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handoutMasterIdLst>
    <p:handoutMasterId r:id="rId77"/>
  </p:handoutMasterIdLst>
  <p:sldIdLst>
    <p:sldId id="752" r:id="rId2"/>
    <p:sldId id="329" r:id="rId3"/>
    <p:sldId id="817" r:id="rId4"/>
    <p:sldId id="731" r:id="rId5"/>
    <p:sldId id="830" r:id="rId6"/>
    <p:sldId id="833" r:id="rId7"/>
    <p:sldId id="832" r:id="rId8"/>
    <p:sldId id="670" r:id="rId9"/>
    <p:sldId id="659" r:id="rId10"/>
    <p:sldId id="820" r:id="rId11"/>
    <p:sldId id="784" r:id="rId12"/>
    <p:sldId id="788" r:id="rId13"/>
    <p:sldId id="834" r:id="rId14"/>
    <p:sldId id="841" r:id="rId15"/>
    <p:sldId id="842" r:id="rId16"/>
    <p:sldId id="849" r:id="rId17"/>
    <p:sldId id="872" r:id="rId18"/>
    <p:sldId id="873" r:id="rId19"/>
    <p:sldId id="854" r:id="rId20"/>
    <p:sldId id="855" r:id="rId21"/>
    <p:sldId id="856" r:id="rId22"/>
    <p:sldId id="859" r:id="rId23"/>
    <p:sldId id="858" r:id="rId24"/>
    <p:sldId id="857" r:id="rId25"/>
    <p:sldId id="877" r:id="rId26"/>
    <p:sldId id="878" r:id="rId27"/>
    <p:sldId id="860" r:id="rId28"/>
    <p:sldId id="879" r:id="rId29"/>
    <p:sldId id="880" r:id="rId30"/>
    <p:sldId id="881" r:id="rId31"/>
    <p:sldId id="861" r:id="rId32"/>
    <p:sldId id="882" r:id="rId33"/>
    <p:sldId id="863" r:id="rId34"/>
    <p:sldId id="864" r:id="rId35"/>
    <p:sldId id="865" r:id="rId36"/>
    <p:sldId id="874" r:id="rId37"/>
    <p:sldId id="868" r:id="rId38"/>
    <p:sldId id="870" r:id="rId39"/>
    <p:sldId id="876" r:id="rId40"/>
    <p:sldId id="875" r:id="rId41"/>
    <p:sldId id="871" r:id="rId42"/>
    <p:sldId id="792" r:id="rId43"/>
    <p:sldId id="795" r:id="rId44"/>
    <p:sldId id="798" r:id="rId45"/>
    <p:sldId id="790" r:id="rId46"/>
    <p:sldId id="793" r:id="rId47"/>
    <p:sldId id="777" r:id="rId48"/>
    <p:sldId id="796" r:id="rId49"/>
    <p:sldId id="799" r:id="rId50"/>
    <p:sldId id="813" r:id="rId51"/>
    <p:sldId id="800" r:id="rId52"/>
    <p:sldId id="827" r:id="rId53"/>
    <p:sldId id="812" r:id="rId54"/>
    <p:sldId id="810" r:id="rId55"/>
    <p:sldId id="808" r:id="rId56"/>
    <p:sldId id="803" r:id="rId57"/>
    <p:sldId id="811" r:id="rId58"/>
    <p:sldId id="806" r:id="rId59"/>
    <p:sldId id="779" r:id="rId60"/>
    <p:sldId id="801" r:id="rId61"/>
    <p:sldId id="805" r:id="rId62"/>
    <p:sldId id="814" r:id="rId63"/>
    <p:sldId id="809" r:id="rId64"/>
    <p:sldId id="781" r:id="rId65"/>
    <p:sldId id="815" r:id="rId66"/>
    <p:sldId id="836" r:id="rId67"/>
    <p:sldId id="844" r:id="rId68"/>
    <p:sldId id="838" r:id="rId69"/>
    <p:sldId id="846" r:id="rId70"/>
    <p:sldId id="847" r:id="rId71"/>
    <p:sldId id="848" r:id="rId72"/>
    <p:sldId id="851" r:id="rId73"/>
    <p:sldId id="816" r:id="rId74"/>
    <p:sldId id="853"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UPG" id="{C8130E8E-487B-2C4E-9BD7-5A68EF27FFDF}">
          <p14:sldIdLst>
            <p14:sldId id="752"/>
            <p14:sldId id="329"/>
            <p14:sldId id="817"/>
            <p14:sldId id="731"/>
            <p14:sldId id="830"/>
            <p14:sldId id="833"/>
            <p14:sldId id="832"/>
            <p14:sldId id="670"/>
            <p14:sldId id="659"/>
            <p14:sldId id="820"/>
            <p14:sldId id="784"/>
            <p14:sldId id="788"/>
            <p14:sldId id="834"/>
            <p14:sldId id="841"/>
            <p14:sldId id="842"/>
            <p14:sldId id="849"/>
            <p14:sldId id="872"/>
            <p14:sldId id="873"/>
            <p14:sldId id="854"/>
            <p14:sldId id="855"/>
            <p14:sldId id="856"/>
            <p14:sldId id="859"/>
            <p14:sldId id="858"/>
            <p14:sldId id="857"/>
            <p14:sldId id="877"/>
            <p14:sldId id="878"/>
            <p14:sldId id="860"/>
            <p14:sldId id="879"/>
            <p14:sldId id="880"/>
            <p14:sldId id="881"/>
            <p14:sldId id="861"/>
            <p14:sldId id="882"/>
            <p14:sldId id="863"/>
            <p14:sldId id="864"/>
            <p14:sldId id="865"/>
            <p14:sldId id="874"/>
            <p14:sldId id="868"/>
            <p14:sldId id="870"/>
            <p14:sldId id="876"/>
            <p14:sldId id="875"/>
            <p14:sldId id="871"/>
            <p14:sldId id="792"/>
            <p14:sldId id="795"/>
            <p14:sldId id="798"/>
            <p14:sldId id="790"/>
            <p14:sldId id="793"/>
            <p14:sldId id="777"/>
            <p14:sldId id="796"/>
            <p14:sldId id="799"/>
            <p14:sldId id="813"/>
            <p14:sldId id="800"/>
            <p14:sldId id="827"/>
            <p14:sldId id="812"/>
            <p14:sldId id="810"/>
            <p14:sldId id="808"/>
            <p14:sldId id="803"/>
            <p14:sldId id="811"/>
            <p14:sldId id="806"/>
            <p14:sldId id="779"/>
            <p14:sldId id="801"/>
            <p14:sldId id="805"/>
            <p14:sldId id="814"/>
            <p14:sldId id="809"/>
            <p14:sldId id="781"/>
            <p14:sldId id="815"/>
            <p14:sldId id="836"/>
            <p14:sldId id="844"/>
            <p14:sldId id="838"/>
            <p14:sldId id="846"/>
            <p14:sldId id="847"/>
            <p14:sldId id="848"/>
            <p14:sldId id="851"/>
            <p14:sldId id="816"/>
            <p14:sldId id="8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F7D"/>
    <a:srgbClr val="FF2600"/>
    <a:srgbClr val="ECECEC"/>
    <a:srgbClr val="2F5597"/>
    <a:srgbClr val="E32027"/>
    <a:srgbClr val="404042"/>
    <a:srgbClr val="FFC102"/>
    <a:srgbClr val="456990"/>
    <a:srgbClr val="3A3838"/>
    <a:srgbClr val="E221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53"/>
    <p:restoredTop sz="72070"/>
  </p:normalViewPr>
  <p:slideViewPr>
    <p:cSldViewPr snapToGrid="0" snapToObjects="1">
      <p:cViewPr varScale="1">
        <p:scale>
          <a:sx n="65" d="100"/>
          <a:sy n="65" d="100"/>
        </p:scale>
        <p:origin x="1712"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2" d="100"/>
        <a:sy n="62" d="100"/>
      </p:scale>
      <p:origin x="0" y="0"/>
    </p:cViewPr>
  </p:sorterViewPr>
  <p:notesViewPr>
    <p:cSldViewPr snapToGrid="0" snapToObjects="1">
      <p:cViewPr varScale="1">
        <p:scale>
          <a:sx n="103" d="100"/>
          <a:sy n="103" d="100"/>
        </p:scale>
        <p:origin x="3832"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Dersler</c:v>
                </c:pt>
              </c:strCache>
            </c:strRef>
          </c:tx>
          <c:spPr>
            <a:solidFill>
              <a:srgbClr val="C00000"/>
            </a:solidFill>
          </c:spPr>
          <c:explosion val="42"/>
          <c:dPt>
            <c:idx val="0"/>
            <c:bubble3D val="0"/>
            <c:explosion val="9"/>
            <c:spPr>
              <a:solidFill>
                <a:srgbClr val="002060"/>
              </a:solidFill>
              <a:ln w="19050">
                <a:solidFill>
                  <a:schemeClr val="lt1"/>
                </a:solidFill>
              </a:ln>
              <a:effectLst/>
            </c:spPr>
            <c:extLst>
              <c:ext xmlns:c16="http://schemas.microsoft.com/office/drawing/2014/chart" uri="{C3380CC4-5D6E-409C-BE32-E72D297353CC}">
                <c16:uniqueId val="{00000001-E413-EB4D-B0A5-107F2E612B8A}"/>
              </c:ext>
            </c:extLst>
          </c:dPt>
          <c:dPt>
            <c:idx val="1"/>
            <c:bubble3D val="0"/>
            <c:explosion val="0"/>
            <c:spPr>
              <a:solidFill>
                <a:srgbClr val="C00000"/>
              </a:solidFill>
              <a:ln w="19050">
                <a:solidFill>
                  <a:schemeClr val="lt1"/>
                </a:solidFill>
              </a:ln>
              <a:effectLst/>
            </c:spPr>
            <c:extLst>
              <c:ext xmlns:c16="http://schemas.microsoft.com/office/drawing/2014/chart" uri="{C3380CC4-5D6E-409C-BE32-E72D297353CC}">
                <c16:uniqueId val="{00000003-E413-EB4D-B0A5-107F2E612B8A}"/>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E413-EB4D-B0A5-107F2E612B8A}"/>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E413-EB4D-B0A5-107F2E612B8A}"/>
              </c:ext>
            </c:extLst>
          </c:dPt>
          <c:dLbls>
            <c:dLbl>
              <c:idx val="0"/>
              <c:layout>
                <c:manualLayout>
                  <c:x val="-0.22876290358701773"/>
                  <c:y val="-7.5037306016423957E-2"/>
                </c:manualLayout>
              </c:layout>
              <c:tx>
                <c:rich>
                  <a:bodyPr/>
                  <a:lstStyle/>
                  <a:p>
                    <a:fld id="{F7F37E81-17BB-7C4A-9148-702437672C8E}" type="CATEGORYNAME">
                      <a:rPr lang="en-US" smtClean="0"/>
                      <a:pPr/>
                      <a:t>[KATEGORİ ADI]</a:t>
                    </a:fld>
                    <a:r>
                      <a:rPr lang="en-US" baseline="0" dirty="0"/>
                      <a:t> %</a:t>
                    </a:r>
                    <a:fld id="{176F7B69-50C1-9744-B84B-F37201576A81}" type="VALUE">
                      <a:rPr lang="en-US" baseline="0" smtClean="0"/>
                      <a:pPr/>
                      <a:t>[DEĞER]</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413-EB4D-B0A5-107F2E612B8A}"/>
                </c:ext>
              </c:extLst>
            </c:dLbl>
            <c:dLbl>
              <c:idx val="1"/>
              <c:layout>
                <c:manualLayout>
                  <c:x val="0.23374560020958426"/>
                  <c:y val="6.6272529736182056E-2"/>
                </c:manualLayout>
              </c:layout>
              <c:tx>
                <c:rich>
                  <a:bodyPr/>
                  <a:lstStyle/>
                  <a:p>
                    <a:fld id="{6D11E676-3D00-4745-BBEC-5A348D261D29}" type="CATEGORYNAME">
                      <a:rPr lang="en-US" smtClean="0"/>
                      <a:pPr/>
                      <a:t>[KATEGORİ ADI]</a:t>
                    </a:fld>
                    <a:r>
                      <a:rPr lang="en-US" baseline="0" dirty="0"/>
                      <a:t> %</a:t>
                    </a:r>
                    <a:fld id="{412DBBBE-6D8F-F74C-8DDD-E8FE8025DE42}" type="VALUE">
                      <a:rPr lang="en-US" baseline="0" smtClean="0"/>
                      <a:pPr/>
                      <a:t>[DEĞER]</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413-EB4D-B0A5-107F2E612B8A}"/>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pPr>
                <a:endParaRPr lang="tr-T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Sayfa1!$A$2:$A$5</c:f>
              <c:strCache>
                <c:ptCount val="2"/>
                <c:pt idx="0">
                  <c:v>Final</c:v>
                </c:pt>
                <c:pt idx="1">
                  <c:v>Vize</c:v>
                </c:pt>
              </c:strCache>
            </c:strRef>
          </c:cat>
          <c:val>
            <c:numRef>
              <c:f>Sayfa1!$B$2:$B$5</c:f>
              <c:numCache>
                <c:formatCode>General</c:formatCode>
                <c:ptCount val="4"/>
                <c:pt idx="0">
                  <c:v>60</c:v>
                </c:pt>
                <c:pt idx="1">
                  <c:v>40</c:v>
                </c:pt>
              </c:numCache>
            </c:numRef>
          </c:val>
          <c:extLst>
            <c:ext xmlns:c16="http://schemas.microsoft.com/office/drawing/2014/chart" uri="{C3380CC4-5D6E-409C-BE32-E72D297353CC}">
              <c16:uniqueId val="{00000008-E413-EB4D-B0A5-107F2E612B8A}"/>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5AA923-1DCF-8544-8E97-BC5765C32047}" type="doc">
      <dgm:prSet loTypeId="urn:microsoft.com/office/officeart/2005/8/layout/chevron1" loCatId="" qsTypeId="urn:microsoft.com/office/officeart/2005/8/quickstyle/simple1" qsCatId="simple" csTypeId="urn:microsoft.com/office/officeart/2005/8/colors/accent1_2" csCatId="accent1" phldr="1"/>
      <dgm:spPr/>
    </dgm:pt>
    <dgm:pt modelId="{F908E9DC-2564-9A4B-9159-733587FFA09B}">
      <dgm:prSet phldrT="[Text]" custT="1"/>
      <dgm:spPr>
        <a:solidFill>
          <a:schemeClr val="accent3">
            <a:lumMod val="75000"/>
          </a:schemeClr>
        </a:solidFill>
      </dgm:spPr>
      <dgm:t>
        <a:bodyPr/>
        <a:lstStyle/>
        <a:p>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dgm:t>
    </dgm:pt>
    <dgm:pt modelId="{472A4A62-ABDA-3243-8220-756B3249C3B3}" type="parTrans" cxnId="{86EC22C8-0176-924A-BF9C-6FF2CDBC3233}">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11D8C968-A1B1-F343-93F6-E51DE23BA3E5}" type="sibTrans" cxnId="{86EC22C8-0176-924A-BF9C-6FF2CDBC3233}">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2C2962F4-FCFA-8B49-A0B7-EE25FA4E0FB9}">
      <dgm:prSet phldrT="[Text]" custT="1"/>
      <dgm:spPr>
        <a:solidFill>
          <a:schemeClr val="accent4">
            <a:lumMod val="75000"/>
          </a:schemeClr>
        </a:solidFill>
      </dgm:spPr>
      <dgm:t>
        <a:bodyPr/>
        <a:lstStyle/>
        <a:p>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dgm:t>
    </dgm:pt>
    <dgm:pt modelId="{F8042788-16C6-9E42-8C6F-A9A27F2AEAA0}" type="parTrans" cxnId="{F16A6D3E-3EA8-174A-942A-3730D528BAED}">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5786D38C-AE4B-F845-A7CC-CD5F86ACE492}" type="sibTrans" cxnId="{F16A6D3E-3EA8-174A-942A-3730D528BAED}">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4AE8507C-55CC-D94A-BCB8-E81179D0E1CE}">
      <dgm:prSet phldrT="[Text]" custT="1"/>
      <dgm:spPr>
        <a:solidFill>
          <a:schemeClr val="accent5">
            <a:lumMod val="75000"/>
          </a:schemeClr>
        </a:solidFill>
      </dgm:spPr>
      <dgm:t>
        <a:bodyPr/>
        <a:lstStyle/>
        <a:p>
          <a:pPr algn="ctr"/>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algn="ctr"/>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dgm:t>
    </dgm:pt>
    <dgm:pt modelId="{C4F3AAC8-FBD4-2F42-8E57-7810B12479F7}" type="parTrans" cxnId="{46E8F584-4126-A44A-83E3-9BCDDD537C66}">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0DE30909-7C60-5D47-BFFB-9047BF845326}" type="sibTrans" cxnId="{46E8F584-4126-A44A-83E3-9BCDDD537C66}">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7CE850C5-F8F8-B540-A6E4-C48167E11F5D}" type="pres">
      <dgm:prSet presAssocID="{1C5AA923-1DCF-8544-8E97-BC5765C32047}" presName="Name0" presStyleCnt="0">
        <dgm:presLayoutVars>
          <dgm:dir/>
          <dgm:animLvl val="lvl"/>
          <dgm:resizeHandles val="exact"/>
        </dgm:presLayoutVars>
      </dgm:prSet>
      <dgm:spPr/>
    </dgm:pt>
    <dgm:pt modelId="{DC7878F9-2CF2-8E45-8DF2-2936E3CE4E32}" type="pres">
      <dgm:prSet presAssocID="{F908E9DC-2564-9A4B-9159-733587FFA09B}" presName="parTxOnly" presStyleLbl="node1" presStyleIdx="0" presStyleCnt="3">
        <dgm:presLayoutVars>
          <dgm:chMax val="0"/>
          <dgm:chPref val="0"/>
          <dgm:bulletEnabled val="1"/>
        </dgm:presLayoutVars>
      </dgm:prSet>
      <dgm:spPr/>
    </dgm:pt>
    <dgm:pt modelId="{F7435954-669B-EF41-9D75-A27F9E4247D2}" type="pres">
      <dgm:prSet presAssocID="{11D8C968-A1B1-F343-93F6-E51DE23BA3E5}" presName="parTxOnlySpace" presStyleCnt="0"/>
      <dgm:spPr/>
    </dgm:pt>
    <dgm:pt modelId="{E66AB090-56D6-1940-A8A5-544E0F212007}" type="pres">
      <dgm:prSet presAssocID="{2C2962F4-FCFA-8B49-A0B7-EE25FA4E0FB9}" presName="parTxOnly" presStyleLbl="node1" presStyleIdx="1" presStyleCnt="3">
        <dgm:presLayoutVars>
          <dgm:chMax val="0"/>
          <dgm:chPref val="0"/>
          <dgm:bulletEnabled val="1"/>
        </dgm:presLayoutVars>
      </dgm:prSet>
      <dgm:spPr/>
    </dgm:pt>
    <dgm:pt modelId="{0EE97ABE-1537-2C40-B28C-F990D210B10C}" type="pres">
      <dgm:prSet presAssocID="{5786D38C-AE4B-F845-A7CC-CD5F86ACE492}" presName="parTxOnlySpace" presStyleCnt="0"/>
      <dgm:spPr/>
    </dgm:pt>
    <dgm:pt modelId="{CBBAB9F4-6099-B546-9616-C759BFA46210}" type="pres">
      <dgm:prSet presAssocID="{4AE8507C-55CC-D94A-BCB8-E81179D0E1CE}" presName="parTxOnly" presStyleLbl="node1" presStyleIdx="2" presStyleCnt="3">
        <dgm:presLayoutVars>
          <dgm:chMax val="0"/>
          <dgm:chPref val="0"/>
          <dgm:bulletEnabled val="1"/>
        </dgm:presLayoutVars>
      </dgm:prSet>
      <dgm:spPr/>
    </dgm:pt>
  </dgm:ptLst>
  <dgm:cxnLst>
    <dgm:cxn modelId="{A5D7BE0F-B8E2-9246-9C94-D7822646C3FA}" type="presOf" srcId="{2C2962F4-FCFA-8B49-A0B7-EE25FA4E0FB9}" destId="{E66AB090-56D6-1940-A8A5-544E0F212007}" srcOrd="0" destOrd="0" presId="urn:microsoft.com/office/officeart/2005/8/layout/chevron1"/>
    <dgm:cxn modelId="{4A3D961D-054C-374D-BBA4-57A6B76B98C3}" type="presOf" srcId="{4AE8507C-55CC-D94A-BCB8-E81179D0E1CE}" destId="{CBBAB9F4-6099-B546-9616-C759BFA46210}" srcOrd="0" destOrd="0" presId="urn:microsoft.com/office/officeart/2005/8/layout/chevron1"/>
    <dgm:cxn modelId="{F16A6D3E-3EA8-174A-942A-3730D528BAED}" srcId="{1C5AA923-1DCF-8544-8E97-BC5765C32047}" destId="{2C2962F4-FCFA-8B49-A0B7-EE25FA4E0FB9}" srcOrd="1" destOrd="0" parTransId="{F8042788-16C6-9E42-8C6F-A9A27F2AEAA0}" sibTransId="{5786D38C-AE4B-F845-A7CC-CD5F86ACE492}"/>
    <dgm:cxn modelId="{CED36E44-118F-3846-9EC8-873AA138BB2F}" type="presOf" srcId="{1C5AA923-1DCF-8544-8E97-BC5765C32047}" destId="{7CE850C5-F8F8-B540-A6E4-C48167E11F5D}" srcOrd="0" destOrd="0" presId="urn:microsoft.com/office/officeart/2005/8/layout/chevron1"/>
    <dgm:cxn modelId="{46E8F584-4126-A44A-83E3-9BCDDD537C66}" srcId="{1C5AA923-1DCF-8544-8E97-BC5765C32047}" destId="{4AE8507C-55CC-D94A-BCB8-E81179D0E1CE}" srcOrd="2" destOrd="0" parTransId="{C4F3AAC8-FBD4-2F42-8E57-7810B12479F7}" sibTransId="{0DE30909-7C60-5D47-BFFB-9047BF845326}"/>
    <dgm:cxn modelId="{4DDA3C97-49E9-954F-84D3-2C31AC148025}" type="presOf" srcId="{F908E9DC-2564-9A4B-9159-733587FFA09B}" destId="{DC7878F9-2CF2-8E45-8DF2-2936E3CE4E32}" srcOrd="0" destOrd="0" presId="urn:microsoft.com/office/officeart/2005/8/layout/chevron1"/>
    <dgm:cxn modelId="{86EC22C8-0176-924A-BF9C-6FF2CDBC3233}" srcId="{1C5AA923-1DCF-8544-8E97-BC5765C32047}" destId="{F908E9DC-2564-9A4B-9159-733587FFA09B}" srcOrd="0" destOrd="0" parTransId="{472A4A62-ABDA-3243-8220-756B3249C3B3}" sibTransId="{11D8C968-A1B1-F343-93F6-E51DE23BA3E5}"/>
    <dgm:cxn modelId="{F3B84B63-317F-7149-B402-1D86660D81C2}" type="presParOf" srcId="{7CE850C5-F8F8-B540-A6E4-C48167E11F5D}" destId="{DC7878F9-2CF2-8E45-8DF2-2936E3CE4E32}" srcOrd="0" destOrd="0" presId="urn:microsoft.com/office/officeart/2005/8/layout/chevron1"/>
    <dgm:cxn modelId="{1FDCB487-C9A4-E54C-85B7-E4C6F797D85E}" type="presParOf" srcId="{7CE850C5-F8F8-B540-A6E4-C48167E11F5D}" destId="{F7435954-669B-EF41-9D75-A27F9E4247D2}" srcOrd="1" destOrd="0" presId="urn:microsoft.com/office/officeart/2005/8/layout/chevron1"/>
    <dgm:cxn modelId="{8614C8BE-054A-1D4B-9DF5-D7534C4F8CB4}" type="presParOf" srcId="{7CE850C5-F8F8-B540-A6E4-C48167E11F5D}" destId="{E66AB090-56D6-1940-A8A5-544E0F212007}" srcOrd="2" destOrd="0" presId="urn:microsoft.com/office/officeart/2005/8/layout/chevron1"/>
    <dgm:cxn modelId="{A9E41272-44B8-F249-8C30-A76EA6458053}" type="presParOf" srcId="{7CE850C5-F8F8-B540-A6E4-C48167E11F5D}" destId="{0EE97ABE-1537-2C40-B28C-F990D210B10C}" srcOrd="3" destOrd="0" presId="urn:microsoft.com/office/officeart/2005/8/layout/chevron1"/>
    <dgm:cxn modelId="{C27AC758-68AF-614D-AA0B-C09331FD56C8}" type="presParOf" srcId="{7CE850C5-F8F8-B540-A6E4-C48167E11F5D}" destId="{CBBAB9F4-6099-B546-9616-C759BFA46210}"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878F9-2CF2-8E45-8DF2-2936E3CE4E32}">
      <dsp:nvSpPr>
        <dsp:cNvPr id="0" name=""/>
        <dsp:cNvSpPr/>
      </dsp:nvSpPr>
      <dsp:spPr>
        <a:xfrm>
          <a:off x="2752" y="250699"/>
          <a:ext cx="3353573" cy="1341429"/>
        </a:xfrm>
        <a:prstGeom prst="chevron">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dsp:txBody>
      <dsp:txXfrm>
        <a:off x="673467" y="250699"/>
        <a:ext cx="2012144" cy="1341429"/>
      </dsp:txXfrm>
    </dsp:sp>
    <dsp:sp modelId="{E66AB090-56D6-1940-A8A5-544E0F212007}">
      <dsp:nvSpPr>
        <dsp:cNvPr id="0" name=""/>
        <dsp:cNvSpPr/>
      </dsp:nvSpPr>
      <dsp:spPr>
        <a:xfrm>
          <a:off x="3020968" y="250699"/>
          <a:ext cx="3353573" cy="1341429"/>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dsp:txBody>
      <dsp:txXfrm>
        <a:off x="3691683" y="250699"/>
        <a:ext cx="2012144" cy="1341429"/>
      </dsp:txXfrm>
    </dsp:sp>
    <dsp:sp modelId="{CBBAB9F4-6099-B546-9616-C759BFA46210}">
      <dsp:nvSpPr>
        <dsp:cNvPr id="0" name=""/>
        <dsp:cNvSpPr/>
      </dsp:nvSpPr>
      <dsp:spPr>
        <a:xfrm>
          <a:off x="6039184" y="250699"/>
          <a:ext cx="3353573" cy="1341429"/>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dsp:txBody>
      <dsp:txXfrm>
        <a:off x="6709899" y="250699"/>
        <a:ext cx="2012144" cy="134142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BDB772-7439-CA44-A629-6C001AC339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DED064-FBFC-BB49-AFF9-FCE54B238982}" type="slidenum">
              <a:rPr lang="tr-TR" smtClean="0"/>
              <a:t>‹#›</a:t>
            </a:fld>
            <a:endParaRPr lang="tr-TR"/>
          </a:p>
        </p:txBody>
      </p:sp>
    </p:spTree>
    <p:extLst>
      <p:ext uri="{BB962C8B-B14F-4D97-AF65-F5344CB8AC3E}">
        <p14:creationId xmlns:p14="http://schemas.microsoft.com/office/powerpoint/2010/main" val="266737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6A7E3B0F-A7CA-D947-BF42-5CA2A03C82F6}" type="datetimeFigureOut">
              <a:rPr lang="en-US" smtClean="0"/>
              <a:t>10/12/23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CF8B0-938A-B940-827E-E11CB1E17B31}" type="slidenum">
              <a:rPr lang="en-US" smtClean="0"/>
              <a:t>‹#›</a:t>
            </a:fld>
            <a:endParaRPr lang="en-US"/>
          </a:p>
        </p:txBody>
      </p:sp>
    </p:spTree>
    <p:extLst>
      <p:ext uri="{BB962C8B-B14F-4D97-AF65-F5344CB8AC3E}">
        <p14:creationId xmlns:p14="http://schemas.microsoft.com/office/powerpoint/2010/main" val="159322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Lütfen oryantasyon programı başlamadan 10 dk. önce </a:t>
            </a:r>
            <a:r>
              <a:rPr lang="tr-TR" b="1" dirty="0"/>
              <a:t>Atatürk Üniversitesi Tanıtım Filmi </a:t>
            </a:r>
            <a:r>
              <a:rPr lang="tr-TR" dirty="0"/>
              <a:t>gösterimini başlatınız.</a:t>
            </a:r>
            <a:endParaRPr lang="x-none" dirty="0"/>
          </a:p>
        </p:txBody>
      </p:sp>
      <p:sp>
        <p:nvSpPr>
          <p:cNvPr id="4" name="Slide Number Placeholder 3"/>
          <p:cNvSpPr>
            <a:spLocks noGrp="1"/>
          </p:cNvSpPr>
          <p:nvPr>
            <p:ph type="sldNum" sz="quarter" idx="5"/>
          </p:nvPr>
        </p:nvSpPr>
        <p:spPr/>
        <p:txBody>
          <a:bodyPr/>
          <a:lstStyle/>
          <a:p>
            <a:fld id="{E94CF8B0-938A-B940-827E-E11CB1E17B31}" type="slidenum">
              <a:rPr lang="en-US" smtClean="0"/>
              <a:t>1</a:t>
            </a:fld>
            <a:endParaRPr lang="en-US"/>
          </a:p>
        </p:txBody>
      </p:sp>
    </p:spTree>
    <p:extLst>
      <p:ext uri="{BB962C8B-B14F-4D97-AF65-F5344CB8AC3E}">
        <p14:creationId xmlns:p14="http://schemas.microsoft.com/office/powerpoint/2010/main" val="3767663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b="0" dirty="0"/>
              <a:t>Bu kısımda ise yükseköğretim ile ilgili temel kavramlar hakkında bilgiler aktaracağız. </a:t>
            </a:r>
          </a:p>
          <a:p>
            <a:r>
              <a:rPr lang="tr-TR" b="0" dirty="0"/>
              <a:t>Üniversiteler eğitim-öğretim faaliyetlerini bilim dallarına göre farklı birimlerde yürütmektedir. Üniversitemizde 22 fakülte ve bunlara bağlı bölümler ve anabilim dalları altında lisans programları yer almaktadır.</a:t>
            </a:r>
          </a:p>
          <a:p>
            <a:r>
              <a:rPr lang="tr-TR" b="0" dirty="0"/>
              <a:t>Üniversite yönetimi Rektör, Rektör Yardımcıları, Senato ve Yönetim Kurulundan oluşmaktadır. Yönetim yapısında Fakültelerde ise Dekan, Dekan Yardımcıları ve Fakülte Sekreteri yer almaktadır. Bölüm ve Anabilim Dalı düzeyinde ise Bölüm Başkanları ve Anabilim Dalı Başkanları yönetimi temsil etmektedir.</a:t>
            </a:r>
          </a:p>
        </p:txBody>
      </p:sp>
      <p:sp>
        <p:nvSpPr>
          <p:cNvPr id="4" name="Slide Number Placeholder 3"/>
          <p:cNvSpPr>
            <a:spLocks noGrp="1"/>
          </p:cNvSpPr>
          <p:nvPr>
            <p:ph type="sldNum" sz="quarter" idx="5"/>
          </p:nvPr>
        </p:nvSpPr>
        <p:spPr/>
        <p:txBody>
          <a:bodyPr/>
          <a:lstStyle/>
          <a:p>
            <a:fld id="{E94CF8B0-938A-B940-827E-E11CB1E17B31}" type="slidenum">
              <a:rPr lang="en-US" smtClean="0"/>
              <a:t>10</a:t>
            </a:fld>
            <a:endParaRPr lang="en-US"/>
          </a:p>
        </p:txBody>
      </p:sp>
    </p:spTree>
    <p:extLst>
      <p:ext uri="{BB962C8B-B14F-4D97-AF65-F5344CB8AC3E}">
        <p14:creationId xmlns:p14="http://schemas.microsoft.com/office/powerpoint/2010/main" val="2895802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latin typeface="+mn-lt"/>
                <a:ea typeface="Helvetica Neue Light" panose="02000403000000020004" pitchFamily="2" charset="0"/>
              </a:rPr>
              <a:t>Yükseköğretim Kanuna göre;</a:t>
            </a:r>
          </a:p>
          <a:p>
            <a:r>
              <a:rPr lang="tr-TR" sz="1200" dirty="0">
                <a:latin typeface="+mn-lt"/>
                <a:ea typeface="Helvetica Neue Light" panose="02000403000000020004" pitchFamily="2" charset="0"/>
              </a:rPr>
              <a:t>Sunumda yer alan metinleri aktarınız!</a:t>
            </a:r>
          </a:p>
        </p:txBody>
      </p:sp>
      <p:sp>
        <p:nvSpPr>
          <p:cNvPr id="4" name="Slide Number Placeholder 3"/>
          <p:cNvSpPr>
            <a:spLocks noGrp="1"/>
          </p:cNvSpPr>
          <p:nvPr>
            <p:ph type="sldNum" sz="quarter" idx="5"/>
          </p:nvPr>
        </p:nvSpPr>
        <p:spPr/>
        <p:txBody>
          <a:bodyPr/>
          <a:lstStyle/>
          <a:p>
            <a:fld id="{E94CF8B0-938A-B940-827E-E11CB1E17B31}" type="slidenum">
              <a:rPr lang="en-US" smtClean="0"/>
              <a:t>11</a:t>
            </a:fld>
            <a:endParaRPr lang="en-US"/>
          </a:p>
        </p:txBody>
      </p:sp>
    </p:spTree>
    <p:extLst>
      <p:ext uri="{BB962C8B-B14F-4D97-AF65-F5344CB8AC3E}">
        <p14:creationId xmlns:p14="http://schemas.microsoft.com/office/powerpoint/2010/main" val="1142120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rPr>
              <a:t>Şimdi de Üniversitemizin Rektör ve Rektör yardımcılarını tanıyalım. </a:t>
            </a:r>
            <a:endParaRPr lang="x-none" dirty="0">
              <a:solidFill>
                <a:schemeClr val="tx1"/>
              </a:solidFill>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12</a:t>
            </a:fld>
            <a:endParaRPr lang="en-US"/>
          </a:p>
        </p:txBody>
      </p:sp>
    </p:spTree>
    <p:extLst>
      <p:ext uri="{BB962C8B-B14F-4D97-AF65-F5344CB8AC3E}">
        <p14:creationId xmlns:p14="http://schemas.microsoft.com/office/powerpoint/2010/main" val="487784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Üniversitemiz hakkında merak ettiğiniz tüm bilgilere </a:t>
            </a:r>
            <a:r>
              <a:rPr lang="tr-TR" dirty="0" err="1">
                <a:solidFill>
                  <a:schemeClr val="tx1"/>
                </a:solidFill>
                <a:latin typeface="+mn-lt"/>
              </a:rPr>
              <a:t>atauni.edu.tr</a:t>
            </a:r>
            <a:r>
              <a:rPr lang="tr-TR" dirty="0">
                <a:solidFill>
                  <a:schemeClr val="tx1"/>
                </a:solidFill>
                <a:latin typeface="+mn-lt"/>
              </a:rPr>
              <a:t> adresinden ulaşabilirsiniz. Sunuda yer alan sosyal medya hesaplarını takip ederek güncel haberler, etkinlikler ve duyurulardan haberdar olabilirsiniz. Ayrıca 102.0 frekansından üniversitemizin radyosunu dinleyebilirsiniz.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13</a:t>
            </a:fld>
            <a:endParaRPr lang="en-US"/>
          </a:p>
        </p:txBody>
      </p:sp>
    </p:spTree>
    <p:extLst>
      <p:ext uri="{BB962C8B-B14F-4D97-AF65-F5344CB8AC3E}">
        <p14:creationId xmlns:p14="http://schemas.microsoft.com/office/powerpoint/2010/main" val="335741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ATA 1957 Mağazasından Üniversitemizin lisanslı ürünlerini satın alabilirsiniz.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14</a:t>
            </a:fld>
            <a:endParaRPr lang="en-US"/>
          </a:p>
        </p:txBody>
      </p:sp>
    </p:spTree>
    <p:extLst>
      <p:ext uri="{BB962C8B-B14F-4D97-AF65-F5344CB8AC3E}">
        <p14:creationId xmlns:p14="http://schemas.microsoft.com/office/powerpoint/2010/main" val="1386789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chemeClr val="tx1"/>
                </a:solidFill>
                <a:latin typeface="+mn-lt"/>
              </a:rPr>
              <a:t>Üniversitemizde ayrıca ihtiyaç sahibi öğrencilerimiz için Giy ve Çık mağazası yer almaktadır. Bu mağazaya kullanmadığınız giysi ve kitaplarınızı bağışlayabilir ya da ihtiyaç duyduğunuz ürünleri ücretsiz temin edebilirsiniz.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15</a:t>
            </a:fld>
            <a:endParaRPr lang="en-US"/>
          </a:p>
        </p:txBody>
      </p:sp>
    </p:spTree>
    <p:extLst>
      <p:ext uri="{BB962C8B-B14F-4D97-AF65-F5344CB8AC3E}">
        <p14:creationId xmlns:p14="http://schemas.microsoft.com/office/powerpoint/2010/main" val="1657421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Acil durumlarda 0 442 231 3333 numarasından Kampüs Güvelik birimine ulaşabilişiniz. Lütfen bu numarayı telefonunuza kaydediniz. </a:t>
            </a:r>
          </a:p>
          <a:p>
            <a:r>
              <a:rPr lang="tr-TR" dirty="0">
                <a:solidFill>
                  <a:schemeClr val="tx1"/>
                </a:solidFill>
                <a:latin typeface="+mn-lt"/>
              </a:rPr>
              <a:t>Sağlık sorunlarınızda Araştırma Üniversitesi Hastanesi web sayfasında yer alan randevu sekmesinden başvuruda bulunabilirsiniz. </a:t>
            </a:r>
          </a:p>
          <a:p>
            <a:r>
              <a:rPr lang="tr-TR" dirty="0">
                <a:solidFill>
                  <a:schemeClr val="tx1"/>
                </a:solidFill>
                <a:latin typeface="+mn-lt"/>
              </a:rPr>
              <a:t>Ayrıca, üniversitemiz Diş Hekimliği Fakültesinde yer alan Klinik Diş Hekimliği biriminde diş tedavilerinizi yaptırabilirsiniz</a:t>
            </a:r>
            <a:r>
              <a:rPr lang="tr-TR" dirty="0">
                <a:latin typeface="+mn-lt"/>
              </a:rPr>
              <a:t>.</a:t>
            </a:r>
            <a:endParaRPr lang="x-none"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16</a:t>
            </a:fld>
            <a:endParaRPr lang="en-US"/>
          </a:p>
        </p:txBody>
      </p:sp>
    </p:spTree>
    <p:extLst>
      <p:ext uri="{BB962C8B-B14F-4D97-AF65-F5344CB8AC3E}">
        <p14:creationId xmlns:p14="http://schemas.microsoft.com/office/powerpoint/2010/main" val="2009787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Üniversitemizle ilgili genel bilgilerden sonra sırada fakültemizi tanıtmak istiyoruz.</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17</a:t>
            </a:fld>
            <a:endParaRPr lang="en-US"/>
          </a:p>
        </p:txBody>
      </p:sp>
    </p:spTree>
    <p:extLst>
      <p:ext uri="{BB962C8B-B14F-4D97-AF65-F5344CB8AC3E}">
        <p14:creationId xmlns:p14="http://schemas.microsoft.com/office/powerpoint/2010/main" val="3611060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endParaRPr lang="tr-TR" b="1" noProof="0" dirty="0">
              <a:solidFill>
                <a:schemeClr val="tx1"/>
              </a:solidFill>
              <a:latin typeface="+mn-lt"/>
            </a:endParaRPr>
          </a:p>
          <a:p>
            <a:r>
              <a:rPr lang="tr-TR" dirty="0">
                <a:solidFill>
                  <a:schemeClr val="tx1"/>
                </a:solidFill>
                <a:latin typeface="+mn-lt"/>
              </a:rPr>
              <a:t>Fakülte Dekanımız….</a:t>
            </a:r>
          </a:p>
          <a:p>
            <a:r>
              <a:rPr lang="tr-TR" dirty="0">
                <a:solidFill>
                  <a:schemeClr val="tx1"/>
                </a:solidFill>
                <a:latin typeface="+mn-lt"/>
              </a:rPr>
              <a:t>Dekan Yardımcılarımız….</a:t>
            </a:r>
          </a:p>
          <a:p>
            <a:r>
              <a:rPr lang="tr-TR" dirty="0">
                <a:solidFill>
                  <a:schemeClr val="tx1"/>
                </a:solidFill>
                <a:latin typeface="+mn-lt"/>
              </a:rPr>
              <a:t>Ve Fakülte Sekreterimiz….</a:t>
            </a:r>
          </a:p>
        </p:txBody>
      </p:sp>
      <p:sp>
        <p:nvSpPr>
          <p:cNvPr id="4" name="Slide Number Placeholder 3"/>
          <p:cNvSpPr>
            <a:spLocks noGrp="1"/>
          </p:cNvSpPr>
          <p:nvPr>
            <p:ph type="sldNum" sz="quarter" idx="5"/>
          </p:nvPr>
        </p:nvSpPr>
        <p:spPr/>
        <p:txBody>
          <a:bodyPr/>
          <a:lstStyle/>
          <a:p>
            <a:fld id="{E94CF8B0-938A-B940-827E-E11CB1E17B31}" type="slidenum">
              <a:rPr lang="en-US" smtClean="0"/>
              <a:t>18</a:t>
            </a:fld>
            <a:endParaRPr lang="en-US"/>
          </a:p>
        </p:txBody>
      </p:sp>
    </p:spTree>
    <p:extLst>
      <p:ext uri="{BB962C8B-B14F-4D97-AF65-F5344CB8AC3E}">
        <p14:creationId xmlns:p14="http://schemas.microsoft.com/office/powerpoint/2010/main" val="2246040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19</a:t>
            </a:fld>
            <a:endParaRPr lang="en-US"/>
          </a:p>
        </p:txBody>
      </p:sp>
    </p:spTree>
    <p:extLst>
      <p:ext uri="{BB962C8B-B14F-4D97-AF65-F5344CB8AC3E}">
        <p14:creationId xmlns:p14="http://schemas.microsoft.com/office/powerpoint/2010/main" val="1249957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noProof="0" dirty="0">
                <a:solidFill>
                  <a:schemeClr val="tx1"/>
                </a:solidFill>
                <a:latin typeface="+mn-lt"/>
              </a:rPr>
              <a:t>Merhaba Arkadaşlar,</a:t>
            </a:r>
          </a:p>
          <a:p>
            <a:pPr marL="0" indent="0">
              <a:buFont typeface="Arial" panose="020B0604020202020204" pitchFamily="34" charset="0"/>
              <a:buNone/>
            </a:pPr>
            <a:r>
              <a:rPr lang="tr-TR" noProof="0" dirty="0">
                <a:solidFill>
                  <a:schemeClr val="tx1"/>
                </a:solidFill>
                <a:latin typeface="+mn-lt"/>
              </a:rPr>
              <a:t>Öncelikle Atatürk Üniversitesi’ne hoş geldiniz! Siz yeni öğrencilerimizin üniversite yaşamına uyum sürecini hızlandırmak için hazırlanan bu oryantasyon programı, </a:t>
            </a:r>
            <a:r>
              <a:rPr lang="tr-TR" b="0" i="0" noProof="0" dirty="0">
                <a:solidFill>
                  <a:schemeClr val="tx1"/>
                </a:solidFill>
                <a:effectLst/>
                <a:latin typeface="+mn-lt"/>
              </a:rPr>
              <a:t>üniversitenin işleyişi, akademik ve sosyal imkanlar ve diğer birçok faydalı bilgileri içermektedir.</a:t>
            </a:r>
            <a:endParaRPr lang="tr-TR" noProof="0" dirty="0">
              <a:solidFill>
                <a:schemeClr val="tx1"/>
              </a:solidFill>
              <a:latin typeface="+mn-lt"/>
            </a:endParaRPr>
          </a:p>
          <a:p>
            <a:pPr marL="0" indent="0">
              <a:buFont typeface="Arial" panose="020B0604020202020204" pitchFamily="34" charset="0"/>
              <a:buNone/>
            </a:pPr>
            <a:r>
              <a:rPr lang="tr-TR" b="1" noProof="0" dirty="0">
                <a:solidFill>
                  <a:schemeClr val="tx1"/>
                </a:solidFill>
                <a:latin typeface="+mn-lt"/>
              </a:rPr>
              <a:t>Daha sonra </a:t>
            </a:r>
            <a:r>
              <a:rPr lang="tr-TR" noProof="0" dirty="0">
                <a:solidFill>
                  <a:schemeClr val="tx1"/>
                </a:solidFill>
                <a:latin typeface="+mn-lt"/>
              </a:rPr>
              <a:t>Bölüm Başkanı kısaca kendini tanıtması.</a:t>
            </a:r>
          </a:p>
        </p:txBody>
      </p:sp>
      <p:sp>
        <p:nvSpPr>
          <p:cNvPr id="4" name="Slide Number Placeholder 3"/>
          <p:cNvSpPr>
            <a:spLocks noGrp="1"/>
          </p:cNvSpPr>
          <p:nvPr>
            <p:ph type="sldNum" sz="quarter" idx="5"/>
          </p:nvPr>
        </p:nvSpPr>
        <p:spPr/>
        <p:txBody>
          <a:bodyPr/>
          <a:lstStyle/>
          <a:p>
            <a:fld id="{9706D261-4ACC-5E49-97C5-9D8FD2D9A3AF}" type="slidenum">
              <a:rPr lang="en-US" smtClean="0"/>
              <a:t>2</a:t>
            </a:fld>
            <a:endParaRPr lang="en-US"/>
          </a:p>
        </p:txBody>
      </p:sp>
    </p:spTree>
    <p:extLst>
      <p:ext uri="{BB962C8B-B14F-4D97-AF65-F5344CB8AC3E}">
        <p14:creationId xmlns:p14="http://schemas.microsoft.com/office/powerpoint/2010/main" val="1969054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20</a:t>
            </a:fld>
            <a:endParaRPr lang="en-US"/>
          </a:p>
        </p:txBody>
      </p:sp>
    </p:spTree>
    <p:extLst>
      <p:ext uri="{BB962C8B-B14F-4D97-AF65-F5344CB8AC3E}">
        <p14:creationId xmlns:p14="http://schemas.microsoft.com/office/powerpoint/2010/main" val="894058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21</a:t>
            </a:fld>
            <a:endParaRPr lang="en-US"/>
          </a:p>
        </p:txBody>
      </p:sp>
    </p:spTree>
    <p:extLst>
      <p:ext uri="{BB962C8B-B14F-4D97-AF65-F5344CB8AC3E}">
        <p14:creationId xmlns:p14="http://schemas.microsoft.com/office/powerpoint/2010/main" val="2772750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22</a:t>
            </a:fld>
            <a:endParaRPr lang="en-US"/>
          </a:p>
        </p:txBody>
      </p:sp>
    </p:spTree>
    <p:extLst>
      <p:ext uri="{BB962C8B-B14F-4D97-AF65-F5344CB8AC3E}">
        <p14:creationId xmlns:p14="http://schemas.microsoft.com/office/powerpoint/2010/main" val="40801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23</a:t>
            </a:fld>
            <a:endParaRPr lang="en-US"/>
          </a:p>
        </p:txBody>
      </p:sp>
    </p:spTree>
    <p:extLst>
      <p:ext uri="{BB962C8B-B14F-4D97-AF65-F5344CB8AC3E}">
        <p14:creationId xmlns:p14="http://schemas.microsoft.com/office/powerpoint/2010/main" val="3361530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24</a:t>
            </a:fld>
            <a:endParaRPr lang="en-US"/>
          </a:p>
        </p:txBody>
      </p:sp>
    </p:spTree>
    <p:extLst>
      <p:ext uri="{BB962C8B-B14F-4D97-AF65-F5344CB8AC3E}">
        <p14:creationId xmlns:p14="http://schemas.microsoft.com/office/powerpoint/2010/main" val="3923171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27</a:t>
            </a:fld>
            <a:endParaRPr lang="en-US"/>
          </a:p>
        </p:txBody>
      </p:sp>
    </p:spTree>
    <p:extLst>
      <p:ext uri="{BB962C8B-B14F-4D97-AF65-F5344CB8AC3E}">
        <p14:creationId xmlns:p14="http://schemas.microsoft.com/office/powerpoint/2010/main" val="4105841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31</a:t>
            </a:fld>
            <a:endParaRPr lang="en-US"/>
          </a:p>
        </p:txBody>
      </p:sp>
    </p:spTree>
    <p:extLst>
      <p:ext uri="{BB962C8B-B14F-4D97-AF65-F5344CB8AC3E}">
        <p14:creationId xmlns:p14="http://schemas.microsoft.com/office/powerpoint/2010/main" val="2050612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33</a:t>
            </a:fld>
            <a:endParaRPr lang="en-US"/>
          </a:p>
        </p:txBody>
      </p:sp>
    </p:spTree>
    <p:extLst>
      <p:ext uri="{BB962C8B-B14F-4D97-AF65-F5344CB8AC3E}">
        <p14:creationId xmlns:p14="http://schemas.microsoft.com/office/powerpoint/2010/main" val="2838106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34</a:t>
            </a:fld>
            <a:endParaRPr lang="en-US"/>
          </a:p>
        </p:txBody>
      </p:sp>
    </p:spTree>
    <p:extLst>
      <p:ext uri="{BB962C8B-B14F-4D97-AF65-F5344CB8AC3E}">
        <p14:creationId xmlns:p14="http://schemas.microsoft.com/office/powerpoint/2010/main" val="189948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35</a:t>
            </a:fld>
            <a:endParaRPr lang="en-US"/>
          </a:p>
        </p:txBody>
      </p:sp>
    </p:spTree>
    <p:extLst>
      <p:ext uri="{BB962C8B-B14F-4D97-AF65-F5344CB8AC3E}">
        <p14:creationId xmlns:p14="http://schemas.microsoft.com/office/powerpoint/2010/main" val="325646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Bu program kapsamında ilk olarak sizlere üniversitemiz, bağlı olduğumuz </a:t>
            </a:r>
            <a:r>
              <a:rPr lang="tr-TR" b="1" noProof="0" dirty="0">
                <a:solidFill>
                  <a:schemeClr val="tx1"/>
                </a:solidFill>
                <a:latin typeface="+mn-lt"/>
              </a:rPr>
              <a:t>fakülte</a:t>
            </a:r>
            <a:r>
              <a:rPr lang="tr-TR" noProof="0" dirty="0">
                <a:solidFill>
                  <a:schemeClr val="tx1"/>
                </a:solidFill>
                <a:latin typeface="+mn-lt"/>
              </a:rPr>
              <a:t> ve bölümümüz/programımız hakkında bilgiler aktarılacak.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Birimimizde yer alan öğretim üyelerimiz kendileri tanıtarak dersleri hakkında bilgiler sunacaklar.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Akademik danışmanlarınızı tanıyacak ve sizlerden beklentilerini öğreneceksiniz.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Yeni müfredatımız hakkında bilgilendirmeler yapılacak.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Ayrıca sizlerin uyum sürecini hızlandırmak için ders kayıt, sınavlar, ölçme ve değerlendirme, kimlik kartları, ve daha birçok faydalı bilgilerin yer aldığı sunumlarımız olacak.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Lütfen program sırasında aklınıza takılan konulardaki sorularınızı not alınız ve soru-cevap bölümünde bizlerle paylaşınız.</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Son kısımda ise birim oryantasyon programımızı değerlendireceğiniz anketimiz yer alacaktır.</a:t>
            </a:r>
          </a:p>
        </p:txBody>
      </p:sp>
      <p:sp>
        <p:nvSpPr>
          <p:cNvPr id="4" name="Slide Number Placeholder 3"/>
          <p:cNvSpPr>
            <a:spLocks noGrp="1"/>
          </p:cNvSpPr>
          <p:nvPr>
            <p:ph type="sldNum" sz="quarter" idx="5"/>
          </p:nvPr>
        </p:nvSpPr>
        <p:spPr/>
        <p:txBody>
          <a:bodyPr/>
          <a:lstStyle/>
          <a:p>
            <a:fld id="{E94CF8B0-938A-B940-827E-E11CB1E17B31}" type="slidenum">
              <a:rPr lang="en-US" smtClean="0"/>
              <a:t>3</a:t>
            </a:fld>
            <a:endParaRPr lang="en-US"/>
          </a:p>
        </p:txBody>
      </p:sp>
    </p:spTree>
    <p:extLst>
      <p:ext uri="{BB962C8B-B14F-4D97-AF65-F5344CB8AC3E}">
        <p14:creationId xmlns:p14="http://schemas.microsoft.com/office/powerpoint/2010/main" val="3036466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36</a:t>
            </a:fld>
            <a:endParaRPr lang="en-US"/>
          </a:p>
        </p:txBody>
      </p:sp>
    </p:spTree>
    <p:extLst>
      <p:ext uri="{BB962C8B-B14F-4D97-AF65-F5344CB8AC3E}">
        <p14:creationId xmlns:p14="http://schemas.microsoft.com/office/powerpoint/2010/main" val="481876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37</a:t>
            </a:fld>
            <a:endParaRPr lang="en-US"/>
          </a:p>
        </p:txBody>
      </p:sp>
    </p:spTree>
    <p:extLst>
      <p:ext uri="{BB962C8B-B14F-4D97-AF65-F5344CB8AC3E}">
        <p14:creationId xmlns:p14="http://schemas.microsoft.com/office/powerpoint/2010/main" val="2284036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38</a:t>
            </a:fld>
            <a:endParaRPr lang="en-US"/>
          </a:p>
        </p:txBody>
      </p:sp>
    </p:spTree>
    <p:extLst>
      <p:ext uri="{BB962C8B-B14F-4D97-AF65-F5344CB8AC3E}">
        <p14:creationId xmlns:p14="http://schemas.microsoft.com/office/powerpoint/2010/main" val="1160389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39</a:t>
            </a:fld>
            <a:endParaRPr lang="en-US"/>
          </a:p>
        </p:txBody>
      </p:sp>
    </p:spTree>
    <p:extLst>
      <p:ext uri="{BB962C8B-B14F-4D97-AF65-F5344CB8AC3E}">
        <p14:creationId xmlns:p14="http://schemas.microsoft.com/office/powerpoint/2010/main" val="3157463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40</a:t>
            </a:fld>
            <a:endParaRPr lang="en-US"/>
          </a:p>
        </p:txBody>
      </p:sp>
    </p:spTree>
    <p:extLst>
      <p:ext uri="{BB962C8B-B14F-4D97-AF65-F5344CB8AC3E}">
        <p14:creationId xmlns:p14="http://schemas.microsoft.com/office/powerpoint/2010/main" val="2130154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41</a:t>
            </a:fld>
            <a:endParaRPr lang="en-US"/>
          </a:p>
        </p:txBody>
      </p:sp>
    </p:spTree>
    <p:extLst>
      <p:ext uri="{BB962C8B-B14F-4D97-AF65-F5344CB8AC3E}">
        <p14:creationId xmlns:p14="http://schemas.microsoft.com/office/powerpoint/2010/main" val="3112189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Programın genel tanıtımı</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İstihdam olanakları </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Öğrencilere sunduğu olanaklar</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Anabilim dalındaki atölye, laboratuvar, stüdyo vb. gibi birimlerin gezilerek tanıtılması (Bu aşama, bilgilendirme toplantısının ardından danışmanlar tarafından gerçekleştirecektir)</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Birim Web sayfası ve işlevleri hakkında bilgilendirme.</a:t>
            </a:r>
            <a:endParaRPr lang="en-US" sz="1200" dirty="0">
              <a:solidFill>
                <a:schemeClr val="tx1"/>
              </a:solidFill>
              <a:latin typeface="+mn-lt"/>
              <a:ea typeface="Helvetica Neue Light" panose="02000403000000020004" pitchFamily="2" charset="0"/>
              <a:cs typeface="Helvetica Neue" panose="02000503000000020004" pitchFamily="2" charset="0"/>
            </a:endParaRPr>
          </a:p>
          <a:p>
            <a:endParaRPr lang="x-none" dirty="0"/>
          </a:p>
        </p:txBody>
      </p:sp>
      <p:sp>
        <p:nvSpPr>
          <p:cNvPr id="4" name="Slide Number Placeholder 3"/>
          <p:cNvSpPr>
            <a:spLocks noGrp="1"/>
          </p:cNvSpPr>
          <p:nvPr>
            <p:ph type="sldNum" sz="quarter" idx="5"/>
          </p:nvPr>
        </p:nvSpPr>
        <p:spPr/>
        <p:txBody>
          <a:bodyPr/>
          <a:lstStyle/>
          <a:p>
            <a:fld id="{E94CF8B0-938A-B940-827E-E11CB1E17B31}" type="slidenum">
              <a:rPr lang="en-US" smtClean="0"/>
              <a:t>42</a:t>
            </a:fld>
            <a:endParaRPr lang="en-US"/>
          </a:p>
        </p:txBody>
      </p:sp>
    </p:spTree>
    <p:extLst>
      <p:ext uri="{BB962C8B-B14F-4D97-AF65-F5344CB8AC3E}">
        <p14:creationId xmlns:p14="http://schemas.microsoft.com/office/powerpoint/2010/main" val="537615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x-none" dirty="0"/>
          </a:p>
        </p:txBody>
      </p:sp>
      <p:sp>
        <p:nvSpPr>
          <p:cNvPr id="4" name="Slide Number Placeholder 3"/>
          <p:cNvSpPr>
            <a:spLocks noGrp="1"/>
          </p:cNvSpPr>
          <p:nvPr>
            <p:ph type="sldNum" sz="quarter" idx="5"/>
          </p:nvPr>
        </p:nvSpPr>
        <p:spPr/>
        <p:txBody>
          <a:bodyPr/>
          <a:lstStyle/>
          <a:p>
            <a:fld id="{E94CF8B0-938A-B940-827E-E11CB1E17B31}" type="slidenum">
              <a:rPr lang="en-US" smtClean="0"/>
              <a:t>43</a:t>
            </a:fld>
            <a:endParaRPr lang="en-US"/>
          </a:p>
        </p:txBody>
      </p:sp>
    </p:spTree>
    <p:extLst>
      <p:ext uri="{BB962C8B-B14F-4D97-AF65-F5344CB8AC3E}">
        <p14:creationId xmlns:p14="http://schemas.microsoft.com/office/powerpoint/2010/main" val="3335701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tr-TR" dirty="0"/>
          </a:p>
          <a:p>
            <a:endParaRPr lang="x-none" dirty="0"/>
          </a:p>
        </p:txBody>
      </p:sp>
      <p:sp>
        <p:nvSpPr>
          <p:cNvPr id="4" name="Slide Number Placeholder 3"/>
          <p:cNvSpPr>
            <a:spLocks noGrp="1"/>
          </p:cNvSpPr>
          <p:nvPr>
            <p:ph type="sldNum" sz="quarter" idx="5"/>
          </p:nvPr>
        </p:nvSpPr>
        <p:spPr/>
        <p:txBody>
          <a:bodyPr/>
          <a:lstStyle/>
          <a:p>
            <a:fld id="{E94CF8B0-938A-B940-827E-E11CB1E17B31}" type="slidenum">
              <a:rPr lang="en-US" smtClean="0"/>
              <a:t>44</a:t>
            </a:fld>
            <a:endParaRPr lang="en-US"/>
          </a:p>
        </p:txBody>
      </p:sp>
    </p:spTree>
    <p:extLst>
      <p:ext uri="{BB962C8B-B14F-4D97-AF65-F5344CB8AC3E}">
        <p14:creationId xmlns:p14="http://schemas.microsoft.com/office/powerpoint/2010/main" val="3875456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45</a:t>
            </a:fld>
            <a:endParaRPr lang="en-US"/>
          </a:p>
        </p:txBody>
      </p:sp>
    </p:spTree>
    <p:extLst>
      <p:ext uri="{BB962C8B-B14F-4D97-AF65-F5344CB8AC3E}">
        <p14:creationId xmlns:p14="http://schemas.microsoft.com/office/powerpoint/2010/main" val="422730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tr-TR" altLang="en-US" sz="1200" dirty="0">
                <a:solidFill>
                  <a:schemeClr val="tx1"/>
                </a:solidFill>
                <a:latin typeface="+mn-lt"/>
              </a:rPr>
              <a:t>Üniversiteler sadece eğitim sunan ya da araştırma yapan kurumlar değildir ayrıca yetiştirdikleri bireyler ve yapılan uygulamalarla toplumun değişmesine katkı sunan yapılardır. Bu bağlamda ayrı ayrı değerlendirilen </a:t>
            </a:r>
            <a:r>
              <a:rPr lang="tr-TR" dirty="0">
                <a:solidFill>
                  <a:schemeClr val="tx1"/>
                </a:solidFill>
                <a:latin typeface="+mn-lt"/>
                <a:ea typeface="Helvetica Neue Medium" panose="02000503000000020004" pitchFamily="2" charset="0"/>
                <a:cs typeface="Helvetica Neue Medium" panose="02000503000000020004" pitchFamily="2" charset="0"/>
              </a:rPr>
              <a:t>eğitim, araştırma ve toplumsal katkı </a:t>
            </a:r>
            <a:r>
              <a:rPr lang="tr-TR" altLang="en-US" sz="1200" dirty="0">
                <a:solidFill>
                  <a:schemeClr val="tx1"/>
                </a:solidFill>
                <a:latin typeface="+mn-lt"/>
              </a:rPr>
              <a:t>misyonlarını, Atatürk Üniversitesi </a:t>
            </a:r>
            <a:r>
              <a:rPr lang="tr-TR" dirty="0">
                <a:solidFill>
                  <a:schemeClr val="tx1"/>
                </a:solidFill>
                <a:latin typeface="+mn-lt"/>
                <a:ea typeface="Helvetica Neue Light" panose="02000403000000020004" pitchFamily="2" charset="0"/>
              </a:rPr>
              <a:t>bütünleşik bir yapıda sunmakta ve böylece </a:t>
            </a:r>
            <a:r>
              <a:rPr lang="tr-TR" dirty="0">
                <a:solidFill>
                  <a:schemeClr val="tx1"/>
                </a:solidFill>
                <a:latin typeface="+mn-lt"/>
                <a:ea typeface="Helvetica Neue Medium" panose="02000503000000020004" pitchFamily="2" charset="0"/>
                <a:cs typeface="Helvetica Neue Medium" panose="02000503000000020004" pitchFamily="2" charset="0"/>
              </a:rPr>
              <a:t>üniversitenin etkisini genişletmeyi</a:t>
            </a:r>
            <a:r>
              <a:rPr lang="tr-TR" dirty="0">
                <a:solidFill>
                  <a:schemeClr val="tx1"/>
                </a:solidFill>
                <a:latin typeface="+mn-lt"/>
                <a:ea typeface="Helvetica Neue Light" panose="02000403000000020004" pitchFamily="2" charset="0"/>
              </a:rPr>
              <a:t> hedeflemektedir. </a:t>
            </a:r>
            <a:r>
              <a:rPr lang="tr-TR" altLang="en-US" sz="1200" dirty="0">
                <a:solidFill>
                  <a:schemeClr val="tx1"/>
                </a:solidFill>
                <a:latin typeface="+mn-lt"/>
              </a:rPr>
              <a:t>Üniversitemiz bu üç misyon ve 7 alan ile birlikte eğitimin niteliğini artırmak ve bu sayede her yönüyle donanımlı insan kaynağını oluşturmayı benimsemiştir.</a:t>
            </a:r>
            <a:endParaRPr lang="tr-TR" dirty="0">
              <a:solidFill>
                <a:schemeClr val="tx1"/>
              </a:solidFill>
              <a:latin typeface="+mn-lt"/>
              <a:ea typeface="Helvetica Neue Light" panose="02000403000000020004" pitchFamily="2"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4</a:t>
            </a:fld>
            <a:endParaRPr lang="en-US"/>
          </a:p>
        </p:txBody>
      </p:sp>
    </p:spTree>
    <p:extLst>
      <p:ext uri="{BB962C8B-B14F-4D97-AF65-F5344CB8AC3E}">
        <p14:creationId xmlns:p14="http://schemas.microsoft.com/office/powerpoint/2010/main" val="1391589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tr-TR" sz="1200" dirty="0">
                <a:effectLst/>
                <a:latin typeface="+mn-lt"/>
                <a:ea typeface="Calibri" panose="020F0502020204030204" pitchFamily="34" charset="0"/>
                <a:cs typeface="Times New Roman" panose="02020603050405020304" pitchFamily="18" charset="0"/>
              </a:rPr>
              <a:t>Öğretim elamanlarının kendisini tanıtması, ofis ve iletişim bilgilerinin/yollarının paylaşılması (ofis saatleri, e-posta ve sosyal medya hesapları vb. iletişim adreslerinin paylaşımı. </a:t>
            </a:r>
            <a:endParaRPr lang="en-US" sz="1200" dirty="0">
              <a:effectLst/>
              <a:latin typeface="+mn-lt"/>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Wingdings" pitchFamily="2" charset="2"/>
              <a:buChar char="§"/>
            </a:pPr>
            <a:r>
              <a:rPr lang="tr-TR" sz="1200" dirty="0">
                <a:effectLst/>
                <a:latin typeface="+mn-lt"/>
                <a:ea typeface="Calibri" panose="020F0502020204030204" pitchFamily="34" charset="0"/>
                <a:cs typeface="Times New Roman" panose="02020603050405020304" pitchFamily="18" charset="0"/>
              </a:rPr>
              <a:t>Öğrenci sayısının uygun olduğu durumlarda öğrencilerin kendilerini tanıtması.</a:t>
            </a:r>
            <a:endParaRPr lang="en-US" sz="1200" dirty="0">
              <a:effectLst/>
              <a:latin typeface="+mn-lt"/>
              <a:ea typeface="Calibri" panose="020F0502020204030204" pitchFamily="34" charset="0"/>
              <a:cs typeface="Times New Roman" panose="02020603050405020304" pitchFamily="18" charset="0"/>
            </a:endParaRPr>
          </a:p>
          <a:p>
            <a:endParaRPr lang="x-none" dirty="0"/>
          </a:p>
        </p:txBody>
      </p:sp>
      <p:sp>
        <p:nvSpPr>
          <p:cNvPr id="4" name="Slide Number Placeholder 3"/>
          <p:cNvSpPr>
            <a:spLocks noGrp="1"/>
          </p:cNvSpPr>
          <p:nvPr>
            <p:ph type="sldNum" sz="quarter" idx="5"/>
          </p:nvPr>
        </p:nvSpPr>
        <p:spPr/>
        <p:txBody>
          <a:bodyPr/>
          <a:lstStyle/>
          <a:p>
            <a:fld id="{E94CF8B0-938A-B940-827E-E11CB1E17B31}" type="slidenum">
              <a:rPr lang="en-US" smtClean="0"/>
              <a:t>46</a:t>
            </a:fld>
            <a:endParaRPr lang="en-US"/>
          </a:p>
        </p:txBody>
      </p:sp>
    </p:spTree>
    <p:extLst>
      <p:ext uri="{BB962C8B-B14F-4D97-AF65-F5344CB8AC3E}">
        <p14:creationId xmlns:p14="http://schemas.microsoft.com/office/powerpoint/2010/main" val="1843968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mn-lt"/>
                <a:ea typeface="Calibri" panose="020F0502020204030204" pitchFamily="34" charset="0"/>
                <a:cs typeface="Times New Roman" panose="02020603050405020304" pitchFamily="18" charset="0"/>
              </a:rPr>
              <a:t>(Bölüm başkanı tarafından danışmanın görevleri hakkında bilgi verildiği aşama)</a:t>
            </a:r>
          </a:p>
        </p:txBody>
      </p:sp>
      <p:sp>
        <p:nvSpPr>
          <p:cNvPr id="4" name="Slide Number Placeholder 3"/>
          <p:cNvSpPr>
            <a:spLocks noGrp="1"/>
          </p:cNvSpPr>
          <p:nvPr>
            <p:ph type="sldNum" sz="quarter" idx="5"/>
          </p:nvPr>
        </p:nvSpPr>
        <p:spPr/>
        <p:txBody>
          <a:bodyPr/>
          <a:lstStyle/>
          <a:p>
            <a:fld id="{E94CF8B0-938A-B940-827E-E11CB1E17B31}" type="slidenum">
              <a:rPr lang="en-US" smtClean="0"/>
              <a:t>47</a:t>
            </a:fld>
            <a:endParaRPr lang="en-US"/>
          </a:p>
        </p:txBody>
      </p:sp>
    </p:spTree>
    <p:extLst>
      <p:ext uri="{BB962C8B-B14F-4D97-AF65-F5344CB8AC3E}">
        <p14:creationId xmlns:p14="http://schemas.microsoft.com/office/powerpoint/2010/main" val="95106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Her sınıf ya da şubenin danışmanının ilgili öğrencilere tanıtılması.</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Hangi durumlarda danışmanla iletişime geçileceği konusunda bilgilendirme.</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Danışmanların ofis saatleri ve iletişim kanalları hakkında açıklama.</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48</a:t>
            </a:fld>
            <a:endParaRPr lang="en-US"/>
          </a:p>
        </p:txBody>
      </p:sp>
    </p:spTree>
    <p:extLst>
      <p:ext uri="{BB962C8B-B14F-4D97-AF65-F5344CB8AC3E}">
        <p14:creationId xmlns:p14="http://schemas.microsoft.com/office/powerpoint/2010/main" val="3675643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49</a:t>
            </a:fld>
            <a:endParaRPr lang="en-US"/>
          </a:p>
        </p:txBody>
      </p:sp>
    </p:spTree>
    <p:extLst>
      <p:ext uri="{BB962C8B-B14F-4D97-AF65-F5344CB8AC3E}">
        <p14:creationId xmlns:p14="http://schemas.microsoft.com/office/powerpoint/2010/main" val="16937598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tr-TR"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mn-lt"/>
                <a:ea typeface="Calibri" panose="020F0502020204030204" pitchFamily="34" charset="0"/>
                <a:cs typeface="Times New Roman" panose="02020603050405020304" pitchFamily="18" charset="0"/>
              </a:rPr>
              <a:t>Kimlik kartlarının ne zaman ve nasıl verileceği bilgisinin aktarılması.</a:t>
            </a:r>
          </a:p>
        </p:txBody>
      </p:sp>
      <p:sp>
        <p:nvSpPr>
          <p:cNvPr id="4" name="Slide Number Placeholder 3"/>
          <p:cNvSpPr>
            <a:spLocks noGrp="1"/>
          </p:cNvSpPr>
          <p:nvPr>
            <p:ph type="sldNum" sz="quarter" idx="5"/>
          </p:nvPr>
        </p:nvSpPr>
        <p:spPr/>
        <p:txBody>
          <a:bodyPr/>
          <a:lstStyle/>
          <a:p>
            <a:fld id="{E94CF8B0-938A-B940-827E-E11CB1E17B31}" type="slidenum">
              <a:rPr lang="en-US" smtClean="0"/>
              <a:t>50</a:t>
            </a:fld>
            <a:endParaRPr lang="en-US"/>
          </a:p>
        </p:txBody>
      </p:sp>
    </p:spTree>
    <p:extLst>
      <p:ext uri="{BB962C8B-B14F-4D97-AF65-F5344CB8AC3E}">
        <p14:creationId xmlns:p14="http://schemas.microsoft.com/office/powerpoint/2010/main" val="3633010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tr-TR"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51</a:t>
            </a:fld>
            <a:endParaRPr lang="en-US"/>
          </a:p>
        </p:txBody>
      </p:sp>
    </p:spTree>
    <p:extLst>
      <p:ext uri="{BB962C8B-B14F-4D97-AF65-F5344CB8AC3E}">
        <p14:creationId xmlns:p14="http://schemas.microsoft.com/office/powerpoint/2010/main" val="35696595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effectLst/>
                <a:latin typeface="+mn-lt"/>
                <a:ea typeface="Calibri" panose="020F0502020204030204" pitchFamily="34" charset="0"/>
              </a:rPr>
              <a:t>(Bölüm başkanı veya danışman tarafından müfredat ve eğitimle ilgili genel bilgilerin verildiği aşama)</a:t>
            </a:r>
            <a:r>
              <a:rPr lang="en-US" sz="1200" dirty="0">
                <a:effectLst/>
                <a:latin typeface="+mn-lt"/>
              </a:rPr>
              <a:t> </a:t>
            </a:r>
            <a:endParaRPr lang="x-none" sz="1200"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52</a:t>
            </a:fld>
            <a:endParaRPr lang="en-US"/>
          </a:p>
        </p:txBody>
      </p:sp>
    </p:spTree>
    <p:extLst>
      <p:ext uri="{BB962C8B-B14F-4D97-AF65-F5344CB8AC3E}">
        <p14:creationId xmlns:p14="http://schemas.microsoft.com/office/powerpoint/2010/main" val="3256655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effectLst/>
                <a:latin typeface="+mn-lt"/>
                <a:ea typeface="Calibri" panose="020F0502020204030204" pitchFamily="34" charset="0"/>
              </a:rPr>
              <a:t>(İlk yıl derslerinin tanıtılması)</a:t>
            </a:r>
            <a:r>
              <a:rPr lang="en-US" sz="1200" dirty="0">
                <a:effectLst/>
                <a:latin typeface="+mn-lt"/>
              </a:rPr>
              <a:t> </a:t>
            </a:r>
            <a:endParaRPr lang="x-none" sz="1200"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53</a:t>
            </a:fld>
            <a:endParaRPr lang="en-US"/>
          </a:p>
        </p:txBody>
      </p:sp>
    </p:spTree>
    <p:extLst>
      <p:ext uri="{BB962C8B-B14F-4D97-AF65-F5344CB8AC3E}">
        <p14:creationId xmlns:p14="http://schemas.microsoft.com/office/powerpoint/2010/main" val="14823532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54</a:t>
            </a:fld>
            <a:endParaRPr lang="en-US"/>
          </a:p>
        </p:txBody>
      </p:sp>
    </p:spTree>
    <p:extLst>
      <p:ext uri="{BB962C8B-B14F-4D97-AF65-F5344CB8AC3E}">
        <p14:creationId xmlns:p14="http://schemas.microsoft.com/office/powerpoint/2010/main" val="24860372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55</a:t>
            </a:fld>
            <a:endParaRPr lang="en-US"/>
          </a:p>
        </p:txBody>
      </p:sp>
    </p:spTree>
    <p:extLst>
      <p:ext uri="{BB962C8B-B14F-4D97-AF65-F5344CB8AC3E}">
        <p14:creationId xmlns:p14="http://schemas.microsoft.com/office/powerpoint/2010/main" val="1726595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Üniversitemiz bünyesinde 3 seviyede eğitim-öğretim faaliyetleri sunulmaktadır.</a:t>
            </a:r>
          </a:p>
          <a:p>
            <a:r>
              <a:rPr lang="tr-TR" b="1" dirty="0" err="1">
                <a:solidFill>
                  <a:schemeClr val="tx1"/>
                </a:solidFill>
                <a:latin typeface="+mn-lt"/>
              </a:rPr>
              <a:t>Önlisans</a:t>
            </a:r>
            <a:r>
              <a:rPr lang="tr-TR" b="1" dirty="0">
                <a:solidFill>
                  <a:schemeClr val="tx1"/>
                </a:solidFill>
                <a:latin typeface="+mn-lt"/>
              </a:rPr>
              <a:t> </a:t>
            </a:r>
            <a:r>
              <a:rPr lang="tr-TR" dirty="0">
                <a:solidFill>
                  <a:schemeClr val="tx1"/>
                </a:solidFill>
                <a:latin typeface="+mn-lt"/>
              </a:rPr>
              <a:t>düzeyinde 2 yıllık programları kapsayan 13 Meslek Yüksekokul yer almaktadır. Bu sene yeni kayıt yaptıran öğrenci sayımız 4.914 ve toplamda kayıtlı öğrenci sayımız ise 14.637 </a:t>
            </a:r>
            <a:r>
              <a:rPr lang="tr-TR" dirty="0" err="1">
                <a:solidFill>
                  <a:schemeClr val="tx1"/>
                </a:solidFill>
                <a:latin typeface="+mn-lt"/>
              </a:rPr>
              <a:t>dir</a:t>
            </a:r>
            <a:r>
              <a:rPr lang="tr-TR" dirty="0">
                <a:solidFill>
                  <a:schemeClr val="tx1"/>
                </a:solidFill>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chemeClr val="tx1"/>
                </a:solidFill>
                <a:latin typeface="+mn-lt"/>
              </a:rPr>
              <a:t>Üniversitemizde 4 yıllık programların yer aldığı </a:t>
            </a:r>
            <a:r>
              <a:rPr lang="tr-TR" b="1" dirty="0">
                <a:solidFill>
                  <a:schemeClr val="tx1"/>
                </a:solidFill>
                <a:latin typeface="+mn-lt"/>
              </a:rPr>
              <a:t>lisans</a:t>
            </a:r>
            <a:r>
              <a:rPr lang="tr-TR" dirty="0">
                <a:solidFill>
                  <a:schemeClr val="tx1"/>
                </a:solidFill>
                <a:latin typeface="+mn-lt"/>
              </a:rPr>
              <a:t> düzeyinde </a:t>
            </a:r>
            <a:r>
              <a:rPr lang="tr-TR" dirty="0" err="1">
                <a:solidFill>
                  <a:schemeClr val="tx1"/>
                </a:solidFill>
                <a:latin typeface="+mn-lt"/>
              </a:rPr>
              <a:t>Açıköğretim</a:t>
            </a:r>
            <a:r>
              <a:rPr lang="tr-TR" dirty="0">
                <a:solidFill>
                  <a:schemeClr val="tx1"/>
                </a:solidFill>
                <a:latin typeface="+mn-lt"/>
              </a:rPr>
              <a:t> Fakültesi dahil 23 fakülte, 1 yüksekokul ve 1 konservatuvar mevcuttur. Bu seviyede yeni kayıt yaptıran öğrenci sayımız 9.581 ve toplamda kayıtlı öğrenci sayımız ise 40.984 tür.</a:t>
            </a:r>
          </a:p>
          <a:p>
            <a:r>
              <a:rPr lang="tr-TR" dirty="0">
                <a:solidFill>
                  <a:schemeClr val="tx1"/>
                </a:solidFill>
                <a:latin typeface="+mn-lt"/>
              </a:rPr>
              <a:t>Son olarak, </a:t>
            </a:r>
            <a:r>
              <a:rPr lang="tr-TR" b="1" dirty="0">
                <a:solidFill>
                  <a:schemeClr val="tx1"/>
                </a:solidFill>
                <a:latin typeface="+mn-lt"/>
              </a:rPr>
              <a:t>lisansüstü</a:t>
            </a:r>
            <a:r>
              <a:rPr lang="tr-TR" dirty="0">
                <a:solidFill>
                  <a:schemeClr val="tx1"/>
                </a:solidFill>
                <a:latin typeface="+mn-lt"/>
              </a:rPr>
              <a:t> seviyesi ise yüksek lisans, sanatta yeterlilik ve doktora programlarını kapsamaktadır. Bu programlar 8 enstitü ile yürütülmektedir. Lisansüstü programlarında yeni kayıtlı öğrenci sayımız 3.939 ve toplam öğrencimiz ise 13.109 dur. </a:t>
            </a:r>
          </a:p>
          <a:p>
            <a:r>
              <a:rPr lang="tr-TR" dirty="0">
                <a:solidFill>
                  <a:schemeClr val="tx1"/>
                </a:solidFill>
                <a:latin typeface="+mn-lt"/>
              </a:rPr>
              <a:t>Üniversitemiz, 60.000 üzerinde öğrencisi olan 9 büyük üniversite arasında yer almaktadır.</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5</a:t>
            </a:fld>
            <a:endParaRPr lang="en-US"/>
          </a:p>
        </p:txBody>
      </p:sp>
    </p:spTree>
    <p:extLst>
      <p:ext uri="{BB962C8B-B14F-4D97-AF65-F5344CB8AC3E}">
        <p14:creationId xmlns:p14="http://schemas.microsoft.com/office/powerpoint/2010/main" val="1252862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56</a:t>
            </a:fld>
            <a:endParaRPr lang="en-US"/>
          </a:p>
        </p:txBody>
      </p:sp>
    </p:spTree>
    <p:extLst>
      <p:ext uri="{BB962C8B-B14F-4D97-AF65-F5344CB8AC3E}">
        <p14:creationId xmlns:p14="http://schemas.microsoft.com/office/powerpoint/2010/main" val="808420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57</a:t>
            </a:fld>
            <a:endParaRPr lang="en-US"/>
          </a:p>
        </p:txBody>
      </p:sp>
    </p:spTree>
    <p:extLst>
      <p:ext uri="{BB962C8B-B14F-4D97-AF65-F5344CB8AC3E}">
        <p14:creationId xmlns:p14="http://schemas.microsoft.com/office/powerpoint/2010/main" val="1165381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58</a:t>
            </a:fld>
            <a:endParaRPr lang="en-US"/>
          </a:p>
        </p:txBody>
      </p:sp>
    </p:spTree>
    <p:extLst>
      <p:ext uri="{BB962C8B-B14F-4D97-AF65-F5344CB8AC3E}">
        <p14:creationId xmlns:p14="http://schemas.microsoft.com/office/powerpoint/2010/main" val="23735771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59</a:t>
            </a:fld>
            <a:endParaRPr lang="en-US"/>
          </a:p>
        </p:txBody>
      </p:sp>
    </p:spTree>
    <p:extLst>
      <p:ext uri="{BB962C8B-B14F-4D97-AF65-F5344CB8AC3E}">
        <p14:creationId xmlns:p14="http://schemas.microsoft.com/office/powerpoint/2010/main" val="41628938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60</a:t>
            </a:fld>
            <a:endParaRPr lang="en-US"/>
          </a:p>
        </p:txBody>
      </p:sp>
    </p:spTree>
    <p:extLst>
      <p:ext uri="{BB962C8B-B14F-4D97-AF65-F5344CB8AC3E}">
        <p14:creationId xmlns:p14="http://schemas.microsoft.com/office/powerpoint/2010/main" val="25431819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61</a:t>
            </a:fld>
            <a:endParaRPr lang="en-US"/>
          </a:p>
        </p:txBody>
      </p:sp>
    </p:spTree>
    <p:extLst>
      <p:ext uri="{BB962C8B-B14F-4D97-AF65-F5344CB8AC3E}">
        <p14:creationId xmlns:p14="http://schemas.microsoft.com/office/powerpoint/2010/main" val="7891140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62</a:t>
            </a:fld>
            <a:endParaRPr lang="en-US"/>
          </a:p>
        </p:txBody>
      </p:sp>
    </p:spTree>
    <p:extLst>
      <p:ext uri="{BB962C8B-B14F-4D97-AF65-F5344CB8AC3E}">
        <p14:creationId xmlns:p14="http://schemas.microsoft.com/office/powerpoint/2010/main" val="39670363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63</a:t>
            </a:fld>
            <a:endParaRPr lang="en-US"/>
          </a:p>
        </p:txBody>
      </p:sp>
    </p:spTree>
    <p:extLst>
      <p:ext uri="{BB962C8B-B14F-4D97-AF65-F5344CB8AC3E}">
        <p14:creationId xmlns:p14="http://schemas.microsoft.com/office/powerpoint/2010/main" val="3854676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64</a:t>
            </a:fld>
            <a:endParaRPr lang="en-US"/>
          </a:p>
        </p:txBody>
      </p:sp>
    </p:spTree>
    <p:extLst>
      <p:ext uri="{BB962C8B-B14F-4D97-AF65-F5344CB8AC3E}">
        <p14:creationId xmlns:p14="http://schemas.microsoft.com/office/powerpoint/2010/main" val="28962966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65</a:t>
            </a:fld>
            <a:endParaRPr lang="en-US"/>
          </a:p>
        </p:txBody>
      </p:sp>
    </p:spTree>
    <p:extLst>
      <p:ext uri="{BB962C8B-B14F-4D97-AF65-F5344CB8AC3E}">
        <p14:creationId xmlns:p14="http://schemas.microsoft.com/office/powerpoint/2010/main" val="3268448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Atatürk Üniversitesi araştırma ve uygulama alanlarında çalışmalar yürüten 45 merkezle (AUM: Araştırma ve Uygulama Merkezi / UAM: Uygulama ve Araştırma Merkezi) farklı bilim dallarına katkı sağlamaktadır. Sizler bu merkezlerimizi ziyaret edebilir ve birim yöneticilerinden detaylı bilgiler alabilirsiniz.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6</a:t>
            </a:fld>
            <a:endParaRPr lang="en-US"/>
          </a:p>
        </p:txBody>
      </p:sp>
    </p:spTree>
    <p:extLst>
      <p:ext uri="{BB962C8B-B14F-4D97-AF65-F5344CB8AC3E}">
        <p14:creationId xmlns:p14="http://schemas.microsoft.com/office/powerpoint/2010/main" val="13144837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66</a:t>
            </a:fld>
            <a:endParaRPr lang="en-US"/>
          </a:p>
        </p:txBody>
      </p:sp>
    </p:spTree>
    <p:extLst>
      <p:ext uri="{BB962C8B-B14F-4D97-AF65-F5344CB8AC3E}">
        <p14:creationId xmlns:p14="http://schemas.microsoft.com/office/powerpoint/2010/main" val="30834296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67</a:t>
            </a:fld>
            <a:endParaRPr lang="en-US"/>
          </a:p>
        </p:txBody>
      </p:sp>
    </p:spTree>
    <p:extLst>
      <p:ext uri="{BB962C8B-B14F-4D97-AF65-F5344CB8AC3E}">
        <p14:creationId xmlns:p14="http://schemas.microsoft.com/office/powerpoint/2010/main" val="36268970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68</a:t>
            </a:fld>
            <a:endParaRPr lang="en-US"/>
          </a:p>
        </p:txBody>
      </p:sp>
    </p:spTree>
    <p:extLst>
      <p:ext uri="{BB962C8B-B14F-4D97-AF65-F5344CB8AC3E}">
        <p14:creationId xmlns:p14="http://schemas.microsoft.com/office/powerpoint/2010/main" val="641231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69</a:t>
            </a:fld>
            <a:endParaRPr lang="en-US"/>
          </a:p>
        </p:txBody>
      </p:sp>
    </p:spTree>
    <p:extLst>
      <p:ext uri="{BB962C8B-B14F-4D97-AF65-F5344CB8AC3E}">
        <p14:creationId xmlns:p14="http://schemas.microsoft.com/office/powerpoint/2010/main" val="22562287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70</a:t>
            </a:fld>
            <a:endParaRPr lang="en-US"/>
          </a:p>
        </p:txBody>
      </p:sp>
    </p:spTree>
    <p:extLst>
      <p:ext uri="{BB962C8B-B14F-4D97-AF65-F5344CB8AC3E}">
        <p14:creationId xmlns:p14="http://schemas.microsoft.com/office/powerpoint/2010/main" val="41680232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71</a:t>
            </a:fld>
            <a:endParaRPr lang="en-US"/>
          </a:p>
        </p:txBody>
      </p:sp>
    </p:spTree>
    <p:extLst>
      <p:ext uri="{BB962C8B-B14F-4D97-AF65-F5344CB8AC3E}">
        <p14:creationId xmlns:p14="http://schemas.microsoft.com/office/powerpoint/2010/main" val="16493435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72</a:t>
            </a:fld>
            <a:endParaRPr lang="en-US"/>
          </a:p>
        </p:txBody>
      </p:sp>
    </p:spTree>
    <p:extLst>
      <p:ext uri="{BB962C8B-B14F-4D97-AF65-F5344CB8AC3E}">
        <p14:creationId xmlns:p14="http://schemas.microsoft.com/office/powerpoint/2010/main" val="11927020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73</a:t>
            </a:fld>
            <a:endParaRPr lang="en-US"/>
          </a:p>
        </p:txBody>
      </p:sp>
    </p:spTree>
    <p:extLst>
      <p:ext uri="{BB962C8B-B14F-4D97-AF65-F5344CB8AC3E}">
        <p14:creationId xmlns:p14="http://schemas.microsoft.com/office/powerpoint/2010/main" val="14017714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x-none" dirty="0"/>
          </a:p>
        </p:txBody>
      </p:sp>
      <p:sp>
        <p:nvSpPr>
          <p:cNvPr id="4" name="Slide Number Placeholder 3"/>
          <p:cNvSpPr>
            <a:spLocks noGrp="1"/>
          </p:cNvSpPr>
          <p:nvPr>
            <p:ph type="sldNum" sz="quarter" idx="5"/>
          </p:nvPr>
        </p:nvSpPr>
        <p:spPr/>
        <p:txBody>
          <a:bodyPr/>
          <a:lstStyle/>
          <a:p>
            <a:fld id="{E94CF8B0-938A-B940-827E-E11CB1E17B31}" type="slidenum">
              <a:rPr lang="en-US" smtClean="0"/>
              <a:t>74</a:t>
            </a:fld>
            <a:endParaRPr lang="en-US"/>
          </a:p>
        </p:txBody>
      </p:sp>
    </p:spTree>
    <p:extLst>
      <p:ext uri="{BB962C8B-B14F-4D97-AF65-F5344CB8AC3E}">
        <p14:creationId xmlns:p14="http://schemas.microsoft.com/office/powerpoint/2010/main" val="72243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Atatürk Üniversitesi’nde eğitim ve araştırmanın yanında sosyal hayata yönelik öğretim elemanlarımız ve öğrencilerimizin yürüttüğü projelerle toplumsal sorulara çözüm önerileri sunulmaktadır.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Öğrencilerin toplumla birliktelik duygularının gelişmesini sağlamak ve toplumsal sürece her yönüyle olumlu katkıda bulunabilme yetkinliğini kazandırabilmek için sunulan sosyal sorumluluk projelerini desteklenmektedir.</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Lisans ve </a:t>
            </a:r>
            <a:r>
              <a:rPr lang="tr-TR" sz="1200" dirty="0" err="1">
                <a:solidFill>
                  <a:schemeClr val="tx1"/>
                </a:solidFill>
                <a:latin typeface="+mn-lt"/>
                <a:ea typeface="Helvetica Neue Light" panose="02000403000000020004" pitchFamily="2" charset="0"/>
              </a:rPr>
              <a:t>önlisans</a:t>
            </a:r>
            <a:r>
              <a:rPr lang="tr-TR" sz="1200" dirty="0">
                <a:solidFill>
                  <a:schemeClr val="tx1"/>
                </a:solidFill>
                <a:latin typeface="+mn-lt"/>
                <a:ea typeface="Helvetica Neue Light" panose="02000403000000020004" pitchFamily="2" charset="0"/>
              </a:rPr>
              <a:t> programlarında eğitim gören öğrencilerimiz, </a:t>
            </a:r>
            <a:r>
              <a:rPr lang="tr-TR" sz="1200" b="1" dirty="0">
                <a:solidFill>
                  <a:schemeClr val="tx1"/>
                </a:solidFill>
                <a:latin typeface="+mn-lt"/>
                <a:ea typeface="Helvetica Neue Medium" panose="02000503000000020004" pitchFamily="2" charset="0"/>
                <a:cs typeface="Helvetica Neue Medium" panose="02000503000000020004" pitchFamily="2" charset="0"/>
              </a:rPr>
              <a:t>Toplumsal Duyarlılık Projeleri Uygulama ve Araştırma Merkezine </a:t>
            </a:r>
            <a:r>
              <a:rPr lang="tr-TR" sz="1200" dirty="0">
                <a:solidFill>
                  <a:schemeClr val="tx1"/>
                </a:solidFill>
                <a:latin typeface="+mn-lt"/>
                <a:ea typeface="Helvetica Neue Light" panose="02000403000000020004" pitchFamily="2" charset="0"/>
              </a:rPr>
              <a:t>üzerinden sosyal sorumluluk projelerini sunabilmekte ve uygulamaları için desteklenmektedir.</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Bu bağlamda üniversitemiz öğrencileri tarafından birçok proje hayata geçirilmiştir. YÖK tarafından her yıl yayınlanan Üniversite İzleme ve Değerlendirme Raporunda Üniversitemiz 2020 ve 2021 yıllarında sosyal sorumluluk projesi sayısının en yüksek olduğu üniversite olarak belirlenmiştir. </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Bu öğrencilerimizin alanlarında eğitim almanın dışında topluma duyarlı ve sorunlar için yaratıcı fikirler ortaya koyma çabalarının bir ürünüdür.</a:t>
            </a:r>
          </a:p>
          <a:p>
            <a:pPr marL="288925" indent="-282575">
              <a:spcAft>
                <a:spcPts val="600"/>
              </a:spcAft>
              <a:buFont typeface="Wingdings" pitchFamily="2" charset="2"/>
              <a:buChar char="§"/>
            </a:pPr>
            <a:endParaRPr lang="tr-TR" sz="1200" dirty="0">
              <a:latin typeface="Helvetica Neue Light" panose="02000403000000020004" pitchFamily="2" charset="0"/>
              <a:ea typeface="Helvetica Neue Light" panose="020004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Helvetica Neue Light" panose="02000403000000020004" pitchFamily="2" charset="0"/>
              <a:ea typeface="Helvetica Neue Light" panose="02000403000000020004" pitchFamily="2" charset="0"/>
            </a:endParaRPr>
          </a:p>
          <a:p>
            <a:endParaRPr lang="x-none" dirty="0"/>
          </a:p>
        </p:txBody>
      </p:sp>
      <p:sp>
        <p:nvSpPr>
          <p:cNvPr id="4" name="Slide Number Placeholder 3"/>
          <p:cNvSpPr>
            <a:spLocks noGrp="1"/>
          </p:cNvSpPr>
          <p:nvPr>
            <p:ph type="sldNum" sz="quarter" idx="5"/>
          </p:nvPr>
        </p:nvSpPr>
        <p:spPr/>
        <p:txBody>
          <a:bodyPr/>
          <a:lstStyle/>
          <a:p>
            <a:fld id="{E94CF8B0-938A-B940-827E-E11CB1E17B31}" type="slidenum">
              <a:rPr lang="en-US" smtClean="0"/>
              <a:t>7</a:t>
            </a:fld>
            <a:endParaRPr lang="en-US"/>
          </a:p>
        </p:txBody>
      </p:sp>
    </p:spTree>
    <p:extLst>
      <p:ext uri="{BB962C8B-B14F-4D97-AF65-F5344CB8AC3E}">
        <p14:creationId xmlns:p14="http://schemas.microsoft.com/office/powerpoint/2010/main" val="18235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ea typeface="Helvetica Neue" panose="02000503000000020004" pitchFamily="2" charset="0"/>
                <a:cs typeface="Helvetica Neue" panose="02000503000000020004" pitchFamily="2" charset="0"/>
              </a:rPr>
              <a:t>Bir Araştırma Üniversitesinde Eğitime Başlıyorsunuz!</a:t>
            </a:r>
            <a:endParaRPr lang="tr-TR" dirty="0">
              <a:solidFill>
                <a:schemeClr val="tx1"/>
              </a:solidFill>
              <a:latin typeface="+mn-lt"/>
            </a:endParaRPr>
          </a:p>
          <a:p>
            <a:r>
              <a:rPr lang="tr-TR" dirty="0">
                <a:solidFill>
                  <a:schemeClr val="tx1"/>
                </a:solidFill>
                <a:latin typeface="+mn-lt"/>
              </a:rPr>
              <a:t>2021 yılı Aralık ayında YÖK tarafından açıklanan listesinde 20 devlet üniversitesi ve 3 vakıf üniversitesi araştırma üniversitesi olarak belirlenmiştir. Atatürk Üniversitesi yürüttüğü farklı seviyedeki eğitim faaliyetleri, yapılan bilimsel çalışmalar ve topluma sunduğu katkılarından dolayı, YÖK tarafından araştırma üniversitesi statüsü kazanmıştır. Üniversitemiz bu ligde yer alan diğer yetkin üniversitelerle birlikte çalışmalarını devam ettirmektedir.</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8</a:t>
            </a:fld>
            <a:endParaRPr lang="en-US"/>
          </a:p>
        </p:txBody>
      </p:sp>
    </p:spTree>
    <p:extLst>
      <p:ext uri="{BB962C8B-B14F-4D97-AF65-F5344CB8AC3E}">
        <p14:creationId xmlns:p14="http://schemas.microsoft.com/office/powerpoint/2010/main" val="2366493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Peki Araştırma üniversitesi ne anlama geliyor?</a:t>
            </a:r>
          </a:p>
          <a:p>
            <a:r>
              <a:rPr lang="tr-TR" dirty="0">
                <a:solidFill>
                  <a:schemeClr val="tx1"/>
                </a:solidFill>
                <a:latin typeface="+mn-lt"/>
              </a:rPr>
              <a:t>Tanımlanmış genel özellikleri bakımından </a:t>
            </a:r>
          </a:p>
          <a:p>
            <a:r>
              <a:rPr lang="tr-TR" dirty="0">
                <a:solidFill>
                  <a:schemeClr val="tx1"/>
                </a:solidFill>
                <a:latin typeface="+mn-lt"/>
              </a:rPr>
              <a:t>Sunuda yer alan maddeleri okuyunuz! </a:t>
            </a:r>
          </a:p>
          <a:p>
            <a:r>
              <a:rPr lang="tr-TR" dirty="0">
                <a:solidFill>
                  <a:schemeClr val="tx1"/>
                </a:solidFill>
                <a:latin typeface="+mn-lt"/>
              </a:rPr>
              <a:t>Dünyanın tanınmış üniversiteleri arasındaki Harvard, California, Stanford, MIT ve listede yer alan diğer üniversiteler dünya sıralamasında ilk onda yer alan araştırma üniversiteleridir. </a:t>
            </a:r>
            <a:endParaRPr lang="x-none"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9</a:t>
            </a:fld>
            <a:endParaRPr lang="en-US"/>
          </a:p>
        </p:txBody>
      </p:sp>
    </p:spTree>
    <p:extLst>
      <p:ext uri="{BB962C8B-B14F-4D97-AF65-F5344CB8AC3E}">
        <p14:creationId xmlns:p14="http://schemas.microsoft.com/office/powerpoint/2010/main" val="3946834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page">
    <p:bg>
      <p:bgPr>
        <a:solidFill>
          <a:srgbClr val="201D52"/>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70539" y="2610847"/>
            <a:ext cx="10879131" cy="1485992"/>
          </a:xfrm>
        </p:spPr>
        <p:txBody>
          <a:bodyPr anchor="ctr">
            <a:normAutofit/>
          </a:bodyPr>
          <a:lstStyle>
            <a:lvl1pPr>
              <a:lnSpc>
                <a:spcPct val="90000"/>
              </a:lnSpc>
              <a:defRPr sz="5333" b="1" i="0" spc="0" baseline="0">
                <a:solidFill>
                  <a:schemeClr val="bg1"/>
                </a:solidFill>
                <a:latin typeface="Century Gothic" panose="020B0502020202020204" pitchFamily="34" charset="0"/>
                <a:cs typeface="Arial"/>
              </a:defRPr>
            </a:lvl1pPr>
          </a:lstStyle>
          <a:p>
            <a:r>
              <a:rPr lang="en-US" dirty="0"/>
              <a:t>Master Project</a:t>
            </a:r>
          </a:p>
        </p:txBody>
      </p:sp>
      <p:sp>
        <p:nvSpPr>
          <p:cNvPr id="9" name="Text Placeholder 19"/>
          <p:cNvSpPr>
            <a:spLocks noGrp="1"/>
          </p:cNvSpPr>
          <p:nvPr>
            <p:ph type="body" sz="quarter" idx="11" hasCustomPrompt="1"/>
          </p:nvPr>
        </p:nvSpPr>
        <p:spPr>
          <a:xfrm>
            <a:off x="670539" y="4297866"/>
            <a:ext cx="10879131" cy="642349"/>
          </a:xfrm>
        </p:spPr>
        <p:txBody>
          <a:bodyPr anchor="ctr">
            <a:noAutofit/>
          </a:bodyPr>
          <a:lstStyle>
            <a:lvl1pPr marL="0" indent="0">
              <a:buNone/>
              <a:defRPr sz="3200" b="0" spc="0" baseline="0">
                <a:solidFill>
                  <a:srgbClr val="A6A6A6"/>
                </a:solidFill>
                <a:latin typeface="Century Gothic" panose="020B0502020202020204" pitchFamily="34" charset="0"/>
                <a:cs typeface="Arial"/>
              </a:defRPr>
            </a:lvl1pPr>
          </a:lstStyle>
          <a:p>
            <a:pPr lvl="0"/>
            <a:r>
              <a:rPr lang="en-US" dirty="0"/>
              <a:t>School of Education</a:t>
            </a:r>
          </a:p>
        </p:txBody>
      </p:sp>
      <p:pic>
        <p:nvPicPr>
          <p:cNvPr id="7" name="Picture 6">
            <a:extLst>
              <a:ext uri="{FF2B5EF4-FFF2-40B4-BE49-F238E27FC236}">
                <a16:creationId xmlns:a16="http://schemas.microsoft.com/office/drawing/2014/main" id="{3C8AC109-1A10-CB40-9638-3BC799919AFE}"/>
              </a:ext>
            </a:extLst>
          </p:cNvPr>
          <p:cNvPicPr>
            <a:picLocks noChangeAspect="1"/>
          </p:cNvPicPr>
          <p:nvPr userDrawn="1"/>
        </p:nvPicPr>
        <p:blipFill rotWithShape="1">
          <a:blip r:embed="rId2"/>
          <a:srcRect l="3419" t="33231" b="33460"/>
          <a:stretch/>
        </p:blipFill>
        <p:spPr>
          <a:xfrm>
            <a:off x="0" y="14068"/>
            <a:ext cx="6780628" cy="1652553"/>
          </a:xfrm>
          <a:prstGeom prst="rect">
            <a:avLst/>
          </a:prstGeom>
        </p:spPr>
      </p:pic>
    </p:spTree>
    <p:extLst>
      <p:ext uri="{BB962C8B-B14F-4D97-AF65-F5344CB8AC3E}">
        <p14:creationId xmlns:p14="http://schemas.microsoft.com/office/powerpoint/2010/main" val="357549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9F9A-BA62-CE40-A0BD-431470889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99DA7C-13A3-764D-8428-2ECEF4DD273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A1E4FB-716E-E74A-9DC0-5BEA6C58C10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C85427-E906-AF46-98BD-CE5C3991F89A}"/>
              </a:ext>
            </a:extLst>
          </p:cNvPr>
          <p:cNvSpPr>
            <a:spLocks noGrp="1"/>
          </p:cNvSpPr>
          <p:nvPr>
            <p:ph type="dt" sz="half" idx="10"/>
          </p:nvPr>
        </p:nvSpPr>
        <p:spPr/>
        <p:txBody>
          <a:bodyPr/>
          <a:lstStyle/>
          <a:p>
            <a:fld id="{3A7118B6-408D-8E46-9361-FC3A4D84A945}" type="datetimeFigureOut">
              <a:rPr lang="en-US" smtClean="0"/>
              <a:t>10/12/23</a:t>
            </a:fld>
            <a:endParaRPr lang="en-US"/>
          </a:p>
        </p:txBody>
      </p:sp>
      <p:sp>
        <p:nvSpPr>
          <p:cNvPr id="6" name="Footer Placeholder 5">
            <a:extLst>
              <a:ext uri="{FF2B5EF4-FFF2-40B4-BE49-F238E27FC236}">
                <a16:creationId xmlns:a16="http://schemas.microsoft.com/office/drawing/2014/main" id="{DF5A812B-8397-B842-AD3B-8B9FAF15EF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5417A-D12E-3045-BFE8-55730B6ED516}"/>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994665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39D7-3166-8C4C-83D6-51DB4B105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3D28F2-D8AB-FA46-82FA-1FE6179C4301}"/>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58E19BD-4E60-6F45-919F-6E2AAB86403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B9F308-4B67-B549-88BC-88B4DE1E92D0}"/>
              </a:ext>
            </a:extLst>
          </p:cNvPr>
          <p:cNvSpPr>
            <a:spLocks noGrp="1"/>
          </p:cNvSpPr>
          <p:nvPr>
            <p:ph type="dt" sz="half" idx="10"/>
          </p:nvPr>
        </p:nvSpPr>
        <p:spPr/>
        <p:txBody>
          <a:bodyPr/>
          <a:lstStyle/>
          <a:p>
            <a:fld id="{3A7118B6-408D-8E46-9361-FC3A4D84A945}" type="datetimeFigureOut">
              <a:rPr lang="en-US" smtClean="0"/>
              <a:t>10/12/23</a:t>
            </a:fld>
            <a:endParaRPr lang="en-US"/>
          </a:p>
        </p:txBody>
      </p:sp>
      <p:sp>
        <p:nvSpPr>
          <p:cNvPr id="6" name="Footer Placeholder 5">
            <a:extLst>
              <a:ext uri="{FF2B5EF4-FFF2-40B4-BE49-F238E27FC236}">
                <a16:creationId xmlns:a16="http://schemas.microsoft.com/office/drawing/2014/main" id="{F0A30340-2C6A-AC45-908B-875A7B1E3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F86D6-8CB2-594F-B6AA-596F721D9EFF}"/>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666498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A609-82D4-2A4B-ADA5-1EAD2D0E1D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AF5D09-F8AB-8C42-BE08-1F1D404D89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5693C-4D02-754E-989F-515620F088C6}"/>
              </a:ext>
            </a:extLst>
          </p:cNvPr>
          <p:cNvSpPr>
            <a:spLocks noGrp="1"/>
          </p:cNvSpPr>
          <p:nvPr>
            <p:ph type="dt" sz="half" idx="10"/>
          </p:nvPr>
        </p:nvSpPr>
        <p:spPr/>
        <p:txBody>
          <a:bodyPr/>
          <a:lstStyle/>
          <a:p>
            <a:fld id="{3A7118B6-408D-8E46-9361-FC3A4D84A945}" type="datetimeFigureOut">
              <a:rPr lang="en-US" smtClean="0"/>
              <a:t>10/12/23</a:t>
            </a:fld>
            <a:endParaRPr lang="en-US"/>
          </a:p>
        </p:txBody>
      </p:sp>
      <p:sp>
        <p:nvSpPr>
          <p:cNvPr id="5" name="Footer Placeholder 4">
            <a:extLst>
              <a:ext uri="{FF2B5EF4-FFF2-40B4-BE49-F238E27FC236}">
                <a16:creationId xmlns:a16="http://schemas.microsoft.com/office/drawing/2014/main" id="{4AC9D593-115E-DC40-A61E-085A2343A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84C35-126E-6A4C-9435-8EAFDAF56D7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438751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2A38A-D75B-094C-82BF-CF4209FA8FF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6383D1-C00E-804A-890F-785874C090B5}"/>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77429D-EE2E-5647-9C7D-1505271221E8}"/>
              </a:ext>
            </a:extLst>
          </p:cNvPr>
          <p:cNvSpPr>
            <a:spLocks noGrp="1"/>
          </p:cNvSpPr>
          <p:nvPr>
            <p:ph type="dt" sz="half" idx="10"/>
          </p:nvPr>
        </p:nvSpPr>
        <p:spPr/>
        <p:txBody>
          <a:bodyPr/>
          <a:lstStyle/>
          <a:p>
            <a:fld id="{3A7118B6-408D-8E46-9361-FC3A4D84A945}" type="datetimeFigureOut">
              <a:rPr lang="en-US" smtClean="0"/>
              <a:t>10/12/23</a:t>
            </a:fld>
            <a:endParaRPr lang="en-US"/>
          </a:p>
        </p:txBody>
      </p:sp>
      <p:sp>
        <p:nvSpPr>
          <p:cNvPr id="5" name="Footer Placeholder 4">
            <a:extLst>
              <a:ext uri="{FF2B5EF4-FFF2-40B4-BE49-F238E27FC236}">
                <a16:creationId xmlns:a16="http://schemas.microsoft.com/office/drawing/2014/main" id="{DAE4D2D0-9154-4541-849F-9FE930D66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5D7C2-5035-8D4C-9C91-B1B042510D4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15594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7C2D9-FD70-8E4D-BD31-F98435A7991B}"/>
              </a:ext>
            </a:extLst>
          </p:cNvPr>
          <p:cNvSpPr/>
          <p:nvPr userDrawn="1"/>
        </p:nvSpPr>
        <p:spPr>
          <a:xfrm>
            <a:off x="-139032" y="32033"/>
            <a:ext cx="568690" cy="6908593"/>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Rectangle 2">
            <a:extLst>
              <a:ext uri="{FF2B5EF4-FFF2-40B4-BE49-F238E27FC236}">
                <a16:creationId xmlns:a16="http://schemas.microsoft.com/office/drawing/2014/main" id="{E79E1F27-B4A2-B24B-B705-69B990026FB6}"/>
              </a:ext>
            </a:extLst>
          </p:cNvPr>
          <p:cNvSpPr/>
          <p:nvPr userDrawn="1"/>
        </p:nvSpPr>
        <p:spPr>
          <a:xfrm>
            <a:off x="-69516" y="-21388"/>
            <a:ext cx="12331032" cy="512342"/>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033389" y="490954"/>
            <a:ext cx="10244210" cy="1130545"/>
          </a:xfrm>
        </p:spPr>
        <p:txBody>
          <a:bodyPr>
            <a:noAutofit/>
          </a:bodyPr>
          <a:lstStyle>
            <a:lvl1pPr algn="ctr">
              <a:defRPr sz="2800" b="1" i="0" cap="none" spc="0">
                <a:solidFill>
                  <a:srgbClr val="404041"/>
                </a:solidFill>
                <a:latin typeface="Century Gothic" panose="020B0502020202020204" pitchFamily="34" charset="0"/>
                <a:cs typeface="Arial"/>
              </a:defRPr>
            </a:lvl1pPr>
          </a:lstStyle>
          <a:p>
            <a:endParaRPr lang="en-US" dirty="0"/>
          </a:p>
        </p:txBody>
      </p:sp>
      <p:sp>
        <p:nvSpPr>
          <p:cNvPr id="4" name="TextBox 3"/>
          <p:cNvSpPr txBox="1"/>
          <p:nvPr userDrawn="1"/>
        </p:nvSpPr>
        <p:spPr>
          <a:xfrm>
            <a:off x="4741335" y="4721414"/>
            <a:ext cx="184731" cy="461665"/>
          </a:xfrm>
          <a:prstGeom prst="rect">
            <a:avLst/>
          </a:prstGeom>
          <a:noFill/>
        </p:spPr>
        <p:txBody>
          <a:bodyPr wrap="none" rtlCol="0">
            <a:spAutoFit/>
          </a:bodyPr>
          <a:lstStyle/>
          <a:p>
            <a:endParaRPr lang="en-US" sz="2400" dirty="0"/>
          </a:p>
        </p:txBody>
      </p:sp>
      <p:sp>
        <p:nvSpPr>
          <p:cNvPr id="7" name="Text Placeholder 2"/>
          <p:cNvSpPr>
            <a:spLocks noGrp="1"/>
          </p:cNvSpPr>
          <p:nvPr>
            <p:ph idx="1"/>
          </p:nvPr>
        </p:nvSpPr>
        <p:spPr>
          <a:xfrm>
            <a:off x="1033388" y="1674921"/>
            <a:ext cx="10244211" cy="5020451"/>
          </a:xfrm>
          <a:prstGeom prst="rect">
            <a:avLst/>
          </a:prstGeom>
        </p:spPr>
        <p:txBody>
          <a:bodyPr vert="horz" lIns="91440" tIns="45720" rIns="91440" bIns="45720" rtlCol="0">
            <a:normAutofit/>
          </a:bodyPr>
          <a:lstStyle>
            <a:lvl1pPr marL="0" marR="0" indent="0" algn="l" defTabSz="609570" rtl="0" eaLnBrk="1" fontAlgn="auto" latinLnBrk="0" hangingPunct="1">
              <a:lnSpc>
                <a:spcPct val="100000"/>
              </a:lnSpc>
              <a:spcBef>
                <a:spcPts val="0"/>
              </a:spcBef>
              <a:spcAft>
                <a:spcPts val="2400"/>
              </a:spcAft>
              <a:buClr>
                <a:schemeClr val="tx1">
                  <a:lumMod val="50000"/>
                  <a:lumOff val="50000"/>
                </a:schemeClr>
              </a:buClr>
              <a:buSzPct val="100000"/>
              <a:buFontTx/>
              <a:buNone/>
              <a:tabLst/>
              <a:defRPr sz="2400">
                <a:solidFill>
                  <a:srgbClr val="404041"/>
                </a:solidFill>
                <a:latin typeface="Century Gothic" panose="020B0502020202020204" pitchFamily="34" charset="0"/>
                <a:cs typeface="Arial"/>
              </a:defRPr>
            </a:lvl1pPr>
            <a:lvl2pPr>
              <a:lnSpc>
                <a:spcPct val="10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marL="457178" marR="0" lvl="0" indent="-457178" algn="l" defTabSz="609570"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a:pPr>
            <a:endParaRPr lang="en-US" dirty="0"/>
          </a:p>
        </p:txBody>
      </p:sp>
      <p:sp>
        <p:nvSpPr>
          <p:cNvPr id="6" name="TextBox 5">
            <a:extLst>
              <a:ext uri="{FF2B5EF4-FFF2-40B4-BE49-F238E27FC236}">
                <a16:creationId xmlns:a16="http://schemas.microsoft.com/office/drawing/2014/main" id="{3798D911-37FD-2849-9B02-026FA857C0EF}"/>
              </a:ext>
            </a:extLst>
          </p:cNvPr>
          <p:cNvSpPr txBox="1"/>
          <p:nvPr userDrawn="1"/>
        </p:nvSpPr>
        <p:spPr>
          <a:xfrm>
            <a:off x="11228681" y="993423"/>
            <a:ext cx="0" cy="0"/>
          </a:xfrm>
          <a:prstGeom prst="rect">
            <a:avLst/>
          </a:prstGeom>
        </p:spPr>
        <p:txBody>
          <a:bodyPr vert="horz" wrap="none" lIns="121920" tIns="60960" rIns="121920" bIns="60960" rtlCol="0" anchor="ctr">
            <a:noAutofit/>
          </a:bodyPr>
          <a:lstStyle/>
          <a:p>
            <a:pPr algn="l"/>
            <a:endParaRPr lang="en-US" sz="1067" b="0" dirty="0">
              <a:solidFill>
                <a:schemeClr val="bg1">
                  <a:lumMod val="75000"/>
                </a:schemeClr>
              </a:solidFill>
            </a:endParaRPr>
          </a:p>
        </p:txBody>
      </p:sp>
      <p:pic>
        <p:nvPicPr>
          <p:cNvPr id="8" name="Resim 5">
            <a:extLst>
              <a:ext uri="{FF2B5EF4-FFF2-40B4-BE49-F238E27FC236}">
                <a16:creationId xmlns:a16="http://schemas.microsoft.com/office/drawing/2014/main" id="{D5F3628E-A447-F845-AA2B-5DC25C62F3C4}"/>
              </a:ext>
            </a:extLst>
          </p:cNvPr>
          <p:cNvPicPr>
            <a:picLocks noChangeAspect="1"/>
          </p:cNvPicPr>
          <p:nvPr userDrawn="1"/>
        </p:nvPicPr>
        <p:blipFill rotWithShape="1">
          <a:blip r:embed="rId2"/>
          <a:srcRect l="38427" t="33791" r="38341" b="33516"/>
          <a:stretch/>
        </p:blipFill>
        <p:spPr>
          <a:xfrm>
            <a:off x="-43526" y="31051"/>
            <a:ext cx="969257" cy="963873"/>
          </a:xfrm>
          <a:prstGeom prst="rect">
            <a:avLst/>
          </a:prstGeom>
        </p:spPr>
      </p:pic>
    </p:spTree>
    <p:extLst>
      <p:ext uri="{BB962C8B-B14F-4D97-AF65-F5344CB8AC3E}">
        <p14:creationId xmlns:p14="http://schemas.microsoft.com/office/powerpoint/2010/main" val="199924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0160C-EB1D-8943-A23A-52F5F378E1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47288D-C4DF-474B-BDB9-3F2FA52AFB95}"/>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851BE9-6E79-5A4F-A120-419BC7C86AA9}"/>
              </a:ext>
            </a:extLst>
          </p:cNvPr>
          <p:cNvSpPr>
            <a:spLocks noGrp="1"/>
          </p:cNvSpPr>
          <p:nvPr>
            <p:ph type="dt" sz="half" idx="10"/>
          </p:nvPr>
        </p:nvSpPr>
        <p:spPr/>
        <p:txBody>
          <a:bodyPr/>
          <a:lstStyle/>
          <a:p>
            <a:fld id="{3A7118B6-408D-8E46-9361-FC3A4D84A945}" type="datetimeFigureOut">
              <a:rPr lang="en-US" smtClean="0"/>
              <a:t>10/12/23</a:t>
            </a:fld>
            <a:endParaRPr lang="en-US"/>
          </a:p>
        </p:txBody>
      </p:sp>
      <p:sp>
        <p:nvSpPr>
          <p:cNvPr id="5" name="Footer Placeholder 4">
            <a:extLst>
              <a:ext uri="{FF2B5EF4-FFF2-40B4-BE49-F238E27FC236}">
                <a16:creationId xmlns:a16="http://schemas.microsoft.com/office/drawing/2014/main" id="{54F20C4E-E52B-9A47-B19C-04631C1B7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D2E20-7333-744B-85E8-F47E08E24322}"/>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28373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11AB-8697-7D49-B904-24DA6C72F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E3D19-4E2A-7F40-B528-1F5B63079C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9A258-D679-AA4A-BBCD-CE0E110AC7D8}"/>
              </a:ext>
            </a:extLst>
          </p:cNvPr>
          <p:cNvSpPr>
            <a:spLocks noGrp="1"/>
          </p:cNvSpPr>
          <p:nvPr>
            <p:ph type="dt" sz="half" idx="10"/>
          </p:nvPr>
        </p:nvSpPr>
        <p:spPr/>
        <p:txBody>
          <a:bodyPr/>
          <a:lstStyle/>
          <a:p>
            <a:fld id="{3A7118B6-408D-8E46-9361-FC3A4D84A945}" type="datetimeFigureOut">
              <a:rPr lang="en-US" smtClean="0"/>
              <a:t>10/12/23</a:t>
            </a:fld>
            <a:endParaRPr lang="en-US"/>
          </a:p>
        </p:txBody>
      </p:sp>
      <p:sp>
        <p:nvSpPr>
          <p:cNvPr id="5" name="Footer Placeholder 4">
            <a:extLst>
              <a:ext uri="{FF2B5EF4-FFF2-40B4-BE49-F238E27FC236}">
                <a16:creationId xmlns:a16="http://schemas.microsoft.com/office/drawing/2014/main" id="{62907E4D-558A-1140-B5B1-36E88D0E8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E5237-F4A9-4A43-83CB-96D76BCE0133}"/>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14361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076E-8231-1942-843D-B870B9AC7CE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CDA872-07C4-7A4A-A62D-2F032D1FE2AE}"/>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E532EC-2EC4-904C-BE18-41FB91594335}"/>
              </a:ext>
            </a:extLst>
          </p:cNvPr>
          <p:cNvSpPr>
            <a:spLocks noGrp="1"/>
          </p:cNvSpPr>
          <p:nvPr>
            <p:ph type="dt" sz="half" idx="10"/>
          </p:nvPr>
        </p:nvSpPr>
        <p:spPr/>
        <p:txBody>
          <a:bodyPr/>
          <a:lstStyle/>
          <a:p>
            <a:fld id="{3A7118B6-408D-8E46-9361-FC3A4D84A945}" type="datetimeFigureOut">
              <a:rPr lang="en-US" smtClean="0"/>
              <a:t>10/12/23</a:t>
            </a:fld>
            <a:endParaRPr lang="en-US"/>
          </a:p>
        </p:txBody>
      </p:sp>
      <p:sp>
        <p:nvSpPr>
          <p:cNvPr id="5" name="Footer Placeholder 4">
            <a:extLst>
              <a:ext uri="{FF2B5EF4-FFF2-40B4-BE49-F238E27FC236}">
                <a16:creationId xmlns:a16="http://schemas.microsoft.com/office/drawing/2014/main" id="{7A81C43C-1375-3247-9451-BE8125D4C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7F901-270D-CE4E-AC30-FA41E7AB0D2A}"/>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426923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D01E-FB0B-8349-B3D6-D556EB514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A695F-960F-5743-A7AB-8B31D68BA1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35AEE0-12B0-304C-B6A6-CC420D4CDE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125BE3-B84A-8C42-8255-5940632452B7}"/>
              </a:ext>
            </a:extLst>
          </p:cNvPr>
          <p:cNvSpPr>
            <a:spLocks noGrp="1"/>
          </p:cNvSpPr>
          <p:nvPr>
            <p:ph type="dt" sz="half" idx="10"/>
          </p:nvPr>
        </p:nvSpPr>
        <p:spPr/>
        <p:txBody>
          <a:bodyPr/>
          <a:lstStyle/>
          <a:p>
            <a:fld id="{3A7118B6-408D-8E46-9361-FC3A4D84A945}" type="datetimeFigureOut">
              <a:rPr lang="en-US" smtClean="0"/>
              <a:t>10/12/23</a:t>
            </a:fld>
            <a:endParaRPr lang="en-US"/>
          </a:p>
        </p:txBody>
      </p:sp>
      <p:sp>
        <p:nvSpPr>
          <p:cNvPr id="6" name="Footer Placeholder 5">
            <a:extLst>
              <a:ext uri="{FF2B5EF4-FFF2-40B4-BE49-F238E27FC236}">
                <a16:creationId xmlns:a16="http://schemas.microsoft.com/office/drawing/2014/main" id="{93993597-62E1-0042-940F-774F8FA78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CD57E-338B-3B47-ADD4-6E24E6198925}"/>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419022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8042-40B1-AE4E-B796-E25CEC9981D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EB69CE-5721-2048-88DE-1C68033EC8E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7C4697-F602-4746-AF27-41C34B0795B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B73F3F-49D1-8745-93AA-0B7A68D1838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B4FC9C-5ACD-A849-81A6-73A045D23F6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57366-4C3D-0949-9B42-4DC94BDFD09A}"/>
              </a:ext>
            </a:extLst>
          </p:cNvPr>
          <p:cNvSpPr>
            <a:spLocks noGrp="1"/>
          </p:cNvSpPr>
          <p:nvPr>
            <p:ph type="dt" sz="half" idx="10"/>
          </p:nvPr>
        </p:nvSpPr>
        <p:spPr/>
        <p:txBody>
          <a:bodyPr/>
          <a:lstStyle/>
          <a:p>
            <a:fld id="{3A7118B6-408D-8E46-9361-FC3A4D84A945}" type="datetimeFigureOut">
              <a:rPr lang="en-US" smtClean="0"/>
              <a:t>10/12/23</a:t>
            </a:fld>
            <a:endParaRPr lang="en-US"/>
          </a:p>
        </p:txBody>
      </p:sp>
      <p:sp>
        <p:nvSpPr>
          <p:cNvPr id="8" name="Footer Placeholder 7">
            <a:extLst>
              <a:ext uri="{FF2B5EF4-FFF2-40B4-BE49-F238E27FC236}">
                <a16:creationId xmlns:a16="http://schemas.microsoft.com/office/drawing/2014/main" id="{F2141895-3415-ED4C-BEC3-8535968BB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DF1EFC-8143-7A41-9ADF-27F81572FAF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168725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8406-D1FC-804A-B123-28DAC27B08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CAFEC7-BE99-5B41-947F-6C9F7EB0FC57}"/>
              </a:ext>
            </a:extLst>
          </p:cNvPr>
          <p:cNvSpPr>
            <a:spLocks noGrp="1"/>
          </p:cNvSpPr>
          <p:nvPr>
            <p:ph type="dt" sz="half" idx="10"/>
          </p:nvPr>
        </p:nvSpPr>
        <p:spPr/>
        <p:txBody>
          <a:bodyPr/>
          <a:lstStyle/>
          <a:p>
            <a:fld id="{3A7118B6-408D-8E46-9361-FC3A4D84A945}" type="datetimeFigureOut">
              <a:rPr lang="en-US" smtClean="0"/>
              <a:t>10/12/23</a:t>
            </a:fld>
            <a:endParaRPr lang="en-US"/>
          </a:p>
        </p:txBody>
      </p:sp>
      <p:sp>
        <p:nvSpPr>
          <p:cNvPr id="4" name="Footer Placeholder 3">
            <a:extLst>
              <a:ext uri="{FF2B5EF4-FFF2-40B4-BE49-F238E27FC236}">
                <a16:creationId xmlns:a16="http://schemas.microsoft.com/office/drawing/2014/main" id="{B9A36B2D-A1E2-0B42-8341-27BF929FA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CF3134-F4AF-024B-A164-8F6281CA9EDD}"/>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2845636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3288C-BC1B-2741-8005-F49BCD8CE31E}"/>
              </a:ext>
            </a:extLst>
          </p:cNvPr>
          <p:cNvSpPr>
            <a:spLocks noGrp="1"/>
          </p:cNvSpPr>
          <p:nvPr>
            <p:ph type="dt" sz="half" idx="10"/>
          </p:nvPr>
        </p:nvSpPr>
        <p:spPr/>
        <p:txBody>
          <a:bodyPr/>
          <a:lstStyle/>
          <a:p>
            <a:fld id="{3A7118B6-408D-8E46-9361-FC3A4D84A945}" type="datetimeFigureOut">
              <a:rPr lang="en-US" smtClean="0"/>
              <a:t>10/12/23</a:t>
            </a:fld>
            <a:endParaRPr lang="en-US"/>
          </a:p>
        </p:txBody>
      </p:sp>
      <p:sp>
        <p:nvSpPr>
          <p:cNvPr id="3" name="Footer Placeholder 2">
            <a:extLst>
              <a:ext uri="{FF2B5EF4-FFF2-40B4-BE49-F238E27FC236}">
                <a16:creationId xmlns:a16="http://schemas.microsoft.com/office/drawing/2014/main" id="{92763DFD-9D16-1D46-BE1B-2A41902A6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4A6452-3E59-AC46-B500-1B4480C3E62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465482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E883E5-FD3E-CF44-A120-05A7D218DF6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E5D53E-FAE9-7F4B-84A1-C287CF8EEA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F7E64-B217-F64C-B974-22E24CDAA51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118B6-408D-8E46-9361-FC3A4D84A945}" type="datetimeFigureOut">
              <a:rPr lang="en-US" smtClean="0"/>
              <a:t>10/12/23</a:t>
            </a:fld>
            <a:endParaRPr lang="en-US"/>
          </a:p>
        </p:txBody>
      </p:sp>
      <p:sp>
        <p:nvSpPr>
          <p:cNvPr id="5" name="Footer Placeholder 4">
            <a:extLst>
              <a:ext uri="{FF2B5EF4-FFF2-40B4-BE49-F238E27FC236}">
                <a16:creationId xmlns:a16="http://schemas.microsoft.com/office/drawing/2014/main" id="{2F639E8A-43D1-5D40-ADBD-38DDF62CE4A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D21B4F-F186-CF43-B3C0-96CF2450606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4808F-FF2D-754D-B79B-2CF1F42B5A6C}" type="slidenum">
              <a:rPr lang="en-US" smtClean="0"/>
              <a:t>‹#›</a:t>
            </a:fld>
            <a:endParaRPr lang="en-US"/>
          </a:p>
        </p:txBody>
      </p:sp>
    </p:spTree>
    <p:extLst>
      <p:ext uri="{BB962C8B-B14F-4D97-AF65-F5344CB8AC3E}">
        <p14:creationId xmlns:p14="http://schemas.microsoft.com/office/powerpoint/2010/main" val="3257541927"/>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qGtUAWzDL44?feature=oembed"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hyperlink" Target="https://hastane.atauni.edu.t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mailto:edebiyatfak@atauni.edu.tr" TargetMode="External"/><Relationship Id="rId4" Type="http://schemas.openxmlformats.org/officeDocument/2006/relationships/hyperlink" Target="https://birimler.atauni.edu.tr/edebiyat-fakultesi/"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birimler.atauni.edu.tr/ogrenci-isleri-daire-baskanligi/"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obs.atauni.edu.tr/"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s://obs.atauni.edu.tr/moduller/dbp/eobs/icerik/anasayfa" TargetMode="External"/><Relationship Id="rId4" Type="http://schemas.openxmlformats.org/officeDocument/2006/relationships/hyperlink" Target="https://dbs.atauni.edu.tr/"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birimler.atauni.edu.tr/ogrenci-isleri-daire-baskanligi/ders-kayitlari/"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atauni.edu.tr/yuklemeler/19531f14d91bafbe2b3e251667833729.pdf"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atauni.edu.tr/yuklemeler/6e0a4c585862367ce1fe9fc0de9921f4.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kulupler.atauni.edu.tr/index.php/kulupler"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ideo" Target="https://www.youtube.com/embed/MjGpUAzWm_Y?feature=oembed" TargetMode="External"/><Relationship Id="rId5" Type="http://schemas.openxmlformats.org/officeDocument/2006/relationships/image" Target="../media/image56.png"/><Relationship Id="rId4" Type="http://schemas.openxmlformats.org/officeDocument/2006/relationships/image" Target="../media/image55.jpeg"/></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www.atauni.edu.tr/"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birimler.atauni.edu.tr/ogrenci-isleri-daire-baskanligi/"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hyperlink" Target="https://birimler.atauni.edu.tr/ogrenci-dekanligi/"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Atatürk Üniversitesi Tanıtım Filmi">
            <a:hlinkClick r:id="" action="ppaction://media"/>
            <a:extLst>
              <a:ext uri="{FF2B5EF4-FFF2-40B4-BE49-F238E27FC236}">
                <a16:creationId xmlns:a16="http://schemas.microsoft.com/office/drawing/2014/main" id="{6FB2B170-04A2-B9D8-721A-E3E8E03DDBFB}"/>
              </a:ext>
            </a:extLst>
          </p:cNvPr>
          <p:cNvPicPr>
            <a:picLocks noRot="1" noChangeAspect="1"/>
          </p:cNvPicPr>
          <p:nvPr>
            <a:videoFile r:link="rId1"/>
          </p:nvPr>
        </p:nvPicPr>
        <p:blipFill>
          <a:blip r:embed="rId4"/>
          <a:stretch>
            <a:fillRect/>
          </a:stretch>
        </p:blipFill>
        <p:spPr>
          <a:xfrm>
            <a:off x="1148576" y="834334"/>
            <a:ext cx="10236819" cy="5783803"/>
          </a:xfrm>
          <a:prstGeom prst="rect">
            <a:avLst/>
          </a:prstGeom>
        </p:spPr>
      </p:pic>
      <p:sp>
        <p:nvSpPr>
          <p:cNvPr id="3" name="Metin kutusu 2">
            <a:extLst>
              <a:ext uri="{FF2B5EF4-FFF2-40B4-BE49-F238E27FC236}">
                <a16:creationId xmlns:a16="http://schemas.microsoft.com/office/drawing/2014/main" id="{37E748BD-D11D-6540-815E-9C06B3DB2A8F}"/>
              </a:ext>
            </a:extLst>
          </p:cNvPr>
          <p:cNvSpPr txBox="1"/>
          <p:nvPr/>
        </p:nvSpPr>
        <p:spPr>
          <a:xfrm>
            <a:off x="-279918" y="3657600"/>
            <a:ext cx="184731" cy="369332"/>
          </a:xfrm>
          <a:prstGeom prst="rect">
            <a:avLst/>
          </a:prstGeom>
          <a:noFill/>
        </p:spPr>
        <p:txBody>
          <a:bodyPr wrap="none" rtlCol="0">
            <a:spAutoFit/>
          </a:bodyPr>
          <a:lstStyle/>
          <a:p>
            <a:endParaRPr lang="tr-TR" dirty="0"/>
          </a:p>
        </p:txBody>
      </p:sp>
    </p:spTree>
    <p:extLst>
      <p:ext uri="{BB962C8B-B14F-4D97-AF65-F5344CB8AC3E}">
        <p14:creationId xmlns:p14="http://schemas.microsoft.com/office/powerpoint/2010/main" val="271153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 </a:t>
            </a:r>
          </a:p>
        </p:txBody>
      </p:sp>
      <p:sp>
        <p:nvSpPr>
          <p:cNvPr id="12" name="TextBox 11">
            <a:extLst>
              <a:ext uri="{FF2B5EF4-FFF2-40B4-BE49-F238E27FC236}">
                <a16:creationId xmlns:a16="http://schemas.microsoft.com/office/drawing/2014/main" id="{C4448749-0462-2731-F12B-F6F44D330BD2}"/>
              </a:ext>
            </a:extLst>
          </p:cNvPr>
          <p:cNvSpPr txBox="1"/>
          <p:nvPr/>
        </p:nvSpPr>
        <p:spPr>
          <a:xfrm>
            <a:off x="2282151" y="3824524"/>
            <a:ext cx="2853729" cy="1200329"/>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Rektör</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Yardımcıları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Senato</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Yönetim Kurulu</a:t>
            </a:r>
          </a:p>
        </p:txBody>
      </p:sp>
      <p:sp>
        <p:nvSpPr>
          <p:cNvPr id="13" name="TextBox 12">
            <a:extLst>
              <a:ext uri="{FF2B5EF4-FFF2-40B4-BE49-F238E27FC236}">
                <a16:creationId xmlns:a16="http://schemas.microsoft.com/office/drawing/2014/main" id="{A519E526-1D59-E0E9-48CE-9AABBDA96F8C}"/>
              </a:ext>
            </a:extLst>
          </p:cNvPr>
          <p:cNvSpPr txBox="1"/>
          <p:nvPr/>
        </p:nvSpPr>
        <p:spPr>
          <a:xfrm>
            <a:off x="5542102" y="3824523"/>
            <a:ext cx="2425950" cy="923330"/>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Dekan</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Yardımcıları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Sekreteri</a:t>
            </a:r>
          </a:p>
        </p:txBody>
      </p:sp>
      <p:graphicFrame>
        <p:nvGraphicFramePr>
          <p:cNvPr id="2" name="Diagram 1">
            <a:extLst>
              <a:ext uri="{FF2B5EF4-FFF2-40B4-BE49-F238E27FC236}">
                <a16:creationId xmlns:a16="http://schemas.microsoft.com/office/drawing/2014/main" id="{587FCB8D-9192-7AE7-448E-912FEBD56AE1}"/>
              </a:ext>
            </a:extLst>
          </p:cNvPr>
          <p:cNvGraphicFramePr/>
          <p:nvPr/>
        </p:nvGraphicFramePr>
        <p:xfrm>
          <a:off x="1882090" y="1704696"/>
          <a:ext cx="9395510" cy="1842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2738E8DD-0054-4143-9C0C-0EB40AC3436C}"/>
              </a:ext>
            </a:extLst>
          </p:cNvPr>
          <p:cNvSpPr txBox="1"/>
          <p:nvPr/>
        </p:nvSpPr>
        <p:spPr>
          <a:xfrm>
            <a:off x="8374275" y="3824523"/>
            <a:ext cx="2645178" cy="646331"/>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Bölüm Dalı Başkanı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3" name="Rectangle 2">
            <a:extLst>
              <a:ext uri="{FF2B5EF4-FFF2-40B4-BE49-F238E27FC236}">
                <a16:creationId xmlns:a16="http://schemas.microsoft.com/office/drawing/2014/main" id="{02BAEC24-2157-6196-244B-860CDFC67014}"/>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401652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Graphic spid="2" grpId="0">
        <p:bldAsOne/>
      </p:bldGraphic>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TextBox 10">
            <a:extLst>
              <a:ext uri="{FF2B5EF4-FFF2-40B4-BE49-F238E27FC236}">
                <a16:creationId xmlns:a16="http://schemas.microsoft.com/office/drawing/2014/main" id="{01445979-3E14-8549-BD89-2CE801A52342}"/>
              </a:ext>
            </a:extLst>
          </p:cNvPr>
          <p:cNvSpPr txBox="1"/>
          <p:nvPr/>
        </p:nvSpPr>
        <p:spPr>
          <a:xfrm>
            <a:off x="5729422" y="1955395"/>
            <a:ext cx="5101347" cy="1323439"/>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Bilimsel özerkliğe ve kamu tüzelkişiliğine sahip yüksek düzeyde eğitim-öğretim, bilimsel araştırma, yayın ve danışmanlık yapan; fakülte, enstitü, yüksekokul ve benzeri kuruluş ve birimlerden oluşan bir yükseköğretim kurumudur.</a:t>
            </a:r>
          </a:p>
        </p:txBody>
      </p:sp>
      <p:grpSp>
        <p:nvGrpSpPr>
          <p:cNvPr id="16" name="Group 15">
            <a:extLst>
              <a:ext uri="{FF2B5EF4-FFF2-40B4-BE49-F238E27FC236}">
                <a16:creationId xmlns:a16="http://schemas.microsoft.com/office/drawing/2014/main" id="{5B3F4DDF-BFD5-874D-A2A1-CC74D7B6F529}"/>
              </a:ext>
            </a:extLst>
          </p:cNvPr>
          <p:cNvGrpSpPr/>
          <p:nvPr/>
        </p:nvGrpSpPr>
        <p:grpSpPr>
          <a:xfrm>
            <a:off x="1882090" y="1955395"/>
            <a:ext cx="3353573" cy="1341429"/>
            <a:chOff x="2752" y="250699"/>
            <a:chExt cx="3353573" cy="1341429"/>
          </a:xfrm>
        </p:grpSpPr>
        <p:sp>
          <p:nvSpPr>
            <p:cNvPr id="17" name="Chevron 16">
              <a:extLst>
                <a:ext uri="{FF2B5EF4-FFF2-40B4-BE49-F238E27FC236}">
                  <a16:creationId xmlns:a16="http://schemas.microsoft.com/office/drawing/2014/main" id="{584521E0-0446-5741-AC05-B6C7BEB13C44}"/>
                </a:ext>
              </a:extLst>
            </p:cNvPr>
            <p:cNvSpPr/>
            <p:nvPr/>
          </p:nvSpPr>
          <p:spPr>
            <a:xfrm>
              <a:off x="2752" y="250699"/>
              <a:ext cx="3353573" cy="1341429"/>
            </a:xfrm>
            <a:prstGeom prst="chevron">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Chevron 4">
              <a:extLst>
                <a:ext uri="{FF2B5EF4-FFF2-40B4-BE49-F238E27FC236}">
                  <a16:creationId xmlns:a16="http://schemas.microsoft.com/office/drawing/2014/main" id="{EB40CC56-6248-FC45-AF70-E10AC6F6034E}"/>
                </a:ext>
              </a:extLst>
            </p:cNvPr>
            <p:cNvSpPr txBox="1"/>
            <p:nvPr/>
          </p:nvSpPr>
          <p:spPr>
            <a:xfrm>
              <a:off x="673467"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p:txBody>
        </p:sp>
      </p:grpSp>
      <p:grpSp>
        <p:nvGrpSpPr>
          <p:cNvPr id="21" name="Group 20">
            <a:extLst>
              <a:ext uri="{FF2B5EF4-FFF2-40B4-BE49-F238E27FC236}">
                <a16:creationId xmlns:a16="http://schemas.microsoft.com/office/drawing/2014/main" id="{C4C388FE-C92F-6B45-8468-D3D4367EC2BA}"/>
              </a:ext>
            </a:extLst>
          </p:cNvPr>
          <p:cNvGrpSpPr/>
          <p:nvPr/>
        </p:nvGrpSpPr>
        <p:grpSpPr>
          <a:xfrm>
            <a:off x="1882090" y="3430551"/>
            <a:ext cx="3353573" cy="1341429"/>
            <a:chOff x="3020968" y="250699"/>
            <a:chExt cx="3353573" cy="1341429"/>
          </a:xfrm>
        </p:grpSpPr>
        <p:sp>
          <p:nvSpPr>
            <p:cNvPr id="22" name="Chevron 21">
              <a:extLst>
                <a:ext uri="{FF2B5EF4-FFF2-40B4-BE49-F238E27FC236}">
                  <a16:creationId xmlns:a16="http://schemas.microsoft.com/office/drawing/2014/main" id="{A0F8E767-0875-6243-978B-8DA0B0D27DB2}"/>
                </a:ext>
              </a:extLst>
            </p:cNvPr>
            <p:cNvSpPr/>
            <p:nvPr/>
          </p:nvSpPr>
          <p:spPr>
            <a:xfrm>
              <a:off x="3020968" y="250699"/>
              <a:ext cx="3353573" cy="1341429"/>
            </a:xfrm>
            <a:prstGeom prst="chevron">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Chevron 4">
              <a:extLst>
                <a:ext uri="{FF2B5EF4-FFF2-40B4-BE49-F238E27FC236}">
                  <a16:creationId xmlns:a16="http://schemas.microsoft.com/office/drawing/2014/main" id="{22DEF5A1-77DE-6B43-9703-90EC525E840C}"/>
                </a:ext>
              </a:extLst>
            </p:cNvPr>
            <p:cNvSpPr txBox="1"/>
            <p:nvPr/>
          </p:nvSpPr>
          <p:spPr>
            <a:xfrm>
              <a:off x="3691683"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p:txBody>
        </p:sp>
      </p:grpSp>
      <p:grpSp>
        <p:nvGrpSpPr>
          <p:cNvPr id="24" name="Group 23">
            <a:extLst>
              <a:ext uri="{FF2B5EF4-FFF2-40B4-BE49-F238E27FC236}">
                <a16:creationId xmlns:a16="http://schemas.microsoft.com/office/drawing/2014/main" id="{7F9CFEB4-B5A7-6C4C-A5E2-06A1B7055D02}"/>
              </a:ext>
            </a:extLst>
          </p:cNvPr>
          <p:cNvGrpSpPr/>
          <p:nvPr/>
        </p:nvGrpSpPr>
        <p:grpSpPr>
          <a:xfrm>
            <a:off x="1882090" y="4893833"/>
            <a:ext cx="3353573" cy="1341429"/>
            <a:chOff x="6039184" y="250699"/>
            <a:chExt cx="3353573" cy="1341429"/>
          </a:xfrm>
        </p:grpSpPr>
        <p:sp>
          <p:nvSpPr>
            <p:cNvPr id="26" name="Chevron 25">
              <a:extLst>
                <a:ext uri="{FF2B5EF4-FFF2-40B4-BE49-F238E27FC236}">
                  <a16:creationId xmlns:a16="http://schemas.microsoft.com/office/drawing/2014/main" id="{A1081163-2600-5C4A-8888-0AC7F8FBA232}"/>
                </a:ext>
              </a:extLst>
            </p:cNvPr>
            <p:cNvSpPr/>
            <p:nvPr/>
          </p:nvSpPr>
          <p:spPr>
            <a:xfrm>
              <a:off x="6039184" y="250699"/>
              <a:ext cx="3353573" cy="1341429"/>
            </a:xfrm>
            <a:prstGeom prst="chevron">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Chevron 4">
              <a:extLst>
                <a:ext uri="{FF2B5EF4-FFF2-40B4-BE49-F238E27FC236}">
                  <a16:creationId xmlns:a16="http://schemas.microsoft.com/office/drawing/2014/main" id="{2A0167E6-8706-2945-9F32-E4D722918004}"/>
                </a:ext>
              </a:extLst>
            </p:cNvPr>
            <p:cNvSpPr txBox="1"/>
            <p:nvPr/>
          </p:nvSpPr>
          <p:spPr>
            <a:xfrm>
              <a:off x="6709899"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p:txBody>
        </p:sp>
      </p:grpSp>
      <p:sp>
        <p:nvSpPr>
          <p:cNvPr id="28" name="TextBox 27">
            <a:extLst>
              <a:ext uri="{FF2B5EF4-FFF2-40B4-BE49-F238E27FC236}">
                <a16:creationId xmlns:a16="http://schemas.microsoft.com/office/drawing/2014/main" id="{519889FA-CA09-3B49-9D09-40D7A52B3C84}"/>
              </a:ext>
            </a:extLst>
          </p:cNvPr>
          <p:cNvSpPr txBox="1"/>
          <p:nvPr/>
        </p:nvSpPr>
        <p:spPr>
          <a:xfrm>
            <a:off x="5742564" y="3685766"/>
            <a:ext cx="5114488" cy="830997"/>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Yüksek düzeyde eğitim - öğretim, bilimsel araştırma ve yayın yapan; kendisine birimler bağlanabilen bir yükseköğretim kurumudur.</a:t>
            </a:r>
          </a:p>
        </p:txBody>
      </p:sp>
      <p:sp>
        <p:nvSpPr>
          <p:cNvPr id="29" name="TextBox 28">
            <a:extLst>
              <a:ext uri="{FF2B5EF4-FFF2-40B4-BE49-F238E27FC236}">
                <a16:creationId xmlns:a16="http://schemas.microsoft.com/office/drawing/2014/main" id="{E934C4C5-59AF-4348-BCB4-A13FB084BEE4}"/>
              </a:ext>
            </a:extLst>
          </p:cNvPr>
          <p:cNvSpPr txBox="1"/>
          <p:nvPr/>
        </p:nvSpPr>
        <p:spPr>
          <a:xfrm>
            <a:off x="5729422" y="4996882"/>
            <a:ext cx="5114489" cy="1077218"/>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Bölüm: Amaç, kapsam ve nitelik yönünden bir bütün teşkil eden, birbirini tamamlayan veya birbirine yakın anabilim ve </a:t>
            </a:r>
            <a:r>
              <a:rPr lang="tr-TR" sz="1600" dirty="0" err="1">
                <a:solidFill>
                  <a:srgbClr val="404042"/>
                </a:solidFill>
                <a:latin typeface="Helvetica Neue Light" panose="02000403000000020004" pitchFamily="2" charset="0"/>
                <a:ea typeface="Helvetica Neue Light" panose="02000403000000020004" pitchFamily="2" charset="0"/>
              </a:rPr>
              <a:t>anasanat</a:t>
            </a:r>
            <a:r>
              <a:rPr lang="tr-TR" sz="1600" dirty="0">
                <a:solidFill>
                  <a:srgbClr val="404042"/>
                </a:solidFill>
                <a:latin typeface="Helvetica Neue Light" panose="02000403000000020004" pitchFamily="2" charset="0"/>
                <a:ea typeface="Helvetica Neue Light" panose="02000403000000020004" pitchFamily="2" charset="0"/>
              </a:rPr>
              <a:t> dallarından oluşan; fakültelerin ve yüksekokulların eğitim-öğretim, bilimsel araştırma ve uygulama birimidir. </a:t>
            </a:r>
            <a:endParaRPr lang="tr-TR" sz="1600" i="1" dirty="0">
              <a:solidFill>
                <a:srgbClr val="404042"/>
              </a:solidFill>
              <a:latin typeface="Helvetica Neue Light" panose="02000403000000020004" pitchFamily="2" charset="0"/>
              <a:ea typeface="Helvetica Neue Light" panose="02000403000000020004" pitchFamily="2" charset="0"/>
            </a:endParaRPr>
          </a:p>
        </p:txBody>
      </p:sp>
      <p:sp>
        <p:nvSpPr>
          <p:cNvPr id="30" name="TextBox 29">
            <a:extLst>
              <a:ext uri="{FF2B5EF4-FFF2-40B4-BE49-F238E27FC236}">
                <a16:creationId xmlns:a16="http://schemas.microsoft.com/office/drawing/2014/main" id="{5FCF43EF-3ECF-FE4A-AE08-07F727894AD2}"/>
              </a:ext>
            </a:extLst>
          </p:cNvPr>
          <p:cNvSpPr txBox="1"/>
          <p:nvPr/>
        </p:nvSpPr>
        <p:spPr>
          <a:xfrm>
            <a:off x="5729421" y="6234811"/>
            <a:ext cx="5101347" cy="246221"/>
          </a:xfrm>
          <a:prstGeom prst="rect">
            <a:avLst/>
          </a:prstGeom>
          <a:noFill/>
        </p:spPr>
        <p:txBody>
          <a:bodyPr wrap="square" lIns="0" rIns="0" rtlCol="0" anchor="b">
            <a:spAutoFit/>
          </a:bodyPr>
          <a:lstStyle/>
          <a:p>
            <a:r>
              <a:rPr lang="tr-TR" sz="10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Kaynak: </a:t>
            </a:r>
            <a:r>
              <a:rPr lang="tr-TR" sz="1000" i="1" dirty="0">
                <a:solidFill>
                  <a:srgbClr val="404042"/>
                </a:solidFill>
                <a:latin typeface="Helvetica Neue Light" panose="02000403000000020004" pitchFamily="2" charset="0"/>
                <a:ea typeface="Helvetica Neue Light" panose="02000403000000020004" pitchFamily="2" charset="0"/>
              </a:rPr>
              <a:t>Yükseköğretim Kanunu</a:t>
            </a:r>
          </a:p>
        </p:txBody>
      </p:sp>
    </p:spTree>
    <p:extLst>
      <p:ext uri="{BB962C8B-B14F-4D97-AF65-F5344CB8AC3E}">
        <p14:creationId xmlns:p14="http://schemas.microsoft.com/office/powerpoint/2010/main" val="328153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Yönetimi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Rectangle 3">
            <a:extLst>
              <a:ext uri="{FF2B5EF4-FFF2-40B4-BE49-F238E27FC236}">
                <a16:creationId xmlns:a16="http://schemas.microsoft.com/office/drawing/2014/main" id="{C3D64EFF-B95C-DA42-B848-466D869EAD67}"/>
              </a:ext>
            </a:extLst>
          </p:cNvPr>
          <p:cNvSpPr/>
          <p:nvPr/>
        </p:nvSpPr>
        <p:spPr>
          <a:xfrm>
            <a:off x="1534854" y="3240219"/>
            <a:ext cx="2546430" cy="654025"/>
          </a:xfrm>
          <a:prstGeom prst="rect">
            <a:avLst/>
          </a:prstGeom>
        </p:spPr>
        <p:txBody>
          <a:bodyPr wrap="square">
            <a:spAutoFit/>
          </a:bodyPr>
          <a:lstStyle/>
          <a:p>
            <a:pPr algn="ctr"/>
            <a:r>
              <a:rPr lang="tr-TR" sz="1100" b="1" noProof="1">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Rektör</a:t>
            </a:r>
            <a:endPar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spcAft>
                <a:spcPts val="300"/>
              </a:spcAft>
            </a:pPr>
            <a:r>
              <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Prof. Dr. Ömer ÇOMAKLI</a:t>
            </a:r>
          </a:p>
          <a:p>
            <a:pPr algn="ctr">
              <a:spcAft>
                <a:spcPts val="300"/>
              </a:spcAft>
            </a:pPr>
            <a:r>
              <a:rPr lang="tr-TR"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Mühendislik Fakültesi</a:t>
            </a:r>
            <a:r>
              <a:rPr lang="tr-TR" sz="1200" dirty="0">
                <a:solidFill>
                  <a:srgbClr val="63646B"/>
                </a:solidFill>
                <a:latin typeface="Helvetica Neue Light" panose="02000403000000020004" pitchFamily="2" charset="0"/>
                <a:ea typeface="Helvetica Neue Light" panose="02000403000000020004" pitchFamily="2" charset="0"/>
              </a:rPr>
              <a:t> </a:t>
            </a:r>
            <a:endParaRPr lang="tr-TR" sz="1200" dirty="0">
              <a:latin typeface="Helvetica Neue Light" panose="02000403000000020004" pitchFamily="2" charset="0"/>
              <a:ea typeface="Helvetica Neue Light" panose="02000403000000020004" pitchFamily="2" charset="0"/>
            </a:endParaRPr>
          </a:p>
        </p:txBody>
      </p:sp>
      <p:pic>
        <p:nvPicPr>
          <p:cNvPr id="7" name="Picture 6">
            <a:extLst>
              <a:ext uri="{FF2B5EF4-FFF2-40B4-BE49-F238E27FC236}">
                <a16:creationId xmlns:a16="http://schemas.microsoft.com/office/drawing/2014/main" id="{A3C2B264-85CF-1447-B8D7-4EFBBC160C34}"/>
              </a:ext>
            </a:extLst>
          </p:cNvPr>
          <p:cNvPicPr>
            <a:picLocks noChangeAspect="1"/>
          </p:cNvPicPr>
          <p:nvPr/>
        </p:nvPicPr>
        <p:blipFill>
          <a:blip r:embed="rId3"/>
          <a:stretch>
            <a:fillRect/>
          </a:stretch>
        </p:blipFill>
        <p:spPr>
          <a:xfrm>
            <a:off x="1765008" y="1700773"/>
            <a:ext cx="2086122" cy="150674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C638DC7-C5AE-F24D-91DB-85FC9B699C72}"/>
              </a:ext>
            </a:extLst>
          </p:cNvPr>
          <p:cNvPicPr>
            <a:picLocks noChangeAspect="1"/>
          </p:cNvPicPr>
          <p:nvPr/>
        </p:nvPicPr>
        <p:blipFill rotWithShape="1">
          <a:blip r:embed="rId4"/>
          <a:srcRect b="16519"/>
          <a:stretch/>
        </p:blipFill>
        <p:spPr>
          <a:xfrm>
            <a:off x="1772229" y="4208961"/>
            <a:ext cx="1188000" cy="1202762"/>
          </a:xfrm>
          <a:prstGeom prst="rect">
            <a:avLst/>
          </a:prstGeom>
        </p:spPr>
      </p:pic>
      <p:pic>
        <p:nvPicPr>
          <p:cNvPr id="9" name="Picture 8">
            <a:extLst>
              <a:ext uri="{FF2B5EF4-FFF2-40B4-BE49-F238E27FC236}">
                <a16:creationId xmlns:a16="http://schemas.microsoft.com/office/drawing/2014/main" id="{F90EB527-F6C0-5E42-99EB-A13E2EF4FC9D}"/>
              </a:ext>
            </a:extLst>
          </p:cNvPr>
          <p:cNvPicPr>
            <a:picLocks noChangeAspect="1"/>
          </p:cNvPicPr>
          <p:nvPr/>
        </p:nvPicPr>
        <p:blipFill rotWithShape="1">
          <a:blip r:embed="rId5"/>
          <a:srcRect b="16486"/>
          <a:stretch/>
        </p:blipFill>
        <p:spPr>
          <a:xfrm>
            <a:off x="3781057" y="4238587"/>
            <a:ext cx="1152000" cy="1166781"/>
          </a:xfrm>
          <a:prstGeom prst="rect">
            <a:avLst/>
          </a:prstGeom>
        </p:spPr>
      </p:pic>
      <p:pic>
        <p:nvPicPr>
          <p:cNvPr id="10" name="Picture 9">
            <a:extLst>
              <a:ext uri="{FF2B5EF4-FFF2-40B4-BE49-F238E27FC236}">
                <a16:creationId xmlns:a16="http://schemas.microsoft.com/office/drawing/2014/main" id="{37DDB352-EB1E-7E47-9DD5-DBD2F60A9F1A}"/>
              </a:ext>
            </a:extLst>
          </p:cNvPr>
          <p:cNvPicPr>
            <a:picLocks noChangeAspect="1"/>
          </p:cNvPicPr>
          <p:nvPr/>
        </p:nvPicPr>
        <p:blipFill rotWithShape="1">
          <a:blip r:embed="rId6"/>
          <a:srcRect b="16486"/>
          <a:stretch/>
        </p:blipFill>
        <p:spPr>
          <a:xfrm>
            <a:off x="7768513" y="4202606"/>
            <a:ext cx="1193800" cy="1209117"/>
          </a:xfrm>
          <a:prstGeom prst="rect">
            <a:avLst/>
          </a:prstGeom>
        </p:spPr>
      </p:pic>
      <p:pic>
        <p:nvPicPr>
          <p:cNvPr id="12" name="Picture 11">
            <a:extLst>
              <a:ext uri="{FF2B5EF4-FFF2-40B4-BE49-F238E27FC236}">
                <a16:creationId xmlns:a16="http://schemas.microsoft.com/office/drawing/2014/main" id="{7B94E945-D138-B047-8FE2-515A411031AC}"/>
              </a:ext>
            </a:extLst>
          </p:cNvPr>
          <p:cNvPicPr>
            <a:picLocks noChangeAspect="1"/>
          </p:cNvPicPr>
          <p:nvPr/>
        </p:nvPicPr>
        <p:blipFill rotWithShape="1">
          <a:blip r:embed="rId7"/>
          <a:srcRect b="16486"/>
          <a:stretch/>
        </p:blipFill>
        <p:spPr>
          <a:xfrm>
            <a:off x="5753885" y="4180312"/>
            <a:ext cx="1193800" cy="1209117"/>
          </a:xfrm>
          <a:prstGeom prst="rect">
            <a:avLst/>
          </a:prstGeom>
        </p:spPr>
      </p:pic>
      <p:pic>
        <p:nvPicPr>
          <p:cNvPr id="13" name="Picture 12">
            <a:extLst>
              <a:ext uri="{FF2B5EF4-FFF2-40B4-BE49-F238E27FC236}">
                <a16:creationId xmlns:a16="http://schemas.microsoft.com/office/drawing/2014/main" id="{AE15B223-E85B-9747-835F-DEDC5B85ACD4}"/>
              </a:ext>
            </a:extLst>
          </p:cNvPr>
          <p:cNvPicPr>
            <a:picLocks noChangeAspect="1"/>
          </p:cNvPicPr>
          <p:nvPr/>
        </p:nvPicPr>
        <p:blipFill>
          <a:blip r:embed="rId8"/>
          <a:stretch>
            <a:fillRect/>
          </a:stretch>
        </p:blipFill>
        <p:spPr>
          <a:xfrm>
            <a:off x="9906240" y="4320234"/>
            <a:ext cx="900000" cy="1091489"/>
          </a:xfrm>
          <a:prstGeom prst="rect">
            <a:avLst/>
          </a:prstGeom>
        </p:spPr>
      </p:pic>
      <p:sp>
        <p:nvSpPr>
          <p:cNvPr id="16" name="Rectangle 15">
            <a:extLst>
              <a:ext uri="{FF2B5EF4-FFF2-40B4-BE49-F238E27FC236}">
                <a16:creationId xmlns:a16="http://schemas.microsoft.com/office/drawing/2014/main" id="{6672CAEC-AC4A-EC4C-BB5C-C545DF915821}"/>
              </a:ext>
            </a:extLst>
          </p:cNvPr>
          <p:cNvSpPr/>
          <p:nvPr/>
        </p:nvSpPr>
        <p:spPr>
          <a:xfrm>
            <a:off x="1432621" y="5597870"/>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Atilla KESKİN</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Ziraat Fakültesi</a:t>
            </a:r>
            <a:endParaRPr lang="tr-TR" sz="900" dirty="0">
              <a:latin typeface="Helvetica Neue Light" panose="02000403000000020004" pitchFamily="2" charset="0"/>
              <a:ea typeface="Helvetica Neue Light" panose="02000403000000020004" pitchFamily="2" charset="0"/>
            </a:endParaRPr>
          </a:p>
        </p:txBody>
      </p:sp>
      <p:sp>
        <p:nvSpPr>
          <p:cNvPr id="17" name="Rectangle 16">
            <a:extLst>
              <a:ext uri="{FF2B5EF4-FFF2-40B4-BE49-F238E27FC236}">
                <a16:creationId xmlns:a16="http://schemas.microsoft.com/office/drawing/2014/main" id="{CA272539-C88D-2C4A-B037-16E61B14CFAB}"/>
              </a:ext>
            </a:extLst>
          </p:cNvPr>
          <p:cNvSpPr/>
          <p:nvPr/>
        </p:nvSpPr>
        <p:spPr>
          <a:xfrm>
            <a:off x="3423449" y="5597871"/>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Ayşe BAYRAKÇEKEN YURTCAN</a:t>
            </a: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Fen Fakültesi</a:t>
            </a:r>
            <a:endParaRPr lang="tr-TR" sz="900" dirty="0">
              <a:latin typeface="Helvetica Neue Light" panose="02000403000000020004" pitchFamily="2" charset="0"/>
              <a:ea typeface="Helvetica Neue Light" panose="02000403000000020004" pitchFamily="2" charset="0"/>
            </a:endParaRPr>
          </a:p>
        </p:txBody>
      </p:sp>
      <p:sp>
        <p:nvSpPr>
          <p:cNvPr id="18" name="Rectangle 17">
            <a:extLst>
              <a:ext uri="{FF2B5EF4-FFF2-40B4-BE49-F238E27FC236}">
                <a16:creationId xmlns:a16="http://schemas.microsoft.com/office/drawing/2014/main" id="{D09539F5-69B2-C840-8494-92DAAFF8DEA3}"/>
              </a:ext>
            </a:extLst>
          </p:cNvPr>
          <p:cNvSpPr/>
          <p:nvPr/>
        </p:nvSpPr>
        <p:spPr>
          <a:xfrm>
            <a:off x="5414277" y="5597871"/>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Mustafa SÖZBİLİR</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Eğitim Fakültesi</a:t>
            </a:r>
            <a:endParaRPr lang="tr-TR" sz="900" dirty="0">
              <a:latin typeface="Helvetica Neue Light" panose="02000403000000020004" pitchFamily="2" charset="0"/>
              <a:ea typeface="Helvetica Neue Light" panose="02000403000000020004" pitchFamily="2" charset="0"/>
            </a:endParaRPr>
          </a:p>
        </p:txBody>
      </p:sp>
      <p:sp>
        <p:nvSpPr>
          <p:cNvPr id="19" name="Rectangle 18">
            <a:extLst>
              <a:ext uri="{FF2B5EF4-FFF2-40B4-BE49-F238E27FC236}">
                <a16:creationId xmlns:a16="http://schemas.microsoft.com/office/drawing/2014/main" id="{21AF4A81-F381-1E4C-9E1A-D04C13DAD34E}"/>
              </a:ext>
            </a:extLst>
          </p:cNvPr>
          <p:cNvSpPr/>
          <p:nvPr/>
        </p:nvSpPr>
        <p:spPr>
          <a:xfrm>
            <a:off x="7431805" y="5572046"/>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Hüseyin ÖZER</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İktisadi İdari Bilimler Fakültesi</a:t>
            </a:r>
            <a:endParaRPr lang="tr-TR" sz="900" dirty="0">
              <a:latin typeface="Helvetica Neue Light" panose="02000403000000020004" pitchFamily="2" charset="0"/>
              <a:ea typeface="Helvetica Neue Light" panose="02000403000000020004" pitchFamily="2" charset="0"/>
            </a:endParaRPr>
          </a:p>
        </p:txBody>
      </p:sp>
      <p:sp>
        <p:nvSpPr>
          <p:cNvPr id="20" name="Rectangle 19">
            <a:extLst>
              <a:ext uri="{FF2B5EF4-FFF2-40B4-BE49-F238E27FC236}">
                <a16:creationId xmlns:a16="http://schemas.microsoft.com/office/drawing/2014/main" id="{00669A4F-AC7A-A44E-9A2A-5144FBA5121C}"/>
              </a:ext>
            </a:extLst>
          </p:cNvPr>
          <p:cNvSpPr/>
          <p:nvPr/>
        </p:nvSpPr>
        <p:spPr>
          <a:xfrm>
            <a:off x="9376333" y="5572046"/>
            <a:ext cx="2037128"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
            </a:r>
            <a:r>
              <a:rPr lang="tr-TR" sz="900" dirty="0">
                <a:latin typeface="Helvetica Neue Medium" panose="02000503000000020004" pitchFamily="2" charset="0"/>
                <a:ea typeface="Helvetica Neue Medium" panose="02000503000000020004" pitchFamily="2" charset="0"/>
                <a:cs typeface="Helvetica Neue Medium" panose="02000503000000020004" pitchFamily="2" charset="0"/>
              </a:rPr>
              <a:t>Turgut GÖĞEBAKAN</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Edebiyat Fakültesi</a:t>
            </a:r>
            <a:endParaRPr lang="tr-TR" sz="900" dirty="0">
              <a:latin typeface="Helvetica Neue Light" panose="02000403000000020004" pitchFamily="2" charset="0"/>
              <a:ea typeface="Helvetica Neue Light" panose="02000403000000020004" pitchFamily="2" charset="0"/>
            </a:endParaRPr>
          </a:p>
        </p:txBody>
      </p:sp>
      <p:sp>
        <p:nvSpPr>
          <p:cNvPr id="14" name="TextBox 13">
            <a:extLst>
              <a:ext uri="{FF2B5EF4-FFF2-40B4-BE49-F238E27FC236}">
                <a16:creationId xmlns:a16="http://schemas.microsoft.com/office/drawing/2014/main" id="{57AE357F-4B6B-D344-BE3F-1667CB21D28C}"/>
              </a:ext>
            </a:extLst>
          </p:cNvPr>
          <p:cNvSpPr txBox="1"/>
          <p:nvPr/>
        </p:nvSpPr>
        <p:spPr>
          <a:xfrm>
            <a:off x="4637106" y="1915535"/>
            <a:ext cx="4964681" cy="1077218"/>
          </a:xfrm>
          <a:prstGeom prst="rect">
            <a:avLst/>
          </a:prstGeom>
          <a:noFill/>
        </p:spPr>
        <p:txBody>
          <a:bodyPr wrap="square" rtlCol="0">
            <a:spAutoFit/>
          </a:bodyPr>
          <a:lstStyle/>
          <a:p>
            <a:r>
              <a:rPr lang="tr-TR"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Rektör</a:t>
            </a: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bir üniversiteyi yasalar uyarınca yöneten, üniversitenin tüzelkişiliğini temsil eden, öğretimin düzenli yürütülmesinden sorumlu akademik ve idari olarak en üst düzey yöneticidir.</a:t>
            </a:r>
          </a:p>
        </p:txBody>
      </p:sp>
      <p:sp>
        <p:nvSpPr>
          <p:cNvPr id="21" name="Rectangle 20">
            <a:extLst>
              <a:ext uri="{FF2B5EF4-FFF2-40B4-BE49-F238E27FC236}">
                <a16:creationId xmlns:a16="http://schemas.microsoft.com/office/drawing/2014/main" id="{3DBE6913-89A2-0148-9771-FE8E1A5C3B03}"/>
              </a:ext>
            </a:extLst>
          </p:cNvPr>
          <p:cNvSpPr/>
          <p:nvPr/>
        </p:nvSpPr>
        <p:spPr>
          <a:xfrm flipV="1">
            <a:off x="1581341" y="4045978"/>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2774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p:bldP spid="14"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rgbClr val="1F1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Haberdar Olmak için Takip Edin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1913231" y="3340955"/>
            <a:ext cx="3090569" cy="1077218"/>
          </a:xfrm>
          <a:prstGeom prst="rect">
            <a:avLst/>
          </a:prstGeom>
          <a:noFill/>
        </p:spPr>
        <p:txBody>
          <a:bodyPr wrap="square" rtlCol="0">
            <a:spAutoFit/>
          </a:bodyPr>
          <a:lstStyle/>
          <a:p>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Atatürk Üniversitesi Rektörlüğü </a:t>
            </a:r>
            <a:b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25240 Erzurum</a:t>
            </a:r>
          </a:p>
          <a:p>
            <a:endPar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+90 442 231 1111</a:t>
            </a:r>
            <a:endParaRPr lang="tr-TR"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50523B32-6752-DB4D-3E98-DD84790384E8}"/>
              </a:ext>
            </a:extLst>
          </p:cNvPr>
          <p:cNvPicPr>
            <a:picLocks noChangeAspect="1"/>
          </p:cNvPicPr>
          <p:nvPr/>
        </p:nvPicPr>
        <p:blipFill>
          <a:blip r:embed="rId3">
            <a:lum bright="70000" contrast="-70000"/>
          </a:blip>
          <a:stretch>
            <a:fillRect/>
          </a:stretch>
        </p:blipFill>
        <p:spPr>
          <a:xfrm>
            <a:off x="7089895" y="2740782"/>
            <a:ext cx="506720" cy="506720"/>
          </a:xfrm>
          <a:prstGeom prst="rect">
            <a:avLst/>
          </a:prstGeom>
        </p:spPr>
      </p:pic>
      <p:pic>
        <p:nvPicPr>
          <p:cNvPr id="11" name="Picture 10">
            <a:extLst>
              <a:ext uri="{FF2B5EF4-FFF2-40B4-BE49-F238E27FC236}">
                <a16:creationId xmlns:a16="http://schemas.microsoft.com/office/drawing/2014/main" id="{16154B6F-B40F-21D0-39E4-8A444DA114C4}"/>
              </a:ext>
            </a:extLst>
          </p:cNvPr>
          <p:cNvPicPr>
            <a:picLocks noChangeAspect="1"/>
          </p:cNvPicPr>
          <p:nvPr/>
        </p:nvPicPr>
        <p:blipFill>
          <a:blip r:embed="rId4">
            <a:lum bright="70000" contrast="-70000"/>
          </a:blip>
          <a:stretch>
            <a:fillRect/>
          </a:stretch>
        </p:blipFill>
        <p:spPr>
          <a:xfrm>
            <a:off x="7121804" y="5544661"/>
            <a:ext cx="474811" cy="474811"/>
          </a:xfrm>
          <a:prstGeom prst="rect">
            <a:avLst/>
          </a:prstGeom>
        </p:spPr>
      </p:pic>
      <p:pic>
        <p:nvPicPr>
          <p:cNvPr id="13" name="Picture 12">
            <a:extLst>
              <a:ext uri="{FF2B5EF4-FFF2-40B4-BE49-F238E27FC236}">
                <a16:creationId xmlns:a16="http://schemas.microsoft.com/office/drawing/2014/main" id="{B7F25D3A-E044-0607-4322-7005DC478B42}"/>
              </a:ext>
            </a:extLst>
          </p:cNvPr>
          <p:cNvPicPr>
            <a:picLocks noChangeAspect="1"/>
          </p:cNvPicPr>
          <p:nvPr/>
        </p:nvPicPr>
        <p:blipFill>
          <a:blip r:embed="rId5">
            <a:lum bright="70000" contrast="-70000"/>
          </a:blip>
          <a:stretch>
            <a:fillRect/>
          </a:stretch>
        </p:blipFill>
        <p:spPr>
          <a:xfrm>
            <a:off x="7121804" y="4866394"/>
            <a:ext cx="474811" cy="474811"/>
          </a:xfrm>
          <a:prstGeom prst="rect">
            <a:avLst/>
          </a:prstGeom>
        </p:spPr>
      </p:pic>
      <p:pic>
        <p:nvPicPr>
          <p:cNvPr id="15" name="Picture 14">
            <a:extLst>
              <a:ext uri="{FF2B5EF4-FFF2-40B4-BE49-F238E27FC236}">
                <a16:creationId xmlns:a16="http://schemas.microsoft.com/office/drawing/2014/main" id="{4571C895-673E-1956-F7F1-8A3BBA7733C5}"/>
              </a:ext>
            </a:extLst>
          </p:cNvPr>
          <p:cNvPicPr>
            <a:picLocks noChangeAspect="1"/>
          </p:cNvPicPr>
          <p:nvPr/>
        </p:nvPicPr>
        <p:blipFill>
          <a:blip r:embed="rId6">
            <a:lum bright="70000" contrast="-70000"/>
          </a:blip>
          <a:stretch>
            <a:fillRect/>
          </a:stretch>
        </p:blipFill>
        <p:spPr>
          <a:xfrm>
            <a:off x="7066282" y="3419309"/>
            <a:ext cx="553946" cy="553946"/>
          </a:xfrm>
          <a:prstGeom prst="rect">
            <a:avLst/>
          </a:prstGeom>
        </p:spPr>
      </p:pic>
      <p:pic>
        <p:nvPicPr>
          <p:cNvPr id="17" name="Picture 16">
            <a:extLst>
              <a:ext uri="{FF2B5EF4-FFF2-40B4-BE49-F238E27FC236}">
                <a16:creationId xmlns:a16="http://schemas.microsoft.com/office/drawing/2014/main" id="{47864140-4E2E-CB6F-B808-AB27EE00E20C}"/>
              </a:ext>
            </a:extLst>
          </p:cNvPr>
          <p:cNvPicPr>
            <a:picLocks noChangeAspect="1"/>
          </p:cNvPicPr>
          <p:nvPr/>
        </p:nvPicPr>
        <p:blipFill>
          <a:blip r:embed="rId7">
            <a:lum bright="70000" contrast="-70000"/>
          </a:blip>
          <a:stretch>
            <a:fillRect/>
          </a:stretch>
        </p:blipFill>
        <p:spPr>
          <a:xfrm>
            <a:off x="7113659" y="4176711"/>
            <a:ext cx="474811" cy="474811"/>
          </a:xfrm>
          <a:prstGeom prst="rect">
            <a:avLst/>
          </a:prstGeom>
        </p:spPr>
      </p:pic>
      <p:sp>
        <p:nvSpPr>
          <p:cNvPr id="20" name="TextBox 19">
            <a:extLst>
              <a:ext uri="{FF2B5EF4-FFF2-40B4-BE49-F238E27FC236}">
                <a16:creationId xmlns:a16="http://schemas.microsoft.com/office/drawing/2014/main" id="{C9C01BBC-22E2-BE47-9D79-1C630BD5E672}"/>
              </a:ext>
            </a:extLst>
          </p:cNvPr>
          <p:cNvSpPr txBox="1"/>
          <p:nvPr/>
        </p:nvSpPr>
        <p:spPr>
          <a:xfrm>
            <a:off x="8093242" y="2098494"/>
            <a:ext cx="1377300" cy="338554"/>
          </a:xfrm>
          <a:prstGeom prst="rect">
            <a:avLst/>
          </a:prstGeom>
          <a:noFill/>
        </p:spPr>
        <p:txBody>
          <a:bodyPr wrap="none" rtlCol="0">
            <a:spAutoFit/>
          </a:bodyPr>
          <a:lstStyle/>
          <a:p>
            <a:r>
              <a:rPr lang="en-US" sz="160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atauni.edu.tr</a:t>
            </a:r>
            <a:endPar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1" name="TextBox 20">
            <a:extLst>
              <a:ext uri="{FF2B5EF4-FFF2-40B4-BE49-F238E27FC236}">
                <a16:creationId xmlns:a16="http://schemas.microsoft.com/office/drawing/2014/main" id="{9EDEE863-4E86-77CF-8783-8044BE847473}"/>
              </a:ext>
            </a:extLst>
          </p:cNvPr>
          <p:cNvSpPr txBox="1"/>
          <p:nvPr/>
        </p:nvSpPr>
        <p:spPr>
          <a:xfrm>
            <a:off x="8045514" y="2793820"/>
            <a:ext cx="2555508"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facebook.com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2" name="TextBox 21">
            <a:extLst>
              <a:ext uri="{FF2B5EF4-FFF2-40B4-BE49-F238E27FC236}">
                <a16:creationId xmlns:a16="http://schemas.microsoft.com/office/drawing/2014/main" id="{71170C3B-C3BE-AD7D-02AE-6001855FAE70}"/>
              </a:ext>
            </a:extLst>
          </p:cNvPr>
          <p:cNvSpPr txBox="1"/>
          <p:nvPr/>
        </p:nvSpPr>
        <p:spPr>
          <a:xfrm>
            <a:off x="8054497" y="3487593"/>
            <a:ext cx="2262542"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twitter.com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3" name="TextBox 22">
            <a:extLst>
              <a:ext uri="{FF2B5EF4-FFF2-40B4-BE49-F238E27FC236}">
                <a16:creationId xmlns:a16="http://schemas.microsoft.com/office/drawing/2014/main" id="{4F14B8EF-25BC-4FDE-4897-C76AAFA923C2}"/>
              </a:ext>
            </a:extLst>
          </p:cNvPr>
          <p:cNvSpPr txBox="1"/>
          <p:nvPr/>
        </p:nvSpPr>
        <p:spPr>
          <a:xfrm>
            <a:off x="8045514" y="4203305"/>
            <a:ext cx="2608406"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instagram.com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4" name="TextBox 23">
            <a:extLst>
              <a:ext uri="{FF2B5EF4-FFF2-40B4-BE49-F238E27FC236}">
                <a16:creationId xmlns:a16="http://schemas.microsoft.com/office/drawing/2014/main" id="{6AEE37D3-FDFC-C56A-D8D4-EAC853CD1BC4}"/>
              </a:ext>
            </a:extLst>
          </p:cNvPr>
          <p:cNvSpPr txBox="1"/>
          <p:nvPr/>
        </p:nvSpPr>
        <p:spPr>
          <a:xfrm>
            <a:off x="8045514" y="4904689"/>
            <a:ext cx="2451312"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youtube.com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p>
        </p:txBody>
      </p:sp>
      <p:sp>
        <p:nvSpPr>
          <p:cNvPr id="25" name="TextBox 24">
            <a:extLst>
              <a:ext uri="{FF2B5EF4-FFF2-40B4-BE49-F238E27FC236}">
                <a16:creationId xmlns:a16="http://schemas.microsoft.com/office/drawing/2014/main" id="{019F352A-D1D1-C48C-2B3E-37C2B3E21458}"/>
              </a:ext>
            </a:extLst>
          </p:cNvPr>
          <p:cNvSpPr txBox="1"/>
          <p:nvPr/>
        </p:nvSpPr>
        <p:spPr>
          <a:xfrm>
            <a:off x="8054497" y="5612790"/>
            <a:ext cx="3050835"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linkedin.com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err="1">
                <a:solidFill>
                  <a:schemeClr val="bg1"/>
                </a:solidFill>
                <a:latin typeface="Helvetica Neue Light" panose="02000403000000020004" pitchFamily="2" charset="0"/>
                <a:ea typeface="Helvetica Neue Light" panose="02000403000000020004" pitchFamily="2" charset="0"/>
              </a:rPr>
              <a:t>school</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p>
        </p:txBody>
      </p:sp>
      <p:pic>
        <p:nvPicPr>
          <p:cNvPr id="2059" name="Picture 11">
            <a:extLst>
              <a:ext uri="{FF2B5EF4-FFF2-40B4-BE49-F238E27FC236}">
                <a16:creationId xmlns:a16="http://schemas.microsoft.com/office/drawing/2014/main" id="{7C9485C8-55DA-06ED-8E41-F0A07D4A7F1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80216" y="5227454"/>
            <a:ext cx="1279104" cy="6349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926BEF88-E8E3-FDD3-D7CE-AB2030049511}"/>
              </a:ext>
            </a:extLst>
          </p:cNvPr>
          <p:cNvPicPr>
            <a:picLocks noChangeAspect="1"/>
          </p:cNvPicPr>
          <p:nvPr/>
        </p:nvPicPr>
        <p:blipFill>
          <a:blip r:embed="rId10">
            <a:lum bright="70000" contrast="-70000"/>
          </a:blip>
          <a:stretch>
            <a:fillRect/>
          </a:stretch>
        </p:blipFill>
        <p:spPr>
          <a:xfrm>
            <a:off x="7113508" y="2031862"/>
            <a:ext cx="506720" cy="506720"/>
          </a:xfrm>
          <a:prstGeom prst="rect">
            <a:avLst/>
          </a:prstGeom>
        </p:spPr>
      </p:pic>
      <p:pic>
        <p:nvPicPr>
          <p:cNvPr id="39" name="Picture 38">
            <a:extLst>
              <a:ext uri="{FF2B5EF4-FFF2-40B4-BE49-F238E27FC236}">
                <a16:creationId xmlns:a16="http://schemas.microsoft.com/office/drawing/2014/main" id="{BCE4D62B-4C11-4F53-1486-6E65BA105C28}"/>
              </a:ext>
            </a:extLst>
          </p:cNvPr>
          <p:cNvPicPr>
            <a:picLocks noChangeAspect="1"/>
          </p:cNvPicPr>
          <p:nvPr/>
        </p:nvPicPr>
        <p:blipFill rotWithShape="1">
          <a:blip r:embed="rId11"/>
          <a:srcRect l="17387" t="33227" r="16794" b="32368"/>
          <a:stretch/>
        </p:blipFill>
        <p:spPr>
          <a:xfrm>
            <a:off x="1913231" y="1999787"/>
            <a:ext cx="2917321" cy="1077590"/>
          </a:xfrm>
          <a:prstGeom prst="rect">
            <a:avLst/>
          </a:prstGeom>
        </p:spPr>
      </p:pic>
    </p:spTree>
    <p:extLst>
      <p:ext uri="{BB962C8B-B14F-4D97-AF65-F5344CB8AC3E}">
        <p14:creationId xmlns:p14="http://schemas.microsoft.com/office/powerpoint/2010/main" val="158410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3" grpId="0" animBg="1"/>
      <p:bldP spid="2" grpId="0"/>
      <p:bldP spid="20" grpId="0"/>
      <p:bldP spid="21"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ATA 1957 </a:t>
            </a:r>
            <a:r>
              <a:rPr lang="tr-TR" dirty="0" err="1">
                <a:latin typeface="Helvetica Neue" panose="02000503000000020004" pitchFamily="2" charset="0"/>
                <a:ea typeface="Helvetica Neue" panose="02000503000000020004" pitchFamily="2" charset="0"/>
                <a:cs typeface="Helvetica Neue" panose="02000503000000020004" pitchFamily="2" charset="0"/>
              </a:rPr>
              <a:t>Store</a:t>
            </a:r>
            <a:r>
              <a:rPr lang="tr-TR" dirty="0">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1980063" y="2258101"/>
            <a:ext cx="4077882" cy="2200602"/>
          </a:xfrm>
          <a:prstGeom prst="rect">
            <a:avLst/>
          </a:prstGeom>
          <a:noFill/>
        </p:spPr>
        <p:txBody>
          <a:bodyPr wrap="square" rtlCol="0">
            <a:spAutoFit/>
          </a:bodyPr>
          <a:lstStyle/>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Öğrencilerimiz Ata </a:t>
            </a:r>
            <a:r>
              <a:rPr lang="tr-TR" sz="1600" dirty="0" err="1">
                <a:solidFill>
                  <a:schemeClr val="bg1"/>
                </a:solidFill>
                <a:effectLst/>
                <a:latin typeface="Helvetica Neue Light" panose="02000403000000020004" pitchFamily="2" charset="0"/>
                <a:ea typeface="Helvetica Neue Light" panose="02000403000000020004" pitchFamily="2" charset="0"/>
              </a:rPr>
              <a:t>Store</a:t>
            </a:r>
            <a:r>
              <a:rPr lang="tr-TR" sz="1600" dirty="0">
                <a:solidFill>
                  <a:schemeClr val="bg1"/>
                </a:solidFill>
                <a:effectLst/>
                <a:latin typeface="Helvetica Neue Light" panose="02000403000000020004" pitchFamily="2" charset="0"/>
                <a:ea typeface="Helvetica Neue Light" panose="02000403000000020004" pitchFamily="2" charset="0"/>
              </a:rPr>
              <a:t> Mağazasından </a:t>
            </a:r>
            <a:r>
              <a:rPr lang="tr-TR" sz="160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 </a:t>
            </a:r>
            <a:r>
              <a:rPr lang="tr-TR" sz="1600" dirty="0">
                <a:solidFill>
                  <a:schemeClr val="bg1"/>
                </a:solidFill>
                <a:effectLst/>
                <a:latin typeface="Helvetica Neue Light" panose="02000403000000020004" pitchFamily="2" charset="0"/>
                <a:ea typeface="Helvetica Neue Light" panose="02000403000000020004" pitchFamily="2" charset="0"/>
              </a:rPr>
              <a:t>logolu </a:t>
            </a: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t</a:t>
            </a:r>
            <a:r>
              <a:rPr lang="tr-TR" sz="1600" dirty="0">
                <a:solidFill>
                  <a:schemeClr val="bg1"/>
                </a:solidFill>
                <a:effectLst/>
                <a:latin typeface="Helvetica Neue Light" panose="02000403000000020004" pitchFamily="2" charset="0"/>
                <a:ea typeface="Helvetica Neue Light" panose="02000403000000020004" pitchFamily="2" charset="0"/>
              </a:rPr>
              <a:t>işört</a:t>
            </a:r>
            <a:endParaRPr lang="tr-TR" sz="1600" dirty="0">
              <a:solidFill>
                <a:schemeClr val="bg1"/>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err="1">
                <a:solidFill>
                  <a:schemeClr val="bg1"/>
                </a:solidFill>
                <a:latin typeface="Helvetica Neue Light" panose="02000403000000020004" pitchFamily="2" charset="0"/>
                <a:ea typeface="Helvetica Neue Light" panose="02000403000000020004" pitchFamily="2" charset="0"/>
              </a:rPr>
              <a:t>s</a:t>
            </a:r>
            <a:r>
              <a:rPr lang="tr-TR" sz="1600" dirty="0" err="1">
                <a:solidFill>
                  <a:schemeClr val="bg1"/>
                </a:solidFill>
                <a:effectLst/>
                <a:latin typeface="Helvetica Neue Light" panose="02000403000000020004" pitchFamily="2" charset="0"/>
                <a:ea typeface="Helvetica Neue Light" panose="02000403000000020004" pitchFamily="2" charset="0"/>
              </a:rPr>
              <a:t>weatshirt</a:t>
            </a:r>
            <a:endParaRPr lang="tr-TR" sz="1600" dirty="0">
              <a:solidFill>
                <a:schemeClr val="bg1"/>
              </a:solidFill>
              <a:effectLst/>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k</a:t>
            </a:r>
            <a:r>
              <a:rPr lang="tr-TR" sz="1600" dirty="0">
                <a:solidFill>
                  <a:schemeClr val="bg1"/>
                </a:solidFill>
                <a:effectLst/>
                <a:latin typeface="Helvetica Neue Light" panose="02000403000000020004" pitchFamily="2" charset="0"/>
                <a:ea typeface="Helvetica Neue Light" panose="02000403000000020004" pitchFamily="2" charset="0"/>
              </a:rPr>
              <a:t>upa</a:t>
            </a:r>
            <a:endParaRPr lang="tr-TR" sz="1600" dirty="0">
              <a:solidFill>
                <a:schemeClr val="bg1"/>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anahtarlık vb. </a:t>
            </a:r>
          </a:p>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birçok hatıra ürünü satın alabilmektedirler.</a:t>
            </a:r>
            <a:endParaRPr lang="tr-TR" sz="1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pic>
        <p:nvPicPr>
          <p:cNvPr id="6" name="Picture 5">
            <a:extLst>
              <a:ext uri="{FF2B5EF4-FFF2-40B4-BE49-F238E27FC236}">
                <a16:creationId xmlns:a16="http://schemas.microsoft.com/office/drawing/2014/main" id="{978356A6-CABD-C4F6-E7AD-88899FD54595}"/>
              </a:ext>
            </a:extLst>
          </p:cNvPr>
          <p:cNvPicPr>
            <a:picLocks noChangeAspect="1"/>
          </p:cNvPicPr>
          <p:nvPr/>
        </p:nvPicPr>
        <p:blipFill rotWithShape="1">
          <a:blip r:embed="rId3"/>
          <a:srcRect l="70064" b="29662"/>
          <a:stretch/>
        </p:blipFill>
        <p:spPr>
          <a:xfrm>
            <a:off x="6908861" y="1955951"/>
            <a:ext cx="1757514" cy="275122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A3D60D8-E618-3155-68C0-15194487B5CC}"/>
              </a:ext>
            </a:extLst>
          </p:cNvPr>
          <p:cNvPicPr>
            <a:picLocks noChangeAspect="1"/>
          </p:cNvPicPr>
          <p:nvPr/>
        </p:nvPicPr>
        <p:blipFill rotWithShape="1">
          <a:blip r:embed="rId4"/>
          <a:srcRect r="50294"/>
          <a:stretch/>
        </p:blipFill>
        <p:spPr>
          <a:xfrm>
            <a:off x="8944110" y="3033169"/>
            <a:ext cx="2351561" cy="3151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6015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Giy &amp; Çık Mağazası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2015726" y="2140403"/>
            <a:ext cx="4032239" cy="3508653"/>
          </a:xfrm>
          <a:prstGeom prst="rect">
            <a:avLst/>
          </a:prstGeom>
          <a:noFill/>
        </p:spPr>
        <p:txBody>
          <a:bodyPr wrap="square" rtlCol="0">
            <a:spAutoFit/>
          </a:bodyPr>
          <a:lstStyle/>
          <a:p>
            <a:pPr>
              <a:spcAft>
                <a:spcPts val="600"/>
              </a:spcAft>
            </a:pPr>
            <a:r>
              <a:rPr lang="tr-TR" sz="1600" dirty="0">
                <a:solidFill>
                  <a:schemeClr val="bg1"/>
                </a:solidFill>
                <a:latin typeface="Helvetica Neue Light" panose="02000403000000020004" pitchFamily="2" charset="0"/>
                <a:ea typeface="Helvetica Neue Light" panose="02000403000000020004" pitchFamily="2" charset="0"/>
              </a:rPr>
              <a:t>Üniversitemizdeki ihtiyaç sahibi öğrencilerin ihtiyaçlarını karşılamalarına katkı sağlamayı hedeflemektedir.</a:t>
            </a: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Ç</a:t>
            </a:r>
            <a:r>
              <a:rPr lang="tr-TR" sz="1600" dirty="0">
                <a:solidFill>
                  <a:schemeClr val="bg1"/>
                </a:solidFill>
                <a:effectLst/>
                <a:latin typeface="Helvetica Neue Light" panose="02000403000000020004" pitchFamily="2" charset="0"/>
                <a:ea typeface="Helvetica Neue Light" panose="02000403000000020004" pitchFamily="2" charset="0"/>
              </a:rPr>
              <a:t>eşitli firmalar tarafından teslim edilen yeni ürünler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az kullanılmış veya kullanılmamış kıyafetler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kitaplar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aksesuarlar </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ayakkabı ve çantalar</a:t>
            </a:r>
            <a:endParaRPr lang="tr-TR" sz="1600" dirty="0">
              <a:solidFill>
                <a:schemeClr val="bg1"/>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ihtiyaç sahibi öğrencilerin kullanımına sunulmaktadır.</a:t>
            </a:r>
            <a:endParaRPr lang="tr-TR" sz="1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pic>
        <p:nvPicPr>
          <p:cNvPr id="6" name="Picture 5">
            <a:extLst>
              <a:ext uri="{FF2B5EF4-FFF2-40B4-BE49-F238E27FC236}">
                <a16:creationId xmlns:a16="http://schemas.microsoft.com/office/drawing/2014/main" id="{2CAE46CA-C1BA-1A3F-0EFA-7A96C9D4B9FD}"/>
              </a:ext>
            </a:extLst>
          </p:cNvPr>
          <p:cNvPicPr>
            <a:picLocks noChangeAspect="1"/>
          </p:cNvPicPr>
          <p:nvPr/>
        </p:nvPicPr>
        <p:blipFill rotWithShape="1">
          <a:blip r:embed="rId3"/>
          <a:srcRect l="38133" t="22820" r="1675" b="6796"/>
          <a:stretch/>
        </p:blipFill>
        <p:spPr>
          <a:xfrm>
            <a:off x="7038792" y="3342482"/>
            <a:ext cx="1786497" cy="117306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27D3D07-325B-5F7B-547B-CEA99CAAB421}"/>
              </a:ext>
            </a:extLst>
          </p:cNvPr>
          <p:cNvPicPr>
            <a:picLocks noChangeAspect="1"/>
          </p:cNvPicPr>
          <p:nvPr/>
        </p:nvPicPr>
        <p:blipFill rotWithShape="1">
          <a:blip r:embed="rId4"/>
          <a:srcRect l="50110"/>
          <a:stretch/>
        </p:blipFill>
        <p:spPr>
          <a:xfrm>
            <a:off x="9322381" y="2283408"/>
            <a:ext cx="2035603" cy="229118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1243C07-0C89-B901-3B78-5303FC688099}"/>
              </a:ext>
            </a:extLst>
          </p:cNvPr>
          <p:cNvPicPr>
            <a:picLocks noChangeAspect="1"/>
          </p:cNvPicPr>
          <p:nvPr/>
        </p:nvPicPr>
        <p:blipFill rotWithShape="1">
          <a:blip r:embed="rId5"/>
          <a:srcRect l="13166"/>
          <a:stretch/>
        </p:blipFill>
        <p:spPr>
          <a:xfrm>
            <a:off x="6961307" y="1833406"/>
            <a:ext cx="2162826" cy="1398653"/>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975C095C-3E35-FB8B-A8A7-103F23479347}"/>
              </a:ext>
            </a:extLst>
          </p:cNvPr>
          <p:cNvPicPr>
            <a:picLocks noChangeAspect="1"/>
          </p:cNvPicPr>
          <p:nvPr/>
        </p:nvPicPr>
        <p:blipFill>
          <a:blip r:embed="rId6"/>
          <a:stretch>
            <a:fillRect/>
          </a:stretch>
        </p:blipFill>
        <p:spPr>
          <a:xfrm>
            <a:off x="8825947" y="4891884"/>
            <a:ext cx="2348952" cy="1319027"/>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52AEAE2D-3AB0-FDA9-FF34-EC886AA2900E}"/>
              </a:ext>
            </a:extLst>
          </p:cNvPr>
          <p:cNvPicPr>
            <a:picLocks noChangeAspect="1"/>
          </p:cNvPicPr>
          <p:nvPr/>
        </p:nvPicPr>
        <p:blipFill rotWithShape="1">
          <a:blip r:embed="rId7"/>
          <a:srcRect r="53246"/>
          <a:stretch/>
        </p:blipFill>
        <p:spPr>
          <a:xfrm>
            <a:off x="7127560" y="4625974"/>
            <a:ext cx="1332958" cy="16009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8644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Acil Durum &amp; Sağlık Randevuları için İletişim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sp>
        <p:nvSpPr>
          <p:cNvPr id="3" name="TextBox 2">
            <a:extLst>
              <a:ext uri="{FF2B5EF4-FFF2-40B4-BE49-F238E27FC236}">
                <a16:creationId xmlns:a16="http://schemas.microsoft.com/office/drawing/2014/main" id="{0E2A8E75-4D94-FCBF-4542-E34E71BD06E4}"/>
              </a:ext>
            </a:extLst>
          </p:cNvPr>
          <p:cNvSpPr txBox="1"/>
          <p:nvPr/>
        </p:nvSpPr>
        <p:spPr>
          <a:xfrm>
            <a:off x="1975075" y="1994191"/>
            <a:ext cx="3865269" cy="2062103"/>
          </a:xfrm>
          <a:prstGeom prst="rect">
            <a:avLst/>
          </a:prstGeom>
          <a:noFill/>
        </p:spPr>
        <p:txBody>
          <a:bodyPr wrap="square" rtlCol="0">
            <a:spAutoFit/>
          </a:bodyPr>
          <a:lstStyle/>
          <a:p>
            <a:pPr>
              <a:spcAft>
                <a:spcPts val="600"/>
              </a:spcAft>
            </a:pPr>
            <a:r>
              <a:rPr lang="tr-TR" strike="noStrike"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Merkez Kampüs:</a:t>
            </a:r>
          </a:p>
          <a:p>
            <a:pPr>
              <a:spcAft>
                <a:spcPts val="600"/>
              </a:spcAft>
            </a:pPr>
            <a:r>
              <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Acil durumlar için aşağıdaki numarayı arayınız.</a:t>
            </a:r>
          </a:p>
          <a:p>
            <a:pPr>
              <a:spcAft>
                <a:spcPts val="600"/>
              </a:spcAft>
            </a:pPr>
            <a:endPar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r>
              <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Kampüs Güvenlik:</a:t>
            </a:r>
            <a:endParaRPr lang="tr-TR"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1200"/>
              </a:spcAft>
            </a:pPr>
            <a:r>
              <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+90 442 231 </a:t>
            </a:r>
            <a:r>
              <a:rPr lang="tr-TR"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3333</a:t>
            </a:r>
          </a:p>
        </p:txBody>
      </p:sp>
      <p:sp>
        <p:nvSpPr>
          <p:cNvPr id="5" name="TextBox 4">
            <a:extLst>
              <a:ext uri="{FF2B5EF4-FFF2-40B4-BE49-F238E27FC236}">
                <a16:creationId xmlns:a16="http://schemas.microsoft.com/office/drawing/2014/main" id="{66D287DC-8034-F337-3CF8-433BF408D111}"/>
              </a:ext>
            </a:extLst>
          </p:cNvPr>
          <p:cNvSpPr txBox="1"/>
          <p:nvPr/>
        </p:nvSpPr>
        <p:spPr>
          <a:xfrm>
            <a:off x="6923936" y="1975106"/>
            <a:ext cx="4339485" cy="2215991"/>
          </a:xfrm>
          <a:prstGeom prst="rect">
            <a:avLst/>
          </a:prstGeom>
          <a:noFill/>
        </p:spPr>
        <p:txBody>
          <a:bodyPr wrap="square" rtlCol="0">
            <a:spAutoFit/>
          </a:bodyPr>
          <a:lstStyle/>
          <a:p>
            <a:pPr>
              <a:spcAft>
                <a:spcPts val="600"/>
              </a:spcAft>
            </a:pPr>
            <a:r>
              <a:rPr lang="tr-TR" dirty="0">
                <a:solidFill>
                  <a:schemeClr val="tx1">
                    <a:lumMod val="85000"/>
                    <a:lumOff val="1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Hastanesi:</a:t>
            </a:r>
          </a:p>
          <a:p>
            <a:pPr>
              <a:spcAft>
                <a:spcPts val="600"/>
              </a:spcAft>
            </a:pPr>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Randevu için web sayfasını ziyaret ediniz,</a:t>
            </a:r>
          </a:p>
          <a:p>
            <a:pPr>
              <a:spcBef>
                <a:spcPts val="600"/>
              </a:spcBef>
              <a:spcAft>
                <a:spcPts val="600"/>
              </a:spcAft>
            </a:pPr>
            <a:r>
              <a:rPr lang="tr-TR"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https://hastane.atauni.edu.tr</a:t>
            </a:r>
            <a:endPar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endParaRPr lang="tr-TR"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r>
              <a:rPr lang="tr-TR" dirty="0">
                <a:solidFill>
                  <a:schemeClr val="tx1">
                    <a:lumMod val="85000"/>
                    <a:lumOff val="1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Klinik Diş Hekimliği:</a:t>
            </a:r>
            <a:r>
              <a:rPr lang="tr-TR" dirty="0">
                <a:solidFill>
                  <a:schemeClr val="tx1">
                    <a:lumMod val="85000"/>
                    <a:lumOff val="15000"/>
                  </a:schemeClr>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a:spcAft>
                <a:spcPts val="600"/>
              </a:spcAft>
            </a:pPr>
            <a:r>
              <a:rPr lang="tr-TR" strike="noStrike" dirty="0">
                <a:solidFill>
                  <a:srgbClr val="404042"/>
                </a:solidFill>
                <a:effectLst/>
                <a:latin typeface="Helvetica Neue Light" panose="02000403000000020004" pitchFamily="2" charset="0"/>
                <a:ea typeface="Helvetica Neue Light" panose="02000403000000020004" pitchFamily="2" charset="0"/>
              </a:rPr>
              <a:t>+90 442 236 0942</a:t>
            </a:r>
            <a:endParaRPr lang="en-US"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89514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3" grpId="0" animBg="1"/>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Fakülte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sp>
        <p:nvSpPr>
          <p:cNvPr id="7" name="TextBox 6">
            <a:extLst>
              <a:ext uri="{FF2B5EF4-FFF2-40B4-BE49-F238E27FC236}">
                <a16:creationId xmlns:a16="http://schemas.microsoft.com/office/drawing/2014/main" id="{32C5AEAA-6B66-F070-2D47-F9AA832B72DA}"/>
              </a:ext>
            </a:extLst>
          </p:cNvPr>
          <p:cNvSpPr txBox="1"/>
          <p:nvPr/>
        </p:nvSpPr>
        <p:spPr>
          <a:xfrm>
            <a:off x="4443441" y="2989261"/>
            <a:ext cx="5576238" cy="646331"/>
          </a:xfrm>
          <a:prstGeom prst="rect">
            <a:avLst/>
          </a:prstGeom>
          <a:noFill/>
        </p:spPr>
        <p:txBody>
          <a:bodyPr wrap="square" rtlCol="0">
            <a:spAutoFit/>
          </a:bodyPr>
          <a:lstStyle/>
          <a:p>
            <a:r>
              <a:rPr lang="tr-TR" sz="3600" b="1" dirty="0">
                <a:solidFill>
                  <a:srgbClr val="002060"/>
                </a:solidFill>
                <a:latin typeface="Helvetica Neue Medium" panose="02000503000000020004" pitchFamily="2" charset="0"/>
                <a:ea typeface="Helvetica Neue Medium" panose="02000503000000020004" pitchFamily="2" charset="0"/>
                <a:cs typeface="Helvetica Neue Medium" panose="02000503000000020004" pitchFamily="2" charset="0"/>
              </a:rPr>
              <a:t>Edebiyat Fakültesi</a:t>
            </a:r>
          </a:p>
        </p:txBody>
      </p:sp>
      <p:pic>
        <p:nvPicPr>
          <p:cNvPr id="3" name="Resim 2">
            <a:extLst>
              <a:ext uri="{FF2B5EF4-FFF2-40B4-BE49-F238E27FC236}">
                <a16:creationId xmlns:a16="http://schemas.microsoft.com/office/drawing/2014/main" id="{7AA1A79A-DF20-EA6E-8A9F-3F6D89EB6911}"/>
              </a:ext>
            </a:extLst>
          </p:cNvPr>
          <p:cNvPicPr>
            <a:picLocks noChangeAspect="1"/>
          </p:cNvPicPr>
          <p:nvPr/>
        </p:nvPicPr>
        <p:blipFill>
          <a:blip r:embed="rId3"/>
          <a:stretch>
            <a:fillRect/>
          </a:stretch>
        </p:blipFill>
        <p:spPr>
          <a:xfrm>
            <a:off x="356826" y="1056226"/>
            <a:ext cx="6512059" cy="4593460"/>
          </a:xfrm>
          <a:prstGeom prst="rect">
            <a:avLst/>
          </a:prstGeom>
        </p:spPr>
      </p:pic>
    </p:spTree>
    <p:extLst>
      <p:ext uri="{BB962C8B-B14F-4D97-AF65-F5344CB8AC3E}">
        <p14:creationId xmlns:p14="http://schemas.microsoft.com/office/powerpoint/2010/main" val="3036023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881E384-A989-774B-9EFF-8299AF6FBB98}"/>
              </a:ext>
            </a:extLst>
          </p:cNvPr>
          <p:cNvSpPr/>
          <p:nvPr/>
        </p:nvSpPr>
        <p:spPr>
          <a:xfrm>
            <a:off x="6823587" y="4238218"/>
            <a:ext cx="4021394" cy="1760162"/>
          </a:xfrm>
          <a:prstGeom prst="round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TextBox 23">
            <a:extLst>
              <a:ext uri="{FF2B5EF4-FFF2-40B4-BE49-F238E27FC236}">
                <a16:creationId xmlns:a16="http://schemas.microsoft.com/office/drawing/2014/main" id="{692BC3EB-8D73-0044-84A2-E6260F83C0A9}"/>
              </a:ext>
            </a:extLst>
          </p:cNvPr>
          <p:cNvSpPr txBox="1"/>
          <p:nvPr/>
        </p:nvSpPr>
        <p:spPr>
          <a:xfrm>
            <a:off x="4637106" y="1903315"/>
            <a:ext cx="5269134" cy="1077218"/>
          </a:xfrm>
          <a:prstGeom prst="rect">
            <a:avLst/>
          </a:prstGeom>
          <a:noFill/>
        </p:spPr>
        <p:txBody>
          <a:bodyPr wrap="square" rtlCol="0">
            <a:spAutoFit/>
          </a:bodyPr>
          <a:lstStyle/>
          <a:p>
            <a:r>
              <a:rPr lang="tr-TR"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Dekan</a:t>
            </a: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bir fakültede bulunan ve en fazla yetkiye sahip olan yöneticidir. Fakültedeki tüm idari ve akademik işlerden sorumludur. Görev ve yetkileri; fakülte kurullarına başkanlık etmek, fakülte kurullarının kararlarını uygulamak ve fakülte birimleri arasında düzenli çalışmayı sağlamaktır. </a:t>
            </a: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Fakülte Yönetimi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Rectangle 20">
            <a:extLst>
              <a:ext uri="{FF2B5EF4-FFF2-40B4-BE49-F238E27FC236}">
                <a16:creationId xmlns:a16="http://schemas.microsoft.com/office/drawing/2014/main" id="{3DBE6913-89A2-0148-9771-FE8E1A5C3B03}"/>
              </a:ext>
            </a:extLst>
          </p:cNvPr>
          <p:cNvSpPr/>
          <p:nvPr/>
        </p:nvSpPr>
        <p:spPr>
          <a:xfrm flipV="1">
            <a:off x="1581341" y="4045978"/>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3" name="Rectangle 22">
            <a:extLst>
              <a:ext uri="{FF2B5EF4-FFF2-40B4-BE49-F238E27FC236}">
                <a16:creationId xmlns:a16="http://schemas.microsoft.com/office/drawing/2014/main" id="{0207C67E-B35F-C247-8C9A-66AC950CBF50}"/>
              </a:ext>
            </a:extLst>
          </p:cNvPr>
          <p:cNvSpPr/>
          <p:nvPr/>
        </p:nvSpPr>
        <p:spPr>
          <a:xfrm>
            <a:off x="1308198" y="3231513"/>
            <a:ext cx="2546430" cy="623248"/>
          </a:xfrm>
          <a:prstGeom prst="rect">
            <a:avLst/>
          </a:prstGeom>
        </p:spPr>
        <p:txBody>
          <a:bodyPr wrap="square">
            <a:spAutoFit/>
          </a:bodyPr>
          <a:lstStyle/>
          <a:p>
            <a:pPr algn="ctr"/>
            <a:r>
              <a:rPr lang="tr-TR" sz="1100" b="1" noProof="1">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Dekan</a:t>
            </a:r>
            <a:endPar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spcAft>
                <a:spcPts val="300"/>
              </a:spcAft>
            </a:pPr>
            <a:r>
              <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Prof. Dr. Dilaver DÜZGÜN</a:t>
            </a:r>
          </a:p>
          <a:p>
            <a:pPr algn="ctr">
              <a:spcAft>
                <a:spcPts val="300"/>
              </a:spcAft>
            </a:pPr>
            <a:r>
              <a:rPr lang="tr-TR"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Türk Halk Edebiyatı Anabilim Dalı</a:t>
            </a:r>
          </a:p>
        </p:txBody>
      </p:sp>
      <p:sp>
        <p:nvSpPr>
          <p:cNvPr id="25" name="Rectangle 24">
            <a:extLst>
              <a:ext uri="{FF2B5EF4-FFF2-40B4-BE49-F238E27FC236}">
                <a16:creationId xmlns:a16="http://schemas.microsoft.com/office/drawing/2014/main" id="{C6CFB6A6-0F9C-C345-BCB2-AA41177F063A}"/>
              </a:ext>
            </a:extLst>
          </p:cNvPr>
          <p:cNvSpPr/>
          <p:nvPr/>
        </p:nvSpPr>
        <p:spPr>
          <a:xfrm>
            <a:off x="1368666" y="5682931"/>
            <a:ext cx="2074543"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Süleyman EFENDİOĞLU</a:t>
            </a: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Kuzey-Batı (Kıpçak) Türk Lehçeleri ve Edebiyatları Anabilim Dalı</a:t>
            </a:r>
            <a:endParaRPr lang="tr-TR" sz="900" dirty="0">
              <a:latin typeface="Helvetica Neue Light" panose="02000403000000020004" pitchFamily="2" charset="0"/>
              <a:ea typeface="Helvetica Neue Light" panose="02000403000000020004" pitchFamily="2" charset="0"/>
            </a:endParaRPr>
          </a:p>
        </p:txBody>
      </p:sp>
      <p:sp>
        <p:nvSpPr>
          <p:cNvPr id="27" name="Rectangle 26">
            <a:extLst>
              <a:ext uri="{FF2B5EF4-FFF2-40B4-BE49-F238E27FC236}">
                <a16:creationId xmlns:a16="http://schemas.microsoft.com/office/drawing/2014/main" id="{6F13FEF4-974C-734E-97A4-170C9C6E173B}"/>
              </a:ext>
            </a:extLst>
          </p:cNvPr>
          <p:cNvSpPr/>
          <p:nvPr/>
        </p:nvSpPr>
        <p:spPr>
          <a:xfrm>
            <a:off x="6571828" y="5594435"/>
            <a:ext cx="1867215" cy="369332"/>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Sekreteri</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Cemal AKBAŞ</a:t>
            </a:r>
          </a:p>
        </p:txBody>
      </p:sp>
      <p:sp>
        <p:nvSpPr>
          <p:cNvPr id="30" name="Rectangle 29">
            <a:extLst>
              <a:ext uri="{FF2B5EF4-FFF2-40B4-BE49-F238E27FC236}">
                <a16:creationId xmlns:a16="http://schemas.microsoft.com/office/drawing/2014/main" id="{5279B0A2-E519-A244-9A73-5B5320948EC2}"/>
              </a:ext>
            </a:extLst>
          </p:cNvPr>
          <p:cNvSpPr/>
          <p:nvPr/>
        </p:nvSpPr>
        <p:spPr>
          <a:xfrm>
            <a:off x="4012281" y="5682109"/>
            <a:ext cx="2074543" cy="677108"/>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Yardımcısı</a:t>
            </a:r>
            <a:endParaRPr lang="tr-TR" sz="900" noProof="1">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nb-NO" sz="900" dirty="0" err="1">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Doç</a:t>
            </a:r>
            <a:r>
              <a:rPr lang="nb-NO"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 Dr. </a:t>
            </a:r>
            <a:r>
              <a:rPr lang="nb-NO" sz="900" dirty="0" err="1">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Firdes</a:t>
            </a:r>
            <a:r>
              <a:rPr lang="nb-NO"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 TEMİZGÜNEY</a:t>
            </a: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1000" dirty="0">
                <a:latin typeface="Times New Roman" panose="02020603050405020304" pitchFamily="18" charset="0"/>
                <a:cs typeface="Times New Roman" panose="02020603050405020304" pitchFamily="18" charset="0"/>
              </a:rPr>
              <a:t>Tarih, Türkiye Cumhuriyeti Tarihi Anabilim Dalı</a:t>
            </a:r>
            <a:endParaRPr lang="tr-TR" sz="1000" dirty="0">
              <a:solidFill>
                <a:srgbClr val="000000"/>
              </a:solidFill>
              <a:latin typeface="Times New Roman" panose="02020603050405020304" pitchFamily="18" charset="0"/>
              <a:ea typeface="Helvetica Neue Light" panose="02000403000000020004"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id="{4800E47A-BF0A-6A4E-9D86-8DBA9C64D110}"/>
              </a:ext>
            </a:extLst>
          </p:cNvPr>
          <p:cNvSpPr txBox="1"/>
          <p:nvPr/>
        </p:nvSpPr>
        <p:spPr>
          <a:xfrm>
            <a:off x="8439043" y="4671105"/>
            <a:ext cx="2305157" cy="646331"/>
          </a:xfrm>
          <a:prstGeom prst="rect">
            <a:avLst/>
          </a:prstGeom>
          <a:noFill/>
        </p:spPr>
        <p:txBody>
          <a:bodyPr wrap="square" rtlCol="0">
            <a:spAutoFit/>
          </a:bodyPr>
          <a:lstStyle/>
          <a:p>
            <a:r>
              <a:rPr lang="tr-TR" sz="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Fakülte Sekreteri Dekana bağlı olarak çalışır ve Fakülte idari yönetim yapısının sorumlusudur.</a:t>
            </a:r>
          </a:p>
        </p:txBody>
      </p:sp>
      <p:pic>
        <p:nvPicPr>
          <p:cNvPr id="6" name="Resim 5" descr="kişi, takım, adam, kıyafet içeren bir resim&#10;&#10;Açıklama otomatik olarak oluşturuldu">
            <a:extLst>
              <a:ext uri="{FF2B5EF4-FFF2-40B4-BE49-F238E27FC236}">
                <a16:creationId xmlns:a16="http://schemas.microsoft.com/office/drawing/2014/main" id="{F9AE233D-61E7-49C8-8A24-A14FD54321D4}"/>
              </a:ext>
            </a:extLst>
          </p:cNvPr>
          <p:cNvPicPr>
            <a:picLocks noChangeAspect="1"/>
          </p:cNvPicPr>
          <p:nvPr/>
        </p:nvPicPr>
        <p:blipFill>
          <a:blip r:embed="rId3"/>
          <a:stretch>
            <a:fillRect/>
          </a:stretch>
        </p:blipFill>
        <p:spPr>
          <a:xfrm>
            <a:off x="1697286" y="1508281"/>
            <a:ext cx="1510734" cy="1667860"/>
          </a:xfrm>
          <a:prstGeom prst="rect">
            <a:avLst/>
          </a:prstGeom>
        </p:spPr>
      </p:pic>
      <p:pic>
        <p:nvPicPr>
          <p:cNvPr id="8" name="Resim 7" descr="kişi, adam, kravat, takım içeren bir resim&#10;&#10;Açıklama otomatik olarak oluşturuldu">
            <a:extLst>
              <a:ext uri="{FF2B5EF4-FFF2-40B4-BE49-F238E27FC236}">
                <a16:creationId xmlns:a16="http://schemas.microsoft.com/office/drawing/2014/main" id="{084642DB-8472-558A-0E36-780752139DA6}"/>
              </a:ext>
            </a:extLst>
          </p:cNvPr>
          <p:cNvPicPr>
            <a:picLocks noChangeAspect="1"/>
          </p:cNvPicPr>
          <p:nvPr/>
        </p:nvPicPr>
        <p:blipFill>
          <a:blip r:embed="rId4"/>
          <a:stretch>
            <a:fillRect/>
          </a:stretch>
        </p:blipFill>
        <p:spPr>
          <a:xfrm>
            <a:off x="1697286" y="4418616"/>
            <a:ext cx="1220888" cy="1171389"/>
          </a:xfrm>
          <a:prstGeom prst="rect">
            <a:avLst/>
          </a:prstGeom>
        </p:spPr>
      </p:pic>
      <p:pic>
        <p:nvPicPr>
          <p:cNvPr id="10" name="Resim 9">
            <a:extLst>
              <a:ext uri="{FF2B5EF4-FFF2-40B4-BE49-F238E27FC236}">
                <a16:creationId xmlns:a16="http://schemas.microsoft.com/office/drawing/2014/main" id="{32DC8405-19B8-C103-EA95-BD8275105F83}"/>
              </a:ext>
            </a:extLst>
          </p:cNvPr>
          <p:cNvPicPr>
            <a:picLocks noChangeAspect="1"/>
          </p:cNvPicPr>
          <p:nvPr/>
        </p:nvPicPr>
        <p:blipFill>
          <a:blip r:embed="rId5"/>
          <a:stretch>
            <a:fillRect/>
          </a:stretch>
        </p:blipFill>
        <p:spPr>
          <a:xfrm>
            <a:off x="4520974" y="4408770"/>
            <a:ext cx="965882" cy="1171390"/>
          </a:xfrm>
          <a:prstGeom prst="rect">
            <a:avLst/>
          </a:prstGeom>
        </p:spPr>
      </p:pic>
      <p:pic>
        <p:nvPicPr>
          <p:cNvPr id="12" name="Resim 11" descr="kişi, duvar, iç mekan, adam içeren bir resim&#10;&#10;Açıklama otomatik olarak oluşturuldu">
            <a:extLst>
              <a:ext uri="{FF2B5EF4-FFF2-40B4-BE49-F238E27FC236}">
                <a16:creationId xmlns:a16="http://schemas.microsoft.com/office/drawing/2014/main" id="{6E6C96B5-FCF4-256F-2790-85C4AD90A08F}"/>
              </a:ext>
            </a:extLst>
          </p:cNvPr>
          <p:cNvPicPr>
            <a:picLocks noChangeAspect="1"/>
          </p:cNvPicPr>
          <p:nvPr/>
        </p:nvPicPr>
        <p:blipFill>
          <a:blip r:embed="rId6"/>
          <a:stretch>
            <a:fillRect/>
          </a:stretch>
        </p:blipFill>
        <p:spPr>
          <a:xfrm>
            <a:off x="6958990" y="4387005"/>
            <a:ext cx="1111672" cy="1155195"/>
          </a:xfrm>
          <a:prstGeom prst="rect">
            <a:avLst/>
          </a:prstGeom>
        </p:spPr>
      </p:pic>
    </p:spTree>
    <p:extLst>
      <p:ext uri="{BB962C8B-B14F-4D97-AF65-F5344CB8AC3E}">
        <p14:creationId xmlns:p14="http://schemas.microsoft.com/office/powerpoint/2010/main" val="270575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p:bldP spid="21" grpId="0" animBg="1"/>
      <p:bldP spid="23" grpId="0"/>
      <p:bldP spid="25" grpId="0"/>
      <p:bldP spid="27" grpId="0"/>
      <p:bldP spid="30"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1542933" y="1593452"/>
            <a:ext cx="9271590" cy="4955203"/>
          </a:xfrm>
          <a:prstGeom prst="rect">
            <a:avLst/>
          </a:prstGeom>
          <a:noFill/>
        </p:spPr>
        <p:txBody>
          <a:bodyPr wrap="square">
            <a:spAutoFit/>
          </a:bodyPr>
          <a:lstStyle/>
          <a:p>
            <a:r>
              <a:rPr lang="tr-TR" dirty="0">
                <a:latin typeface=" helvetica Neue Light"/>
                <a:cs typeface="Helvetica" panose="020B0604020202020204" pitchFamily="34" charset="0"/>
              </a:rPr>
              <a:t>				</a:t>
            </a:r>
            <a:r>
              <a:rPr lang="tr-TR" sz="2800" b="1" dirty="0">
                <a:solidFill>
                  <a:srgbClr val="C00000"/>
                </a:solidFill>
                <a:latin typeface=" helvetica Neue Light"/>
                <a:cs typeface="Helvetica" panose="020B0604020202020204" pitchFamily="34" charset="0"/>
              </a:rPr>
              <a:t>Tarihçe</a:t>
            </a:r>
          </a:p>
          <a:p>
            <a:endParaRPr lang="tr-TR" dirty="0">
              <a:latin typeface=" helvetica Neue Light"/>
              <a:cs typeface="Helvetica" panose="020B0604020202020204" pitchFamily="34" charset="0"/>
            </a:endParaRPr>
          </a:p>
          <a:p>
            <a:r>
              <a:rPr lang="tr-TR" dirty="0">
                <a:latin typeface=" helvetica Neue Light"/>
                <a:cs typeface="Helvetica" panose="020B0604020202020204" pitchFamily="34" charset="0"/>
              </a:rPr>
              <a:t>Edebiyat Fakültesi, Atatürk Üniversitesi bünyesinde Fen-Edebiyat Fakültesi adı altında 17 Kasım 1958 tarihinde kuruldu. Fen Grubunda, Matematik-Fizik Bölümü ve Tabii İlimler Bölümü olmak üzere iki bölüm; Edebiyat Grubunda ise Türk Dili ve Edebiyatı, Alman Dili ve Edebiyatı, İngiliz Dili ve Edebiyatı, Fransız Dili ve Edebiyatı ile İktisat ve İşletmecilik bölümleri olmak üzere beş bölüm vardı. </a:t>
            </a:r>
          </a:p>
          <a:p>
            <a:endParaRPr lang="tr-TR" dirty="0">
              <a:latin typeface=" helvetica Neue Light"/>
              <a:cs typeface="Helvetica" panose="020B0604020202020204" pitchFamily="34" charset="0"/>
            </a:endParaRPr>
          </a:p>
          <a:p>
            <a:r>
              <a:rPr lang="tr-TR" dirty="0">
                <a:latin typeface=" helvetica Neue Light"/>
                <a:cs typeface="Helvetica" panose="020B0604020202020204" pitchFamily="34" charset="0"/>
              </a:rPr>
              <a:t>1958-1959 öğretim yılında İngiliz Dili ve Edebiyatı 5, Fransız Dili ve Edebiyatı 4 ve Alman Dili Edebiyatı 1 olmak üzere toplam 10 öğrenci alarak lisans öğretimine başladı. Fen Grubu ise Ziraat Fakültesinin FKB derslerinin yürütülmesini üstlendi. Kurulduğu yıllarda bugünkü Şair Nefi Ortaokulunda faaliyetlerini sürdüren Fen-Edebiyat Fakültesi, 1962-1963 öğretim yılı başında kampüs içinde yer alan kendi binalarına taşındı. </a:t>
            </a:r>
          </a:p>
          <a:p>
            <a:endParaRPr lang="tr-TR"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a:p>
            <a:r>
              <a:rPr lang="tr-TR" dirty="0">
                <a:latin typeface=" helvetica Neue Light"/>
                <a:cs typeface="Helvetica" panose="020B0604020202020204" pitchFamily="34" charset="0"/>
              </a:rPr>
              <a:t>1969 yılında Fakülte, Fen Fakültesi, Edebiyat Fakültesi ve İşletme Fakültesi olmak üzere üç ayrı fakülteye ayrıldı. </a:t>
            </a:r>
          </a:p>
        </p:txBody>
      </p:sp>
    </p:spTree>
    <p:extLst>
      <p:ext uri="{BB962C8B-B14F-4D97-AF65-F5344CB8AC3E}">
        <p14:creationId xmlns:p14="http://schemas.microsoft.com/office/powerpoint/2010/main" val="2275966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7DE2D0-260B-474F-B51C-851CD8D7A5E2}"/>
              </a:ext>
            </a:extLst>
          </p:cNvPr>
          <p:cNvSpPr/>
          <p:nvPr/>
        </p:nvSpPr>
        <p:spPr>
          <a:xfrm>
            <a:off x="1523674" y="1589314"/>
            <a:ext cx="10668326" cy="5268686"/>
          </a:xfrm>
          <a:prstGeom prst="rect">
            <a:avLst/>
          </a:prstGeom>
          <a:solidFill>
            <a:srgbClr val="201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Title 8">
            <a:extLst>
              <a:ext uri="{FF2B5EF4-FFF2-40B4-BE49-F238E27FC236}">
                <a16:creationId xmlns:a16="http://schemas.microsoft.com/office/drawing/2014/main" id="{7A337521-B5C3-EF42-8975-60812492DE2A}"/>
              </a:ext>
            </a:extLst>
          </p:cNvPr>
          <p:cNvSpPr>
            <a:spLocks noGrp="1"/>
          </p:cNvSpPr>
          <p:nvPr>
            <p:ph type="title"/>
          </p:nvPr>
        </p:nvSpPr>
        <p:spPr>
          <a:xfrm>
            <a:off x="2359650" y="2756947"/>
            <a:ext cx="8715023" cy="1485992"/>
          </a:xfrm>
        </p:spPr>
        <p:txBody>
          <a:bodyPr>
            <a:noAutofit/>
          </a:bodyPr>
          <a:lstStyle/>
          <a:p>
            <a:pPr>
              <a:lnSpc>
                <a:spcPct val="100000"/>
              </a:lnSpc>
            </a:pPr>
            <a:r>
              <a:rPr lang="tr-TR" sz="4000" b="0" dirty="0">
                <a:latin typeface="Helvetica Neue Medium" panose="02000503000000020004" pitchFamily="2" charset="0"/>
                <a:ea typeface="Helvetica Neue Medium" panose="02000503000000020004" pitchFamily="2" charset="0"/>
                <a:cs typeface="Helvetica Neue Medium" panose="02000503000000020004" pitchFamily="2" charset="0"/>
              </a:rPr>
              <a:t>Birim Oryantasyon Programı</a:t>
            </a:r>
          </a:p>
        </p:txBody>
      </p:sp>
      <p:sp>
        <p:nvSpPr>
          <p:cNvPr id="11" name="Text Placeholder 10">
            <a:extLst>
              <a:ext uri="{FF2B5EF4-FFF2-40B4-BE49-F238E27FC236}">
                <a16:creationId xmlns:a16="http://schemas.microsoft.com/office/drawing/2014/main" id="{41098318-849D-274D-BF5F-838586C76E41}"/>
              </a:ext>
            </a:extLst>
          </p:cNvPr>
          <p:cNvSpPr>
            <a:spLocks noGrp="1"/>
          </p:cNvSpPr>
          <p:nvPr>
            <p:ph type="body" sz="quarter" idx="11"/>
          </p:nvPr>
        </p:nvSpPr>
        <p:spPr>
          <a:xfrm>
            <a:off x="2359650" y="4612965"/>
            <a:ext cx="8454124" cy="1306845"/>
          </a:xfrm>
        </p:spPr>
        <p:txBody>
          <a:bodyPr/>
          <a:lstStyle/>
          <a:p>
            <a:pPr>
              <a:spcBef>
                <a:spcPts val="600"/>
              </a:spcBef>
            </a:pPr>
            <a:r>
              <a:rPr lang="tr-TR" sz="2400" dirty="0">
                <a:latin typeface="Helvetica" pitchFamily="2" charset="0"/>
                <a:ea typeface="Helvetica Neue" panose="02000503000000020004" pitchFamily="2" charset="0"/>
                <a:cs typeface="Helvetica Neue" panose="02000503000000020004" pitchFamily="2" charset="0"/>
              </a:rPr>
              <a:t>Edebiyat Fakültesi</a:t>
            </a:r>
          </a:p>
          <a:p>
            <a:pPr>
              <a:spcBef>
                <a:spcPts val="600"/>
              </a:spcBef>
            </a:pPr>
            <a:r>
              <a:rPr lang="tr-TR" sz="2000" dirty="0">
                <a:latin typeface="Helvetica Neue" panose="02000503000000020004" pitchFamily="2" charset="0"/>
                <a:ea typeface="Helvetica Neue" panose="02000503000000020004" pitchFamily="2" charset="0"/>
                <a:cs typeface="Helvetica Neue" panose="02000503000000020004" pitchFamily="2" charset="0"/>
              </a:rPr>
              <a:t>Felsefe Bölümü</a:t>
            </a:r>
            <a:endParaRPr lang="tr-TR" sz="2000" dirty="0">
              <a:solidFill>
                <a:srgbClr val="E9B77F"/>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A61BF22D-A00C-ED41-87E7-94B78A161556}"/>
              </a:ext>
            </a:extLst>
          </p:cNvPr>
          <p:cNvSpPr txBox="1"/>
          <p:nvPr/>
        </p:nvSpPr>
        <p:spPr>
          <a:xfrm>
            <a:off x="971227" y="805912"/>
            <a:ext cx="0" cy="0"/>
          </a:xfrm>
          <a:prstGeom prst="rect">
            <a:avLst/>
          </a:prstGeom>
        </p:spPr>
        <p:txBody>
          <a:bodyPr vert="horz" wrap="none" lIns="121920" tIns="60960" rIns="121920" bIns="60960" rtlCol="0" anchor="ctr">
            <a:noAutofit/>
          </a:bodyPr>
          <a:lstStyle/>
          <a:p>
            <a:pPr algn="l"/>
            <a:endParaRPr lang="en-US" sz="1067" dirty="0">
              <a:solidFill>
                <a:schemeClr val="bg1">
                  <a:lumMod val="75000"/>
                </a:schemeClr>
              </a:solidFill>
            </a:endParaRPr>
          </a:p>
        </p:txBody>
      </p:sp>
      <p:cxnSp>
        <p:nvCxnSpPr>
          <p:cNvPr id="6" name="Straight Connector 5">
            <a:extLst>
              <a:ext uri="{FF2B5EF4-FFF2-40B4-BE49-F238E27FC236}">
                <a16:creationId xmlns:a16="http://schemas.microsoft.com/office/drawing/2014/main" id="{4FD004AA-D786-984E-8A96-674CAD656703}"/>
              </a:ext>
            </a:extLst>
          </p:cNvPr>
          <p:cNvCxnSpPr/>
          <p:nvPr/>
        </p:nvCxnSpPr>
        <p:spPr>
          <a:xfrm>
            <a:off x="2359650" y="4344570"/>
            <a:ext cx="87150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2A30A62-F669-6B4B-92FF-9D89CBEEAAA8}"/>
              </a:ext>
            </a:extLst>
          </p:cNvPr>
          <p:cNvSpPr/>
          <p:nvPr/>
        </p:nvSpPr>
        <p:spPr>
          <a:xfrm>
            <a:off x="1719943" y="132203"/>
            <a:ext cx="5562600" cy="12383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TextBox 6">
            <a:extLst>
              <a:ext uri="{FF2B5EF4-FFF2-40B4-BE49-F238E27FC236}">
                <a16:creationId xmlns:a16="http://schemas.microsoft.com/office/drawing/2014/main" id="{B56CD5E1-D241-8B4E-AEE1-4DD640D0DFF7}"/>
              </a:ext>
            </a:extLst>
          </p:cNvPr>
          <p:cNvSpPr txBox="1"/>
          <p:nvPr/>
        </p:nvSpPr>
        <p:spPr>
          <a:xfrm>
            <a:off x="1338943" y="-43543"/>
            <a:ext cx="184731" cy="369332"/>
          </a:xfrm>
          <a:prstGeom prst="rect">
            <a:avLst/>
          </a:prstGeom>
          <a:noFill/>
        </p:spPr>
        <p:txBody>
          <a:bodyPr wrap="none" rtlCol="0">
            <a:spAutoFit/>
          </a:bodyPr>
          <a:lstStyle/>
          <a:p>
            <a:endParaRPr lang="tr-TR"/>
          </a:p>
        </p:txBody>
      </p:sp>
      <p:pic>
        <p:nvPicPr>
          <p:cNvPr id="10" name="Picture 9">
            <a:extLst>
              <a:ext uri="{FF2B5EF4-FFF2-40B4-BE49-F238E27FC236}">
                <a16:creationId xmlns:a16="http://schemas.microsoft.com/office/drawing/2014/main" id="{1A2AA849-9D42-CD42-B4D6-F0661F825739}"/>
              </a:ext>
            </a:extLst>
          </p:cNvPr>
          <p:cNvPicPr>
            <a:picLocks noChangeAspect="1"/>
          </p:cNvPicPr>
          <p:nvPr/>
        </p:nvPicPr>
        <p:blipFill rotWithShape="1">
          <a:blip r:embed="rId3"/>
          <a:srcRect l="3419" t="33231" b="33460"/>
          <a:stretch/>
        </p:blipFill>
        <p:spPr>
          <a:xfrm>
            <a:off x="0" y="14068"/>
            <a:ext cx="6780628" cy="1652553"/>
          </a:xfrm>
          <a:prstGeom prst="rect">
            <a:avLst/>
          </a:prstGeom>
        </p:spPr>
      </p:pic>
      <p:pic>
        <p:nvPicPr>
          <p:cNvPr id="8" name="Picture 7">
            <a:extLst>
              <a:ext uri="{FF2B5EF4-FFF2-40B4-BE49-F238E27FC236}">
                <a16:creationId xmlns:a16="http://schemas.microsoft.com/office/drawing/2014/main" id="{8B749B65-EF8F-B541-8B9B-D784EEAF35DE}"/>
              </a:ext>
            </a:extLst>
          </p:cNvPr>
          <p:cNvPicPr>
            <a:picLocks noChangeAspect="1"/>
          </p:cNvPicPr>
          <p:nvPr/>
        </p:nvPicPr>
        <p:blipFill rotWithShape="1">
          <a:blip r:embed="rId4"/>
          <a:srcRect r="63786" b="32051"/>
          <a:stretch/>
        </p:blipFill>
        <p:spPr>
          <a:xfrm>
            <a:off x="10091102" y="840275"/>
            <a:ext cx="1445344" cy="334916"/>
          </a:xfrm>
          <a:prstGeom prst="rect">
            <a:avLst/>
          </a:prstGeom>
        </p:spPr>
      </p:pic>
      <p:pic>
        <p:nvPicPr>
          <p:cNvPr id="13" name="Resim 9">
            <a:extLst>
              <a:ext uri="{FF2B5EF4-FFF2-40B4-BE49-F238E27FC236}">
                <a16:creationId xmlns:a16="http://schemas.microsoft.com/office/drawing/2014/main" id="{57A23D5A-D0E1-CE45-953E-D4967F5BF1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81" r="3441"/>
          <a:stretch/>
        </p:blipFill>
        <p:spPr>
          <a:xfrm>
            <a:off x="10091102" y="242847"/>
            <a:ext cx="1445344" cy="630688"/>
          </a:xfrm>
          <a:prstGeom prst="rect">
            <a:avLst/>
          </a:prstGeom>
          <a:solidFill>
            <a:schemeClr val="bg1"/>
          </a:solidFill>
          <a:ln>
            <a:noFill/>
          </a:ln>
        </p:spPr>
      </p:pic>
    </p:spTree>
    <p:extLst>
      <p:ext uri="{BB962C8B-B14F-4D97-AF65-F5344CB8AC3E}">
        <p14:creationId xmlns:p14="http://schemas.microsoft.com/office/powerpoint/2010/main" val="3686458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dissolve">
                                      <p:cBhvr>
                                        <p:cTn id="10" dur="500"/>
                                        <p:tgtEl>
                                          <p:spTgt spid="11">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dissolve">
                                      <p:cBhvr>
                                        <p:cTn id="13" dur="500"/>
                                        <p:tgtEl>
                                          <p:spTgt spid="11">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ppt_y</p:attrName>
                                        </p:attrNameLst>
                                      </p:cBhvr>
                                      <p:tavLst>
                                        <p:tav tm="0">
                                          <p:val>
                                            <p:strVal val="#ppt_y+#ppt_h*1.125000"/>
                                          </p:val>
                                        </p:tav>
                                        <p:tav tm="100000">
                                          <p:val>
                                            <p:strVal val="#ppt_y"/>
                                          </p:val>
                                        </p:tav>
                                      </p:tavLst>
                                    </p:anim>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1542933" y="1593452"/>
            <a:ext cx="9271590" cy="4955203"/>
          </a:xfrm>
          <a:prstGeom prst="rect">
            <a:avLst/>
          </a:prstGeom>
          <a:noFill/>
        </p:spPr>
        <p:txBody>
          <a:bodyPr wrap="square">
            <a:spAutoFit/>
          </a:bodyPr>
          <a:lstStyle/>
          <a:p>
            <a:r>
              <a:rPr lang="tr-TR" dirty="0">
                <a:latin typeface=" helvetica Neue Light"/>
                <a:cs typeface="Helvetica" panose="020B0604020202020204" pitchFamily="34" charset="0"/>
              </a:rPr>
              <a:t>				</a:t>
            </a:r>
            <a:r>
              <a:rPr lang="tr-TR" sz="2800" b="1" dirty="0">
                <a:solidFill>
                  <a:srgbClr val="C00000"/>
                </a:solidFill>
                <a:latin typeface=" helvetica Neue Light"/>
                <a:cs typeface="Helvetica" panose="020B0604020202020204" pitchFamily="34" charset="0"/>
              </a:rPr>
              <a:t>Tarihçe</a:t>
            </a:r>
          </a:p>
          <a:p>
            <a:endParaRPr lang="tr-TR" dirty="0">
              <a:latin typeface=" helvetica Neue Light"/>
              <a:cs typeface="Helvetica" panose="020B0604020202020204" pitchFamily="34" charset="0"/>
            </a:endParaRPr>
          </a:p>
          <a:p>
            <a:r>
              <a:rPr lang="tr-TR" dirty="0">
                <a:latin typeface=" helvetica Neue Light"/>
                <a:cs typeface="Helvetica" panose="020B0604020202020204" pitchFamily="34" charset="0"/>
              </a:rPr>
              <a:t>1971 yılında Edebiyat Fakültesinde, Türk Dili ve Edebiyatı, Alman Dili ve Edebiyatı, İngiliz Dili ve Edebiyatı, Fransız Dili ve Edebiyatı, Tarih, Arap-Fars Dili ve Edebiyatı, Coğrafya, Arkeoloji bölümleri vardı. 20 Temmuz 1982 tarih ve 2547 Sayılı "Yükseköğretim Kurumları Teşkilatı Hakkında Kanun Hükmünde Kararname" ile Üniversiteler yeniden örgütlenirken Fen ve Edebiyat Fakülteleri tekrar Fen-Edebiyat Fakültesi adı altında birleştirildi. </a:t>
            </a:r>
          </a:p>
          <a:p>
            <a:endParaRPr lang="tr-TR" dirty="0">
              <a:latin typeface=" helvetica Neue Light"/>
              <a:cs typeface="Helvetica" panose="020B0604020202020204" pitchFamily="34" charset="0"/>
            </a:endParaRPr>
          </a:p>
          <a:p>
            <a:r>
              <a:rPr lang="tr-TR" dirty="0">
                <a:latin typeface=" helvetica Neue Light"/>
                <a:cs typeface="Helvetica" panose="020B0604020202020204" pitchFamily="34" charset="0"/>
              </a:rPr>
              <a:t>17 Eylül 2008 tarih ve 2008/14169 sayılı Bakanlar Kurulu kararı ile Fen-Edebiyat Fakültesi kapatılarak, Fen Fakültesi ve Edebiyat Fakültesi yeniden kuruldu. </a:t>
            </a:r>
          </a:p>
          <a:p>
            <a:endParaRPr lang="tr-TR" dirty="0">
              <a:latin typeface=" helvetica Neue Light"/>
              <a:cs typeface="Helvetica" panose="020B0604020202020204" pitchFamily="34" charset="0"/>
            </a:endParaRPr>
          </a:p>
          <a:p>
            <a:r>
              <a:rPr lang="tr-TR" dirty="0">
                <a:latin typeface=" helvetica Neue Light"/>
                <a:cs typeface="Helvetica" panose="020B0604020202020204" pitchFamily="34" charset="0"/>
              </a:rPr>
              <a:t>Edebiyat Fakültesi 2019-2020 öğretim yılı güz yarıyılında şu anda faaliyetlerini yürüttüğü yeni binasına taşındı. Edebiyat Fakültesi bünyesinde Amerikan Kültürü ve Edebiyatı, Arap Dili ve Edebiyatı, Alman Dili ve Edebiyatı, Arkeoloji, Bilgi ve Belge Yönetimi, Coğrafya, Çağdaş Türk Lehçeleri ve Edebiyatları,  Fars Dili ve Edebiyatı, Felsefe, İngiliz Dili ve Edebiyatı, Psikoloji, Sanat Tarihi, Sosyoloji, Tarih, Türk Dili ve Edebiyatı olmak üzere 16 bölümde lisans programı yürütülmektedir.</a:t>
            </a:r>
          </a:p>
        </p:txBody>
      </p:sp>
    </p:spTree>
    <p:extLst>
      <p:ext uri="{BB962C8B-B14F-4D97-AF65-F5344CB8AC3E}">
        <p14:creationId xmlns:p14="http://schemas.microsoft.com/office/powerpoint/2010/main" val="592299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1542933" y="1636927"/>
            <a:ext cx="9271590" cy="4801314"/>
          </a:xfrm>
          <a:prstGeom prst="rect">
            <a:avLst/>
          </a:prstGeom>
          <a:noFill/>
        </p:spPr>
        <p:txBody>
          <a:bodyPr wrap="square">
            <a:spAutoFit/>
          </a:bodyPr>
          <a:lstStyle/>
          <a:p>
            <a:r>
              <a:rPr lang="tr-TR" dirty="0">
                <a:latin typeface=" helvetica Neue Light"/>
                <a:cs typeface="Helvetica" panose="020B0604020202020204" pitchFamily="34" charset="0"/>
              </a:rPr>
              <a:t>				</a:t>
            </a:r>
            <a:r>
              <a:rPr lang="tr-TR" sz="2800" b="1" dirty="0">
                <a:solidFill>
                  <a:srgbClr val="C00000"/>
                </a:solidFill>
                <a:latin typeface=" helvetica Neue Light"/>
                <a:cs typeface="Helvetica" panose="020B0604020202020204" pitchFamily="34" charset="0"/>
              </a:rPr>
              <a:t>Vizyonumuz</a:t>
            </a:r>
          </a:p>
          <a:p>
            <a:endParaRPr lang="tr-TR" dirty="0">
              <a:latin typeface=" helvetica Neue Light"/>
              <a:cs typeface="Helvetica" panose="020B0604020202020204" pitchFamily="34" charset="0"/>
            </a:endParaRPr>
          </a:p>
          <a:p>
            <a:pPr marL="285750" indent="-285750">
              <a:buFont typeface="Wingdings" panose="05000000000000000000" pitchFamily="2" charset="2"/>
              <a:buChar char="Ø"/>
            </a:pPr>
            <a:r>
              <a:rPr lang="tr-TR" sz="2000" dirty="0">
                <a:latin typeface=" helvetica Neue Light"/>
                <a:cs typeface="Helvetica" panose="020B0604020202020204" pitchFamily="34" charset="0"/>
              </a:rPr>
              <a:t>Sosyal bilimler alanında bilimsel ilke ve işleyişi kavramış, </a:t>
            </a:r>
          </a:p>
          <a:p>
            <a:endParaRPr lang="tr-TR" sz="2000" dirty="0">
              <a:latin typeface=" helvetica Neue Light"/>
              <a:cs typeface="Helvetica" panose="020B0604020202020204" pitchFamily="34" charset="0"/>
            </a:endParaRPr>
          </a:p>
          <a:p>
            <a:pPr marL="285750" indent="-285750">
              <a:buFont typeface="Wingdings" panose="05000000000000000000" pitchFamily="2" charset="2"/>
              <a:buChar char="Ø"/>
            </a:pPr>
            <a:r>
              <a:rPr lang="tr-TR" sz="2000" dirty="0">
                <a:latin typeface=" helvetica Neue Light"/>
                <a:cs typeface="Helvetica" panose="020B0604020202020204" pitchFamily="34" charset="0"/>
              </a:rPr>
              <a:t>Problem çözme yöntemlerine vakıf, </a:t>
            </a:r>
          </a:p>
          <a:p>
            <a:endParaRPr lang="tr-TR" sz="2000" dirty="0">
              <a:latin typeface=" helvetica Neue Light"/>
              <a:cs typeface="Helvetica" panose="020B0604020202020204" pitchFamily="34" charset="0"/>
            </a:endParaRPr>
          </a:p>
          <a:p>
            <a:pPr marL="285750" indent="-285750">
              <a:buFont typeface="Wingdings" panose="05000000000000000000" pitchFamily="2" charset="2"/>
              <a:buChar char="Ø"/>
            </a:pPr>
            <a:r>
              <a:rPr lang="tr-TR" sz="2000" dirty="0">
                <a:latin typeface=" helvetica Neue Light"/>
                <a:cs typeface="Helvetica" panose="020B0604020202020204" pitchFamily="34" charset="0"/>
              </a:rPr>
              <a:t>Sosyal bilimlerle hayatın diğer alanları arasında bağlantı kurabilen,</a:t>
            </a:r>
          </a:p>
          <a:p>
            <a:endParaRPr lang="tr-TR" sz="2000" dirty="0">
              <a:latin typeface=" helvetica Neue Light"/>
              <a:cs typeface="Helvetica" panose="020B0604020202020204" pitchFamily="34" charset="0"/>
            </a:endParaRPr>
          </a:p>
          <a:p>
            <a:pPr marL="285750" indent="-285750">
              <a:buFont typeface="Wingdings" panose="05000000000000000000" pitchFamily="2" charset="2"/>
              <a:buChar char="Ø"/>
            </a:pPr>
            <a:r>
              <a:rPr lang="tr-TR" sz="2000" dirty="0">
                <a:latin typeface=" helvetica Neue Light"/>
                <a:cs typeface="Helvetica" panose="020B0604020202020204" pitchFamily="34" charset="0"/>
              </a:rPr>
              <a:t>Eleştirel düşünceye sahip, beceri ve motivasyonu güçlü,</a:t>
            </a:r>
          </a:p>
          <a:p>
            <a:endParaRPr lang="tr-TR" sz="2000" dirty="0">
              <a:latin typeface=" helvetica Neue Light"/>
              <a:cs typeface="Helvetica" panose="020B0604020202020204" pitchFamily="34" charset="0"/>
            </a:endParaRPr>
          </a:p>
          <a:p>
            <a:pPr marL="285750" indent="-285750">
              <a:buFont typeface="Wingdings" panose="05000000000000000000" pitchFamily="2" charset="2"/>
              <a:buChar char="Ø"/>
            </a:pPr>
            <a:r>
              <a:rPr lang="tr-TR" sz="2000" dirty="0">
                <a:latin typeface=" helvetica Neue Light"/>
                <a:cs typeface="Helvetica" panose="020B0604020202020204" pitchFamily="34" charset="0"/>
              </a:rPr>
              <a:t>Bilimsel anlayışa bağlı, çağdaş, sorgulayıcı, insan haklarına ve etik değerlere saygılı, sosyal ilişkilerde aktif, demokratik, hoşgörü sahibi, farklı kültürler ve değerler karşısında objektif, kültür değerlerinin araştırılmasına ve ortaya çıkarılmasına katkı sağlayan, bilgi ve tecrübelerini tüm dünya ile paylaşmayı benimseyen bireyler yetiştirmektir. </a:t>
            </a:r>
          </a:p>
        </p:txBody>
      </p:sp>
    </p:spTree>
    <p:extLst>
      <p:ext uri="{BB962C8B-B14F-4D97-AF65-F5344CB8AC3E}">
        <p14:creationId xmlns:p14="http://schemas.microsoft.com/office/powerpoint/2010/main" val="2168466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1542933" y="1987801"/>
            <a:ext cx="9271590" cy="3077766"/>
          </a:xfrm>
          <a:prstGeom prst="rect">
            <a:avLst/>
          </a:prstGeom>
          <a:noFill/>
        </p:spPr>
        <p:txBody>
          <a:bodyPr wrap="square">
            <a:spAutoFit/>
          </a:bodyPr>
          <a:lstStyle/>
          <a:p>
            <a:r>
              <a:rPr lang="tr-TR" dirty="0">
                <a:latin typeface=" helvetica Neue Light"/>
                <a:cs typeface="Helvetica" panose="020B0604020202020204" pitchFamily="34" charset="0"/>
              </a:rPr>
              <a:t>				</a:t>
            </a:r>
            <a:r>
              <a:rPr lang="tr-TR" sz="2800" b="1" dirty="0">
                <a:solidFill>
                  <a:srgbClr val="C00000"/>
                </a:solidFill>
                <a:latin typeface=" helvetica Neue Light"/>
                <a:cs typeface="Helvetica" panose="020B0604020202020204" pitchFamily="34" charset="0"/>
              </a:rPr>
              <a:t>Misyonumuz</a:t>
            </a:r>
          </a:p>
          <a:p>
            <a:endParaRPr lang="tr-TR" sz="2800" b="1"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a:p>
            <a:pPr marL="285750" indent="-285750">
              <a:buFont typeface="Wingdings" panose="05000000000000000000" pitchFamily="2" charset="2"/>
              <a:buChar char="Ø"/>
            </a:pPr>
            <a:r>
              <a:rPr lang="tr-TR" sz="2400" dirty="0">
                <a:latin typeface=" helvetica Neue Light"/>
                <a:cs typeface="Helvetica" panose="020B0604020202020204" pitchFamily="34" charset="0"/>
              </a:rPr>
              <a:t>Yerel, ulusal ve uluslararası problemlerin çözümüne yönelik çağdaş eğitim, öğretim ve araştırma faaliyeti yürütmek; insanlığın refahı için katkıda bulunan, sosyal gelişmelere açık, özgür düşünceli, insan hayatını ve çevreyi koruyan idealist, vatansever gençler yetiştirmektir.</a:t>
            </a:r>
          </a:p>
        </p:txBody>
      </p:sp>
    </p:spTree>
    <p:extLst>
      <p:ext uri="{BB962C8B-B14F-4D97-AF65-F5344CB8AC3E}">
        <p14:creationId xmlns:p14="http://schemas.microsoft.com/office/powerpoint/2010/main" val="1987638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mc:AlternateContent xmlns:mc="http://schemas.openxmlformats.org/markup-compatibility/2006" xmlns:a14="http://schemas.microsoft.com/office/drawing/2010/main">
        <mc:Choice Requires="a14">
          <p:sp>
            <p:nvSpPr>
              <p:cNvPr id="7" name="Metin kutusu 6">
                <a:extLst>
                  <a:ext uri="{FF2B5EF4-FFF2-40B4-BE49-F238E27FC236}">
                    <a16:creationId xmlns:a16="http://schemas.microsoft.com/office/drawing/2014/main" id="{BE53906D-AC89-027A-4AB3-0157D9C10753}"/>
                  </a:ext>
                </a:extLst>
              </p:cNvPr>
              <p:cNvSpPr txBox="1"/>
              <p:nvPr/>
            </p:nvSpPr>
            <p:spPr>
              <a:xfrm>
                <a:off x="6271781" y="1932996"/>
                <a:ext cx="5272261" cy="4613507"/>
              </a:xfrm>
              <a:prstGeom prst="rect">
                <a:avLst/>
              </a:prstGeom>
              <a:noFill/>
            </p:spPr>
            <p:txBody>
              <a:bodyPr wrap="square">
                <a:spAutoFit/>
              </a:bodyPr>
              <a:lstStyle/>
              <a:p>
                <a:r>
                  <a:rPr lang="tr-TR" sz="2400" dirty="0">
                    <a:latin typeface=" helvetica Neue Light"/>
                    <a:cs typeface="Helvetica" panose="020B0604020202020204" pitchFamily="34" charset="0"/>
                  </a:rPr>
                  <a:t>Edebiyat Fakültesi </a:t>
                </a:r>
                <a:r>
                  <a:rPr lang="tr-TR" sz="2400" b="1" dirty="0">
                    <a:solidFill>
                      <a:srgbClr val="C00000"/>
                    </a:solidFill>
                    <a:latin typeface=" helvetica Neue Light"/>
                    <a:cs typeface="Helvetica" panose="020B0604020202020204" pitchFamily="34" charset="0"/>
                  </a:rPr>
                  <a:t>yeni binasına 2019-2020 </a:t>
                </a:r>
                <a:r>
                  <a:rPr lang="tr-TR" sz="2400" dirty="0">
                    <a:latin typeface=" helvetica Neue Light"/>
                    <a:cs typeface="Helvetica" panose="020B0604020202020204" pitchFamily="34" charset="0"/>
                  </a:rPr>
                  <a:t>öğretim yılı güz yarıyılında taşınmıştır.</a:t>
                </a:r>
              </a:p>
              <a:p>
                <a:endParaRPr lang="tr-TR" sz="2400" dirty="0">
                  <a:latin typeface=" helvetica Neue Light"/>
                  <a:cs typeface="Helvetica" panose="020B0604020202020204" pitchFamily="34" charset="0"/>
                </a:endParaRPr>
              </a:p>
              <a:p>
                <a:r>
                  <a:rPr lang="tr-TR" sz="2400" dirty="0">
                    <a:latin typeface=" helvetica Neue Light"/>
                    <a:cs typeface="Helvetica" panose="020B0604020202020204" pitchFamily="34" charset="0"/>
                  </a:rPr>
                  <a:t>Binanın kurulum alanı </a:t>
                </a:r>
                <a:r>
                  <a:rPr lang="tr-TR" sz="2400" b="1" dirty="0">
                    <a:solidFill>
                      <a:srgbClr val="C00000"/>
                    </a:solidFill>
                    <a:latin typeface=" helvetica Neue Light"/>
                    <a:cs typeface="Helvetica" panose="020B0604020202020204" pitchFamily="34" charset="0"/>
                  </a:rPr>
                  <a:t>7.351</a:t>
                </a:r>
                <a:r>
                  <a:rPr lang="tr-TR" sz="2400" dirty="0">
                    <a:latin typeface=" helvetica Neue Light"/>
                    <a:cs typeface="Helvetica" panose="020B0604020202020204" pitchFamily="34" charset="0"/>
                  </a:rPr>
                  <a:t> </a:t>
                </a:r>
                <a14:m>
                  <m:oMath xmlns:m="http://schemas.openxmlformats.org/officeDocument/2006/math">
                    <m:sSup>
                      <m:sSupPr>
                        <m:ctrlPr>
                          <a:rPr lang="tr-TR" sz="2400" i="1" smtClean="0">
                            <a:latin typeface="Cambria Math" panose="02040503050406030204" pitchFamily="18" charset="0"/>
                            <a:cs typeface="Helvetica" panose="020B0604020202020204" pitchFamily="34" charset="0"/>
                          </a:rPr>
                        </m:ctrlPr>
                      </m:sSupPr>
                      <m:e>
                        <m:r>
                          <a:rPr lang="tr-TR" sz="2400" b="0" i="1" smtClean="0">
                            <a:latin typeface="Cambria Math" panose="02040503050406030204" pitchFamily="18" charset="0"/>
                            <a:cs typeface="Helvetica" panose="020B0604020202020204" pitchFamily="34" charset="0"/>
                          </a:rPr>
                          <m:t>𝑚</m:t>
                        </m:r>
                      </m:e>
                      <m:sup>
                        <m:r>
                          <a:rPr lang="tr-TR" sz="2400" b="0" i="1" smtClean="0">
                            <a:latin typeface="Cambria Math" panose="02040503050406030204" pitchFamily="18" charset="0"/>
                            <a:cs typeface="Helvetica" panose="020B0604020202020204" pitchFamily="34" charset="0"/>
                          </a:rPr>
                          <m:t>2</m:t>
                        </m:r>
                      </m:sup>
                    </m:sSup>
                  </m:oMath>
                </a14:m>
                <a:endParaRPr lang="tr-TR" sz="2400" dirty="0">
                  <a:latin typeface=" helvetica Neue Light"/>
                  <a:cs typeface="Helvetica" panose="020B0604020202020204" pitchFamily="34" charset="0"/>
                </a:endParaRPr>
              </a:p>
              <a:p>
                <a:endParaRPr lang="tr-TR" sz="2400" dirty="0">
                  <a:latin typeface=" helvetica Neue Light"/>
                  <a:cs typeface="Helvetica" panose="020B0604020202020204" pitchFamily="34" charset="0"/>
                </a:endParaRPr>
              </a:p>
              <a:p>
                <a:r>
                  <a:rPr lang="tr-TR" sz="2400" dirty="0">
                    <a:latin typeface=" helvetica Neue Light"/>
                    <a:cs typeface="Helvetica" panose="020B0604020202020204" pitchFamily="34" charset="0"/>
                  </a:rPr>
                  <a:t>Bodrum, zemin ve dört katla birlikte </a:t>
                </a:r>
              </a:p>
              <a:p>
                <a:r>
                  <a:rPr lang="tr-TR" sz="2400" dirty="0">
                    <a:latin typeface=" helvetica Neue Light"/>
                    <a:cs typeface="Helvetica" panose="020B0604020202020204" pitchFamily="34" charset="0"/>
                  </a:rPr>
                  <a:t>toplam </a:t>
                </a:r>
                <a:r>
                  <a:rPr lang="tr-TR" sz="2400" b="1" dirty="0">
                    <a:solidFill>
                      <a:srgbClr val="C00000"/>
                    </a:solidFill>
                    <a:latin typeface=" helvetica Neue Light"/>
                    <a:cs typeface="Helvetica" panose="020B0604020202020204" pitchFamily="34" charset="0"/>
                  </a:rPr>
                  <a:t>6</a:t>
                </a:r>
                <a:r>
                  <a:rPr lang="tr-TR" sz="2400" dirty="0">
                    <a:latin typeface=" helvetica Neue Light"/>
                    <a:cs typeface="Helvetica" panose="020B0604020202020204" pitchFamily="34" charset="0"/>
                  </a:rPr>
                  <a:t> katta öğretim faaliyetleri sürdürülmektedir.</a:t>
                </a:r>
              </a:p>
              <a:p>
                <a:endParaRPr lang="tr-TR" sz="2400" dirty="0">
                  <a:latin typeface=" helvetica Neue Light"/>
                  <a:cs typeface="Helvetica" panose="020B0604020202020204" pitchFamily="34" charset="0"/>
                </a:endParaRPr>
              </a:p>
              <a:p>
                <a:r>
                  <a:rPr lang="tr-TR" sz="2400" dirty="0">
                    <a:latin typeface=" helvetica Neue Light"/>
                    <a:cs typeface="Helvetica" panose="020B0604020202020204" pitchFamily="34" charset="0"/>
                  </a:rPr>
                  <a:t>Binanın toplam kullanım alanı </a:t>
                </a:r>
                <a:r>
                  <a:rPr lang="tr-TR" sz="2400" b="1" dirty="0">
                    <a:solidFill>
                      <a:srgbClr val="C00000"/>
                    </a:solidFill>
                    <a:latin typeface=" helvetica Neue Light"/>
                    <a:cs typeface="Helvetica" panose="020B0604020202020204" pitchFamily="34" charset="0"/>
                  </a:rPr>
                  <a:t>48.467</a:t>
                </a:r>
                <a:r>
                  <a:rPr lang="tr-TR" sz="2400" dirty="0">
                    <a:latin typeface=" helvetica Neue Light"/>
                    <a:cs typeface="Helvetica" panose="020B0604020202020204" pitchFamily="34" charset="0"/>
                  </a:rPr>
                  <a:t> </a:t>
                </a:r>
                <a14:m>
                  <m:oMath xmlns:m="http://schemas.openxmlformats.org/officeDocument/2006/math">
                    <m:sSup>
                      <m:sSupPr>
                        <m:ctrlPr>
                          <a:rPr lang="tr-TR" sz="2400" i="1" smtClean="0">
                            <a:latin typeface="Cambria Math" panose="02040503050406030204" pitchFamily="18" charset="0"/>
                            <a:cs typeface="Helvetica" panose="020B0604020202020204" pitchFamily="34" charset="0"/>
                          </a:rPr>
                        </m:ctrlPr>
                      </m:sSupPr>
                      <m:e>
                        <m:r>
                          <a:rPr lang="tr-TR" sz="2400" b="0" i="1" smtClean="0">
                            <a:latin typeface="Cambria Math" panose="02040503050406030204" pitchFamily="18" charset="0"/>
                            <a:cs typeface="Helvetica" panose="020B0604020202020204" pitchFamily="34" charset="0"/>
                          </a:rPr>
                          <m:t>𝑚</m:t>
                        </m:r>
                      </m:e>
                      <m:sup>
                        <m:r>
                          <a:rPr lang="tr-TR" sz="2400" b="0" i="1" smtClean="0">
                            <a:latin typeface="Cambria Math" panose="02040503050406030204" pitchFamily="18" charset="0"/>
                            <a:cs typeface="Helvetica" panose="020B0604020202020204" pitchFamily="34" charset="0"/>
                          </a:rPr>
                          <m:t>2</m:t>
                        </m:r>
                      </m:sup>
                    </m:sSup>
                  </m:oMath>
                </a14:m>
                <a:endParaRPr lang="tr-TR" sz="2400" dirty="0">
                  <a:latin typeface=" helvetica Neue Light"/>
                  <a:cs typeface="Helvetica" panose="020B0604020202020204" pitchFamily="34" charset="0"/>
                </a:endParaRPr>
              </a:p>
            </p:txBody>
          </p:sp>
        </mc:Choice>
        <mc:Fallback xmlns="">
          <p:sp>
            <p:nvSpPr>
              <p:cNvPr id="7" name="Metin kutusu 6">
                <a:extLst>
                  <a:ext uri="{FF2B5EF4-FFF2-40B4-BE49-F238E27FC236}">
                    <a16:creationId xmlns:a16="http://schemas.microsoft.com/office/drawing/2014/main" id="{BE53906D-AC89-027A-4AB3-0157D9C10753}"/>
                  </a:ext>
                </a:extLst>
              </p:cNvPr>
              <p:cNvSpPr txBox="1">
                <a:spLocks noRot="1" noChangeAspect="1" noMove="1" noResize="1" noEditPoints="1" noAdjustHandles="1" noChangeArrowheads="1" noChangeShapeType="1" noTextEdit="1"/>
              </p:cNvSpPr>
              <p:nvPr/>
            </p:nvSpPr>
            <p:spPr>
              <a:xfrm>
                <a:off x="6271781" y="1932996"/>
                <a:ext cx="5272261" cy="4613507"/>
              </a:xfrm>
              <a:prstGeom prst="rect">
                <a:avLst/>
              </a:prstGeom>
              <a:blipFill>
                <a:blip r:embed="rId3"/>
                <a:stretch>
                  <a:fillRect l="-1850" t="-1057"/>
                </a:stretch>
              </a:blipFill>
            </p:spPr>
            <p:txBody>
              <a:bodyPr/>
              <a:lstStyle/>
              <a:p>
                <a:r>
                  <a:rPr lang="tr-TR">
                    <a:noFill/>
                  </a:rPr>
                  <a:t> </a:t>
                </a:r>
              </a:p>
            </p:txBody>
          </p:sp>
        </mc:Fallback>
      </mc:AlternateContent>
      <p:pic>
        <p:nvPicPr>
          <p:cNvPr id="2" name="Resim 1">
            <a:extLst>
              <a:ext uri="{FF2B5EF4-FFF2-40B4-BE49-F238E27FC236}">
                <a16:creationId xmlns:a16="http://schemas.microsoft.com/office/drawing/2014/main" id="{4A018224-00F4-199F-EAA9-C8F05B97861E}"/>
              </a:ext>
            </a:extLst>
          </p:cNvPr>
          <p:cNvPicPr>
            <a:picLocks noChangeAspect="1"/>
          </p:cNvPicPr>
          <p:nvPr/>
        </p:nvPicPr>
        <p:blipFill>
          <a:blip r:embed="rId4"/>
          <a:stretch>
            <a:fillRect/>
          </a:stretch>
        </p:blipFill>
        <p:spPr>
          <a:xfrm>
            <a:off x="494130" y="1621500"/>
            <a:ext cx="5272261" cy="5236500"/>
          </a:xfrm>
          <a:prstGeom prst="rect">
            <a:avLst/>
          </a:prstGeom>
        </p:spPr>
      </p:pic>
    </p:spTree>
    <p:extLst>
      <p:ext uri="{BB962C8B-B14F-4D97-AF65-F5344CB8AC3E}">
        <p14:creationId xmlns:p14="http://schemas.microsoft.com/office/powerpoint/2010/main" val="2342731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7365999" y="2913964"/>
            <a:ext cx="3949701" cy="2369880"/>
          </a:xfrm>
          <a:prstGeom prst="rect">
            <a:avLst/>
          </a:prstGeom>
          <a:noFill/>
        </p:spPr>
        <p:txBody>
          <a:bodyPr wrap="square">
            <a:spAutoFit/>
          </a:bodyPr>
          <a:lstStyle/>
          <a:p>
            <a:r>
              <a:rPr lang="tr-TR" dirty="0">
                <a:latin typeface=" helvetica Neue Light"/>
                <a:cs typeface="Helvetica" panose="020B0604020202020204" pitchFamily="34" charset="0"/>
              </a:rPr>
              <a:t>				</a:t>
            </a:r>
            <a:endParaRPr lang="tr-TR" sz="2800" b="1" dirty="0">
              <a:latin typeface=" helvetica Neue Light"/>
              <a:cs typeface="Helvetica" panose="020B0604020202020204" pitchFamily="34" charset="0"/>
            </a:endParaRPr>
          </a:p>
          <a:p>
            <a:r>
              <a:rPr lang="tr-TR" sz="2800" b="1" dirty="0">
                <a:solidFill>
                  <a:srgbClr val="C00000"/>
                </a:solidFill>
                <a:latin typeface=" helvetica Neue Light"/>
                <a:cs typeface="Helvetica" panose="020B0604020202020204" pitchFamily="34" charset="0"/>
              </a:rPr>
              <a:t>20</a:t>
            </a:r>
            <a:r>
              <a:rPr lang="tr-TR" sz="2800" dirty="0">
                <a:latin typeface=" helvetica Neue Light"/>
                <a:cs typeface="Helvetica" panose="020B0604020202020204" pitchFamily="34" charset="0"/>
              </a:rPr>
              <a:t>’si amfi biçiminde olmak üzere toplam </a:t>
            </a:r>
            <a:r>
              <a:rPr lang="tr-TR" sz="2800" b="1" dirty="0">
                <a:solidFill>
                  <a:srgbClr val="C00000"/>
                </a:solidFill>
                <a:latin typeface=" helvetica Neue Light"/>
                <a:cs typeface="Helvetica" panose="020B0604020202020204" pitchFamily="34" charset="0"/>
              </a:rPr>
              <a:t>70</a:t>
            </a:r>
            <a:r>
              <a:rPr lang="tr-TR" sz="2800" b="1" dirty="0">
                <a:latin typeface=" helvetica Neue Light"/>
                <a:cs typeface="Helvetica" panose="020B0604020202020204" pitchFamily="34" charset="0"/>
              </a:rPr>
              <a:t> </a:t>
            </a:r>
            <a:r>
              <a:rPr lang="tr-TR" sz="2800" dirty="0">
                <a:latin typeface=" helvetica Neue Light"/>
                <a:cs typeface="Helvetica" panose="020B0604020202020204" pitchFamily="34" charset="0"/>
              </a:rPr>
              <a:t>derslik bulunmaktadır.</a:t>
            </a:r>
          </a:p>
          <a:p>
            <a:endParaRPr lang="tr-TR" sz="2800" b="1"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p:txBody>
      </p:sp>
      <p:pic>
        <p:nvPicPr>
          <p:cNvPr id="2" name="Resim 1">
            <a:extLst>
              <a:ext uri="{FF2B5EF4-FFF2-40B4-BE49-F238E27FC236}">
                <a16:creationId xmlns:a16="http://schemas.microsoft.com/office/drawing/2014/main" id="{1B2D2025-49DE-2E2A-11BB-7ECBF395A584}"/>
              </a:ext>
            </a:extLst>
          </p:cNvPr>
          <p:cNvPicPr>
            <a:picLocks noChangeAspect="1"/>
          </p:cNvPicPr>
          <p:nvPr/>
        </p:nvPicPr>
        <p:blipFill>
          <a:blip r:embed="rId3"/>
          <a:stretch>
            <a:fillRect/>
          </a:stretch>
        </p:blipFill>
        <p:spPr>
          <a:xfrm>
            <a:off x="567173" y="1621500"/>
            <a:ext cx="6053853" cy="2584928"/>
          </a:xfrm>
          <a:prstGeom prst="rect">
            <a:avLst/>
          </a:prstGeom>
        </p:spPr>
      </p:pic>
      <p:pic>
        <p:nvPicPr>
          <p:cNvPr id="3" name="Resim 2">
            <a:extLst>
              <a:ext uri="{FF2B5EF4-FFF2-40B4-BE49-F238E27FC236}">
                <a16:creationId xmlns:a16="http://schemas.microsoft.com/office/drawing/2014/main" id="{1107447D-3CD9-A0CC-63B6-17DD7CF88A63}"/>
              </a:ext>
            </a:extLst>
          </p:cNvPr>
          <p:cNvPicPr>
            <a:picLocks noChangeAspect="1"/>
          </p:cNvPicPr>
          <p:nvPr/>
        </p:nvPicPr>
        <p:blipFill>
          <a:blip r:embed="rId4"/>
          <a:stretch>
            <a:fillRect/>
          </a:stretch>
        </p:blipFill>
        <p:spPr>
          <a:xfrm>
            <a:off x="567173" y="4210528"/>
            <a:ext cx="6053853" cy="2584928"/>
          </a:xfrm>
          <a:prstGeom prst="rect">
            <a:avLst/>
          </a:prstGeom>
        </p:spPr>
      </p:pic>
    </p:spTree>
    <p:extLst>
      <p:ext uri="{BB962C8B-B14F-4D97-AF65-F5344CB8AC3E}">
        <p14:creationId xmlns:p14="http://schemas.microsoft.com/office/powerpoint/2010/main" val="434670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DERSLİKLERİMİZDEN GÖRÜNTÜLER</a:t>
            </a: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1943" y="1674813"/>
            <a:ext cx="7912359" cy="4725987"/>
          </a:xfrm>
        </p:spPr>
      </p:pic>
    </p:spTree>
    <p:extLst>
      <p:ext uri="{BB962C8B-B14F-4D97-AF65-F5344CB8AC3E}">
        <p14:creationId xmlns:p14="http://schemas.microsoft.com/office/powerpoint/2010/main" val="2608627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DERSLİKLERİMİZDEN GÖRÜNTÜLER</a:t>
            </a: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7380" y="1674813"/>
            <a:ext cx="8640147" cy="5021262"/>
          </a:xfrm>
        </p:spPr>
      </p:pic>
    </p:spTree>
    <p:extLst>
      <p:ext uri="{BB962C8B-B14F-4D97-AF65-F5344CB8AC3E}">
        <p14:creationId xmlns:p14="http://schemas.microsoft.com/office/powerpoint/2010/main" val="2297682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7445656" y="1166288"/>
            <a:ext cx="3949701" cy="5078313"/>
          </a:xfrm>
          <a:prstGeom prst="rect">
            <a:avLst/>
          </a:prstGeom>
          <a:noFill/>
        </p:spPr>
        <p:txBody>
          <a:bodyPr wrap="square">
            <a:spAutoFit/>
          </a:bodyPr>
          <a:lstStyle/>
          <a:p>
            <a:r>
              <a:rPr lang="tr-TR" dirty="0">
                <a:latin typeface=" helvetica Neue Light"/>
                <a:cs typeface="Helvetica" panose="020B0604020202020204" pitchFamily="34" charset="0"/>
              </a:rPr>
              <a:t>				</a:t>
            </a:r>
            <a:endParaRPr lang="tr-TR" sz="2800" b="1" dirty="0">
              <a:latin typeface=" helvetica Neue Light"/>
              <a:cs typeface="Helvetica" panose="020B0604020202020204" pitchFamily="34" charset="0"/>
            </a:endParaRPr>
          </a:p>
          <a:p>
            <a:r>
              <a:rPr lang="tr-TR" sz="2400" b="1" dirty="0">
                <a:solidFill>
                  <a:srgbClr val="C00000"/>
                </a:solidFill>
                <a:latin typeface=" helvetica Neue Light"/>
                <a:cs typeface="Helvetica" panose="020B0604020202020204" pitchFamily="34" charset="0"/>
              </a:rPr>
              <a:t>235 </a:t>
            </a:r>
            <a:r>
              <a:rPr lang="tr-TR" sz="2400" dirty="0">
                <a:latin typeface=" helvetica Neue Light"/>
                <a:cs typeface="Helvetica" panose="020B0604020202020204" pitchFamily="34" charset="0"/>
              </a:rPr>
              <a:t>kişilik bir konferans salonu</a:t>
            </a:r>
          </a:p>
          <a:p>
            <a:endParaRPr lang="tr-TR" sz="2400" dirty="0">
              <a:latin typeface=" helvetica Neue Light"/>
              <a:cs typeface="Helvetica" panose="020B0604020202020204" pitchFamily="34" charset="0"/>
            </a:endParaRPr>
          </a:p>
          <a:p>
            <a:r>
              <a:rPr lang="tr-TR" sz="2400" b="1" dirty="0">
                <a:solidFill>
                  <a:srgbClr val="C00000"/>
                </a:solidFill>
                <a:latin typeface=" helvetica Neue Light"/>
                <a:cs typeface="Helvetica" panose="020B0604020202020204" pitchFamily="34" charset="0"/>
              </a:rPr>
              <a:t>280</a:t>
            </a:r>
            <a:r>
              <a:rPr lang="tr-TR" sz="2400" dirty="0">
                <a:latin typeface=" helvetica Neue Light"/>
                <a:cs typeface="Helvetica" panose="020B0604020202020204" pitchFamily="34" charset="0"/>
              </a:rPr>
              <a:t> kişilik çalışma alanına ve </a:t>
            </a:r>
            <a:r>
              <a:rPr lang="tr-TR" sz="2400" b="1" dirty="0">
                <a:solidFill>
                  <a:srgbClr val="C00000"/>
                </a:solidFill>
                <a:latin typeface=" helvetica Neue Light"/>
                <a:cs typeface="Helvetica" panose="020B0604020202020204" pitchFamily="34" charset="0"/>
              </a:rPr>
              <a:t>24426 </a:t>
            </a:r>
            <a:r>
              <a:rPr lang="tr-TR" sz="2400" dirty="0">
                <a:latin typeface=" helvetica Neue Light"/>
                <a:cs typeface="Helvetica" panose="020B0604020202020204" pitchFamily="34" charset="0"/>
              </a:rPr>
              <a:t>koleksiyona sahip bir kütüphane (Çalışma saatleri 08.00-17.00)</a:t>
            </a:r>
          </a:p>
          <a:p>
            <a:endParaRPr lang="tr-TR" sz="2400" dirty="0">
              <a:latin typeface=" helvetica Neue Light"/>
              <a:cs typeface="Helvetica" panose="020B0604020202020204" pitchFamily="34" charset="0"/>
            </a:endParaRPr>
          </a:p>
          <a:p>
            <a:r>
              <a:rPr lang="tr-TR" sz="2400" b="1" dirty="0">
                <a:solidFill>
                  <a:srgbClr val="C00000"/>
                </a:solidFill>
                <a:latin typeface=" helvetica Neue Light"/>
                <a:cs typeface="Helvetica" panose="020B0604020202020204" pitchFamily="34" charset="0"/>
              </a:rPr>
              <a:t>1</a:t>
            </a:r>
            <a:r>
              <a:rPr lang="tr-TR" sz="2400" dirty="0">
                <a:latin typeface=" helvetica Neue Light"/>
                <a:cs typeface="Helvetica" panose="020B0604020202020204" pitchFamily="34" charset="0"/>
              </a:rPr>
              <a:t> Bilgisayar laboratuvarı</a:t>
            </a:r>
          </a:p>
          <a:p>
            <a:endParaRPr lang="tr-TR" sz="2400" dirty="0">
              <a:latin typeface=" helvetica Neue Light"/>
              <a:cs typeface="Helvetica" panose="020B0604020202020204" pitchFamily="34" charset="0"/>
            </a:endParaRPr>
          </a:p>
          <a:p>
            <a:r>
              <a:rPr lang="tr-TR" sz="2400" b="1" dirty="0">
                <a:solidFill>
                  <a:srgbClr val="C00000"/>
                </a:solidFill>
                <a:latin typeface=" helvetica Neue Light"/>
                <a:cs typeface="Helvetica" panose="020B0604020202020204" pitchFamily="34" charset="0"/>
              </a:rPr>
              <a:t>3 </a:t>
            </a:r>
            <a:r>
              <a:rPr lang="tr-TR" sz="2400" dirty="0" err="1">
                <a:latin typeface=" helvetica Neue Light"/>
                <a:cs typeface="Helvetica" panose="020B0604020202020204" pitchFamily="34" charset="0"/>
              </a:rPr>
              <a:t>Lingafon</a:t>
            </a:r>
            <a:r>
              <a:rPr lang="tr-TR" sz="2400" dirty="0">
                <a:latin typeface=" helvetica Neue Light"/>
                <a:cs typeface="Helvetica" panose="020B0604020202020204" pitchFamily="34" charset="0"/>
              </a:rPr>
              <a:t> laboratuvar alanı</a:t>
            </a:r>
            <a:endParaRPr lang="tr-TR" sz="2400" b="1"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p:txBody>
      </p:sp>
      <p:pic>
        <p:nvPicPr>
          <p:cNvPr id="4" name="Resim 3">
            <a:extLst>
              <a:ext uri="{FF2B5EF4-FFF2-40B4-BE49-F238E27FC236}">
                <a16:creationId xmlns:a16="http://schemas.microsoft.com/office/drawing/2014/main" id="{72BC68F5-FC58-F819-2739-13A768E0991A}"/>
              </a:ext>
            </a:extLst>
          </p:cNvPr>
          <p:cNvPicPr>
            <a:picLocks noChangeAspect="1"/>
          </p:cNvPicPr>
          <p:nvPr/>
        </p:nvPicPr>
        <p:blipFill>
          <a:blip r:embed="rId3"/>
          <a:stretch>
            <a:fillRect/>
          </a:stretch>
        </p:blipFill>
        <p:spPr>
          <a:xfrm>
            <a:off x="505701" y="1727200"/>
            <a:ext cx="6151397" cy="5029200"/>
          </a:xfrm>
          <a:prstGeom prst="rect">
            <a:avLst/>
          </a:prstGeom>
        </p:spPr>
      </p:pic>
    </p:spTree>
    <p:extLst>
      <p:ext uri="{BB962C8B-B14F-4D97-AF65-F5344CB8AC3E}">
        <p14:creationId xmlns:p14="http://schemas.microsoft.com/office/powerpoint/2010/main" val="2735219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KONFERANS SALONUMUZ</a:t>
            </a: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2187" y="1674813"/>
            <a:ext cx="8926688" cy="5021262"/>
          </a:xfrm>
        </p:spPr>
      </p:pic>
    </p:spTree>
    <p:extLst>
      <p:ext uri="{BB962C8B-B14F-4D97-AF65-F5344CB8AC3E}">
        <p14:creationId xmlns:p14="http://schemas.microsoft.com/office/powerpoint/2010/main" val="1482240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KÜTÜPHANEMİZ</a:t>
            </a: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3463" y="1822890"/>
            <a:ext cx="10244137" cy="4725108"/>
          </a:xfrm>
        </p:spPr>
      </p:pic>
    </p:spTree>
    <p:extLst>
      <p:ext uri="{BB962C8B-B14F-4D97-AF65-F5344CB8AC3E}">
        <p14:creationId xmlns:p14="http://schemas.microsoft.com/office/powerpoint/2010/main" val="3248890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A1B2B9-4FA0-6847-9E0B-5D828A6AC50E}"/>
              </a:ext>
            </a:extLst>
          </p:cNvPr>
          <p:cNvSpPr/>
          <p:nvPr/>
        </p:nvSpPr>
        <p:spPr>
          <a:xfrm>
            <a:off x="1551478" y="1621498"/>
            <a:ext cx="4082363" cy="5236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Program İçeriği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TextBox 11">
            <a:extLst>
              <a:ext uri="{FF2B5EF4-FFF2-40B4-BE49-F238E27FC236}">
                <a16:creationId xmlns:a16="http://schemas.microsoft.com/office/drawing/2014/main" id="{C4448749-0462-2731-F12B-F6F44D330BD2}"/>
              </a:ext>
            </a:extLst>
          </p:cNvPr>
          <p:cNvSpPr txBox="1"/>
          <p:nvPr/>
        </p:nvSpPr>
        <p:spPr>
          <a:xfrm>
            <a:off x="2053361" y="1898747"/>
            <a:ext cx="4081478" cy="4108817"/>
          </a:xfrm>
          <a:prstGeom prst="rect">
            <a:avLst/>
          </a:prstGeom>
          <a:noFill/>
        </p:spPr>
        <p:txBody>
          <a:bodyPr wrap="square" lIns="0" rIns="0" rtlCol="0" anchor="b">
            <a:spAutoFit/>
          </a:bodyPr>
          <a:lstStyle/>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Program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Kadro &amp; Tanışma</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Danışman</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Müfredat</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Yararlı Bilgiler</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Soru-Cevap</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Anket</a:t>
            </a:r>
          </a:p>
          <a:p>
            <a:endPar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7" name="Picture 6">
            <a:extLst>
              <a:ext uri="{FF2B5EF4-FFF2-40B4-BE49-F238E27FC236}">
                <a16:creationId xmlns:a16="http://schemas.microsoft.com/office/drawing/2014/main" id="{4F9F387D-9729-DE43-91A4-AB5B990073D7}"/>
              </a:ext>
            </a:extLst>
          </p:cNvPr>
          <p:cNvPicPr>
            <a:picLocks noChangeAspect="1"/>
          </p:cNvPicPr>
          <p:nvPr/>
        </p:nvPicPr>
        <p:blipFill>
          <a:blip r:embed="rId3"/>
          <a:stretch>
            <a:fillRect/>
          </a:stretch>
        </p:blipFill>
        <p:spPr>
          <a:xfrm>
            <a:off x="5625296" y="490954"/>
            <a:ext cx="6566704" cy="6367188"/>
          </a:xfrm>
          <a:prstGeom prst="rect">
            <a:avLst/>
          </a:prstGeom>
        </p:spPr>
      </p:pic>
    </p:spTree>
    <p:extLst>
      <p:ext uri="{BB962C8B-B14F-4D97-AF65-F5344CB8AC3E}">
        <p14:creationId xmlns:p14="http://schemas.microsoft.com/office/powerpoint/2010/main" val="196472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KÜTÜPHANEMİZ</a:t>
            </a: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3463" y="1822890"/>
            <a:ext cx="10244137" cy="4725108"/>
          </a:xfrm>
        </p:spPr>
      </p:pic>
    </p:spTree>
    <p:extLst>
      <p:ext uri="{BB962C8B-B14F-4D97-AF65-F5344CB8AC3E}">
        <p14:creationId xmlns:p14="http://schemas.microsoft.com/office/powerpoint/2010/main" val="423627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6997700" y="1109669"/>
            <a:ext cx="4562757" cy="5324535"/>
          </a:xfrm>
          <a:prstGeom prst="rect">
            <a:avLst/>
          </a:prstGeom>
          <a:noFill/>
        </p:spPr>
        <p:txBody>
          <a:bodyPr wrap="square">
            <a:spAutoFit/>
          </a:bodyPr>
          <a:lstStyle/>
          <a:p>
            <a:r>
              <a:rPr lang="tr-TR" sz="2000" dirty="0">
                <a:latin typeface=" helvetica Neue Light"/>
                <a:cs typeface="Helvetica" panose="020B0604020202020204" pitchFamily="34" charset="0"/>
              </a:rPr>
              <a:t>Öğrenci kulüpleri için odalar</a:t>
            </a:r>
          </a:p>
          <a:p>
            <a:endParaRPr lang="tr-TR" sz="2000" dirty="0">
              <a:latin typeface=" helvetica Neue Light"/>
              <a:cs typeface="Helvetica" panose="020B0604020202020204" pitchFamily="34" charset="0"/>
            </a:endParaRPr>
          </a:p>
          <a:p>
            <a:r>
              <a:rPr lang="tr-TR" sz="2000" dirty="0">
                <a:latin typeface=" helvetica Neue Light"/>
                <a:cs typeface="Helvetica" panose="020B0604020202020204" pitchFamily="34" charset="0"/>
              </a:rPr>
              <a:t>Masa tenisi alanı</a:t>
            </a:r>
          </a:p>
          <a:p>
            <a:endParaRPr lang="tr-TR" sz="2000" dirty="0">
              <a:latin typeface=" helvetica Neue Light"/>
              <a:cs typeface="Helvetica" panose="020B0604020202020204" pitchFamily="34" charset="0"/>
            </a:endParaRPr>
          </a:p>
          <a:p>
            <a:r>
              <a:rPr lang="tr-TR" sz="2000" dirty="0">
                <a:latin typeface=" helvetica Neue Light"/>
                <a:cs typeface="Helvetica" panose="020B0604020202020204" pitchFamily="34" charset="0"/>
              </a:rPr>
              <a:t>İki öğrenci kantini (Zemin katta </a:t>
            </a:r>
            <a:r>
              <a:rPr lang="tr-TR" sz="2000" dirty="0">
                <a:solidFill>
                  <a:srgbClr val="C00000"/>
                </a:solidFill>
                <a:latin typeface=" helvetica Neue Light"/>
                <a:cs typeface="Helvetica" panose="020B0604020202020204" pitchFamily="34" charset="0"/>
              </a:rPr>
              <a:t>08.00-23.00 </a:t>
            </a:r>
            <a:r>
              <a:rPr lang="tr-TR" sz="2000" dirty="0">
                <a:latin typeface=" helvetica Neue Light"/>
                <a:cs typeface="Helvetica" panose="020B0604020202020204" pitchFamily="34" charset="0"/>
              </a:rPr>
              <a:t>saatleri arasında öğrencilerimize hizmet vermektedir)</a:t>
            </a:r>
          </a:p>
          <a:p>
            <a:endParaRPr lang="tr-TR" sz="2000" dirty="0">
              <a:latin typeface=" helvetica Neue Light"/>
              <a:cs typeface="Helvetica" panose="020B0604020202020204" pitchFamily="34" charset="0"/>
            </a:endParaRPr>
          </a:p>
          <a:p>
            <a:r>
              <a:rPr lang="tr-TR" sz="2000" dirty="0">
                <a:latin typeface=" helvetica Neue Light"/>
                <a:cs typeface="Helvetica" panose="020B0604020202020204" pitchFamily="34" charset="0"/>
              </a:rPr>
              <a:t>Fotokopi merkezi</a:t>
            </a:r>
          </a:p>
          <a:p>
            <a:endParaRPr lang="tr-TR" sz="2000" dirty="0">
              <a:latin typeface=" helvetica Neue Light"/>
              <a:cs typeface="Helvetica" panose="020B0604020202020204" pitchFamily="34" charset="0"/>
            </a:endParaRPr>
          </a:p>
          <a:p>
            <a:r>
              <a:rPr lang="tr-TR" sz="2000" dirty="0">
                <a:latin typeface=" helvetica Neue Light"/>
                <a:cs typeface="Helvetica" panose="020B0604020202020204" pitchFamily="34" charset="0"/>
              </a:rPr>
              <a:t>Kadın ve erkek kuaförü</a:t>
            </a:r>
          </a:p>
          <a:p>
            <a:endParaRPr lang="tr-TR" sz="2000" dirty="0">
              <a:latin typeface=" helvetica Neue Light"/>
              <a:cs typeface="Helvetica" panose="020B0604020202020204" pitchFamily="34" charset="0"/>
            </a:endParaRPr>
          </a:p>
          <a:p>
            <a:r>
              <a:rPr lang="tr-TR" sz="2000" dirty="0">
                <a:latin typeface=" helvetica Neue Light"/>
                <a:cs typeface="Helvetica" panose="020B0604020202020204" pitchFamily="34" charset="0"/>
              </a:rPr>
              <a:t>Mescit</a:t>
            </a:r>
          </a:p>
          <a:p>
            <a:endParaRPr lang="tr-TR" sz="2000" dirty="0">
              <a:latin typeface=" helvetica Neue Light"/>
              <a:cs typeface="Helvetica" panose="020B0604020202020204" pitchFamily="34" charset="0"/>
            </a:endParaRPr>
          </a:p>
          <a:p>
            <a:r>
              <a:rPr lang="tr-TR" sz="2000" dirty="0">
                <a:latin typeface=" helvetica Neue Light"/>
                <a:cs typeface="Helvetica" panose="020B0604020202020204" pitchFamily="34" charset="0"/>
              </a:rPr>
              <a:t>Yemekhane</a:t>
            </a:r>
          </a:p>
          <a:p>
            <a:endParaRPr lang="tr-TR" sz="2000" dirty="0">
              <a:latin typeface=" helvetica Neue Light"/>
              <a:cs typeface="Helvetica" panose="020B0604020202020204" pitchFamily="34" charset="0"/>
            </a:endParaRPr>
          </a:p>
          <a:p>
            <a:r>
              <a:rPr lang="tr-TR" sz="2000" dirty="0">
                <a:latin typeface=" helvetica Neue Light"/>
                <a:cs typeface="Helvetica" panose="020B0604020202020204" pitchFamily="34" charset="0"/>
              </a:rPr>
              <a:t>Kapalı ve açık otopark</a:t>
            </a:r>
          </a:p>
        </p:txBody>
      </p:sp>
      <p:pic>
        <p:nvPicPr>
          <p:cNvPr id="2" name="Resim 1">
            <a:extLst>
              <a:ext uri="{FF2B5EF4-FFF2-40B4-BE49-F238E27FC236}">
                <a16:creationId xmlns:a16="http://schemas.microsoft.com/office/drawing/2014/main" id="{99182746-F987-4CF2-1BEB-273E0407BE6E}"/>
              </a:ext>
            </a:extLst>
          </p:cNvPr>
          <p:cNvPicPr>
            <a:picLocks noChangeAspect="1"/>
          </p:cNvPicPr>
          <p:nvPr/>
        </p:nvPicPr>
        <p:blipFill>
          <a:blip r:embed="rId3"/>
          <a:stretch>
            <a:fillRect/>
          </a:stretch>
        </p:blipFill>
        <p:spPr>
          <a:xfrm>
            <a:off x="631543" y="1727200"/>
            <a:ext cx="5756557" cy="4998890"/>
          </a:xfrm>
          <a:prstGeom prst="rect">
            <a:avLst/>
          </a:prstGeom>
        </p:spPr>
      </p:pic>
    </p:spTree>
    <p:extLst>
      <p:ext uri="{BB962C8B-B14F-4D97-AF65-F5344CB8AC3E}">
        <p14:creationId xmlns:p14="http://schemas.microsoft.com/office/powerpoint/2010/main" val="456337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YEMEKHANEMİZ</a:t>
            </a: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220" y="1621499"/>
            <a:ext cx="9747380" cy="4926499"/>
          </a:xfrm>
        </p:spPr>
      </p:pic>
    </p:spTree>
    <p:extLst>
      <p:ext uri="{BB962C8B-B14F-4D97-AF65-F5344CB8AC3E}">
        <p14:creationId xmlns:p14="http://schemas.microsoft.com/office/powerpoint/2010/main" val="2266255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834194" y="1789936"/>
            <a:ext cx="10523612" cy="1477328"/>
          </a:xfrm>
          <a:prstGeom prst="rect">
            <a:avLst/>
          </a:prstGeom>
          <a:noFill/>
        </p:spPr>
        <p:txBody>
          <a:bodyPr wrap="square">
            <a:spAutoFit/>
          </a:bodyPr>
          <a:lstStyle/>
          <a:p>
            <a:r>
              <a:rPr lang="tr-TR" sz="2400" b="1" dirty="0">
                <a:solidFill>
                  <a:srgbClr val="C00000"/>
                </a:solidFill>
                <a:latin typeface=" helvetica Neue Light"/>
                <a:cs typeface="Helvetica" panose="020B0604020202020204" pitchFamily="34" charset="0"/>
              </a:rPr>
              <a:t>ENGELSİZ BİNA BAYRAKLI NİŞANI</a:t>
            </a:r>
          </a:p>
          <a:p>
            <a:r>
              <a:rPr lang="tr-TR" sz="2400" dirty="0">
                <a:latin typeface=" helvetica Neue Light"/>
                <a:cs typeface="Helvetica" panose="020B0604020202020204" pitchFamily="34" charset="0"/>
              </a:rPr>
              <a:t>Fakültemize Yüksek Öğretim Yürütme Kurulunun 13.05.2020 tarihli kararı uyarınca «</a:t>
            </a:r>
            <a:r>
              <a:rPr lang="tr-TR" sz="2400" b="1" dirty="0">
                <a:latin typeface=" helvetica Neue Light"/>
                <a:cs typeface="Helvetica" panose="020B0604020202020204" pitchFamily="34" charset="0"/>
              </a:rPr>
              <a:t>Engelsiz Bina Bayraklı Nişanı» </a:t>
            </a:r>
            <a:r>
              <a:rPr lang="tr-TR" sz="2400" dirty="0">
                <a:latin typeface=" helvetica Neue Light"/>
                <a:cs typeface="Helvetica" panose="020B0604020202020204" pitchFamily="34" charset="0"/>
              </a:rPr>
              <a:t>verilmiştir.</a:t>
            </a:r>
          </a:p>
          <a:p>
            <a:endParaRPr lang="tr-TR" dirty="0">
              <a:latin typeface=" helvetica Neue Light"/>
              <a:cs typeface="Helvetica" panose="020B0604020202020204" pitchFamily="34" charset="0"/>
            </a:endParaRPr>
          </a:p>
        </p:txBody>
      </p:sp>
      <p:pic>
        <p:nvPicPr>
          <p:cNvPr id="2" name="Resim 1">
            <a:extLst>
              <a:ext uri="{FF2B5EF4-FFF2-40B4-BE49-F238E27FC236}">
                <a16:creationId xmlns:a16="http://schemas.microsoft.com/office/drawing/2014/main" id="{A12336D5-4231-61CB-134A-52DFCDBF1ECD}"/>
              </a:ext>
            </a:extLst>
          </p:cNvPr>
          <p:cNvPicPr>
            <a:picLocks noChangeAspect="1"/>
          </p:cNvPicPr>
          <p:nvPr/>
        </p:nvPicPr>
        <p:blipFill>
          <a:blip r:embed="rId3"/>
          <a:stretch>
            <a:fillRect/>
          </a:stretch>
        </p:blipFill>
        <p:spPr>
          <a:xfrm>
            <a:off x="2955807" y="3267264"/>
            <a:ext cx="5645385" cy="3310415"/>
          </a:xfrm>
          <a:prstGeom prst="rect">
            <a:avLst/>
          </a:prstGeom>
        </p:spPr>
      </p:pic>
    </p:spTree>
    <p:extLst>
      <p:ext uri="{BB962C8B-B14F-4D97-AF65-F5344CB8AC3E}">
        <p14:creationId xmlns:p14="http://schemas.microsoft.com/office/powerpoint/2010/main" val="1694205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6421204" y="700909"/>
            <a:ext cx="5770796" cy="6340197"/>
          </a:xfrm>
          <a:prstGeom prst="rect">
            <a:avLst/>
          </a:prstGeom>
          <a:noFill/>
        </p:spPr>
        <p:txBody>
          <a:bodyPr wrap="square">
            <a:spAutoFit/>
          </a:bodyPr>
          <a:lstStyle/>
          <a:p>
            <a:r>
              <a:rPr lang="tr-TR" sz="2400" b="1" dirty="0">
                <a:latin typeface=" helvetica Neue Light"/>
                <a:cs typeface="Helvetica" panose="020B0604020202020204" pitchFamily="34" charset="0"/>
              </a:rPr>
              <a:t>            </a:t>
            </a:r>
            <a:r>
              <a:rPr lang="tr-TR" sz="2400" b="1" dirty="0">
                <a:solidFill>
                  <a:srgbClr val="C00000"/>
                </a:solidFill>
                <a:latin typeface=" helvetica Neue Light"/>
                <a:cs typeface="Helvetica" panose="020B0604020202020204" pitchFamily="34" charset="0"/>
              </a:rPr>
              <a:t>AKADEMİK BİRİMLER</a:t>
            </a:r>
          </a:p>
          <a:p>
            <a:endParaRPr lang="tr-TR" sz="2400" b="1" dirty="0">
              <a:latin typeface=" helvetica Neue Light"/>
              <a:cs typeface="Helvetica" panose="020B0604020202020204" pitchFamily="34" charset="0"/>
            </a:endParaRPr>
          </a:p>
          <a:p>
            <a:pPr marL="285750" indent="-285750">
              <a:buFont typeface="Wingdings" panose="05000000000000000000" pitchFamily="2" charset="2"/>
              <a:buChar char="Ø"/>
            </a:pPr>
            <a:r>
              <a:rPr lang="tr-TR" sz="2000" dirty="0">
                <a:latin typeface=" helvetica Neue Light"/>
                <a:cs typeface="Helvetica" panose="020B0604020202020204" pitchFamily="34" charset="0"/>
              </a:rPr>
              <a:t>ALMAN DİLİ VE EDEBİYATI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AMERİKAN KÜLTÜRÜ VE EDEBİYATI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ARAP DİLİ VE EDEBİYATI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ARKEOLOJİ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BİLGİ VE BELGE YÖNETİMİ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COĞRAFYA</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ÇAĞDAŞ TÜRK LEHÇELERİ VE EDEBİYATLARI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FARS DİLİ VE EDEBİYATI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FELSEFE</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İNGİLİZ DİLİ VE EDEBİYATI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PSİKOLOJİ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RUS DİLİ VE EDEBİYATI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SANAT TARİHİ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SOSYOLOJİ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TARİH</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TÜRK DİLİ VE EDEBİYATI</a:t>
            </a:r>
          </a:p>
          <a:p>
            <a:endParaRPr lang="tr-TR" dirty="0">
              <a:latin typeface=" helvetica Neue Light"/>
              <a:cs typeface="Helvetica" panose="020B0604020202020204" pitchFamily="34" charset="0"/>
            </a:endParaRPr>
          </a:p>
        </p:txBody>
      </p:sp>
      <p:pic>
        <p:nvPicPr>
          <p:cNvPr id="3" name="Resim 2">
            <a:extLst>
              <a:ext uri="{FF2B5EF4-FFF2-40B4-BE49-F238E27FC236}">
                <a16:creationId xmlns:a16="http://schemas.microsoft.com/office/drawing/2014/main" id="{0A7396AC-3C17-C120-AA83-EB966CF8340E}"/>
              </a:ext>
            </a:extLst>
          </p:cNvPr>
          <p:cNvPicPr>
            <a:picLocks noChangeAspect="1"/>
          </p:cNvPicPr>
          <p:nvPr/>
        </p:nvPicPr>
        <p:blipFill>
          <a:blip r:embed="rId3"/>
          <a:stretch>
            <a:fillRect/>
          </a:stretch>
        </p:blipFill>
        <p:spPr>
          <a:xfrm>
            <a:off x="572717" y="1621498"/>
            <a:ext cx="5421683" cy="5236502"/>
          </a:xfrm>
          <a:prstGeom prst="rect">
            <a:avLst/>
          </a:prstGeom>
        </p:spPr>
      </p:pic>
    </p:spTree>
    <p:extLst>
      <p:ext uri="{BB962C8B-B14F-4D97-AF65-F5344CB8AC3E}">
        <p14:creationId xmlns:p14="http://schemas.microsoft.com/office/powerpoint/2010/main" val="1020804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736600" y="1420708"/>
            <a:ext cx="10934159" cy="5293757"/>
          </a:xfrm>
          <a:prstGeom prst="rect">
            <a:avLst/>
          </a:prstGeom>
          <a:noFill/>
        </p:spPr>
        <p:txBody>
          <a:bodyPr wrap="square">
            <a:spAutoFit/>
          </a:bodyPr>
          <a:lstStyle/>
          <a:p>
            <a:r>
              <a:rPr lang="tr-TR" sz="2400" b="1" dirty="0">
                <a:latin typeface=" helvetica Neue Light"/>
                <a:cs typeface="Helvetica" panose="020B0604020202020204" pitchFamily="34" charset="0"/>
              </a:rPr>
              <a:t>                              </a:t>
            </a:r>
            <a:r>
              <a:rPr lang="tr-TR" sz="2400" b="1" dirty="0">
                <a:solidFill>
                  <a:srgbClr val="C00000"/>
                </a:solidFill>
                <a:latin typeface=" helvetica Neue Light"/>
                <a:cs typeface="Helvetica" panose="020B0604020202020204" pitchFamily="34" charset="0"/>
              </a:rPr>
              <a:t>AKREDİTE OLAN PROGRAMLARIMIZ</a:t>
            </a:r>
          </a:p>
          <a:p>
            <a:endParaRPr lang="tr-TR" sz="2400" b="1" dirty="0">
              <a:solidFill>
                <a:srgbClr val="C00000"/>
              </a:solidFill>
              <a:latin typeface=" helvetica Neue Light"/>
              <a:cs typeface="Helvetica" panose="020B0604020202020204" pitchFamily="34" charset="0"/>
            </a:endParaRPr>
          </a:p>
          <a:p>
            <a:pPr algn="ctr"/>
            <a:r>
              <a:rPr lang="tr-TR" sz="2400" dirty="0">
                <a:latin typeface=" helvetica Neue Light"/>
                <a:cs typeface="Helvetica" panose="020B0604020202020204" pitchFamily="34" charset="0"/>
              </a:rPr>
              <a:t>FEDEK*’e akreditasyon başvurusunda bulunan programlar</a:t>
            </a:r>
          </a:p>
          <a:p>
            <a:endParaRPr lang="tr-TR" dirty="0">
              <a:latin typeface=" helvetica Neue Light"/>
              <a:cs typeface="Helvetica" panose="020B0604020202020204" pitchFamily="34" charset="0"/>
            </a:endParaRPr>
          </a:p>
          <a:p>
            <a:pPr marL="2171700" lvl="4" indent="-342900">
              <a:buFont typeface="Wingdings" panose="05000000000000000000" pitchFamily="2" charset="2"/>
              <a:buChar char="Ø"/>
            </a:pPr>
            <a:r>
              <a:rPr lang="tr-TR" sz="2000" dirty="0">
                <a:latin typeface=" helvetica Neue Light"/>
                <a:cs typeface="Helvetica" panose="020B0604020202020204" pitchFamily="34" charset="0"/>
              </a:rPr>
              <a:t>Arkeoloji</a:t>
            </a:r>
          </a:p>
          <a:p>
            <a:pPr marL="2171700" lvl="4" indent="-342900">
              <a:buFont typeface="Wingdings" panose="05000000000000000000" pitchFamily="2" charset="2"/>
              <a:buChar char="Ø"/>
            </a:pPr>
            <a:r>
              <a:rPr lang="tr-TR" sz="2000" dirty="0">
                <a:latin typeface=" helvetica Neue Light"/>
                <a:cs typeface="Helvetica" panose="020B0604020202020204" pitchFamily="34" charset="0"/>
              </a:rPr>
              <a:t>Coğrafya</a:t>
            </a:r>
          </a:p>
          <a:p>
            <a:pPr marL="2171700" lvl="4" indent="-342900">
              <a:buFont typeface="Wingdings" panose="05000000000000000000" pitchFamily="2" charset="2"/>
              <a:buChar char="Ø"/>
            </a:pPr>
            <a:r>
              <a:rPr lang="tr-TR" sz="2000" dirty="0">
                <a:latin typeface=" helvetica Neue Light"/>
                <a:cs typeface="Helvetica" panose="020B0604020202020204" pitchFamily="34" charset="0"/>
              </a:rPr>
              <a:t>Coğrafya (İ. Ö.)</a:t>
            </a:r>
          </a:p>
          <a:p>
            <a:pPr marL="2171700" lvl="4" indent="-342900">
              <a:buFont typeface="Wingdings" panose="05000000000000000000" pitchFamily="2" charset="2"/>
              <a:buChar char="Ø"/>
            </a:pPr>
            <a:r>
              <a:rPr lang="tr-TR" sz="2000" dirty="0">
                <a:latin typeface=" helvetica Neue Light"/>
                <a:cs typeface="Helvetica" panose="020B0604020202020204" pitchFamily="34" charset="0"/>
              </a:rPr>
              <a:t>Çağdaş Türk Lehçeleri ve Edebiyatları</a:t>
            </a:r>
          </a:p>
          <a:p>
            <a:pPr marL="2171700" lvl="4" indent="-342900">
              <a:buFont typeface="Wingdings" panose="05000000000000000000" pitchFamily="2" charset="2"/>
              <a:buChar char="Ø"/>
            </a:pPr>
            <a:r>
              <a:rPr lang="tr-TR" sz="2000" dirty="0">
                <a:latin typeface=" helvetica Neue Light"/>
                <a:cs typeface="Helvetica" panose="020B0604020202020204" pitchFamily="34" charset="0"/>
              </a:rPr>
              <a:t>Felsefe</a:t>
            </a:r>
          </a:p>
          <a:p>
            <a:pPr marL="2171700" lvl="4" indent="-342900">
              <a:buFont typeface="Wingdings" panose="05000000000000000000" pitchFamily="2" charset="2"/>
              <a:buChar char="Ø"/>
            </a:pPr>
            <a:r>
              <a:rPr lang="tr-TR" sz="2000" dirty="0">
                <a:latin typeface=" helvetica Neue Light"/>
                <a:cs typeface="Helvetica" panose="020B0604020202020204" pitchFamily="34" charset="0"/>
              </a:rPr>
              <a:t>İngiliz Dili ve Edebiyatı</a:t>
            </a:r>
          </a:p>
          <a:p>
            <a:pPr marL="2171700" lvl="4" indent="-342900">
              <a:buFont typeface="Wingdings" panose="05000000000000000000" pitchFamily="2" charset="2"/>
              <a:buChar char="Ø"/>
            </a:pPr>
            <a:r>
              <a:rPr lang="tr-TR" sz="2000" dirty="0">
                <a:latin typeface=" helvetica Neue Light"/>
                <a:cs typeface="Helvetica" panose="020B0604020202020204" pitchFamily="34" charset="0"/>
              </a:rPr>
              <a:t>Sanat Tarihi</a:t>
            </a:r>
          </a:p>
          <a:p>
            <a:pPr marL="2171700" lvl="4" indent="-342900">
              <a:buFont typeface="Wingdings" panose="05000000000000000000" pitchFamily="2" charset="2"/>
              <a:buChar char="Ø"/>
            </a:pPr>
            <a:r>
              <a:rPr lang="tr-TR" sz="2000" dirty="0">
                <a:latin typeface=" helvetica Neue Light"/>
                <a:cs typeface="Helvetica" panose="020B0604020202020204" pitchFamily="34" charset="0"/>
              </a:rPr>
              <a:t>Sosyoloji</a:t>
            </a:r>
          </a:p>
          <a:p>
            <a:pPr marL="2171700" lvl="4" indent="-342900">
              <a:buFont typeface="Wingdings" panose="05000000000000000000" pitchFamily="2" charset="2"/>
              <a:buChar char="Ø"/>
            </a:pPr>
            <a:r>
              <a:rPr lang="tr-TR" sz="2000" dirty="0">
                <a:latin typeface=" helvetica Neue Light"/>
                <a:cs typeface="Helvetica" panose="020B0604020202020204" pitchFamily="34" charset="0"/>
              </a:rPr>
              <a:t>Tarih</a:t>
            </a:r>
          </a:p>
          <a:p>
            <a:pPr marL="2171700" lvl="4" indent="-342900">
              <a:buFont typeface="Wingdings" panose="05000000000000000000" pitchFamily="2" charset="2"/>
              <a:buChar char="Ø"/>
            </a:pPr>
            <a:r>
              <a:rPr lang="tr-TR" sz="2000" dirty="0">
                <a:latin typeface=" helvetica Neue Light"/>
                <a:cs typeface="Helvetica" panose="020B0604020202020204" pitchFamily="34" charset="0"/>
              </a:rPr>
              <a:t>Türk Dili ve Edebiyatı</a:t>
            </a:r>
          </a:p>
          <a:p>
            <a:endParaRPr lang="tr-TR" dirty="0">
              <a:latin typeface=" helvetica Neue Light"/>
              <a:cs typeface="Helvetica" panose="020B0604020202020204" pitchFamily="34" charset="0"/>
            </a:endParaRPr>
          </a:p>
          <a:p>
            <a:r>
              <a:rPr lang="tr-TR" sz="1200" dirty="0">
                <a:latin typeface=" helvetica Neue Light"/>
                <a:cs typeface="Helvetica" panose="020B0604020202020204" pitchFamily="34" charset="0"/>
              </a:rPr>
              <a:t>*FEN, EDEBİYAT, FEN - EDEBİYAT, DİL VE TARİH - COĞRAFYA FAKÜLTELERİ ÖĞRETİM PROGRAMLARI DEĞERLENDİRME VE AKREDİTASYON DERNEĞİ</a:t>
            </a:r>
          </a:p>
          <a:p>
            <a:endParaRPr lang="tr-TR" dirty="0">
              <a:latin typeface=" helvetica Neue Light"/>
              <a:cs typeface="Helvetica" panose="020B0604020202020204" pitchFamily="34" charset="0"/>
            </a:endParaRPr>
          </a:p>
        </p:txBody>
      </p:sp>
    </p:spTree>
    <p:extLst>
      <p:ext uri="{BB962C8B-B14F-4D97-AF65-F5344CB8AC3E}">
        <p14:creationId xmlns:p14="http://schemas.microsoft.com/office/powerpoint/2010/main" val="2076203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736600" y="1420708"/>
            <a:ext cx="10934159" cy="5909310"/>
          </a:xfrm>
          <a:prstGeom prst="rect">
            <a:avLst/>
          </a:prstGeom>
          <a:noFill/>
        </p:spPr>
        <p:txBody>
          <a:bodyPr wrap="square">
            <a:spAutoFit/>
          </a:bodyPr>
          <a:lstStyle/>
          <a:p>
            <a:r>
              <a:rPr lang="tr-TR" sz="2400" b="1" dirty="0">
                <a:latin typeface=" helvetica Neue Light"/>
                <a:cs typeface="Helvetica" panose="020B0604020202020204" pitchFamily="34" charset="0"/>
              </a:rPr>
              <a:t>                              </a:t>
            </a:r>
            <a:r>
              <a:rPr lang="tr-TR" sz="2400" b="1" dirty="0">
                <a:solidFill>
                  <a:srgbClr val="C00000"/>
                </a:solidFill>
                <a:latin typeface=" helvetica Neue Light"/>
                <a:cs typeface="Helvetica" panose="020B0604020202020204" pitchFamily="34" charset="0"/>
              </a:rPr>
              <a:t>AKREDİTE OLAN PROGRAMLARIMIZ</a:t>
            </a:r>
          </a:p>
          <a:p>
            <a:endParaRPr lang="tr-TR" dirty="0">
              <a:latin typeface=" helvetica Neue Light"/>
              <a:cs typeface="Helvetica" panose="020B0604020202020204" pitchFamily="34" charset="0"/>
            </a:endParaRPr>
          </a:p>
          <a:p>
            <a:pPr algn="ctr"/>
            <a:r>
              <a:rPr lang="tr-TR" sz="2400" dirty="0">
                <a:latin typeface=" helvetica Neue Light"/>
                <a:cs typeface="Helvetica" panose="020B0604020202020204" pitchFamily="34" charset="0"/>
              </a:rPr>
              <a:t>Akredite başvurusu hazırlığı içinde olan programlar</a:t>
            </a:r>
          </a:p>
          <a:p>
            <a:endParaRPr lang="tr-TR" dirty="0">
              <a:latin typeface=" helvetica Neue Light"/>
              <a:cs typeface="Helvetica" panose="020B0604020202020204" pitchFamily="34" charset="0"/>
            </a:endParaRPr>
          </a:p>
          <a:p>
            <a:pPr marL="1371600" lvl="2" indent="-457200">
              <a:buFont typeface="+mj-lt"/>
              <a:buAutoNum type="arabicPeriod"/>
            </a:pPr>
            <a:r>
              <a:rPr lang="tr-TR" sz="2400" dirty="0">
                <a:latin typeface=" helvetica Neue Light"/>
                <a:cs typeface="Helvetica" panose="020B0604020202020204" pitchFamily="34" charset="0"/>
              </a:rPr>
              <a:t>Alman Dili ve Edebiyatı</a:t>
            </a:r>
          </a:p>
          <a:p>
            <a:pPr marL="1371600" lvl="2" indent="-457200">
              <a:buFont typeface="+mj-lt"/>
              <a:buAutoNum type="arabicPeriod"/>
            </a:pPr>
            <a:r>
              <a:rPr lang="tr-TR" sz="2400" dirty="0">
                <a:latin typeface=" helvetica Neue Light"/>
                <a:cs typeface="Helvetica" panose="020B0604020202020204" pitchFamily="34" charset="0"/>
              </a:rPr>
              <a:t>Amerikan Kültürü ve Edebiyatı</a:t>
            </a:r>
          </a:p>
          <a:p>
            <a:pPr marL="1371600" lvl="2" indent="-457200">
              <a:buFont typeface="+mj-lt"/>
              <a:buAutoNum type="arabicPeriod"/>
            </a:pPr>
            <a:r>
              <a:rPr lang="tr-TR" sz="2400" dirty="0">
                <a:latin typeface=" helvetica Neue Light"/>
                <a:cs typeface="Helvetica" panose="020B0604020202020204" pitchFamily="34" charset="0"/>
              </a:rPr>
              <a:t>Arap Dili ve Edebiyatı</a:t>
            </a:r>
          </a:p>
          <a:p>
            <a:pPr marL="1371600" lvl="2" indent="-457200">
              <a:buFont typeface="+mj-lt"/>
              <a:buAutoNum type="arabicPeriod"/>
            </a:pPr>
            <a:r>
              <a:rPr lang="tr-TR" sz="2400" dirty="0">
                <a:latin typeface=" helvetica Neue Light"/>
                <a:cs typeface="Helvetica" panose="020B0604020202020204" pitchFamily="34" charset="0"/>
              </a:rPr>
              <a:t>Bilgi ve Belge Yönetimi Bölümü</a:t>
            </a:r>
          </a:p>
          <a:p>
            <a:pPr marL="1371600" lvl="2" indent="-457200">
              <a:buFont typeface="+mj-lt"/>
              <a:buAutoNum type="arabicPeriod"/>
            </a:pPr>
            <a:r>
              <a:rPr lang="tr-TR" sz="2400" dirty="0">
                <a:latin typeface=" helvetica Neue Light"/>
                <a:cs typeface="Helvetica" panose="020B0604020202020204" pitchFamily="34" charset="0"/>
              </a:rPr>
              <a:t>Fars Dili ve Edebiyatı</a:t>
            </a:r>
          </a:p>
          <a:p>
            <a:pPr marL="1371600" lvl="2" indent="-457200">
              <a:buFont typeface="+mj-lt"/>
              <a:buAutoNum type="arabicPeriod"/>
            </a:pPr>
            <a:r>
              <a:rPr lang="tr-TR" sz="2400" dirty="0">
                <a:latin typeface=" helvetica Neue Light"/>
                <a:cs typeface="Helvetica" panose="020B0604020202020204" pitchFamily="34" charset="0"/>
              </a:rPr>
              <a:t>Psikoloji</a:t>
            </a:r>
          </a:p>
          <a:p>
            <a:pPr marL="1371600" lvl="2" indent="-457200">
              <a:buFont typeface="+mj-lt"/>
              <a:buAutoNum type="arabicPeriod"/>
            </a:pPr>
            <a:r>
              <a:rPr lang="tr-TR" sz="2400" dirty="0">
                <a:latin typeface=" helvetica Neue Light"/>
                <a:cs typeface="Helvetica" panose="020B0604020202020204" pitchFamily="34" charset="0"/>
              </a:rPr>
              <a:t>Rus Dili ve Edebiyatı</a:t>
            </a:r>
          </a:p>
          <a:p>
            <a:endParaRPr lang="tr-TR"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p:txBody>
      </p:sp>
    </p:spTree>
    <p:extLst>
      <p:ext uri="{BB962C8B-B14F-4D97-AF65-F5344CB8AC3E}">
        <p14:creationId xmlns:p14="http://schemas.microsoft.com/office/powerpoint/2010/main" val="451968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736600" y="1420708"/>
            <a:ext cx="10934159" cy="4247317"/>
          </a:xfrm>
          <a:prstGeom prst="rect">
            <a:avLst/>
          </a:prstGeom>
          <a:noFill/>
        </p:spPr>
        <p:txBody>
          <a:bodyPr wrap="square">
            <a:spAutoFit/>
          </a:bodyPr>
          <a:lstStyle/>
          <a:p>
            <a:r>
              <a:rPr lang="tr-TR" sz="2400" b="1" dirty="0">
                <a:latin typeface=" helvetica Neue Light"/>
                <a:cs typeface="Helvetica" panose="020B0604020202020204" pitchFamily="34" charset="0"/>
              </a:rPr>
              <a:t>                              </a:t>
            </a:r>
            <a:r>
              <a:rPr lang="tr-TR" sz="2400" b="1" dirty="0">
                <a:solidFill>
                  <a:srgbClr val="C00000"/>
                </a:solidFill>
                <a:highlight>
                  <a:srgbClr val="FFFF00"/>
                </a:highlight>
                <a:latin typeface=" helvetica Neue Light"/>
                <a:cs typeface="Helvetica" panose="020B0604020202020204" pitchFamily="34" charset="0"/>
              </a:rPr>
              <a:t>AKREDİTE OLAN PROGRAMLARIMIZ</a:t>
            </a:r>
          </a:p>
          <a:p>
            <a:endParaRPr lang="tr-TR" sz="2400" b="1" dirty="0">
              <a:solidFill>
                <a:srgbClr val="C00000"/>
              </a:solidFill>
              <a:latin typeface=" helvetica Neue Light"/>
              <a:cs typeface="Helvetica" panose="020B0604020202020204" pitchFamily="34" charset="0"/>
            </a:endParaRPr>
          </a:p>
          <a:p>
            <a:pPr algn="just"/>
            <a:endParaRPr lang="tr-TR" sz="2400" dirty="0">
              <a:latin typeface=" helvetica Neue Light"/>
              <a:cs typeface="Helvetica" panose="020B0604020202020204" pitchFamily="34" charset="0"/>
            </a:endParaRPr>
          </a:p>
          <a:p>
            <a:pPr algn="just"/>
            <a:endParaRPr lang="tr-TR" sz="2400" dirty="0">
              <a:latin typeface=" helvetica Neue Light"/>
              <a:cs typeface="Helvetica" panose="020B0604020202020204" pitchFamily="34" charset="0"/>
            </a:endParaRPr>
          </a:p>
          <a:p>
            <a:pPr algn="just"/>
            <a:endParaRPr lang="tr-TR" sz="2400" dirty="0">
              <a:latin typeface=" helvetica Neue Light"/>
              <a:cs typeface="Helvetica" panose="020B0604020202020204" pitchFamily="34" charset="0"/>
            </a:endParaRPr>
          </a:p>
          <a:p>
            <a:pPr algn="just"/>
            <a:r>
              <a:rPr lang="tr-TR" sz="2400" dirty="0">
                <a:latin typeface=" helvetica Neue Light"/>
                <a:cs typeface="Helvetica" panose="020B0604020202020204" pitchFamily="34" charset="0"/>
              </a:rPr>
              <a:t>Felsefe Bölümü 2 yıl süreyle akredite edilmiştir.</a:t>
            </a:r>
          </a:p>
          <a:p>
            <a:endParaRPr lang="tr-TR"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p:txBody>
      </p:sp>
    </p:spTree>
    <p:extLst>
      <p:ext uri="{BB962C8B-B14F-4D97-AF65-F5344CB8AC3E}">
        <p14:creationId xmlns:p14="http://schemas.microsoft.com/office/powerpoint/2010/main" val="1284578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771250" y="1614224"/>
            <a:ext cx="10934159" cy="461665"/>
          </a:xfrm>
          <a:prstGeom prst="rect">
            <a:avLst/>
          </a:prstGeom>
          <a:noFill/>
        </p:spPr>
        <p:txBody>
          <a:bodyPr wrap="square">
            <a:spAutoFit/>
          </a:bodyPr>
          <a:lstStyle/>
          <a:p>
            <a:pPr algn="ctr"/>
            <a:r>
              <a:rPr lang="tr-TR" sz="2400" b="1" dirty="0">
                <a:solidFill>
                  <a:srgbClr val="C00000"/>
                </a:solidFill>
                <a:latin typeface=" helvetica Neue Light"/>
                <a:cs typeface="Helvetica" panose="020B0604020202020204" pitchFamily="34" charset="0"/>
              </a:rPr>
              <a:t>2023-2024 EĞİTİM-ÖĞRETİM YILI YENİ KAYITLI ÖĞRENCİ SAYILARI</a:t>
            </a:r>
          </a:p>
        </p:txBody>
      </p:sp>
      <p:graphicFrame>
        <p:nvGraphicFramePr>
          <p:cNvPr id="2" name="Tablo 1">
            <a:extLst>
              <a:ext uri="{FF2B5EF4-FFF2-40B4-BE49-F238E27FC236}">
                <a16:creationId xmlns:a16="http://schemas.microsoft.com/office/drawing/2014/main" id="{CB38E817-762E-581C-5B98-CFC83A40AD03}"/>
              </a:ext>
            </a:extLst>
          </p:cNvPr>
          <p:cNvGraphicFramePr>
            <a:graphicFrameLocks noGrp="1"/>
          </p:cNvGraphicFramePr>
          <p:nvPr>
            <p:extLst>
              <p:ext uri="{D42A27DB-BD31-4B8C-83A1-F6EECF244321}">
                <p14:modId xmlns:p14="http://schemas.microsoft.com/office/powerpoint/2010/main" val="3044762986"/>
              </p:ext>
            </p:extLst>
          </p:nvPr>
        </p:nvGraphicFramePr>
        <p:xfrm>
          <a:off x="706177" y="2116143"/>
          <a:ext cx="10999231" cy="4690037"/>
        </p:xfrm>
        <a:graphic>
          <a:graphicData uri="http://schemas.openxmlformats.org/drawingml/2006/table">
            <a:tbl>
              <a:tblPr/>
              <a:tblGrid>
                <a:gridCol w="6774365">
                  <a:extLst>
                    <a:ext uri="{9D8B030D-6E8A-4147-A177-3AD203B41FA5}">
                      <a16:colId xmlns:a16="http://schemas.microsoft.com/office/drawing/2014/main" val="2090584375"/>
                    </a:ext>
                  </a:extLst>
                </a:gridCol>
                <a:gridCol w="764846">
                  <a:extLst>
                    <a:ext uri="{9D8B030D-6E8A-4147-A177-3AD203B41FA5}">
                      <a16:colId xmlns:a16="http://schemas.microsoft.com/office/drawing/2014/main" val="4016079638"/>
                    </a:ext>
                  </a:extLst>
                </a:gridCol>
                <a:gridCol w="764846">
                  <a:extLst>
                    <a:ext uri="{9D8B030D-6E8A-4147-A177-3AD203B41FA5}">
                      <a16:colId xmlns:a16="http://schemas.microsoft.com/office/drawing/2014/main" val="1136740072"/>
                    </a:ext>
                  </a:extLst>
                </a:gridCol>
                <a:gridCol w="764846">
                  <a:extLst>
                    <a:ext uri="{9D8B030D-6E8A-4147-A177-3AD203B41FA5}">
                      <a16:colId xmlns:a16="http://schemas.microsoft.com/office/drawing/2014/main" val="828327715"/>
                    </a:ext>
                  </a:extLst>
                </a:gridCol>
                <a:gridCol w="764846">
                  <a:extLst>
                    <a:ext uri="{9D8B030D-6E8A-4147-A177-3AD203B41FA5}">
                      <a16:colId xmlns:a16="http://schemas.microsoft.com/office/drawing/2014/main" val="226791018"/>
                    </a:ext>
                  </a:extLst>
                </a:gridCol>
                <a:gridCol w="1165482">
                  <a:extLst>
                    <a:ext uri="{9D8B030D-6E8A-4147-A177-3AD203B41FA5}">
                      <a16:colId xmlns:a16="http://schemas.microsoft.com/office/drawing/2014/main" val="3192044122"/>
                    </a:ext>
                  </a:extLst>
                </a:gridCol>
              </a:tblGrid>
              <a:tr h="271417">
                <a:tc>
                  <a:txBody>
                    <a:bodyPr/>
                    <a:lstStyle/>
                    <a:p>
                      <a:pPr algn="ctr" fontAlgn="ctr"/>
                      <a:endParaRPr lang="tr-TR" sz="1400" b="1" i="0" u="none" strike="noStrike" dirty="0">
                        <a:solidFill>
                          <a:srgbClr val="002060"/>
                        </a:solidFill>
                        <a:effectLst/>
                        <a:latin typeface="Arial" panose="020B0604020202020204" pitchFamily="34" charset="0"/>
                      </a:endParaRP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ctr"/>
                      <a:r>
                        <a:rPr lang="tr-TR" sz="1400" b="1" i="0" u="none" strike="noStrike" dirty="0">
                          <a:solidFill>
                            <a:srgbClr val="002060"/>
                          </a:solidFill>
                          <a:effectLst/>
                          <a:latin typeface="Arial" panose="020B0604020202020204" pitchFamily="34" charset="0"/>
                        </a:rPr>
                        <a:t>Ö. Ö*</a:t>
                      </a: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gridSpan="2">
                  <a:txBody>
                    <a:bodyPr/>
                    <a:lstStyle/>
                    <a:p>
                      <a:pPr algn="ctr" fontAlgn="ctr"/>
                      <a:r>
                        <a:rPr lang="tr-TR" sz="1400" b="1" i="0" u="none" strike="noStrike">
                          <a:solidFill>
                            <a:srgbClr val="002060"/>
                          </a:solidFill>
                          <a:effectLst/>
                          <a:latin typeface="Arial" panose="020B0604020202020204" pitchFamily="34" charset="0"/>
                        </a:rPr>
                        <a:t>İ. Ö**</a:t>
                      </a:r>
                    </a:p>
                  </a:txBody>
                  <a:tcPr marL="6350" marR="6350" marT="635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fontAlgn="ctr"/>
                      <a:r>
                        <a:rPr lang="tr-TR" sz="1400" b="1" i="0" u="none" strike="noStrike">
                          <a:solidFill>
                            <a:srgbClr val="002060"/>
                          </a:solidFill>
                          <a:effectLst/>
                          <a:latin typeface="Arial" panose="020B0604020202020204" pitchFamily="34" charset="0"/>
                        </a:rPr>
                        <a:t>Toplam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9581480"/>
                  </a:ext>
                </a:extLst>
              </a:tr>
              <a:tr h="429353">
                <a:tc>
                  <a:txBody>
                    <a:bodyPr/>
                    <a:lstStyle/>
                    <a:p>
                      <a:pPr algn="ctr" fontAlgn="ctr"/>
                      <a:r>
                        <a:rPr lang="tr-TR" sz="1400" b="1" i="0" u="none" strike="noStrike">
                          <a:solidFill>
                            <a:srgbClr val="002060"/>
                          </a:solidFill>
                          <a:effectLst/>
                          <a:latin typeface="Arial" panose="020B0604020202020204" pitchFamily="34" charset="0"/>
                        </a:rPr>
                        <a:t>Öğretim Programları</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dirty="0">
                          <a:solidFill>
                            <a:srgbClr val="002060"/>
                          </a:solidFill>
                          <a:effectLst/>
                          <a:latin typeface="Arial" panose="020B0604020202020204" pitchFamily="34" charset="0"/>
                        </a:rPr>
                        <a:t>Erkek</a:t>
                      </a: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a:solidFill>
                            <a:srgbClr val="002060"/>
                          </a:solidFill>
                          <a:effectLst/>
                          <a:latin typeface="Arial" panose="020B0604020202020204" pitchFamily="34" charset="0"/>
                        </a:rPr>
                        <a:t>Kız</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a:solidFill>
                            <a:srgbClr val="002060"/>
                          </a:solidFill>
                          <a:effectLst/>
                          <a:latin typeface="Arial" panose="020B0604020202020204" pitchFamily="34" charset="0"/>
                        </a:rPr>
                        <a:t>Erkek</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a:solidFill>
                            <a:srgbClr val="002060"/>
                          </a:solidFill>
                          <a:effectLst/>
                          <a:latin typeface="Arial" panose="020B0604020202020204" pitchFamily="34" charset="0"/>
                        </a:rPr>
                        <a:t>Kız</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a:solidFill>
                            <a:srgbClr val="00206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428911"/>
                  </a:ext>
                </a:extLst>
              </a:tr>
              <a:tr h="233720">
                <a:tc>
                  <a:txBody>
                    <a:bodyPr/>
                    <a:lstStyle/>
                    <a:p>
                      <a:pPr algn="l" fontAlgn="ctr"/>
                      <a:r>
                        <a:rPr lang="it-IT" sz="1200" b="1" i="0" u="none" strike="noStrike" dirty="0">
                          <a:solidFill>
                            <a:srgbClr val="002060"/>
                          </a:solidFill>
                          <a:effectLst/>
                          <a:latin typeface="Arial" panose="020B0604020202020204" pitchFamily="34" charset="0"/>
                        </a:rPr>
                        <a:t>Alman Dili ve Edebiyatı Programı</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27</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41</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68</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60223285"/>
                  </a:ext>
                </a:extLst>
              </a:tr>
              <a:tr h="226383">
                <a:tc>
                  <a:txBody>
                    <a:bodyPr/>
                    <a:lstStyle/>
                    <a:p>
                      <a:pPr algn="l" fontAlgn="ctr"/>
                      <a:r>
                        <a:rPr lang="tr-TR" sz="1200" b="1" i="0" u="none" strike="noStrike" dirty="0">
                          <a:solidFill>
                            <a:srgbClr val="002060"/>
                          </a:solidFill>
                          <a:effectLst/>
                          <a:latin typeface="Arial" panose="020B0604020202020204" pitchFamily="34" charset="0"/>
                        </a:rPr>
                        <a:t>Amerikan Kültürü ve Edebiyatı Programı</a:t>
                      </a:r>
                    </a:p>
                  </a:txBody>
                  <a:tcPr marL="6350" marR="6350" marT="6350" marB="0" anchor="ctr">
                    <a:lnL>
                      <a:noFill/>
                    </a:lnL>
                    <a:lnR>
                      <a:noFill/>
                    </a:lnR>
                    <a:lnT>
                      <a:noFill/>
                    </a:lnT>
                    <a:lnB>
                      <a:noFill/>
                    </a:lnB>
                  </a:tcPr>
                </a:tc>
                <a:tc>
                  <a:txBody>
                    <a:bodyPr/>
                    <a:lstStyle/>
                    <a:p>
                      <a:pPr algn="ctr" fontAlgn="ctr"/>
                      <a:r>
                        <a:rPr lang="tr-TR" sz="1200" b="0" i="0" u="none" strike="noStrike">
                          <a:solidFill>
                            <a:srgbClr val="002060"/>
                          </a:solidFill>
                          <a:effectLst/>
                          <a:latin typeface="Arial" panose="020B0604020202020204" pitchFamily="34" charset="0"/>
                        </a:rPr>
                        <a:t>23</a:t>
                      </a:r>
                      <a:endParaRPr lang="tr-TR" sz="1200" b="0" i="0" u="none" strike="noStrike" dirty="0">
                        <a:solidFill>
                          <a:srgbClr val="002060"/>
                        </a:solidFill>
                        <a:effectLst/>
                        <a:latin typeface="Arial" panose="020B0604020202020204" pitchFamily="34" charset="0"/>
                      </a:endParaRP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45</a:t>
                      </a:r>
                    </a:p>
                  </a:txBody>
                  <a:tcPr marL="6350" marR="6350" marT="6350" marB="0" anchor="ctr">
                    <a:lnL>
                      <a:noFill/>
                    </a:lnL>
                    <a:lnR>
                      <a:noFill/>
                    </a:lnR>
                    <a:lnT>
                      <a:noFill/>
                    </a:lnT>
                    <a:lnB>
                      <a:noFill/>
                    </a:lnB>
                  </a:tcPr>
                </a:tc>
                <a:extLst>
                  <a:ext uri="{0D108BD9-81ED-4DB2-BD59-A6C34878D82A}">
                    <a16:rowId xmlns:a16="http://schemas.microsoft.com/office/drawing/2014/main" val="2623078596"/>
                  </a:ext>
                </a:extLst>
              </a:tr>
              <a:tr h="233720">
                <a:tc>
                  <a:txBody>
                    <a:bodyPr/>
                    <a:lstStyle/>
                    <a:p>
                      <a:pPr algn="l" fontAlgn="ctr"/>
                      <a:r>
                        <a:rPr lang="it-IT" sz="1200" b="1" i="0" u="none" strike="noStrike" dirty="0">
                          <a:solidFill>
                            <a:srgbClr val="002060"/>
                          </a:solidFill>
                          <a:effectLst/>
                          <a:latin typeface="Arial" panose="020B0604020202020204" pitchFamily="34" charset="0"/>
                        </a:rPr>
                        <a:t>Arap Dili ve Edebiyatı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21</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50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24</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21</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116</a:t>
                      </a:r>
                    </a:p>
                  </a:txBody>
                  <a:tcPr marL="6350" marR="6350" marT="6350" marB="0" anchor="ctr">
                    <a:lnL>
                      <a:noFill/>
                    </a:lnL>
                    <a:lnR>
                      <a:noFill/>
                    </a:lnR>
                    <a:lnT>
                      <a:noFill/>
                    </a:lnT>
                    <a:lnB>
                      <a:noFill/>
                    </a:lnB>
                  </a:tcPr>
                </a:tc>
                <a:extLst>
                  <a:ext uri="{0D108BD9-81ED-4DB2-BD59-A6C34878D82A}">
                    <a16:rowId xmlns:a16="http://schemas.microsoft.com/office/drawing/2014/main" val="642954527"/>
                  </a:ext>
                </a:extLst>
              </a:tr>
              <a:tr h="233720">
                <a:tc>
                  <a:txBody>
                    <a:bodyPr/>
                    <a:lstStyle/>
                    <a:p>
                      <a:pPr algn="l" fontAlgn="ctr"/>
                      <a:r>
                        <a:rPr lang="tr-TR" sz="1200" b="1" i="0" u="none" strike="noStrike" dirty="0">
                          <a:solidFill>
                            <a:srgbClr val="002060"/>
                          </a:solidFill>
                          <a:effectLst/>
                          <a:latin typeface="Arial" panose="020B0604020202020204" pitchFamily="34" charset="0"/>
                        </a:rPr>
                        <a:t>Arkeoloji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19</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19</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38</a:t>
                      </a:r>
                    </a:p>
                  </a:txBody>
                  <a:tcPr marL="6350" marR="6350" marT="6350" marB="0" anchor="ctr">
                    <a:lnL>
                      <a:noFill/>
                    </a:lnL>
                    <a:lnR>
                      <a:noFill/>
                    </a:lnR>
                    <a:lnT>
                      <a:noFill/>
                    </a:lnT>
                    <a:lnB>
                      <a:noFill/>
                    </a:lnB>
                  </a:tcPr>
                </a:tc>
                <a:extLst>
                  <a:ext uri="{0D108BD9-81ED-4DB2-BD59-A6C34878D82A}">
                    <a16:rowId xmlns:a16="http://schemas.microsoft.com/office/drawing/2014/main" val="2546010981"/>
                  </a:ext>
                </a:extLst>
              </a:tr>
              <a:tr h="233720">
                <a:tc>
                  <a:txBody>
                    <a:bodyPr/>
                    <a:lstStyle/>
                    <a:p>
                      <a:pPr algn="l" fontAlgn="ctr"/>
                      <a:r>
                        <a:rPr lang="tr-TR" sz="1200" b="1" i="0" u="none" strike="noStrike" dirty="0">
                          <a:solidFill>
                            <a:srgbClr val="002060"/>
                          </a:solidFill>
                          <a:effectLst/>
                          <a:latin typeface="Arial" panose="020B0604020202020204" pitchFamily="34" charset="0"/>
                        </a:rPr>
                        <a:t>Bilgi ve Belge Yönetimi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47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13</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18</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95</a:t>
                      </a:r>
                    </a:p>
                  </a:txBody>
                  <a:tcPr marL="6350" marR="6350" marT="6350" marB="0" anchor="ctr">
                    <a:lnL>
                      <a:noFill/>
                    </a:lnL>
                    <a:lnR>
                      <a:noFill/>
                    </a:lnR>
                    <a:lnT>
                      <a:noFill/>
                    </a:lnT>
                    <a:lnB>
                      <a:noFill/>
                    </a:lnB>
                  </a:tcPr>
                </a:tc>
                <a:extLst>
                  <a:ext uri="{0D108BD9-81ED-4DB2-BD59-A6C34878D82A}">
                    <a16:rowId xmlns:a16="http://schemas.microsoft.com/office/drawing/2014/main" val="3947538666"/>
                  </a:ext>
                </a:extLst>
              </a:tr>
              <a:tr h="233720">
                <a:tc>
                  <a:txBody>
                    <a:bodyPr/>
                    <a:lstStyle/>
                    <a:p>
                      <a:pPr algn="l" fontAlgn="ctr"/>
                      <a:r>
                        <a:rPr lang="tr-TR" sz="1200" b="1" i="0" u="none" strike="noStrike">
                          <a:solidFill>
                            <a:srgbClr val="002060"/>
                          </a:solidFill>
                          <a:effectLst/>
                          <a:latin typeface="Arial" panose="020B0604020202020204" pitchFamily="34" charset="0"/>
                        </a:rPr>
                        <a:t>Coğrafya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49</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25</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25</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126</a:t>
                      </a:r>
                    </a:p>
                  </a:txBody>
                  <a:tcPr marL="6350" marR="6350" marT="6350" marB="0" anchor="ctr">
                    <a:lnL>
                      <a:noFill/>
                    </a:lnL>
                    <a:lnR>
                      <a:noFill/>
                    </a:lnR>
                    <a:lnT>
                      <a:noFill/>
                    </a:lnT>
                    <a:lnB>
                      <a:noFill/>
                    </a:lnB>
                  </a:tcPr>
                </a:tc>
                <a:extLst>
                  <a:ext uri="{0D108BD9-81ED-4DB2-BD59-A6C34878D82A}">
                    <a16:rowId xmlns:a16="http://schemas.microsoft.com/office/drawing/2014/main" val="3184247302"/>
                  </a:ext>
                </a:extLst>
              </a:tr>
              <a:tr h="233720">
                <a:tc>
                  <a:txBody>
                    <a:bodyPr/>
                    <a:lstStyle/>
                    <a:p>
                      <a:pPr algn="l" fontAlgn="ctr"/>
                      <a:r>
                        <a:rPr lang="tr-TR" sz="1200" b="1" i="0" u="none" strike="noStrike" dirty="0">
                          <a:solidFill>
                            <a:srgbClr val="002060"/>
                          </a:solidFill>
                          <a:effectLst/>
                          <a:latin typeface="Arial" panose="020B0604020202020204" pitchFamily="34" charset="0"/>
                        </a:rPr>
                        <a:t>Çağdaş Türk Lehçeleri ve Edebiyatları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45</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65</a:t>
                      </a:r>
                    </a:p>
                  </a:txBody>
                  <a:tcPr marL="6350" marR="6350" marT="6350" marB="0" anchor="ctr">
                    <a:lnL>
                      <a:noFill/>
                    </a:lnL>
                    <a:lnR>
                      <a:noFill/>
                    </a:lnR>
                    <a:lnT>
                      <a:noFill/>
                    </a:lnT>
                    <a:lnB>
                      <a:noFill/>
                    </a:lnB>
                  </a:tcPr>
                </a:tc>
                <a:extLst>
                  <a:ext uri="{0D108BD9-81ED-4DB2-BD59-A6C34878D82A}">
                    <a16:rowId xmlns:a16="http://schemas.microsoft.com/office/drawing/2014/main" val="3204722687"/>
                  </a:ext>
                </a:extLst>
              </a:tr>
              <a:tr h="233720">
                <a:tc>
                  <a:txBody>
                    <a:bodyPr/>
                    <a:lstStyle/>
                    <a:p>
                      <a:pPr algn="l" fontAlgn="ctr"/>
                      <a:r>
                        <a:rPr lang="it-IT" sz="1200" b="1" i="0" u="none" strike="noStrike" dirty="0">
                          <a:solidFill>
                            <a:srgbClr val="002060"/>
                          </a:solidFill>
                          <a:effectLst/>
                          <a:latin typeface="Arial" panose="020B0604020202020204" pitchFamily="34" charset="0"/>
                        </a:rPr>
                        <a:t>Fars Dili ve Edebiyatı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19</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36</a:t>
                      </a:r>
                    </a:p>
                  </a:txBody>
                  <a:tcPr marL="6350" marR="6350" marT="6350" marB="0" anchor="ctr">
                    <a:lnL>
                      <a:noFill/>
                    </a:lnL>
                    <a:lnR>
                      <a:noFill/>
                    </a:lnR>
                    <a:lnT>
                      <a:noFill/>
                    </a:lnT>
                    <a:lnB>
                      <a:noFill/>
                    </a:lnB>
                  </a:tcPr>
                </a:tc>
                <a:extLst>
                  <a:ext uri="{0D108BD9-81ED-4DB2-BD59-A6C34878D82A}">
                    <a16:rowId xmlns:a16="http://schemas.microsoft.com/office/drawing/2014/main" val="1768310422"/>
                  </a:ext>
                </a:extLst>
              </a:tr>
              <a:tr h="233720">
                <a:tc>
                  <a:txBody>
                    <a:bodyPr/>
                    <a:lstStyle/>
                    <a:p>
                      <a:pPr algn="l" fontAlgn="ctr"/>
                      <a:r>
                        <a:rPr lang="tr-TR" sz="1200" b="1" i="0" u="none" strike="noStrike" dirty="0">
                          <a:solidFill>
                            <a:srgbClr val="002060"/>
                          </a:solidFill>
                          <a:effectLst/>
                          <a:latin typeface="Arial" panose="020B0604020202020204" pitchFamily="34" charset="0"/>
                        </a:rPr>
                        <a:t>Felsefe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18</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41</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59</a:t>
                      </a:r>
                    </a:p>
                  </a:txBody>
                  <a:tcPr marL="6350" marR="6350" marT="6350" marB="0" anchor="ctr">
                    <a:lnL>
                      <a:noFill/>
                    </a:lnL>
                    <a:lnR>
                      <a:noFill/>
                    </a:lnR>
                    <a:lnT>
                      <a:noFill/>
                    </a:lnT>
                    <a:lnB>
                      <a:noFill/>
                    </a:lnB>
                  </a:tcPr>
                </a:tc>
                <a:extLst>
                  <a:ext uri="{0D108BD9-81ED-4DB2-BD59-A6C34878D82A}">
                    <a16:rowId xmlns:a16="http://schemas.microsoft.com/office/drawing/2014/main" val="3991408025"/>
                  </a:ext>
                </a:extLst>
              </a:tr>
              <a:tr h="233720">
                <a:tc>
                  <a:txBody>
                    <a:bodyPr/>
                    <a:lstStyle/>
                    <a:p>
                      <a:pPr algn="l" fontAlgn="ctr"/>
                      <a:r>
                        <a:rPr lang="tr-TR" sz="1200" b="1" i="0" u="none" strike="noStrike" dirty="0">
                          <a:solidFill>
                            <a:srgbClr val="002060"/>
                          </a:solidFill>
                          <a:effectLst/>
                          <a:latin typeface="Arial" panose="020B0604020202020204" pitchFamily="34" charset="0"/>
                        </a:rPr>
                        <a:t>İngiliz Dili ve Edebiyatı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29</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61</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30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41</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161</a:t>
                      </a:r>
                    </a:p>
                  </a:txBody>
                  <a:tcPr marL="6350" marR="6350" marT="6350" marB="0" anchor="ctr">
                    <a:lnL>
                      <a:noFill/>
                    </a:lnL>
                    <a:lnR>
                      <a:noFill/>
                    </a:lnR>
                    <a:lnT>
                      <a:noFill/>
                    </a:lnT>
                    <a:lnB>
                      <a:noFill/>
                    </a:lnB>
                  </a:tcPr>
                </a:tc>
                <a:extLst>
                  <a:ext uri="{0D108BD9-81ED-4DB2-BD59-A6C34878D82A}">
                    <a16:rowId xmlns:a16="http://schemas.microsoft.com/office/drawing/2014/main" val="2352184137"/>
                  </a:ext>
                </a:extLst>
              </a:tr>
              <a:tr h="233720">
                <a:tc>
                  <a:txBody>
                    <a:bodyPr/>
                    <a:lstStyle/>
                    <a:p>
                      <a:pPr algn="l" fontAlgn="ctr"/>
                      <a:r>
                        <a:rPr lang="tr-TR" sz="1200" b="1" i="0" u="none" strike="noStrike" dirty="0">
                          <a:solidFill>
                            <a:srgbClr val="002060"/>
                          </a:solidFill>
                          <a:effectLst/>
                          <a:latin typeface="Arial" panose="020B0604020202020204" pitchFamily="34" charset="0"/>
                        </a:rPr>
                        <a:t>Psikoloji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82</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99</a:t>
                      </a:r>
                    </a:p>
                  </a:txBody>
                  <a:tcPr marL="6350" marR="6350" marT="6350" marB="0" anchor="ctr">
                    <a:lnL>
                      <a:noFill/>
                    </a:lnL>
                    <a:lnR>
                      <a:noFill/>
                    </a:lnR>
                    <a:lnT>
                      <a:noFill/>
                    </a:lnT>
                    <a:lnB>
                      <a:noFill/>
                    </a:lnB>
                  </a:tcPr>
                </a:tc>
                <a:extLst>
                  <a:ext uri="{0D108BD9-81ED-4DB2-BD59-A6C34878D82A}">
                    <a16:rowId xmlns:a16="http://schemas.microsoft.com/office/drawing/2014/main" val="118874034"/>
                  </a:ext>
                </a:extLst>
              </a:tr>
              <a:tr h="233720">
                <a:tc>
                  <a:txBody>
                    <a:bodyPr/>
                    <a:lstStyle/>
                    <a:p>
                      <a:pPr algn="l" fontAlgn="ctr"/>
                      <a:r>
                        <a:rPr lang="tr-TR" sz="1200" b="1" i="0" u="none" strike="noStrike" dirty="0">
                          <a:solidFill>
                            <a:srgbClr val="002060"/>
                          </a:solidFill>
                          <a:effectLst/>
                          <a:latin typeface="Arial" panose="020B0604020202020204" pitchFamily="34" charset="0"/>
                        </a:rPr>
                        <a:t>Rus Dili ve Edebiyatı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15</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26</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41</a:t>
                      </a:r>
                    </a:p>
                  </a:txBody>
                  <a:tcPr marL="6350" marR="6350" marT="6350" marB="0" anchor="ctr">
                    <a:lnL>
                      <a:noFill/>
                    </a:lnL>
                    <a:lnR>
                      <a:noFill/>
                    </a:lnR>
                    <a:lnT>
                      <a:noFill/>
                    </a:lnT>
                    <a:lnB>
                      <a:noFill/>
                    </a:lnB>
                  </a:tcPr>
                </a:tc>
                <a:extLst>
                  <a:ext uri="{0D108BD9-81ED-4DB2-BD59-A6C34878D82A}">
                    <a16:rowId xmlns:a16="http://schemas.microsoft.com/office/drawing/2014/main" val="630897407"/>
                  </a:ext>
                </a:extLst>
              </a:tr>
              <a:tr h="233720">
                <a:tc>
                  <a:txBody>
                    <a:bodyPr/>
                    <a:lstStyle/>
                    <a:p>
                      <a:pPr algn="l" fontAlgn="ctr"/>
                      <a:r>
                        <a:rPr lang="tr-TR" sz="1200" b="1" i="0" u="none" strike="noStrike" dirty="0">
                          <a:solidFill>
                            <a:srgbClr val="002060"/>
                          </a:solidFill>
                          <a:effectLst/>
                          <a:latin typeface="Arial" panose="020B0604020202020204" pitchFamily="34" charset="0"/>
                        </a:rPr>
                        <a:t>Sanat Tarihi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33</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29</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32</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22</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116</a:t>
                      </a:r>
                    </a:p>
                  </a:txBody>
                  <a:tcPr marL="6350" marR="6350" marT="6350" marB="0" anchor="ctr">
                    <a:lnL>
                      <a:noFill/>
                    </a:lnL>
                    <a:lnR>
                      <a:noFill/>
                    </a:lnR>
                    <a:lnT>
                      <a:noFill/>
                    </a:lnT>
                    <a:lnB>
                      <a:noFill/>
                    </a:lnB>
                  </a:tcPr>
                </a:tc>
                <a:extLst>
                  <a:ext uri="{0D108BD9-81ED-4DB2-BD59-A6C34878D82A}">
                    <a16:rowId xmlns:a16="http://schemas.microsoft.com/office/drawing/2014/main" val="2581196129"/>
                  </a:ext>
                </a:extLst>
              </a:tr>
              <a:tr h="112939">
                <a:tc>
                  <a:txBody>
                    <a:bodyPr/>
                    <a:lstStyle/>
                    <a:p>
                      <a:pPr algn="l" fontAlgn="ctr"/>
                      <a:r>
                        <a:rPr lang="tr-TR" sz="1200" b="1" i="0" u="none" strike="noStrike" dirty="0">
                          <a:solidFill>
                            <a:srgbClr val="002060"/>
                          </a:solidFill>
                          <a:effectLst/>
                          <a:latin typeface="Arial" panose="020B0604020202020204" pitchFamily="34" charset="0"/>
                        </a:rPr>
                        <a:t>Sosyoloji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42</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16</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102</a:t>
                      </a:r>
                    </a:p>
                  </a:txBody>
                  <a:tcPr marL="6350" marR="6350" marT="6350" marB="0" anchor="ctr">
                    <a:lnL>
                      <a:noFill/>
                    </a:lnL>
                    <a:lnR>
                      <a:noFill/>
                    </a:lnR>
                    <a:lnT>
                      <a:noFill/>
                    </a:lnT>
                    <a:lnB>
                      <a:noFill/>
                    </a:lnB>
                  </a:tcPr>
                </a:tc>
                <a:extLst>
                  <a:ext uri="{0D108BD9-81ED-4DB2-BD59-A6C34878D82A}">
                    <a16:rowId xmlns:a16="http://schemas.microsoft.com/office/drawing/2014/main" val="3212218653"/>
                  </a:ext>
                </a:extLst>
              </a:tr>
              <a:tr h="233720">
                <a:tc>
                  <a:txBody>
                    <a:bodyPr/>
                    <a:lstStyle/>
                    <a:p>
                      <a:pPr algn="l" fontAlgn="ctr"/>
                      <a:r>
                        <a:rPr lang="tr-TR" sz="1200" b="1" i="0" u="none" strike="noStrike" dirty="0">
                          <a:solidFill>
                            <a:srgbClr val="002060"/>
                          </a:solidFill>
                          <a:effectLst/>
                          <a:latin typeface="Arial" panose="020B0604020202020204" pitchFamily="34" charset="0"/>
                        </a:rPr>
                        <a:t>Tarih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51</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42</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56</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166</a:t>
                      </a:r>
                    </a:p>
                  </a:txBody>
                  <a:tcPr marL="6350" marR="6350" marT="6350" marB="0" anchor="ctr">
                    <a:lnL>
                      <a:noFill/>
                    </a:lnL>
                    <a:lnR>
                      <a:noFill/>
                    </a:lnR>
                    <a:lnT>
                      <a:noFill/>
                    </a:lnT>
                    <a:lnB>
                      <a:noFill/>
                    </a:lnB>
                  </a:tcPr>
                </a:tc>
                <a:extLst>
                  <a:ext uri="{0D108BD9-81ED-4DB2-BD59-A6C34878D82A}">
                    <a16:rowId xmlns:a16="http://schemas.microsoft.com/office/drawing/2014/main" val="3238021426"/>
                  </a:ext>
                </a:extLst>
              </a:tr>
              <a:tr h="233720">
                <a:tc>
                  <a:txBody>
                    <a:bodyPr/>
                    <a:lstStyle/>
                    <a:p>
                      <a:pPr algn="l" fontAlgn="ctr"/>
                      <a:r>
                        <a:rPr lang="it-IT" sz="1200" b="1" i="0" u="none" strike="noStrike" dirty="0">
                          <a:solidFill>
                            <a:srgbClr val="002060"/>
                          </a:solidFill>
                          <a:effectLst/>
                          <a:latin typeface="Arial" panose="020B0604020202020204" pitchFamily="34" charset="0"/>
                        </a:rPr>
                        <a:t>Türk Dili ve Edebiyatı Programı</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dirty="0">
                          <a:solidFill>
                            <a:srgbClr val="002060"/>
                          </a:solidFill>
                          <a:effectLst/>
                          <a:latin typeface="Arial" panose="020B0604020202020204" pitchFamily="34" charset="0"/>
                        </a:rPr>
                        <a:t>19</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dirty="0">
                          <a:solidFill>
                            <a:srgbClr val="002060"/>
                          </a:solidFill>
                          <a:effectLst/>
                          <a:latin typeface="Arial" panose="020B0604020202020204" pitchFamily="34" charset="0"/>
                        </a:rPr>
                        <a:t>69</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dirty="0">
                          <a:solidFill>
                            <a:srgbClr val="002060"/>
                          </a:solidFill>
                          <a:effectLst/>
                          <a:latin typeface="Arial" panose="020B0604020202020204" pitchFamily="34" charset="0"/>
                        </a:rPr>
                        <a:t>29</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dirty="0">
                          <a:solidFill>
                            <a:srgbClr val="002060"/>
                          </a:solidFill>
                          <a:effectLst/>
                          <a:latin typeface="Arial" panose="020B0604020202020204" pitchFamily="34" charset="0"/>
                        </a:rPr>
                        <a:t>45</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dirty="0">
                          <a:solidFill>
                            <a:srgbClr val="002060"/>
                          </a:solidFill>
                          <a:effectLst/>
                          <a:latin typeface="Arial" panose="020B0604020202020204" pitchFamily="34" charset="0"/>
                        </a:rPr>
                        <a:t>162</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0529340"/>
                  </a:ext>
                </a:extLst>
              </a:tr>
              <a:tr h="301574">
                <a:tc>
                  <a:txBody>
                    <a:bodyPr/>
                    <a:lstStyle/>
                    <a:p>
                      <a:pPr algn="l" fontAlgn="ctr"/>
                      <a:r>
                        <a:rPr lang="tr-TR" sz="1200" b="1" i="0" u="none" strike="noStrike" dirty="0">
                          <a:solidFill>
                            <a:srgbClr val="002060"/>
                          </a:solidFill>
                          <a:effectLst/>
                          <a:latin typeface="Arial" panose="020B0604020202020204" pitchFamily="34" charset="0"/>
                        </a:rPr>
                        <a:t>TOPLAM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1" i="0" u="none" strike="noStrike" dirty="0">
                          <a:solidFill>
                            <a:srgbClr val="002060"/>
                          </a:solidFill>
                          <a:effectLst/>
                          <a:latin typeface="Arial" panose="020B0604020202020204" pitchFamily="34" charset="0"/>
                        </a:rPr>
                        <a:t>372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1" i="0" u="none" strike="noStrike" dirty="0">
                          <a:solidFill>
                            <a:srgbClr val="002060"/>
                          </a:solidFill>
                          <a:effectLst/>
                          <a:latin typeface="Arial" panose="020B0604020202020204" pitchFamily="34" charset="0"/>
                        </a:rPr>
                        <a:t>687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1" i="0" u="none" strike="noStrike" dirty="0">
                          <a:solidFill>
                            <a:srgbClr val="002060"/>
                          </a:solidFill>
                          <a:effectLst/>
                          <a:latin typeface="Arial" panose="020B0604020202020204" pitchFamily="34" charset="0"/>
                        </a:rPr>
                        <a:t>225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1" i="0" u="none" strike="noStrike" dirty="0">
                          <a:solidFill>
                            <a:srgbClr val="002060"/>
                          </a:solidFill>
                          <a:effectLst/>
                          <a:latin typeface="Arial" panose="020B0604020202020204" pitchFamily="34" charset="0"/>
                        </a:rPr>
                        <a:t>216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1" i="0" u="none" strike="noStrike" dirty="0">
                          <a:solidFill>
                            <a:srgbClr val="002060"/>
                          </a:solidFill>
                          <a:effectLst/>
                          <a:latin typeface="Arial" panose="020B0604020202020204" pitchFamily="34" charset="0"/>
                        </a:rPr>
                        <a:t>1495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7338939"/>
                  </a:ext>
                </a:extLst>
              </a:tr>
            </a:tbl>
          </a:graphicData>
        </a:graphic>
      </p:graphicFrame>
    </p:spTree>
    <p:extLst>
      <p:ext uri="{BB962C8B-B14F-4D97-AF65-F5344CB8AC3E}">
        <p14:creationId xmlns:p14="http://schemas.microsoft.com/office/powerpoint/2010/main" val="3326062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771250" y="1614224"/>
            <a:ext cx="10934159" cy="461665"/>
          </a:xfrm>
          <a:prstGeom prst="rect">
            <a:avLst/>
          </a:prstGeom>
          <a:noFill/>
        </p:spPr>
        <p:txBody>
          <a:bodyPr wrap="square">
            <a:spAutoFit/>
          </a:bodyPr>
          <a:lstStyle/>
          <a:p>
            <a:pPr algn="ctr"/>
            <a:r>
              <a:rPr lang="tr-TR" sz="2400" b="1" dirty="0">
                <a:solidFill>
                  <a:srgbClr val="C00000"/>
                </a:solidFill>
                <a:latin typeface=" helvetica Neue Light"/>
                <a:cs typeface="Helvetica" panose="020B0604020202020204" pitchFamily="34" charset="0"/>
              </a:rPr>
              <a:t>2022-2023 EĞİTİM-ÖĞRETİM YILI KAYITLI ÖĞRENCİ SAYILARI</a:t>
            </a:r>
          </a:p>
        </p:txBody>
      </p:sp>
      <p:graphicFrame>
        <p:nvGraphicFramePr>
          <p:cNvPr id="2" name="Tablo 1">
            <a:extLst>
              <a:ext uri="{FF2B5EF4-FFF2-40B4-BE49-F238E27FC236}">
                <a16:creationId xmlns:a16="http://schemas.microsoft.com/office/drawing/2014/main" id="{CB38E817-762E-581C-5B98-CFC83A40AD03}"/>
              </a:ext>
            </a:extLst>
          </p:cNvPr>
          <p:cNvGraphicFramePr>
            <a:graphicFrameLocks noGrp="1"/>
          </p:cNvGraphicFramePr>
          <p:nvPr>
            <p:extLst>
              <p:ext uri="{D42A27DB-BD31-4B8C-83A1-F6EECF244321}">
                <p14:modId xmlns:p14="http://schemas.microsoft.com/office/powerpoint/2010/main" val="760590392"/>
              </p:ext>
            </p:extLst>
          </p:nvPr>
        </p:nvGraphicFramePr>
        <p:xfrm>
          <a:off x="656303" y="2116143"/>
          <a:ext cx="10879394" cy="4210499"/>
        </p:xfrm>
        <a:graphic>
          <a:graphicData uri="http://schemas.openxmlformats.org/drawingml/2006/table">
            <a:tbl>
              <a:tblPr/>
              <a:tblGrid>
                <a:gridCol w="6700558">
                  <a:extLst>
                    <a:ext uri="{9D8B030D-6E8A-4147-A177-3AD203B41FA5}">
                      <a16:colId xmlns:a16="http://schemas.microsoft.com/office/drawing/2014/main" val="2090584375"/>
                    </a:ext>
                  </a:extLst>
                </a:gridCol>
                <a:gridCol w="756513">
                  <a:extLst>
                    <a:ext uri="{9D8B030D-6E8A-4147-A177-3AD203B41FA5}">
                      <a16:colId xmlns:a16="http://schemas.microsoft.com/office/drawing/2014/main" val="4016079638"/>
                    </a:ext>
                  </a:extLst>
                </a:gridCol>
                <a:gridCol w="756513">
                  <a:extLst>
                    <a:ext uri="{9D8B030D-6E8A-4147-A177-3AD203B41FA5}">
                      <a16:colId xmlns:a16="http://schemas.microsoft.com/office/drawing/2014/main" val="1136740072"/>
                    </a:ext>
                  </a:extLst>
                </a:gridCol>
                <a:gridCol w="756513">
                  <a:extLst>
                    <a:ext uri="{9D8B030D-6E8A-4147-A177-3AD203B41FA5}">
                      <a16:colId xmlns:a16="http://schemas.microsoft.com/office/drawing/2014/main" val="828327715"/>
                    </a:ext>
                  </a:extLst>
                </a:gridCol>
                <a:gridCol w="756513">
                  <a:extLst>
                    <a:ext uri="{9D8B030D-6E8A-4147-A177-3AD203B41FA5}">
                      <a16:colId xmlns:a16="http://schemas.microsoft.com/office/drawing/2014/main" val="226791018"/>
                    </a:ext>
                  </a:extLst>
                </a:gridCol>
                <a:gridCol w="1152784">
                  <a:extLst>
                    <a:ext uri="{9D8B030D-6E8A-4147-A177-3AD203B41FA5}">
                      <a16:colId xmlns:a16="http://schemas.microsoft.com/office/drawing/2014/main" val="3192044122"/>
                    </a:ext>
                  </a:extLst>
                </a:gridCol>
              </a:tblGrid>
              <a:tr h="249306">
                <a:tc>
                  <a:txBody>
                    <a:bodyPr/>
                    <a:lstStyle/>
                    <a:p>
                      <a:pPr algn="ctr" fontAlgn="ctr"/>
                      <a:endParaRPr lang="tr-TR" sz="1400" b="1" i="0" u="none" strike="noStrike" dirty="0">
                        <a:solidFill>
                          <a:srgbClr val="002060"/>
                        </a:solidFill>
                        <a:effectLst/>
                        <a:latin typeface="Arial" panose="020B0604020202020204" pitchFamily="34" charset="0"/>
                      </a:endParaRP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ctr"/>
                      <a:r>
                        <a:rPr lang="tr-TR" sz="1400" b="1" i="0" u="none" strike="noStrike">
                          <a:solidFill>
                            <a:srgbClr val="002060"/>
                          </a:solidFill>
                          <a:effectLst/>
                          <a:latin typeface="Arial" panose="020B0604020202020204" pitchFamily="34" charset="0"/>
                        </a:rPr>
                        <a:t>B. Ö*</a:t>
                      </a: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gridSpan="2">
                  <a:txBody>
                    <a:bodyPr/>
                    <a:lstStyle/>
                    <a:p>
                      <a:pPr algn="ctr" fontAlgn="ctr"/>
                      <a:r>
                        <a:rPr lang="tr-TR" sz="1400" b="1" i="0" u="none" strike="noStrike">
                          <a:solidFill>
                            <a:srgbClr val="002060"/>
                          </a:solidFill>
                          <a:effectLst/>
                          <a:latin typeface="Arial" panose="020B0604020202020204" pitchFamily="34" charset="0"/>
                        </a:rPr>
                        <a:t>İ. Ö**</a:t>
                      </a:r>
                    </a:p>
                  </a:txBody>
                  <a:tcPr marL="6350" marR="6350" marT="635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fontAlgn="ctr"/>
                      <a:r>
                        <a:rPr lang="tr-TR" sz="1400" b="1" i="0" u="none" strike="noStrike">
                          <a:solidFill>
                            <a:srgbClr val="002060"/>
                          </a:solidFill>
                          <a:effectLst/>
                          <a:latin typeface="Arial" panose="020B0604020202020204" pitchFamily="34" charset="0"/>
                        </a:rPr>
                        <a:t>Toplam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9581480"/>
                  </a:ext>
                </a:extLst>
              </a:tr>
              <a:tr h="249306">
                <a:tc>
                  <a:txBody>
                    <a:bodyPr/>
                    <a:lstStyle/>
                    <a:p>
                      <a:pPr algn="ctr" fontAlgn="ctr"/>
                      <a:r>
                        <a:rPr lang="tr-TR" sz="1400" b="1" i="0" u="none" strike="noStrike">
                          <a:solidFill>
                            <a:srgbClr val="002060"/>
                          </a:solidFill>
                          <a:effectLst/>
                          <a:latin typeface="Arial" panose="020B0604020202020204" pitchFamily="34" charset="0"/>
                        </a:rPr>
                        <a:t>Öğretim Programları</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a:solidFill>
                            <a:srgbClr val="002060"/>
                          </a:solidFill>
                          <a:effectLst/>
                          <a:latin typeface="Arial" panose="020B0604020202020204" pitchFamily="34" charset="0"/>
                        </a:rPr>
                        <a:t>Erkek</a:t>
                      </a: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a:solidFill>
                            <a:srgbClr val="002060"/>
                          </a:solidFill>
                          <a:effectLst/>
                          <a:latin typeface="Arial" panose="020B0604020202020204" pitchFamily="34" charset="0"/>
                        </a:rPr>
                        <a:t>Kız</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a:solidFill>
                            <a:srgbClr val="002060"/>
                          </a:solidFill>
                          <a:effectLst/>
                          <a:latin typeface="Arial" panose="020B0604020202020204" pitchFamily="34" charset="0"/>
                        </a:rPr>
                        <a:t>Erkek</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a:solidFill>
                            <a:srgbClr val="002060"/>
                          </a:solidFill>
                          <a:effectLst/>
                          <a:latin typeface="Arial" panose="020B0604020202020204" pitchFamily="34" charset="0"/>
                        </a:rPr>
                        <a:t>Kız</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a:solidFill>
                            <a:srgbClr val="00206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428911"/>
                  </a:ext>
                </a:extLst>
              </a:tr>
              <a:tr h="214680">
                <a:tc>
                  <a:txBody>
                    <a:bodyPr/>
                    <a:lstStyle/>
                    <a:p>
                      <a:pPr algn="l" fontAlgn="ctr"/>
                      <a:r>
                        <a:rPr lang="it-IT" sz="1200" b="1" i="0" u="none" strike="noStrike" dirty="0">
                          <a:solidFill>
                            <a:srgbClr val="002060"/>
                          </a:solidFill>
                          <a:effectLst/>
                          <a:latin typeface="Arial" panose="020B0604020202020204" pitchFamily="34" charset="0"/>
                        </a:rPr>
                        <a:t>Alman Dili ve Edebiyatı Programı</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75</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225</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299</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60223285"/>
                  </a:ext>
                </a:extLst>
              </a:tr>
              <a:tr h="214680">
                <a:tc>
                  <a:txBody>
                    <a:bodyPr/>
                    <a:lstStyle/>
                    <a:p>
                      <a:pPr algn="l" fontAlgn="ctr"/>
                      <a:r>
                        <a:rPr lang="tr-TR" sz="1200" b="1" i="0" u="none" strike="noStrike" dirty="0">
                          <a:solidFill>
                            <a:srgbClr val="002060"/>
                          </a:solidFill>
                          <a:effectLst/>
                          <a:latin typeface="Arial" panose="020B0604020202020204" pitchFamily="34" charset="0"/>
                        </a:rPr>
                        <a:t>Amerikan Kültürü ve Edebiyatı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24</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59</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83</a:t>
                      </a:r>
                    </a:p>
                  </a:txBody>
                  <a:tcPr marL="6350" marR="6350" marT="6350" marB="0" anchor="ctr">
                    <a:lnL>
                      <a:noFill/>
                    </a:lnL>
                    <a:lnR>
                      <a:noFill/>
                    </a:lnR>
                    <a:lnT>
                      <a:noFill/>
                    </a:lnT>
                    <a:lnB>
                      <a:noFill/>
                    </a:lnB>
                  </a:tcPr>
                </a:tc>
                <a:extLst>
                  <a:ext uri="{0D108BD9-81ED-4DB2-BD59-A6C34878D82A}">
                    <a16:rowId xmlns:a16="http://schemas.microsoft.com/office/drawing/2014/main" val="2623078596"/>
                  </a:ext>
                </a:extLst>
              </a:tr>
              <a:tr h="214680">
                <a:tc>
                  <a:txBody>
                    <a:bodyPr/>
                    <a:lstStyle/>
                    <a:p>
                      <a:pPr algn="l" fontAlgn="ctr"/>
                      <a:r>
                        <a:rPr lang="it-IT" sz="1200" b="1" i="0" u="none" strike="noStrike" dirty="0">
                          <a:solidFill>
                            <a:srgbClr val="002060"/>
                          </a:solidFill>
                          <a:effectLst/>
                          <a:latin typeface="Arial" panose="020B0604020202020204" pitchFamily="34" charset="0"/>
                        </a:rPr>
                        <a:t>Arap Dili ve Edebiyatı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91</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242</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67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141</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541</a:t>
                      </a:r>
                    </a:p>
                  </a:txBody>
                  <a:tcPr marL="6350" marR="6350" marT="6350" marB="0" anchor="ctr">
                    <a:lnL>
                      <a:noFill/>
                    </a:lnL>
                    <a:lnR>
                      <a:noFill/>
                    </a:lnR>
                    <a:lnT>
                      <a:noFill/>
                    </a:lnT>
                    <a:lnB>
                      <a:noFill/>
                    </a:lnB>
                  </a:tcPr>
                </a:tc>
                <a:extLst>
                  <a:ext uri="{0D108BD9-81ED-4DB2-BD59-A6C34878D82A}">
                    <a16:rowId xmlns:a16="http://schemas.microsoft.com/office/drawing/2014/main" val="642954527"/>
                  </a:ext>
                </a:extLst>
              </a:tr>
              <a:tr h="214680">
                <a:tc>
                  <a:txBody>
                    <a:bodyPr/>
                    <a:lstStyle/>
                    <a:p>
                      <a:pPr algn="l" fontAlgn="ctr"/>
                      <a:r>
                        <a:rPr lang="tr-TR" sz="1200" b="1" i="0" u="none" strike="noStrike" dirty="0">
                          <a:solidFill>
                            <a:srgbClr val="002060"/>
                          </a:solidFill>
                          <a:effectLst/>
                          <a:latin typeface="Arial" panose="020B0604020202020204" pitchFamily="34" charset="0"/>
                        </a:rPr>
                        <a:t>Arkeoloji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90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37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21</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6</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154</a:t>
                      </a:r>
                    </a:p>
                  </a:txBody>
                  <a:tcPr marL="6350" marR="6350" marT="6350" marB="0" anchor="ctr">
                    <a:lnL>
                      <a:noFill/>
                    </a:lnL>
                    <a:lnR>
                      <a:noFill/>
                    </a:lnR>
                    <a:lnT>
                      <a:noFill/>
                    </a:lnT>
                    <a:lnB>
                      <a:noFill/>
                    </a:lnB>
                  </a:tcPr>
                </a:tc>
                <a:extLst>
                  <a:ext uri="{0D108BD9-81ED-4DB2-BD59-A6C34878D82A}">
                    <a16:rowId xmlns:a16="http://schemas.microsoft.com/office/drawing/2014/main" val="2546010981"/>
                  </a:ext>
                </a:extLst>
              </a:tr>
              <a:tr h="214680">
                <a:tc>
                  <a:txBody>
                    <a:bodyPr/>
                    <a:lstStyle/>
                    <a:p>
                      <a:pPr algn="l" fontAlgn="ctr"/>
                      <a:r>
                        <a:rPr lang="tr-TR" sz="1200" b="1" i="0" u="none" strike="noStrike" dirty="0">
                          <a:solidFill>
                            <a:srgbClr val="002060"/>
                          </a:solidFill>
                          <a:effectLst/>
                          <a:latin typeface="Arial" panose="020B0604020202020204" pitchFamily="34" charset="0"/>
                        </a:rPr>
                        <a:t>Bilgi ve Belge Yönetimi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93</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134</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49</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51</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327</a:t>
                      </a:r>
                    </a:p>
                  </a:txBody>
                  <a:tcPr marL="6350" marR="6350" marT="6350" marB="0" anchor="ctr">
                    <a:lnL>
                      <a:noFill/>
                    </a:lnL>
                    <a:lnR>
                      <a:noFill/>
                    </a:lnR>
                    <a:lnT>
                      <a:noFill/>
                    </a:lnT>
                    <a:lnB>
                      <a:noFill/>
                    </a:lnB>
                  </a:tcPr>
                </a:tc>
                <a:extLst>
                  <a:ext uri="{0D108BD9-81ED-4DB2-BD59-A6C34878D82A}">
                    <a16:rowId xmlns:a16="http://schemas.microsoft.com/office/drawing/2014/main" val="3947538666"/>
                  </a:ext>
                </a:extLst>
              </a:tr>
              <a:tr h="214680">
                <a:tc>
                  <a:txBody>
                    <a:bodyPr/>
                    <a:lstStyle/>
                    <a:p>
                      <a:pPr algn="l" fontAlgn="ctr"/>
                      <a:r>
                        <a:rPr lang="tr-TR" sz="1200" b="1" i="0" u="none" strike="noStrike" dirty="0">
                          <a:solidFill>
                            <a:srgbClr val="002060"/>
                          </a:solidFill>
                          <a:effectLst/>
                          <a:latin typeface="Arial" panose="020B0604020202020204" pitchFamily="34" charset="0"/>
                        </a:rPr>
                        <a:t>Coğrafya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157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172</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133</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101</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563</a:t>
                      </a:r>
                    </a:p>
                  </a:txBody>
                  <a:tcPr marL="6350" marR="6350" marT="6350" marB="0" anchor="ctr">
                    <a:lnL>
                      <a:noFill/>
                    </a:lnL>
                    <a:lnR>
                      <a:noFill/>
                    </a:lnR>
                    <a:lnT>
                      <a:noFill/>
                    </a:lnT>
                    <a:lnB>
                      <a:noFill/>
                    </a:lnB>
                  </a:tcPr>
                </a:tc>
                <a:extLst>
                  <a:ext uri="{0D108BD9-81ED-4DB2-BD59-A6C34878D82A}">
                    <a16:rowId xmlns:a16="http://schemas.microsoft.com/office/drawing/2014/main" val="3184247302"/>
                  </a:ext>
                </a:extLst>
              </a:tr>
              <a:tr h="214680">
                <a:tc>
                  <a:txBody>
                    <a:bodyPr/>
                    <a:lstStyle/>
                    <a:p>
                      <a:pPr algn="l" fontAlgn="ctr"/>
                      <a:r>
                        <a:rPr lang="tr-TR" sz="1200" b="1" i="0" u="none" strike="noStrike" dirty="0">
                          <a:solidFill>
                            <a:srgbClr val="002060"/>
                          </a:solidFill>
                          <a:effectLst/>
                          <a:latin typeface="Arial" panose="020B0604020202020204" pitchFamily="34" charset="0"/>
                        </a:rPr>
                        <a:t>Çağdaş Türk Lehçeleri ve Edebiyatları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75</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151</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61</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57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344</a:t>
                      </a:r>
                    </a:p>
                  </a:txBody>
                  <a:tcPr marL="6350" marR="6350" marT="6350" marB="0" anchor="ctr">
                    <a:lnL>
                      <a:noFill/>
                    </a:lnL>
                    <a:lnR>
                      <a:noFill/>
                    </a:lnR>
                    <a:lnT>
                      <a:noFill/>
                    </a:lnT>
                    <a:lnB>
                      <a:noFill/>
                    </a:lnB>
                  </a:tcPr>
                </a:tc>
                <a:extLst>
                  <a:ext uri="{0D108BD9-81ED-4DB2-BD59-A6C34878D82A}">
                    <a16:rowId xmlns:a16="http://schemas.microsoft.com/office/drawing/2014/main" val="3204722687"/>
                  </a:ext>
                </a:extLst>
              </a:tr>
              <a:tr h="214680">
                <a:tc>
                  <a:txBody>
                    <a:bodyPr/>
                    <a:lstStyle/>
                    <a:p>
                      <a:pPr algn="l" fontAlgn="ctr"/>
                      <a:r>
                        <a:rPr lang="it-IT" sz="1200" b="1" i="0" u="none" strike="noStrike" dirty="0">
                          <a:solidFill>
                            <a:srgbClr val="002060"/>
                          </a:solidFill>
                          <a:effectLst/>
                          <a:latin typeface="Arial" panose="020B0604020202020204" pitchFamily="34" charset="0"/>
                        </a:rPr>
                        <a:t>Fars Dili ve Edebiyatı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46</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57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106</a:t>
                      </a:r>
                    </a:p>
                  </a:txBody>
                  <a:tcPr marL="6350" marR="6350" marT="6350" marB="0" anchor="ctr">
                    <a:lnL>
                      <a:noFill/>
                    </a:lnL>
                    <a:lnR>
                      <a:noFill/>
                    </a:lnR>
                    <a:lnT>
                      <a:noFill/>
                    </a:lnT>
                    <a:lnB>
                      <a:noFill/>
                    </a:lnB>
                  </a:tcPr>
                </a:tc>
                <a:extLst>
                  <a:ext uri="{0D108BD9-81ED-4DB2-BD59-A6C34878D82A}">
                    <a16:rowId xmlns:a16="http://schemas.microsoft.com/office/drawing/2014/main" val="1768310422"/>
                  </a:ext>
                </a:extLst>
              </a:tr>
              <a:tr h="214680">
                <a:tc>
                  <a:txBody>
                    <a:bodyPr/>
                    <a:lstStyle/>
                    <a:p>
                      <a:pPr algn="l" fontAlgn="ctr"/>
                      <a:r>
                        <a:rPr lang="tr-TR" sz="1200" b="1" i="0" u="none" strike="noStrike" dirty="0">
                          <a:solidFill>
                            <a:srgbClr val="002060"/>
                          </a:solidFill>
                          <a:effectLst/>
                          <a:latin typeface="Arial" panose="020B0604020202020204" pitchFamily="34" charset="0"/>
                        </a:rPr>
                        <a:t>Felsefe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68</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108</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176</a:t>
                      </a:r>
                    </a:p>
                  </a:txBody>
                  <a:tcPr marL="6350" marR="6350" marT="6350" marB="0" anchor="ctr">
                    <a:lnL>
                      <a:noFill/>
                    </a:lnL>
                    <a:lnR>
                      <a:noFill/>
                    </a:lnR>
                    <a:lnT>
                      <a:noFill/>
                    </a:lnT>
                    <a:lnB>
                      <a:noFill/>
                    </a:lnB>
                  </a:tcPr>
                </a:tc>
                <a:extLst>
                  <a:ext uri="{0D108BD9-81ED-4DB2-BD59-A6C34878D82A}">
                    <a16:rowId xmlns:a16="http://schemas.microsoft.com/office/drawing/2014/main" val="3991408025"/>
                  </a:ext>
                </a:extLst>
              </a:tr>
              <a:tr h="214680">
                <a:tc>
                  <a:txBody>
                    <a:bodyPr/>
                    <a:lstStyle/>
                    <a:p>
                      <a:pPr algn="l" fontAlgn="ctr"/>
                      <a:r>
                        <a:rPr lang="tr-TR" sz="1200" b="1" i="0" u="none" strike="noStrike" dirty="0">
                          <a:solidFill>
                            <a:srgbClr val="002060"/>
                          </a:solidFill>
                          <a:effectLst/>
                          <a:latin typeface="Arial" panose="020B0604020202020204" pitchFamily="34" charset="0"/>
                        </a:rPr>
                        <a:t>İngiliz Dili ve Edebiyatı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159</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339</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150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267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915</a:t>
                      </a:r>
                    </a:p>
                  </a:txBody>
                  <a:tcPr marL="6350" marR="6350" marT="6350" marB="0" anchor="ctr">
                    <a:lnL>
                      <a:noFill/>
                    </a:lnL>
                    <a:lnR>
                      <a:noFill/>
                    </a:lnR>
                    <a:lnT>
                      <a:noFill/>
                    </a:lnT>
                    <a:lnB>
                      <a:noFill/>
                    </a:lnB>
                  </a:tcPr>
                </a:tc>
                <a:extLst>
                  <a:ext uri="{0D108BD9-81ED-4DB2-BD59-A6C34878D82A}">
                    <a16:rowId xmlns:a16="http://schemas.microsoft.com/office/drawing/2014/main" val="2352184137"/>
                  </a:ext>
                </a:extLst>
              </a:tr>
              <a:tr h="214680">
                <a:tc>
                  <a:txBody>
                    <a:bodyPr/>
                    <a:lstStyle/>
                    <a:p>
                      <a:pPr algn="l" fontAlgn="ctr"/>
                      <a:r>
                        <a:rPr lang="tr-TR" sz="1200" b="1" i="0" u="none" strike="noStrike" dirty="0">
                          <a:solidFill>
                            <a:srgbClr val="002060"/>
                          </a:solidFill>
                          <a:effectLst/>
                          <a:latin typeface="Arial" panose="020B0604020202020204" pitchFamily="34" charset="0"/>
                        </a:rPr>
                        <a:t>Psikoloji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61</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183</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244</a:t>
                      </a:r>
                    </a:p>
                  </a:txBody>
                  <a:tcPr marL="6350" marR="6350" marT="6350" marB="0" anchor="ctr">
                    <a:lnL>
                      <a:noFill/>
                    </a:lnL>
                    <a:lnR>
                      <a:noFill/>
                    </a:lnR>
                    <a:lnT>
                      <a:noFill/>
                    </a:lnT>
                    <a:lnB>
                      <a:noFill/>
                    </a:lnB>
                  </a:tcPr>
                </a:tc>
                <a:extLst>
                  <a:ext uri="{0D108BD9-81ED-4DB2-BD59-A6C34878D82A}">
                    <a16:rowId xmlns:a16="http://schemas.microsoft.com/office/drawing/2014/main" val="118874034"/>
                  </a:ext>
                </a:extLst>
              </a:tr>
              <a:tr h="214680">
                <a:tc>
                  <a:txBody>
                    <a:bodyPr/>
                    <a:lstStyle/>
                    <a:p>
                      <a:pPr algn="l" fontAlgn="ctr"/>
                      <a:r>
                        <a:rPr lang="tr-TR" sz="1200" b="1" i="0" u="none" strike="noStrike" dirty="0">
                          <a:solidFill>
                            <a:srgbClr val="002060"/>
                          </a:solidFill>
                          <a:effectLst/>
                          <a:latin typeface="Arial" panose="020B0604020202020204" pitchFamily="34" charset="0"/>
                        </a:rPr>
                        <a:t>Rus Dili ve Edebiyatı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83</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107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0</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187</a:t>
                      </a:r>
                    </a:p>
                  </a:txBody>
                  <a:tcPr marL="6350" marR="6350" marT="6350" marB="0" anchor="ctr">
                    <a:lnL>
                      <a:noFill/>
                    </a:lnL>
                    <a:lnR>
                      <a:noFill/>
                    </a:lnR>
                    <a:lnT>
                      <a:noFill/>
                    </a:lnT>
                    <a:lnB>
                      <a:noFill/>
                    </a:lnB>
                  </a:tcPr>
                </a:tc>
                <a:extLst>
                  <a:ext uri="{0D108BD9-81ED-4DB2-BD59-A6C34878D82A}">
                    <a16:rowId xmlns:a16="http://schemas.microsoft.com/office/drawing/2014/main" val="630897407"/>
                  </a:ext>
                </a:extLst>
              </a:tr>
              <a:tr h="214680">
                <a:tc>
                  <a:txBody>
                    <a:bodyPr/>
                    <a:lstStyle/>
                    <a:p>
                      <a:pPr algn="l" fontAlgn="ctr"/>
                      <a:r>
                        <a:rPr lang="tr-TR" sz="1200" b="1" i="0" u="none" strike="noStrike" dirty="0">
                          <a:solidFill>
                            <a:srgbClr val="002060"/>
                          </a:solidFill>
                          <a:effectLst/>
                          <a:latin typeface="Arial" panose="020B0604020202020204" pitchFamily="34" charset="0"/>
                        </a:rPr>
                        <a:t>Sanat Tarihi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141</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129</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121</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62</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453</a:t>
                      </a:r>
                    </a:p>
                  </a:txBody>
                  <a:tcPr marL="6350" marR="6350" marT="6350" marB="0" anchor="ctr">
                    <a:lnL>
                      <a:noFill/>
                    </a:lnL>
                    <a:lnR>
                      <a:noFill/>
                    </a:lnR>
                    <a:lnT>
                      <a:noFill/>
                    </a:lnT>
                    <a:lnB>
                      <a:noFill/>
                    </a:lnB>
                  </a:tcPr>
                </a:tc>
                <a:extLst>
                  <a:ext uri="{0D108BD9-81ED-4DB2-BD59-A6C34878D82A}">
                    <a16:rowId xmlns:a16="http://schemas.microsoft.com/office/drawing/2014/main" val="2581196129"/>
                  </a:ext>
                </a:extLst>
              </a:tr>
              <a:tr h="214680">
                <a:tc>
                  <a:txBody>
                    <a:bodyPr/>
                    <a:lstStyle/>
                    <a:p>
                      <a:pPr algn="l" fontAlgn="ctr"/>
                      <a:r>
                        <a:rPr lang="tr-TR" sz="1200" b="1" i="0" u="none" strike="noStrike" dirty="0">
                          <a:solidFill>
                            <a:srgbClr val="002060"/>
                          </a:solidFill>
                          <a:effectLst/>
                          <a:latin typeface="Arial" panose="020B0604020202020204" pitchFamily="34" charset="0"/>
                        </a:rPr>
                        <a:t>Sosyoloji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73</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203</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65</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122</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463</a:t>
                      </a:r>
                    </a:p>
                  </a:txBody>
                  <a:tcPr marL="6350" marR="6350" marT="6350" marB="0" anchor="ctr">
                    <a:lnL>
                      <a:noFill/>
                    </a:lnL>
                    <a:lnR>
                      <a:noFill/>
                    </a:lnR>
                    <a:lnT>
                      <a:noFill/>
                    </a:lnT>
                    <a:lnB>
                      <a:noFill/>
                    </a:lnB>
                  </a:tcPr>
                </a:tc>
                <a:extLst>
                  <a:ext uri="{0D108BD9-81ED-4DB2-BD59-A6C34878D82A}">
                    <a16:rowId xmlns:a16="http://schemas.microsoft.com/office/drawing/2014/main" val="3212218653"/>
                  </a:ext>
                </a:extLst>
              </a:tr>
              <a:tr h="214680">
                <a:tc>
                  <a:txBody>
                    <a:bodyPr/>
                    <a:lstStyle/>
                    <a:p>
                      <a:pPr algn="l" fontAlgn="ctr"/>
                      <a:r>
                        <a:rPr lang="tr-TR" sz="1200" b="1" i="0" u="none" strike="noStrike" dirty="0">
                          <a:solidFill>
                            <a:srgbClr val="002060"/>
                          </a:solidFill>
                          <a:effectLst/>
                          <a:latin typeface="Arial" panose="020B0604020202020204" pitchFamily="34" charset="0"/>
                        </a:rPr>
                        <a:t>Tarih Programı</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237</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179</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213</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134</a:t>
                      </a:r>
                    </a:p>
                  </a:txBody>
                  <a:tcPr marL="6350" marR="6350" marT="6350" marB="0" anchor="ctr">
                    <a:lnL>
                      <a:noFill/>
                    </a:lnL>
                    <a:lnR>
                      <a:noFill/>
                    </a:lnR>
                    <a:lnT>
                      <a:noFill/>
                    </a:lnT>
                    <a:lnB>
                      <a:noFill/>
                    </a:lnB>
                  </a:tcPr>
                </a:tc>
                <a:tc>
                  <a:txBody>
                    <a:bodyPr/>
                    <a:lstStyle/>
                    <a:p>
                      <a:pPr algn="ctr" fontAlgn="ctr"/>
                      <a:r>
                        <a:rPr lang="tr-TR" sz="1200" b="0" i="0" u="none" strike="noStrike" dirty="0">
                          <a:solidFill>
                            <a:srgbClr val="002060"/>
                          </a:solidFill>
                          <a:effectLst/>
                          <a:latin typeface="Arial" panose="020B0604020202020204" pitchFamily="34" charset="0"/>
                        </a:rPr>
                        <a:t>763</a:t>
                      </a:r>
                    </a:p>
                  </a:txBody>
                  <a:tcPr marL="6350" marR="6350" marT="6350" marB="0" anchor="ctr">
                    <a:lnL>
                      <a:noFill/>
                    </a:lnL>
                    <a:lnR>
                      <a:noFill/>
                    </a:lnR>
                    <a:lnT>
                      <a:noFill/>
                    </a:lnT>
                    <a:lnB>
                      <a:noFill/>
                    </a:lnB>
                  </a:tcPr>
                </a:tc>
                <a:extLst>
                  <a:ext uri="{0D108BD9-81ED-4DB2-BD59-A6C34878D82A}">
                    <a16:rowId xmlns:a16="http://schemas.microsoft.com/office/drawing/2014/main" val="3238021426"/>
                  </a:ext>
                </a:extLst>
              </a:tr>
              <a:tr h="214680">
                <a:tc>
                  <a:txBody>
                    <a:bodyPr/>
                    <a:lstStyle/>
                    <a:p>
                      <a:pPr algn="l" fontAlgn="ctr"/>
                      <a:r>
                        <a:rPr lang="it-IT" sz="1200" b="1" i="0" u="none" strike="noStrike" dirty="0">
                          <a:solidFill>
                            <a:srgbClr val="002060"/>
                          </a:solidFill>
                          <a:effectLst/>
                          <a:latin typeface="Arial" panose="020B0604020202020204" pitchFamily="34" charset="0"/>
                        </a:rPr>
                        <a:t>Türk Dili ve Edebiyatı Programı</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dirty="0">
                          <a:solidFill>
                            <a:srgbClr val="002060"/>
                          </a:solidFill>
                          <a:effectLst/>
                          <a:latin typeface="Arial" panose="020B0604020202020204" pitchFamily="34" charset="0"/>
                        </a:rPr>
                        <a:t>118</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dirty="0">
                          <a:solidFill>
                            <a:srgbClr val="002060"/>
                          </a:solidFill>
                          <a:effectLst/>
                          <a:latin typeface="Arial" panose="020B0604020202020204" pitchFamily="34" charset="0"/>
                        </a:rPr>
                        <a:t>285</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dirty="0">
                          <a:solidFill>
                            <a:srgbClr val="002060"/>
                          </a:solidFill>
                          <a:effectLst/>
                          <a:latin typeface="Arial" panose="020B0604020202020204" pitchFamily="34" charset="0"/>
                        </a:rPr>
                        <a:t>117</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dirty="0">
                          <a:solidFill>
                            <a:srgbClr val="002060"/>
                          </a:solidFill>
                          <a:effectLst/>
                          <a:latin typeface="Arial" panose="020B0604020202020204" pitchFamily="34" charset="0"/>
                        </a:rPr>
                        <a:t>212</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tr-TR" sz="1200" b="0" i="0" u="none" strike="noStrike" dirty="0">
                          <a:solidFill>
                            <a:srgbClr val="002060"/>
                          </a:solidFill>
                          <a:effectLst/>
                          <a:latin typeface="Arial" panose="020B0604020202020204" pitchFamily="34" charset="0"/>
                        </a:rPr>
                        <a:t>732</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0529340"/>
                  </a:ext>
                </a:extLst>
              </a:tr>
              <a:tr h="277007">
                <a:tc>
                  <a:txBody>
                    <a:bodyPr/>
                    <a:lstStyle/>
                    <a:p>
                      <a:pPr algn="l" fontAlgn="ctr"/>
                      <a:r>
                        <a:rPr lang="tr-TR" sz="1200" b="1" i="0" u="none" strike="noStrike">
                          <a:solidFill>
                            <a:srgbClr val="002060"/>
                          </a:solidFill>
                          <a:effectLst/>
                          <a:latin typeface="Arial" panose="020B0604020202020204" pitchFamily="34" charset="0"/>
                        </a:rPr>
                        <a:t>TOPLAM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1" i="0" u="none" strike="noStrike" dirty="0">
                          <a:solidFill>
                            <a:srgbClr val="002060"/>
                          </a:solidFill>
                          <a:effectLst/>
                          <a:latin typeface="Arial" panose="020B0604020202020204" pitchFamily="34" charset="0"/>
                        </a:rPr>
                        <a:t>1601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1" i="0" u="none" strike="noStrike" dirty="0">
                          <a:solidFill>
                            <a:srgbClr val="002060"/>
                          </a:solidFill>
                          <a:effectLst/>
                          <a:latin typeface="Arial" panose="020B0604020202020204" pitchFamily="34" charset="0"/>
                        </a:rPr>
                        <a:t>2626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1" i="0" u="none" strike="noStrike" dirty="0">
                          <a:solidFill>
                            <a:srgbClr val="002060"/>
                          </a:solidFill>
                          <a:effectLst/>
                          <a:latin typeface="Arial" panose="020B0604020202020204" pitchFamily="34" charset="0"/>
                        </a:rPr>
                        <a:t>1017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1" i="0" u="none" strike="noStrike" dirty="0">
                          <a:solidFill>
                            <a:srgbClr val="002060"/>
                          </a:solidFill>
                          <a:effectLst/>
                          <a:latin typeface="Arial" panose="020B0604020202020204" pitchFamily="34" charset="0"/>
                        </a:rPr>
                        <a:t>1166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600" b="1" i="0" u="none" strike="noStrike" dirty="0">
                          <a:solidFill>
                            <a:srgbClr val="002060"/>
                          </a:solidFill>
                          <a:effectLst/>
                          <a:latin typeface="Arial" panose="020B0604020202020204" pitchFamily="34" charset="0"/>
                        </a:rPr>
                        <a:t>6409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7338939"/>
                  </a:ext>
                </a:extLst>
              </a:tr>
            </a:tbl>
          </a:graphicData>
        </a:graphic>
      </p:graphicFrame>
    </p:spTree>
    <p:extLst>
      <p:ext uri="{BB962C8B-B14F-4D97-AF65-F5344CB8AC3E}">
        <p14:creationId xmlns:p14="http://schemas.microsoft.com/office/powerpoint/2010/main" val="390535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E7E9E9E-41C3-1D03-DAF5-0EE069AE6FD6}"/>
              </a:ext>
            </a:extLst>
          </p:cNvPr>
          <p:cNvSpPr>
            <a:spLocks noChangeAspect="1"/>
          </p:cNvSpPr>
          <p:nvPr/>
        </p:nvSpPr>
        <p:spPr>
          <a:xfrm rot="10800000">
            <a:off x="8332525" y="3751668"/>
            <a:ext cx="1414423" cy="1355190"/>
          </a:xfrm>
          <a:custGeom>
            <a:avLst/>
            <a:gdLst>
              <a:gd name="connsiteX0" fmla="*/ 449256 w 1011557"/>
              <a:gd name="connsiteY0" fmla="*/ 0 h 969195"/>
              <a:gd name="connsiteX1" fmla="*/ 957139 w 1011557"/>
              <a:gd name="connsiteY1" fmla="*/ 128601 h 969195"/>
              <a:gd name="connsiteX2" fmla="*/ 1011557 w 1011557"/>
              <a:gd name="connsiteY2" fmla="*/ 161661 h 969195"/>
              <a:gd name="connsiteX3" fmla="*/ 982337 w 1011557"/>
              <a:gd name="connsiteY3" fmla="*/ 183511 h 969195"/>
              <a:gd name="connsiteX4" fmla="*/ 572292 w 1011557"/>
              <a:gd name="connsiteY4" fmla="*/ 948640 h 969195"/>
              <a:gd name="connsiteX5" fmla="*/ 571254 w 1011557"/>
              <a:gd name="connsiteY5" fmla="*/ 969195 h 969195"/>
              <a:gd name="connsiteX6" fmla="*/ 553759 w 1011557"/>
              <a:gd name="connsiteY6" fmla="*/ 960767 h 969195"/>
              <a:gd name="connsiteX7" fmla="*/ 1638 w 1011557"/>
              <a:gd name="connsiteY7" fmla="*/ 132805 h 969195"/>
              <a:gd name="connsiteX8" fmla="*/ 0 w 1011557"/>
              <a:gd name="connsiteY8" fmla="*/ 100359 h 969195"/>
              <a:gd name="connsiteX9" fmla="*/ 34513 w 1011557"/>
              <a:gd name="connsiteY9" fmla="*/ 83733 h 969195"/>
              <a:gd name="connsiteX10" fmla="*/ 449256 w 1011557"/>
              <a:gd name="connsiteY10" fmla="*/ 0 h 96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1557" h="969195">
                <a:moveTo>
                  <a:pt x="449256" y="0"/>
                </a:moveTo>
                <a:cubicBezTo>
                  <a:pt x="633151" y="0"/>
                  <a:pt x="806164" y="46586"/>
                  <a:pt x="957139" y="128601"/>
                </a:cubicBezTo>
                <a:lnTo>
                  <a:pt x="1011557" y="161661"/>
                </a:lnTo>
                <a:lnTo>
                  <a:pt x="982337" y="183511"/>
                </a:lnTo>
                <a:cubicBezTo>
                  <a:pt x="756534" y="369860"/>
                  <a:pt x="603510" y="641246"/>
                  <a:pt x="572292" y="948640"/>
                </a:cubicBezTo>
                <a:lnTo>
                  <a:pt x="571254" y="969195"/>
                </a:lnTo>
                <a:lnTo>
                  <a:pt x="553759" y="960767"/>
                </a:lnTo>
                <a:cubicBezTo>
                  <a:pt x="251810" y="796738"/>
                  <a:pt x="38015" y="490996"/>
                  <a:pt x="1638" y="132805"/>
                </a:cubicBezTo>
                <a:lnTo>
                  <a:pt x="0" y="100359"/>
                </a:lnTo>
                <a:lnTo>
                  <a:pt x="34513" y="83733"/>
                </a:lnTo>
                <a:cubicBezTo>
                  <a:pt x="161989" y="29815"/>
                  <a:pt x="302141" y="0"/>
                  <a:pt x="449256" y="0"/>
                </a:cubicBezTo>
                <a:close/>
              </a:path>
            </a:pathLst>
          </a:custGeom>
          <a:solidFill>
            <a:srgbClr val="4F945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Freeform 4">
            <a:extLst>
              <a:ext uri="{FF2B5EF4-FFF2-40B4-BE49-F238E27FC236}">
                <a16:creationId xmlns:a16="http://schemas.microsoft.com/office/drawing/2014/main" id="{1451101D-7339-6490-EEE6-8C0BA2EF4B59}"/>
              </a:ext>
            </a:extLst>
          </p:cNvPr>
          <p:cNvSpPr>
            <a:spLocks noChangeAspect="1"/>
          </p:cNvSpPr>
          <p:nvPr/>
        </p:nvSpPr>
        <p:spPr>
          <a:xfrm rot="10800000">
            <a:off x="6780580" y="3782080"/>
            <a:ext cx="1366151" cy="1329030"/>
          </a:xfrm>
          <a:custGeom>
            <a:avLst/>
            <a:gdLst>
              <a:gd name="connsiteX0" fmla="*/ 562301 w 977034"/>
              <a:gd name="connsiteY0" fmla="*/ 0 h 950486"/>
              <a:gd name="connsiteX1" fmla="*/ 879150 w 977034"/>
              <a:gd name="connsiteY1" fmla="*/ 47903 h 950486"/>
              <a:gd name="connsiteX2" fmla="*/ 977034 w 977034"/>
              <a:gd name="connsiteY2" fmla="*/ 83729 h 950486"/>
              <a:gd name="connsiteX3" fmla="*/ 974556 w 977034"/>
              <a:gd name="connsiteY3" fmla="*/ 132805 h 950486"/>
              <a:gd name="connsiteX4" fmla="*/ 510286 w 977034"/>
              <a:gd name="connsiteY4" fmla="*/ 907396 h 950486"/>
              <a:gd name="connsiteX5" fmla="*/ 439358 w 977034"/>
              <a:gd name="connsiteY5" fmla="*/ 950486 h 950486"/>
              <a:gd name="connsiteX6" fmla="*/ 439265 w 977034"/>
              <a:gd name="connsiteY6" fmla="*/ 948640 h 950486"/>
              <a:gd name="connsiteX7" fmla="*/ 29220 w 977034"/>
              <a:gd name="connsiteY7" fmla="*/ 183511 h 950486"/>
              <a:gd name="connsiteX8" fmla="*/ 0 w 977034"/>
              <a:gd name="connsiteY8" fmla="*/ 161661 h 950486"/>
              <a:gd name="connsiteX9" fmla="*/ 54418 w 977034"/>
              <a:gd name="connsiteY9" fmla="*/ 128601 h 950486"/>
              <a:gd name="connsiteX10" fmla="*/ 562301 w 977034"/>
              <a:gd name="connsiteY10" fmla="*/ 0 h 95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7034" h="950486">
                <a:moveTo>
                  <a:pt x="562301" y="0"/>
                </a:moveTo>
                <a:cubicBezTo>
                  <a:pt x="672638" y="0"/>
                  <a:pt x="779057" y="16771"/>
                  <a:pt x="879150" y="47903"/>
                </a:cubicBezTo>
                <a:lnTo>
                  <a:pt x="977034" y="83729"/>
                </a:lnTo>
                <a:lnTo>
                  <a:pt x="974556" y="132805"/>
                </a:lnTo>
                <a:cubicBezTo>
                  <a:pt x="941817" y="455177"/>
                  <a:pt x="765370" y="735065"/>
                  <a:pt x="510286" y="907396"/>
                </a:cubicBezTo>
                <a:lnTo>
                  <a:pt x="439358" y="950486"/>
                </a:lnTo>
                <a:lnTo>
                  <a:pt x="439265" y="948640"/>
                </a:lnTo>
                <a:cubicBezTo>
                  <a:pt x="408047" y="641246"/>
                  <a:pt x="255023" y="369860"/>
                  <a:pt x="29220" y="183511"/>
                </a:cubicBezTo>
                <a:lnTo>
                  <a:pt x="0" y="161661"/>
                </a:lnTo>
                <a:lnTo>
                  <a:pt x="54418" y="128601"/>
                </a:lnTo>
                <a:cubicBezTo>
                  <a:pt x="205393" y="46586"/>
                  <a:pt x="378407" y="0"/>
                  <a:pt x="562301" y="0"/>
                </a:cubicBezTo>
                <a:close/>
              </a:path>
            </a:pathLst>
          </a:custGeom>
          <a:solidFill>
            <a:srgbClr val="F66C1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eeform 5">
            <a:extLst>
              <a:ext uri="{FF2B5EF4-FFF2-40B4-BE49-F238E27FC236}">
                <a16:creationId xmlns:a16="http://schemas.microsoft.com/office/drawing/2014/main" id="{95CF9450-3165-A0B3-4192-FD5012158777}"/>
              </a:ext>
            </a:extLst>
          </p:cNvPr>
          <p:cNvSpPr>
            <a:spLocks noChangeAspect="1"/>
          </p:cNvSpPr>
          <p:nvPr/>
        </p:nvSpPr>
        <p:spPr>
          <a:xfrm rot="10800000">
            <a:off x="7626197" y="2418168"/>
            <a:ext cx="1215620" cy="1188652"/>
          </a:xfrm>
          <a:custGeom>
            <a:avLst/>
            <a:gdLst>
              <a:gd name="connsiteX0" fmla="*/ 869378 w 869378"/>
              <a:gd name="connsiteY0" fmla="*/ 0 h 850091"/>
              <a:gd name="connsiteX1" fmla="*/ 864269 w 869378"/>
              <a:gd name="connsiteY1" fmla="*/ 101174 h 850091"/>
              <a:gd name="connsiteX2" fmla="*/ 482025 w 869378"/>
              <a:gd name="connsiteY2" fmla="*/ 814427 h 850091"/>
              <a:gd name="connsiteX3" fmla="*/ 434333 w 869378"/>
              <a:gd name="connsiteY3" fmla="*/ 850091 h 850091"/>
              <a:gd name="connsiteX4" fmla="*/ 386640 w 869378"/>
              <a:gd name="connsiteY4" fmla="*/ 814427 h 850091"/>
              <a:gd name="connsiteX5" fmla="*/ 4396 w 869378"/>
              <a:gd name="connsiteY5" fmla="*/ 101174 h 850091"/>
              <a:gd name="connsiteX6" fmla="*/ 0 w 869378"/>
              <a:gd name="connsiteY6" fmla="*/ 14109 h 850091"/>
              <a:gd name="connsiteX7" fmla="*/ 76758 w 869378"/>
              <a:gd name="connsiteY7" fmla="*/ 42203 h 850091"/>
              <a:gd name="connsiteX8" fmla="*/ 416651 w 869378"/>
              <a:gd name="connsiteY8" fmla="*/ 93590 h 850091"/>
              <a:gd name="connsiteX9" fmla="*/ 861558 w 869378"/>
              <a:gd name="connsiteY9" fmla="*/ 3767 h 850091"/>
              <a:gd name="connsiteX10" fmla="*/ 869378 w 869378"/>
              <a:gd name="connsiteY10" fmla="*/ 0 h 85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378" h="850091">
                <a:moveTo>
                  <a:pt x="869378" y="0"/>
                </a:moveTo>
                <a:lnTo>
                  <a:pt x="864269" y="101174"/>
                </a:lnTo>
                <a:cubicBezTo>
                  <a:pt x="835168" y="387727"/>
                  <a:pt x="692519" y="640713"/>
                  <a:pt x="482025" y="814427"/>
                </a:cubicBezTo>
                <a:lnTo>
                  <a:pt x="434333" y="850091"/>
                </a:lnTo>
                <a:lnTo>
                  <a:pt x="386640" y="814427"/>
                </a:lnTo>
                <a:cubicBezTo>
                  <a:pt x="176146" y="640713"/>
                  <a:pt x="33497" y="387727"/>
                  <a:pt x="4396" y="101174"/>
                </a:cubicBezTo>
                <a:lnTo>
                  <a:pt x="0" y="14109"/>
                </a:lnTo>
                <a:lnTo>
                  <a:pt x="76758" y="42203"/>
                </a:lnTo>
                <a:cubicBezTo>
                  <a:pt x="184130" y="75599"/>
                  <a:pt x="298290" y="93590"/>
                  <a:pt x="416651" y="93590"/>
                </a:cubicBezTo>
                <a:cubicBezTo>
                  <a:pt x="574466" y="93590"/>
                  <a:pt x="724812" y="61606"/>
                  <a:pt x="861558" y="3767"/>
                </a:cubicBezTo>
                <a:lnTo>
                  <a:pt x="869378" y="0"/>
                </a:lnTo>
                <a:close/>
              </a:path>
            </a:pathLst>
          </a:custGeom>
          <a:solidFill>
            <a:srgbClr val="117F7D"/>
          </a:soli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6">
            <a:extLst>
              <a:ext uri="{FF2B5EF4-FFF2-40B4-BE49-F238E27FC236}">
                <a16:creationId xmlns:a16="http://schemas.microsoft.com/office/drawing/2014/main" id="{FBAE73E3-8C48-F988-4ED0-11FB6BC78036}"/>
              </a:ext>
            </a:extLst>
          </p:cNvPr>
          <p:cNvSpPr>
            <a:spLocks noChangeAspect="1"/>
          </p:cNvSpPr>
          <p:nvPr/>
        </p:nvSpPr>
        <p:spPr>
          <a:xfrm rot="10800000">
            <a:off x="6776643" y="4952621"/>
            <a:ext cx="2977622" cy="1613443"/>
          </a:xfrm>
          <a:custGeom>
            <a:avLst/>
            <a:gdLst>
              <a:gd name="connsiteX0" fmla="*/ 1065113 w 2129514"/>
              <a:gd name="connsiteY0" fmla="*/ 0 h 1153890"/>
              <a:gd name="connsiteX1" fmla="*/ 2125117 w 2129514"/>
              <a:gd name="connsiteY1" fmla="*/ 956563 h 1153890"/>
              <a:gd name="connsiteX2" fmla="*/ 2129514 w 2129514"/>
              <a:gd name="connsiteY2" fmla="*/ 1043628 h 1153890"/>
              <a:gd name="connsiteX3" fmla="*/ 2052755 w 2129514"/>
              <a:gd name="connsiteY3" fmla="*/ 1015534 h 1153890"/>
              <a:gd name="connsiteX4" fmla="*/ 1712862 w 2129514"/>
              <a:gd name="connsiteY4" fmla="*/ 964147 h 1153890"/>
              <a:gd name="connsiteX5" fmla="*/ 1168041 w 2129514"/>
              <a:gd name="connsiteY5" fmla="*/ 1102101 h 1153890"/>
              <a:gd name="connsiteX6" fmla="*/ 1082795 w 2129514"/>
              <a:gd name="connsiteY6" fmla="*/ 1153890 h 1153890"/>
              <a:gd name="connsiteX7" fmla="*/ 997548 w 2129514"/>
              <a:gd name="connsiteY7" fmla="*/ 1102101 h 1153890"/>
              <a:gd name="connsiteX8" fmla="*/ 452727 w 2129514"/>
              <a:gd name="connsiteY8" fmla="*/ 964147 h 1153890"/>
              <a:gd name="connsiteX9" fmla="*/ 7820 w 2129514"/>
              <a:gd name="connsiteY9" fmla="*/ 1053970 h 1153890"/>
              <a:gd name="connsiteX10" fmla="*/ 0 w 2129514"/>
              <a:gd name="connsiteY10" fmla="*/ 1057737 h 1153890"/>
              <a:gd name="connsiteX11" fmla="*/ 5109 w 2129514"/>
              <a:gd name="connsiteY11" fmla="*/ 956563 h 1153890"/>
              <a:gd name="connsiteX12" fmla="*/ 1065113 w 2129514"/>
              <a:gd name="connsiteY12" fmla="*/ 0 h 115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514" h="1153890">
                <a:moveTo>
                  <a:pt x="1065113" y="0"/>
                </a:moveTo>
                <a:cubicBezTo>
                  <a:pt x="1616796" y="0"/>
                  <a:pt x="2070553" y="419276"/>
                  <a:pt x="2125117" y="956563"/>
                </a:cubicBezTo>
                <a:lnTo>
                  <a:pt x="2129514" y="1043628"/>
                </a:lnTo>
                <a:lnTo>
                  <a:pt x="2052755" y="1015534"/>
                </a:lnTo>
                <a:cubicBezTo>
                  <a:pt x="1945383" y="982138"/>
                  <a:pt x="1831224" y="964147"/>
                  <a:pt x="1712862" y="964147"/>
                </a:cubicBezTo>
                <a:cubicBezTo>
                  <a:pt x="1515593" y="964147"/>
                  <a:pt x="1329996" y="1014122"/>
                  <a:pt x="1168041" y="1102101"/>
                </a:cubicBezTo>
                <a:lnTo>
                  <a:pt x="1082795" y="1153890"/>
                </a:lnTo>
                <a:lnTo>
                  <a:pt x="997548" y="1102101"/>
                </a:lnTo>
                <a:cubicBezTo>
                  <a:pt x="835593" y="1014122"/>
                  <a:pt x="649996" y="964147"/>
                  <a:pt x="452727" y="964147"/>
                </a:cubicBezTo>
                <a:cubicBezTo>
                  <a:pt x="294912" y="964147"/>
                  <a:pt x="144567" y="996131"/>
                  <a:pt x="7820" y="1053970"/>
                </a:cubicBezTo>
                <a:lnTo>
                  <a:pt x="0" y="1057737"/>
                </a:lnTo>
                <a:lnTo>
                  <a:pt x="5109" y="956563"/>
                </a:lnTo>
                <a:cubicBezTo>
                  <a:pt x="59674" y="419276"/>
                  <a:pt x="513430" y="0"/>
                  <a:pt x="1065113" y="0"/>
                </a:cubicBezTo>
                <a:close/>
              </a:path>
            </a:pathLst>
          </a:cu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7">
            <a:extLst>
              <a:ext uri="{FF2B5EF4-FFF2-40B4-BE49-F238E27FC236}">
                <a16:creationId xmlns:a16="http://schemas.microsoft.com/office/drawing/2014/main" id="{BDDF5B0A-1EB7-0C2E-7E65-746267A1694A}"/>
              </a:ext>
            </a:extLst>
          </p:cNvPr>
          <p:cNvSpPr>
            <a:spLocks noChangeAspect="1"/>
          </p:cNvSpPr>
          <p:nvPr/>
        </p:nvSpPr>
        <p:spPr>
          <a:xfrm rot="10800000">
            <a:off x="5860169" y="2126264"/>
            <a:ext cx="2276102" cy="2811681"/>
          </a:xfrm>
          <a:custGeom>
            <a:avLst/>
            <a:gdLst>
              <a:gd name="connsiteX0" fmla="*/ 1052689 w 1627806"/>
              <a:gd name="connsiteY0" fmla="*/ 0 h 2010837"/>
              <a:gd name="connsiteX1" fmla="*/ 1070184 w 1627806"/>
              <a:gd name="connsiteY1" fmla="*/ 8428 h 2010837"/>
              <a:gd name="connsiteX2" fmla="*/ 1627806 w 1627806"/>
              <a:gd name="connsiteY2" fmla="*/ 945332 h 2010837"/>
              <a:gd name="connsiteX3" fmla="*/ 562301 w 1627806"/>
              <a:gd name="connsiteY3" fmla="*/ 2010837 h 2010837"/>
              <a:gd name="connsiteX4" fmla="*/ 54418 w 1627806"/>
              <a:gd name="connsiteY4" fmla="*/ 1882236 h 2010837"/>
              <a:gd name="connsiteX5" fmla="*/ 0 w 1627806"/>
              <a:gd name="connsiteY5" fmla="*/ 1849176 h 2010837"/>
              <a:gd name="connsiteX6" fmla="*/ 29220 w 1627806"/>
              <a:gd name="connsiteY6" fmla="*/ 1827326 h 2010837"/>
              <a:gd name="connsiteX7" fmla="*/ 445166 w 1627806"/>
              <a:gd name="connsiteY7" fmla="*/ 945332 h 2010837"/>
              <a:gd name="connsiteX8" fmla="*/ 443700 w 1627806"/>
              <a:gd name="connsiteY8" fmla="*/ 916286 h 2010837"/>
              <a:gd name="connsiteX9" fmla="*/ 459373 w 1627806"/>
              <a:gd name="connsiteY9" fmla="*/ 908736 h 2010837"/>
              <a:gd name="connsiteX10" fmla="*/ 1051651 w 1627806"/>
              <a:gd name="connsiteY10" fmla="*/ 20555 h 2010837"/>
              <a:gd name="connsiteX11" fmla="*/ 1052689 w 1627806"/>
              <a:gd name="connsiteY11" fmla="*/ 0 h 201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2010837">
                <a:moveTo>
                  <a:pt x="1052689" y="0"/>
                </a:moveTo>
                <a:lnTo>
                  <a:pt x="1070184" y="8428"/>
                </a:lnTo>
                <a:cubicBezTo>
                  <a:pt x="1402329" y="188860"/>
                  <a:pt x="1627806" y="540765"/>
                  <a:pt x="1627806" y="945332"/>
                </a:cubicBezTo>
                <a:cubicBezTo>
                  <a:pt x="1627806" y="1533794"/>
                  <a:pt x="1150763" y="2010837"/>
                  <a:pt x="562301" y="2010837"/>
                </a:cubicBezTo>
                <a:cubicBezTo>
                  <a:pt x="378407" y="2010837"/>
                  <a:pt x="205393" y="1964251"/>
                  <a:pt x="54418" y="1882236"/>
                </a:cubicBezTo>
                <a:lnTo>
                  <a:pt x="0" y="1849176"/>
                </a:lnTo>
                <a:lnTo>
                  <a:pt x="29220" y="1827326"/>
                </a:lnTo>
                <a:cubicBezTo>
                  <a:pt x="283249" y="1617683"/>
                  <a:pt x="445166" y="1300416"/>
                  <a:pt x="445166" y="945332"/>
                </a:cubicBezTo>
                <a:lnTo>
                  <a:pt x="443700" y="916286"/>
                </a:lnTo>
                <a:lnTo>
                  <a:pt x="459373" y="908736"/>
                </a:lnTo>
                <a:cubicBezTo>
                  <a:pt x="783285" y="732777"/>
                  <a:pt x="1012629" y="404798"/>
                  <a:pt x="1051651" y="20555"/>
                </a:cubicBezTo>
                <a:lnTo>
                  <a:pt x="1052689" y="0"/>
                </a:lnTo>
                <a:close/>
              </a:path>
            </a:pathLst>
          </a:cu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eform 8">
            <a:extLst>
              <a:ext uri="{FF2B5EF4-FFF2-40B4-BE49-F238E27FC236}">
                <a16:creationId xmlns:a16="http://schemas.microsoft.com/office/drawing/2014/main" id="{47CD79A9-A2BD-C5C8-4785-F8D7617164B2}"/>
              </a:ext>
            </a:extLst>
          </p:cNvPr>
          <p:cNvSpPr>
            <a:spLocks noChangeAspect="1"/>
          </p:cNvSpPr>
          <p:nvPr/>
        </p:nvSpPr>
        <p:spPr>
          <a:xfrm rot="10800000">
            <a:off x="8327705" y="2124951"/>
            <a:ext cx="2276102" cy="2785521"/>
          </a:xfrm>
          <a:custGeom>
            <a:avLst/>
            <a:gdLst>
              <a:gd name="connsiteX0" fmla="*/ 540699 w 1627806"/>
              <a:gd name="connsiteY0" fmla="*/ 0 h 1992128"/>
              <a:gd name="connsiteX1" fmla="*/ 540792 w 1627806"/>
              <a:gd name="connsiteY1" fmla="*/ 1846 h 1992128"/>
              <a:gd name="connsiteX2" fmla="*/ 1133070 w 1627806"/>
              <a:gd name="connsiteY2" fmla="*/ 890027 h 1992128"/>
              <a:gd name="connsiteX3" fmla="*/ 1183267 w 1627806"/>
              <a:gd name="connsiteY3" fmla="*/ 914208 h 1992128"/>
              <a:gd name="connsiteX4" fmla="*/ 1182640 w 1627806"/>
              <a:gd name="connsiteY4" fmla="*/ 926623 h 1992128"/>
              <a:gd name="connsiteX5" fmla="*/ 1598586 w 1627806"/>
              <a:gd name="connsiteY5" fmla="*/ 1808617 h 1992128"/>
              <a:gd name="connsiteX6" fmla="*/ 1627806 w 1627806"/>
              <a:gd name="connsiteY6" fmla="*/ 1830467 h 1992128"/>
              <a:gd name="connsiteX7" fmla="*/ 1573388 w 1627806"/>
              <a:gd name="connsiteY7" fmla="*/ 1863527 h 1992128"/>
              <a:gd name="connsiteX8" fmla="*/ 1065505 w 1627806"/>
              <a:gd name="connsiteY8" fmla="*/ 1992128 h 1992128"/>
              <a:gd name="connsiteX9" fmla="*/ 0 w 1627806"/>
              <a:gd name="connsiteY9" fmla="*/ 926623 h 1992128"/>
              <a:gd name="connsiteX10" fmla="*/ 469771 w 1627806"/>
              <a:gd name="connsiteY10" fmla="*/ 43090 h 1992128"/>
              <a:gd name="connsiteX11" fmla="*/ 540699 w 1627806"/>
              <a:gd name="connsiteY11" fmla="*/ 0 h 199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1992128">
                <a:moveTo>
                  <a:pt x="540699" y="0"/>
                </a:moveTo>
                <a:lnTo>
                  <a:pt x="540792" y="1846"/>
                </a:lnTo>
                <a:cubicBezTo>
                  <a:pt x="579814" y="386089"/>
                  <a:pt x="809159" y="714068"/>
                  <a:pt x="1133070" y="890027"/>
                </a:cubicBezTo>
                <a:lnTo>
                  <a:pt x="1183267" y="914208"/>
                </a:lnTo>
                <a:lnTo>
                  <a:pt x="1182640" y="926623"/>
                </a:lnTo>
                <a:cubicBezTo>
                  <a:pt x="1182640" y="1281707"/>
                  <a:pt x="1344558" y="1598974"/>
                  <a:pt x="1598586" y="1808617"/>
                </a:cubicBezTo>
                <a:lnTo>
                  <a:pt x="1627806" y="1830467"/>
                </a:lnTo>
                <a:lnTo>
                  <a:pt x="1573388" y="1863527"/>
                </a:lnTo>
                <a:cubicBezTo>
                  <a:pt x="1422413" y="1945542"/>
                  <a:pt x="1249400" y="1992128"/>
                  <a:pt x="1065505" y="1992128"/>
                </a:cubicBezTo>
                <a:cubicBezTo>
                  <a:pt x="477043" y="1992128"/>
                  <a:pt x="0" y="1515085"/>
                  <a:pt x="0" y="926623"/>
                </a:cubicBezTo>
                <a:cubicBezTo>
                  <a:pt x="0" y="558834"/>
                  <a:pt x="186345" y="234569"/>
                  <a:pt x="469771" y="43090"/>
                </a:cubicBezTo>
                <a:lnTo>
                  <a:pt x="540699" y="0"/>
                </a:lnTo>
                <a:close/>
              </a:path>
            </a:pathLst>
          </a:custGeom>
          <a:solidFill>
            <a:srgbClr val="456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Freeform 9">
            <a:extLst>
              <a:ext uri="{FF2B5EF4-FFF2-40B4-BE49-F238E27FC236}">
                <a16:creationId xmlns:a16="http://schemas.microsoft.com/office/drawing/2014/main" id="{F00BAE57-4463-057C-770F-998C8EFFD7A8}"/>
              </a:ext>
            </a:extLst>
          </p:cNvPr>
          <p:cNvSpPr>
            <a:spLocks noChangeAspect="1"/>
          </p:cNvSpPr>
          <p:nvPr/>
        </p:nvSpPr>
        <p:spPr>
          <a:xfrm rot="10800000">
            <a:off x="7629755" y="3585117"/>
            <a:ext cx="1208086" cy="1232880"/>
          </a:xfrm>
          <a:custGeom>
            <a:avLst/>
            <a:gdLst>
              <a:gd name="connsiteX0" fmla="*/ 432415 w 863990"/>
              <a:gd name="connsiteY0" fmla="*/ 0 h 881722"/>
              <a:gd name="connsiteX1" fmla="*/ 480107 w 863990"/>
              <a:gd name="connsiteY1" fmla="*/ 35664 h 881722"/>
              <a:gd name="connsiteX2" fmla="*/ 862351 w 863990"/>
              <a:gd name="connsiteY2" fmla="*/ 748917 h 881722"/>
              <a:gd name="connsiteX3" fmla="*/ 863990 w 863990"/>
              <a:gd name="connsiteY3" fmla="*/ 781363 h 881722"/>
              <a:gd name="connsiteX4" fmla="*/ 829476 w 863990"/>
              <a:gd name="connsiteY4" fmla="*/ 797989 h 881722"/>
              <a:gd name="connsiteX5" fmla="*/ 414733 w 863990"/>
              <a:gd name="connsiteY5" fmla="*/ 881722 h 881722"/>
              <a:gd name="connsiteX6" fmla="*/ 97884 w 863990"/>
              <a:gd name="connsiteY6" fmla="*/ 833819 h 881722"/>
              <a:gd name="connsiteX7" fmla="*/ 0 w 863990"/>
              <a:gd name="connsiteY7" fmla="*/ 797993 h 881722"/>
              <a:gd name="connsiteX8" fmla="*/ 2478 w 863990"/>
              <a:gd name="connsiteY8" fmla="*/ 748917 h 881722"/>
              <a:gd name="connsiteX9" fmla="*/ 384722 w 863990"/>
              <a:gd name="connsiteY9" fmla="*/ 35664 h 881722"/>
              <a:gd name="connsiteX10" fmla="*/ 432415 w 863990"/>
              <a:gd name="connsiteY10" fmla="*/ 0 h 88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990" h="881722">
                <a:moveTo>
                  <a:pt x="432415" y="0"/>
                </a:moveTo>
                <a:lnTo>
                  <a:pt x="480107" y="35664"/>
                </a:lnTo>
                <a:cubicBezTo>
                  <a:pt x="690601" y="209379"/>
                  <a:pt x="833250" y="462364"/>
                  <a:pt x="862351" y="748917"/>
                </a:cubicBezTo>
                <a:lnTo>
                  <a:pt x="863990" y="781363"/>
                </a:lnTo>
                <a:lnTo>
                  <a:pt x="829476" y="797989"/>
                </a:lnTo>
                <a:cubicBezTo>
                  <a:pt x="702001" y="851907"/>
                  <a:pt x="561849" y="881722"/>
                  <a:pt x="414733" y="881722"/>
                </a:cubicBezTo>
                <a:cubicBezTo>
                  <a:pt x="304397" y="881722"/>
                  <a:pt x="197977" y="864951"/>
                  <a:pt x="97884" y="833819"/>
                </a:cubicBezTo>
                <a:lnTo>
                  <a:pt x="0" y="797993"/>
                </a:lnTo>
                <a:lnTo>
                  <a:pt x="2478" y="748917"/>
                </a:lnTo>
                <a:cubicBezTo>
                  <a:pt x="31579" y="462364"/>
                  <a:pt x="174228" y="209379"/>
                  <a:pt x="384722" y="35664"/>
                </a:cubicBezTo>
                <a:lnTo>
                  <a:pt x="432415" y="0"/>
                </a:lnTo>
                <a:close/>
              </a:path>
            </a:pathLst>
          </a:custGeom>
          <a:solidFill>
            <a:schemeClr val="bg1">
              <a:lumMod val="6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B3FD7A09-EEA8-C6EA-591D-926BFB036480}"/>
              </a:ext>
            </a:extLst>
          </p:cNvPr>
          <p:cNvSpPr txBox="1"/>
          <p:nvPr/>
        </p:nvSpPr>
        <p:spPr>
          <a:xfrm>
            <a:off x="1734695" y="3699290"/>
            <a:ext cx="2926080" cy="400340"/>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a:t>
            </a:r>
          </a:p>
        </p:txBody>
      </p:sp>
      <p:sp>
        <p:nvSpPr>
          <p:cNvPr id="19" name="TextBox 18">
            <a:extLst>
              <a:ext uri="{FF2B5EF4-FFF2-40B4-BE49-F238E27FC236}">
                <a16:creationId xmlns:a16="http://schemas.microsoft.com/office/drawing/2014/main" id="{0205BEA1-3DFF-C52F-C4E1-743C1C1F1048}"/>
              </a:ext>
            </a:extLst>
          </p:cNvPr>
          <p:cNvSpPr txBox="1"/>
          <p:nvPr/>
        </p:nvSpPr>
        <p:spPr>
          <a:xfrm>
            <a:off x="1704565" y="4952621"/>
            <a:ext cx="2234469" cy="707886"/>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a:t>
            </a:r>
          </a:p>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Katkı</a:t>
            </a:r>
          </a:p>
        </p:txBody>
      </p:sp>
      <p:sp>
        <p:nvSpPr>
          <p:cNvPr id="24" name="TextBox 23">
            <a:extLst>
              <a:ext uri="{FF2B5EF4-FFF2-40B4-BE49-F238E27FC236}">
                <a16:creationId xmlns:a16="http://schemas.microsoft.com/office/drawing/2014/main" id="{24BC5A22-E8F9-B388-555C-E5773FD34432}"/>
              </a:ext>
            </a:extLst>
          </p:cNvPr>
          <p:cNvSpPr txBox="1"/>
          <p:nvPr/>
        </p:nvSpPr>
        <p:spPr>
          <a:xfrm>
            <a:off x="1721657" y="2399528"/>
            <a:ext cx="3723578" cy="400110"/>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p>
        </p:txBody>
      </p:sp>
      <p:sp>
        <p:nvSpPr>
          <p:cNvPr id="26" name="TextBox 25">
            <a:extLst>
              <a:ext uri="{FF2B5EF4-FFF2-40B4-BE49-F238E27FC236}">
                <a16:creationId xmlns:a16="http://schemas.microsoft.com/office/drawing/2014/main" id="{8A2355AF-83DC-BF8B-1167-33119307F63F}"/>
              </a:ext>
            </a:extLst>
          </p:cNvPr>
          <p:cNvSpPr txBox="1"/>
          <p:nvPr/>
        </p:nvSpPr>
        <p:spPr>
          <a:xfrm>
            <a:off x="6686088" y="3063267"/>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30" name="TextBox 29">
            <a:extLst>
              <a:ext uri="{FF2B5EF4-FFF2-40B4-BE49-F238E27FC236}">
                <a16:creationId xmlns:a16="http://schemas.microsoft.com/office/drawing/2014/main" id="{E17138D7-652F-EF61-127F-6244FCB8110C}"/>
              </a:ext>
            </a:extLst>
          </p:cNvPr>
          <p:cNvSpPr txBox="1"/>
          <p:nvPr/>
        </p:nvSpPr>
        <p:spPr>
          <a:xfrm>
            <a:off x="9666028" y="306955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a:t>
            </a:r>
          </a:p>
        </p:txBody>
      </p:sp>
      <p:sp>
        <p:nvSpPr>
          <p:cNvPr id="33" name="TextBox 32">
            <a:extLst>
              <a:ext uri="{FF2B5EF4-FFF2-40B4-BE49-F238E27FC236}">
                <a16:creationId xmlns:a16="http://schemas.microsoft.com/office/drawing/2014/main" id="{37C4C3E8-FF6D-819F-C186-21B21AB5A4C5}"/>
              </a:ext>
            </a:extLst>
          </p:cNvPr>
          <p:cNvSpPr txBox="1"/>
          <p:nvPr/>
        </p:nvSpPr>
        <p:spPr>
          <a:xfrm>
            <a:off x="8151232" y="5559734"/>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a:t>
            </a:r>
          </a:p>
        </p:txBody>
      </p:sp>
      <p:sp>
        <p:nvSpPr>
          <p:cNvPr id="34" name="TextBox 33">
            <a:extLst>
              <a:ext uri="{FF2B5EF4-FFF2-40B4-BE49-F238E27FC236}">
                <a16:creationId xmlns:a16="http://schemas.microsoft.com/office/drawing/2014/main" id="{38930C90-620D-4853-8FC7-DB566BB4EE22}"/>
              </a:ext>
            </a:extLst>
          </p:cNvPr>
          <p:cNvSpPr txBox="1"/>
          <p:nvPr/>
        </p:nvSpPr>
        <p:spPr>
          <a:xfrm>
            <a:off x="8136271" y="286766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a:t>
            </a:r>
          </a:p>
        </p:txBody>
      </p:sp>
      <p:sp>
        <p:nvSpPr>
          <p:cNvPr id="35" name="TextBox 34">
            <a:extLst>
              <a:ext uri="{FF2B5EF4-FFF2-40B4-BE49-F238E27FC236}">
                <a16:creationId xmlns:a16="http://schemas.microsoft.com/office/drawing/2014/main" id="{57957BF1-57D9-1894-54C9-236637A49800}"/>
              </a:ext>
            </a:extLst>
          </p:cNvPr>
          <p:cNvSpPr txBox="1"/>
          <p:nvPr/>
        </p:nvSpPr>
        <p:spPr>
          <a:xfrm>
            <a:off x="7245887" y="438849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5</a:t>
            </a:r>
          </a:p>
        </p:txBody>
      </p:sp>
      <p:sp>
        <p:nvSpPr>
          <p:cNvPr id="36" name="TextBox 35">
            <a:extLst>
              <a:ext uri="{FF2B5EF4-FFF2-40B4-BE49-F238E27FC236}">
                <a16:creationId xmlns:a16="http://schemas.microsoft.com/office/drawing/2014/main" id="{F668C401-4423-24F9-CCF2-7D1E48CE1FD2}"/>
              </a:ext>
            </a:extLst>
          </p:cNvPr>
          <p:cNvSpPr txBox="1"/>
          <p:nvPr/>
        </p:nvSpPr>
        <p:spPr>
          <a:xfrm>
            <a:off x="9034520" y="438849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6</a:t>
            </a:r>
          </a:p>
        </p:txBody>
      </p:sp>
      <p:sp>
        <p:nvSpPr>
          <p:cNvPr id="37" name="TextBox 36">
            <a:extLst>
              <a:ext uri="{FF2B5EF4-FFF2-40B4-BE49-F238E27FC236}">
                <a16:creationId xmlns:a16="http://schemas.microsoft.com/office/drawing/2014/main" id="{4A7AD075-3706-D843-9D98-4BE117EA9252}"/>
              </a:ext>
            </a:extLst>
          </p:cNvPr>
          <p:cNvSpPr txBox="1"/>
          <p:nvPr/>
        </p:nvSpPr>
        <p:spPr>
          <a:xfrm>
            <a:off x="8156834" y="3888823"/>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7</a:t>
            </a:r>
          </a:p>
        </p:txBody>
      </p:sp>
      <p:sp>
        <p:nvSpPr>
          <p:cNvPr id="47" name="TextBox 46">
            <a:extLst>
              <a:ext uri="{FF2B5EF4-FFF2-40B4-BE49-F238E27FC236}">
                <a16:creationId xmlns:a16="http://schemas.microsoft.com/office/drawing/2014/main" id="{7F5B9143-DE40-404B-3166-3D93083C2CF3}"/>
              </a:ext>
            </a:extLst>
          </p:cNvPr>
          <p:cNvSpPr txBox="1"/>
          <p:nvPr/>
        </p:nvSpPr>
        <p:spPr>
          <a:xfrm>
            <a:off x="7143708" y="1633625"/>
            <a:ext cx="2184457" cy="292388"/>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Temelli Eğitim</a:t>
            </a:r>
          </a:p>
        </p:txBody>
      </p:sp>
      <p:cxnSp>
        <p:nvCxnSpPr>
          <p:cNvPr id="54" name="Straight Arrow Connector 53">
            <a:extLst>
              <a:ext uri="{FF2B5EF4-FFF2-40B4-BE49-F238E27FC236}">
                <a16:creationId xmlns:a16="http://schemas.microsoft.com/office/drawing/2014/main" id="{612B93E8-3B8E-184C-8CEC-5034273592AC}"/>
              </a:ext>
            </a:extLst>
          </p:cNvPr>
          <p:cNvCxnSpPr>
            <a:cxnSpLocks/>
            <a:stCxn id="6" idx="3"/>
          </p:cNvCxnSpPr>
          <p:nvPr/>
        </p:nvCxnSpPr>
        <p:spPr>
          <a:xfrm flipH="1" flipV="1">
            <a:off x="8233796" y="2001971"/>
            <a:ext cx="709" cy="416197"/>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6A00080-D87F-C08E-29DB-1B82C0DCDF22}"/>
              </a:ext>
            </a:extLst>
          </p:cNvPr>
          <p:cNvSpPr txBox="1"/>
          <p:nvPr/>
        </p:nvSpPr>
        <p:spPr>
          <a:xfrm>
            <a:off x="4922440" y="5135424"/>
            <a:ext cx="1465963" cy="492443"/>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 Temelli Toplumsal Katkı</a:t>
            </a:r>
          </a:p>
        </p:txBody>
      </p:sp>
      <p:sp>
        <p:nvSpPr>
          <p:cNvPr id="41" name="TextBox 40">
            <a:extLst>
              <a:ext uri="{FF2B5EF4-FFF2-40B4-BE49-F238E27FC236}">
                <a16:creationId xmlns:a16="http://schemas.microsoft.com/office/drawing/2014/main" id="{D71705F0-56C2-18E4-DE7F-4FD7A1652B34}"/>
              </a:ext>
            </a:extLst>
          </p:cNvPr>
          <p:cNvSpPr txBox="1"/>
          <p:nvPr/>
        </p:nvSpPr>
        <p:spPr>
          <a:xfrm>
            <a:off x="10202277" y="5113640"/>
            <a:ext cx="1465963" cy="492443"/>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Temelli Toplumsal Katkı</a:t>
            </a:r>
          </a:p>
        </p:txBody>
      </p:sp>
      <p:cxnSp>
        <p:nvCxnSpPr>
          <p:cNvPr id="42" name="Straight Arrow Connector 41">
            <a:extLst>
              <a:ext uri="{FF2B5EF4-FFF2-40B4-BE49-F238E27FC236}">
                <a16:creationId xmlns:a16="http://schemas.microsoft.com/office/drawing/2014/main" id="{F27D6766-8612-C570-E1C0-EB2DA71ADD8D}"/>
              </a:ext>
            </a:extLst>
          </p:cNvPr>
          <p:cNvCxnSpPr>
            <a:cxnSpLocks/>
          </p:cNvCxnSpPr>
          <p:nvPr/>
        </p:nvCxnSpPr>
        <p:spPr>
          <a:xfrm flipH="1">
            <a:off x="6328631" y="4989520"/>
            <a:ext cx="451794" cy="22322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890EFB5-8A6B-DF00-2368-9D6DEC92A691}"/>
              </a:ext>
            </a:extLst>
          </p:cNvPr>
          <p:cNvCxnSpPr>
            <a:cxnSpLocks/>
          </p:cNvCxnSpPr>
          <p:nvPr/>
        </p:nvCxnSpPr>
        <p:spPr>
          <a:xfrm>
            <a:off x="9750606" y="4971022"/>
            <a:ext cx="451671" cy="20985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Atatürk Üniversitesi: 3 Misyon &amp; 7 Alan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5" name="Rectangle 54">
            <a:extLst>
              <a:ext uri="{FF2B5EF4-FFF2-40B4-BE49-F238E27FC236}">
                <a16:creationId xmlns:a16="http://schemas.microsoft.com/office/drawing/2014/main" id="{E9582F84-8F55-5567-36D8-DD508F1449DE}"/>
              </a:ext>
            </a:extLst>
          </p:cNvPr>
          <p:cNvSpPr/>
          <p:nvPr/>
        </p:nvSpPr>
        <p:spPr>
          <a:xfrm>
            <a:off x="999521" y="217549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6" name="Rectangle 55">
            <a:extLst>
              <a:ext uri="{FF2B5EF4-FFF2-40B4-BE49-F238E27FC236}">
                <a16:creationId xmlns:a16="http://schemas.microsoft.com/office/drawing/2014/main" id="{C6151E37-C1C4-A986-68FA-143193F0F0DD}"/>
              </a:ext>
            </a:extLst>
          </p:cNvPr>
          <p:cNvSpPr/>
          <p:nvPr/>
        </p:nvSpPr>
        <p:spPr>
          <a:xfrm>
            <a:off x="1007204" y="3528744"/>
            <a:ext cx="543412" cy="1130546"/>
          </a:xfrm>
          <a:prstGeom prst="rect">
            <a:avLst/>
          </a:prstGeom>
          <a:solidFill>
            <a:srgbClr val="45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7" name="Rectangle 56">
            <a:extLst>
              <a:ext uri="{FF2B5EF4-FFF2-40B4-BE49-F238E27FC236}">
                <a16:creationId xmlns:a16="http://schemas.microsoft.com/office/drawing/2014/main" id="{3BEF02AE-07DD-2984-C287-D45DCEEB2C89}"/>
              </a:ext>
            </a:extLst>
          </p:cNvPr>
          <p:cNvSpPr/>
          <p:nvPr/>
        </p:nvSpPr>
        <p:spPr>
          <a:xfrm>
            <a:off x="1016053" y="4899440"/>
            <a:ext cx="543412" cy="1130546"/>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13472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461330" y="1263365"/>
            <a:ext cx="10934159" cy="738664"/>
          </a:xfrm>
          <a:prstGeom prst="rect">
            <a:avLst/>
          </a:prstGeom>
          <a:noFill/>
        </p:spPr>
        <p:txBody>
          <a:bodyPr wrap="square">
            <a:spAutoFit/>
          </a:bodyPr>
          <a:lstStyle/>
          <a:p>
            <a:pPr algn="ctr"/>
            <a:r>
              <a:rPr lang="tr-TR" sz="2400" b="1" dirty="0">
                <a:solidFill>
                  <a:srgbClr val="C00000"/>
                </a:solidFill>
                <a:latin typeface=" helvetica Neue Light"/>
                <a:cs typeface="Helvetica" panose="020B0604020202020204" pitchFamily="34" charset="0"/>
              </a:rPr>
              <a:t>ÖĞRENCİ KULÜPLERİ</a:t>
            </a:r>
          </a:p>
          <a:p>
            <a:endParaRPr lang="tr-TR" dirty="0">
              <a:latin typeface=" helvetica Neue Light"/>
              <a:cs typeface="Helvetica" panose="020B0604020202020204" pitchFamily="34" charset="0"/>
            </a:endParaRPr>
          </a:p>
        </p:txBody>
      </p:sp>
      <p:graphicFrame>
        <p:nvGraphicFramePr>
          <p:cNvPr id="3" name="Tablo 3">
            <a:extLst>
              <a:ext uri="{FF2B5EF4-FFF2-40B4-BE49-F238E27FC236}">
                <a16:creationId xmlns:a16="http://schemas.microsoft.com/office/drawing/2014/main" id="{EFD8D898-ED43-0E79-4163-83AC6B9C2678}"/>
              </a:ext>
            </a:extLst>
          </p:cNvPr>
          <p:cNvGraphicFramePr>
            <a:graphicFrameLocks noGrp="1"/>
          </p:cNvGraphicFramePr>
          <p:nvPr>
            <p:extLst>
              <p:ext uri="{D42A27DB-BD31-4B8C-83A1-F6EECF244321}">
                <p14:modId xmlns:p14="http://schemas.microsoft.com/office/powerpoint/2010/main" val="286920486"/>
              </p:ext>
            </p:extLst>
          </p:nvPr>
        </p:nvGraphicFramePr>
        <p:xfrm>
          <a:off x="1757969" y="1940425"/>
          <a:ext cx="9261484" cy="4730035"/>
        </p:xfrm>
        <a:graphic>
          <a:graphicData uri="http://schemas.openxmlformats.org/drawingml/2006/table">
            <a:tbl>
              <a:tblPr firstRow="1" bandRow="1">
                <a:tableStyleId>{5C22544A-7EE6-4342-B048-85BDC9FD1C3A}</a:tableStyleId>
              </a:tblPr>
              <a:tblGrid>
                <a:gridCol w="4757206">
                  <a:extLst>
                    <a:ext uri="{9D8B030D-6E8A-4147-A177-3AD203B41FA5}">
                      <a16:colId xmlns:a16="http://schemas.microsoft.com/office/drawing/2014/main" val="420117246"/>
                    </a:ext>
                  </a:extLst>
                </a:gridCol>
                <a:gridCol w="4504278">
                  <a:extLst>
                    <a:ext uri="{9D8B030D-6E8A-4147-A177-3AD203B41FA5}">
                      <a16:colId xmlns:a16="http://schemas.microsoft.com/office/drawing/2014/main" val="418339012"/>
                    </a:ext>
                  </a:extLst>
                </a:gridCol>
              </a:tblGrid>
              <a:tr h="370840">
                <a:tc>
                  <a:txBody>
                    <a:bodyPr/>
                    <a:lstStyle/>
                    <a:p>
                      <a:r>
                        <a:rPr lang="tr-TR" sz="2400" noProof="0" dirty="0"/>
                        <a:t>AKDEMİK BİRİMLER </a:t>
                      </a:r>
                    </a:p>
                  </a:txBody>
                  <a:tcPr/>
                </a:tc>
                <a:tc>
                  <a:txBody>
                    <a:bodyPr/>
                    <a:lstStyle/>
                    <a:p>
                      <a:r>
                        <a:rPr lang="tr-TR" sz="2400" noProof="0"/>
                        <a:t>KULÜP ADI</a:t>
                      </a:r>
                    </a:p>
                  </a:txBody>
                  <a:tcPr/>
                </a:tc>
                <a:extLst>
                  <a:ext uri="{0D108BD9-81ED-4DB2-BD59-A6C34878D82A}">
                    <a16:rowId xmlns:a16="http://schemas.microsoft.com/office/drawing/2014/main" val="2542404608"/>
                  </a:ext>
                </a:extLst>
              </a:tr>
              <a:tr h="370840">
                <a:tc>
                  <a:txBody>
                    <a:bodyPr/>
                    <a:lstStyle/>
                    <a:p>
                      <a:r>
                        <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rPr>
                        <a:t>Alman Dili ve Edebiyatı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rPr>
                        <a:t>Germanistik Kulübü</a:t>
                      </a:r>
                    </a:p>
                  </a:txBody>
                  <a:tcPr/>
                </a:tc>
                <a:extLst>
                  <a:ext uri="{0D108BD9-81ED-4DB2-BD59-A6C34878D82A}">
                    <a16:rowId xmlns:a16="http://schemas.microsoft.com/office/drawing/2014/main" val="41440169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rPr>
                        <a:t>Bilgi ve Belge Yönetimi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rPr>
                        <a:t>Bilgi Kulübü</a:t>
                      </a:r>
                    </a:p>
                  </a:txBody>
                  <a:tcPr/>
                </a:tc>
                <a:extLst>
                  <a:ext uri="{0D108BD9-81ED-4DB2-BD59-A6C34878D82A}">
                    <a16:rowId xmlns:a16="http://schemas.microsoft.com/office/drawing/2014/main" val="17681392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rPr>
                        <a:t>Çağdaş Türk Lehçeleri ve Edebiyatları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noProof="0">
                          <a:solidFill>
                            <a:srgbClr val="110F50"/>
                          </a:solidFill>
                          <a:latin typeface="Arial" panose="020B0604020202020204" pitchFamily="34" charset="0"/>
                          <a:ea typeface="Cambria" panose="02040503050406030204" pitchFamily="18" charset="0"/>
                          <a:cs typeface="Arial" panose="020B0604020202020204" pitchFamily="34" charset="0"/>
                        </a:rPr>
                        <a:t>Türk Dünyası Kulübü</a:t>
                      </a:r>
                    </a:p>
                  </a:txBody>
                  <a:tcPr/>
                </a:tc>
                <a:extLst>
                  <a:ext uri="{0D108BD9-81ED-4DB2-BD59-A6C34878D82A}">
                    <a16:rowId xmlns:a16="http://schemas.microsoft.com/office/drawing/2014/main" val="501136614"/>
                  </a:ext>
                </a:extLst>
              </a:tr>
              <a:tr h="370840">
                <a:tc>
                  <a:txBody>
                    <a:bodyPr/>
                    <a:lstStyle/>
                    <a:p>
                      <a:r>
                        <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rPr>
                        <a:t>Felsefe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rPr>
                        <a:t>Felsefe Kulübü</a:t>
                      </a:r>
                    </a:p>
                  </a:txBody>
                  <a:tcPr/>
                </a:tc>
                <a:extLst>
                  <a:ext uri="{0D108BD9-81ED-4DB2-BD59-A6C34878D82A}">
                    <a16:rowId xmlns:a16="http://schemas.microsoft.com/office/drawing/2014/main" val="2204474551"/>
                  </a:ext>
                </a:extLst>
              </a:tr>
              <a:tr h="370840">
                <a:tc>
                  <a:txBody>
                    <a:bodyPr/>
                    <a:lstStyle/>
                    <a:p>
                      <a:r>
                        <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rPr>
                        <a:t>İngiliz Dili ve Edebiyatı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rPr>
                        <a:t>Filoloji Kulübü</a:t>
                      </a:r>
                    </a:p>
                  </a:txBody>
                  <a:tcPr/>
                </a:tc>
                <a:extLst>
                  <a:ext uri="{0D108BD9-81ED-4DB2-BD59-A6C34878D82A}">
                    <a16:rowId xmlns:a16="http://schemas.microsoft.com/office/drawing/2014/main" val="15052893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rPr>
                        <a:t>Psikoloji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noProof="0">
                          <a:solidFill>
                            <a:srgbClr val="110F50"/>
                          </a:solidFill>
                          <a:latin typeface="Arial" panose="020B0604020202020204" pitchFamily="34" charset="0"/>
                          <a:ea typeface="Cambria" panose="02040503050406030204" pitchFamily="18" charset="0"/>
                          <a:cs typeface="Arial" panose="020B0604020202020204" pitchFamily="34" charset="0"/>
                        </a:rPr>
                        <a:t>Psikoloji </a:t>
                      </a:r>
                      <a:r>
                        <a:rPr kumimoji="0" lang="tr-TR" sz="2000" b="0" i="0" u="none" strike="noStrike" kern="1200" cap="none" spc="0" normalizeH="0" baseline="0" noProof="0">
                          <a:ln>
                            <a:noFill/>
                          </a:ln>
                          <a:solidFill>
                            <a:srgbClr val="110F50"/>
                          </a:solidFill>
                          <a:effectLst/>
                          <a:uLnTx/>
                          <a:uFillTx/>
                          <a:latin typeface="Arial" panose="020B0604020202020204" pitchFamily="34" charset="0"/>
                          <a:ea typeface="Cambria" panose="02040503050406030204" pitchFamily="18" charset="0"/>
                          <a:cs typeface="Arial" panose="020B0604020202020204" pitchFamily="34" charset="0"/>
                        </a:rPr>
                        <a:t>Kulübü</a:t>
                      </a:r>
                      <a:endParaRPr lang="tr-TR" sz="2000" kern="1200" noProof="0">
                        <a:solidFill>
                          <a:srgbClr val="110F50"/>
                        </a:solidFill>
                        <a:latin typeface="Arial" panose="020B06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19189165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rPr>
                        <a:t>Rus Dili ve Edebiyatı</a:t>
                      </a:r>
                    </a:p>
                  </a:txBody>
                  <a:tcPr/>
                </a:tc>
                <a:tc>
                  <a:txBody>
                    <a:bodyPr/>
                    <a:lstStyle/>
                    <a:p>
                      <a:r>
                        <a:rPr kumimoji="0" lang="tr-TR" sz="2000" b="0" i="0" u="none" strike="noStrike" kern="1200" cap="none" spc="0" normalizeH="0" baseline="0" noProof="0" dirty="0">
                          <a:ln>
                            <a:noFill/>
                          </a:ln>
                          <a:solidFill>
                            <a:srgbClr val="110F50"/>
                          </a:solidFill>
                          <a:effectLst/>
                          <a:uLnTx/>
                          <a:uFillTx/>
                          <a:latin typeface="Arial" panose="020B0604020202020204" pitchFamily="34" charset="0"/>
                          <a:ea typeface="Cambria" panose="02040503050406030204" pitchFamily="18" charset="0"/>
                          <a:cs typeface="Arial" panose="020B0604020202020204" pitchFamily="34" charset="0"/>
                        </a:rPr>
                        <a:t>Rus Dili Kulübü</a:t>
                      </a:r>
                      <a:endPar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28213744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rPr>
                        <a:t>Sanat Tarihi</a:t>
                      </a:r>
                    </a:p>
                  </a:txBody>
                  <a:tcPr/>
                </a:tc>
                <a:tc>
                  <a:txBody>
                    <a:bodyPr/>
                    <a:lstStyle/>
                    <a:p>
                      <a:r>
                        <a:rPr kumimoji="0" lang="tr-TR" sz="2000" b="0" i="0" u="none" strike="noStrike" kern="1200" cap="none" spc="0" normalizeH="0" baseline="0" noProof="0" dirty="0">
                          <a:ln>
                            <a:noFill/>
                          </a:ln>
                          <a:solidFill>
                            <a:srgbClr val="110F50"/>
                          </a:solidFill>
                          <a:effectLst/>
                          <a:uLnTx/>
                          <a:uFillTx/>
                          <a:latin typeface="Arial" panose="020B0604020202020204" pitchFamily="34" charset="0"/>
                          <a:ea typeface="Cambria" panose="02040503050406030204" pitchFamily="18" charset="0"/>
                          <a:cs typeface="Arial" panose="020B0604020202020204" pitchFamily="34" charset="0"/>
                        </a:rPr>
                        <a:t>Sanat Tarihi Kulübü</a:t>
                      </a:r>
                      <a:endPar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2671175130"/>
                  </a:ext>
                </a:extLst>
              </a:tr>
              <a:tr h="401875">
                <a:tc>
                  <a:txBody>
                    <a:bodyPr/>
                    <a:lstStyle/>
                    <a:p>
                      <a:r>
                        <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rPr>
                        <a:t>Tarih</a:t>
                      </a:r>
                    </a:p>
                  </a:txBody>
                  <a:tcPr/>
                </a:tc>
                <a:tc>
                  <a:txBody>
                    <a:bodyPr/>
                    <a:lstStyle/>
                    <a:p>
                      <a:r>
                        <a:rPr kumimoji="0" lang="tr-TR" sz="2000" b="0" i="0" u="none" strike="noStrike" kern="1200" cap="none" spc="0" normalizeH="0" baseline="0" noProof="0" dirty="0">
                          <a:ln>
                            <a:noFill/>
                          </a:ln>
                          <a:solidFill>
                            <a:srgbClr val="110F50"/>
                          </a:solidFill>
                          <a:effectLst/>
                          <a:uLnTx/>
                          <a:uFillTx/>
                          <a:latin typeface="Arial" panose="020B0604020202020204" pitchFamily="34" charset="0"/>
                          <a:ea typeface="Cambria" panose="02040503050406030204" pitchFamily="18" charset="0"/>
                          <a:cs typeface="Arial" panose="020B0604020202020204" pitchFamily="34" charset="0"/>
                        </a:rPr>
                        <a:t>Tarih Kulübü</a:t>
                      </a:r>
                      <a:endPar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40507738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rPr>
                        <a:t>Türk Dili ve Edebiyatı</a:t>
                      </a:r>
                    </a:p>
                  </a:txBody>
                  <a:tcPr/>
                </a:tc>
                <a:tc>
                  <a:txBody>
                    <a:bodyPr/>
                    <a:lstStyle/>
                    <a:p>
                      <a:r>
                        <a:rPr kumimoji="0" lang="tr-TR" sz="2000" b="0" i="0" u="none" strike="noStrike" kern="1200" cap="none" spc="0" normalizeH="0" baseline="0" noProof="0" dirty="0">
                          <a:ln>
                            <a:noFill/>
                          </a:ln>
                          <a:solidFill>
                            <a:srgbClr val="110F50"/>
                          </a:solidFill>
                          <a:effectLst/>
                          <a:uLnTx/>
                          <a:uFillTx/>
                          <a:latin typeface="Arial" panose="020B0604020202020204" pitchFamily="34" charset="0"/>
                          <a:ea typeface="Cambria" panose="02040503050406030204" pitchFamily="18" charset="0"/>
                          <a:cs typeface="Arial" panose="020B0604020202020204" pitchFamily="34" charset="0"/>
                        </a:rPr>
                        <a:t>Türkoloji Kulübü, KADEM Öğrenci Kulübü, Türk Halk Bilimi Kulübü</a:t>
                      </a:r>
                      <a:endParaRPr lang="tr-TR" sz="2000" kern="1200" noProof="0" dirty="0">
                        <a:solidFill>
                          <a:srgbClr val="110F50"/>
                        </a:solidFill>
                        <a:latin typeface="Arial" panose="020B06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1680000164"/>
                  </a:ext>
                </a:extLst>
              </a:tr>
            </a:tbl>
          </a:graphicData>
        </a:graphic>
      </p:graphicFrame>
    </p:spTree>
    <p:extLst>
      <p:ext uri="{BB962C8B-B14F-4D97-AF65-F5344CB8AC3E}">
        <p14:creationId xmlns:p14="http://schemas.microsoft.com/office/powerpoint/2010/main" val="2643213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 name="Resim 1">
            <a:extLst>
              <a:ext uri="{FF2B5EF4-FFF2-40B4-BE49-F238E27FC236}">
                <a16:creationId xmlns:a16="http://schemas.microsoft.com/office/drawing/2014/main" id="{2D4A77B8-9178-F175-F0BF-8C55C8BB0F4A}"/>
              </a:ext>
            </a:extLst>
          </p:cNvPr>
          <p:cNvPicPr>
            <a:picLocks noChangeAspect="1"/>
          </p:cNvPicPr>
          <p:nvPr/>
        </p:nvPicPr>
        <p:blipFill>
          <a:blip r:embed="rId3"/>
          <a:stretch>
            <a:fillRect/>
          </a:stretch>
        </p:blipFill>
        <p:spPr>
          <a:xfrm>
            <a:off x="1407080" y="1222982"/>
            <a:ext cx="9748226" cy="3206143"/>
          </a:xfrm>
          <a:prstGeom prst="rect">
            <a:avLst/>
          </a:prstGeom>
        </p:spPr>
      </p:pic>
      <p:sp>
        <p:nvSpPr>
          <p:cNvPr id="3" name="Metin kutusu 2">
            <a:extLst>
              <a:ext uri="{FF2B5EF4-FFF2-40B4-BE49-F238E27FC236}">
                <a16:creationId xmlns:a16="http://schemas.microsoft.com/office/drawing/2014/main" id="{9A31296A-080D-DC4B-6408-74F5121A2BCD}"/>
              </a:ext>
            </a:extLst>
          </p:cNvPr>
          <p:cNvSpPr txBox="1"/>
          <p:nvPr/>
        </p:nvSpPr>
        <p:spPr>
          <a:xfrm>
            <a:off x="1542933" y="4686272"/>
            <a:ext cx="9748226" cy="1477328"/>
          </a:xfrm>
          <a:prstGeom prst="rect">
            <a:avLst/>
          </a:prstGeom>
          <a:noFill/>
        </p:spPr>
        <p:txBody>
          <a:bodyPr wrap="square" rtlCol="0">
            <a:spAutoFit/>
          </a:bodyPr>
          <a:lstStyle/>
          <a:p>
            <a:r>
              <a:rPr lang="tr-TR" b="1" dirty="0">
                <a:solidFill>
                  <a:srgbClr val="C00000"/>
                </a:solidFill>
                <a:latin typeface="Helvetica Neue Light"/>
              </a:rPr>
              <a:t>İLETİŞİM</a:t>
            </a:r>
          </a:p>
          <a:p>
            <a:r>
              <a:rPr lang="tr-TR" b="1" dirty="0">
                <a:latin typeface="Helvetica Neue Light"/>
              </a:rPr>
              <a:t>Web: </a:t>
            </a:r>
            <a:r>
              <a:rPr lang="tr-TR" dirty="0">
                <a:latin typeface="Helvetica Neue Light"/>
                <a:hlinkClick r:id="rId4"/>
              </a:rPr>
              <a:t>https://birimler.atauni.edu.tr/edebiyat-fakultesi/</a:t>
            </a:r>
            <a:endParaRPr lang="tr-TR" dirty="0">
              <a:latin typeface="Helvetica Neue Light"/>
            </a:endParaRPr>
          </a:p>
          <a:p>
            <a:r>
              <a:rPr lang="de-DE" b="1" dirty="0" err="1">
                <a:latin typeface="Helvetica Neue Light"/>
              </a:rPr>
              <a:t>Adres</a:t>
            </a:r>
            <a:r>
              <a:rPr lang="de-DE" dirty="0">
                <a:latin typeface="Helvetica Neue Light"/>
              </a:rPr>
              <a:t>:</a:t>
            </a:r>
            <a:r>
              <a:rPr lang="tr-TR" dirty="0">
                <a:latin typeface="Helvetica Neue Light"/>
              </a:rPr>
              <a:t> </a:t>
            </a:r>
            <a:r>
              <a:rPr lang="de-DE" dirty="0">
                <a:latin typeface="Helvetica Neue Light"/>
              </a:rPr>
              <a:t>Atatürk </a:t>
            </a:r>
            <a:r>
              <a:rPr lang="de-DE" dirty="0" err="1">
                <a:latin typeface="Helvetica Neue Light"/>
              </a:rPr>
              <a:t>Üniversitesi</a:t>
            </a:r>
            <a:r>
              <a:rPr lang="de-DE" dirty="0">
                <a:latin typeface="Helvetica Neue Light"/>
              </a:rPr>
              <a:t> </a:t>
            </a:r>
            <a:r>
              <a:rPr lang="de-DE" dirty="0" err="1">
                <a:latin typeface="Helvetica Neue Light"/>
              </a:rPr>
              <a:t>Edebiyat</a:t>
            </a:r>
            <a:r>
              <a:rPr lang="de-DE" dirty="0">
                <a:latin typeface="Helvetica Neue Light"/>
              </a:rPr>
              <a:t> </a:t>
            </a:r>
            <a:r>
              <a:rPr lang="de-DE" dirty="0" err="1">
                <a:latin typeface="Helvetica Neue Light"/>
              </a:rPr>
              <a:t>Fakültesi</a:t>
            </a:r>
            <a:r>
              <a:rPr lang="de-DE" dirty="0">
                <a:latin typeface="Helvetica Neue Light"/>
              </a:rPr>
              <a:t> 25240 Erzurum</a:t>
            </a:r>
          </a:p>
          <a:p>
            <a:r>
              <a:rPr lang="de-DE" b="1" dirty="0">
                <a:latin typeface="Helvetica Neue Light"/>
              </a:rPr>
              <a:t>E-</a:t>
            </a:r>
            <a:r>
              <a:rPr lang="de-DE" b="1" dirty="0" err="1">
                <a:latin typeface="Helvetica Neue Light"/>
              </a:rPr>
              <a:t>Posta</a:t>
            </a:r>
            <a:r>
              <a:rPr lang="de-DE" b="1" dirty="0">
                <a:latin typeface="Helvetica Neue Light"/>
              </a:rPr>
              <a:t>:</a:t>
            </a:r>
            <a:r>
              <a:rPr lang="tr-TR" b="1" dirty="0">
                <a:latin typeface="Helvetica Neue Light"/>
              </a:rPr>
              <a:t> </a:t>
            </a:r>
            <a:r>
              <a:rPr lang="de-DE" dirty="0">
                <a:latin typeface="Helvetica Neue Light"/>
                <a:hlinkClick r:id="rId5"/>
              </a:rPr>
              <a:t>edebiyatfak@atauni.edu.tr</a:t>
            </a:r>
            <a:r>
              <a:rPr lang="tr-TR" dirty="0">
                <a:latin typeface="Helvetica Neue Light"/>
              </a:rPr>
              <a:t> </a:t>
            </a:r>
          </a:p>
          <a:p>
            <a:endParaRPr lang="tr-TR" dirty="0">
              <a:latin typeface="Helvetica Neue Light"/>
            </a:endParaRPr>
          </a:p>
        </p:txBody>
      </p:sp>
    </p:spTree>
    <p:extLst>
      <p:ext uri="{BB962C8B-B14F-4D97-AF65-F5344CB8AC3E}">
        <p14:creationId xmlns:p14="http://schemas.microsoft.com/office/powerpoint/2010/main" val="4105953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Program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e 7">
            <a:extLst>
              <a:ext uri="{FF2B5EF4-FFF2-40B4-BE49-F238E27FC236}">
                <a16:creationId xmlns:a16="http://schemas.microsoft.com/office/drawing/2014/main" id="{6F932DDC-30D4-9BA9-ED58-5D1B09F78F54}"/>
              </a:ext>
            </a:extLst>
          </p:cNvPr>
          <p:cNvGraphicFramePr>
            <a:graphicFrameLocks noGrp="1"/>
          </p:cNvGraphicFramePr>
          <p:nvPr>
            <p:extLst>
              <p:ext uri="{D42A27DB-BD31-4B8C-83A1-F6EECF244321}">
                <p14:modId xmlns:p14="http://schemas.microsoft.com/office/powerpoint/2010/main" val="1753551855"/>
              </p:ext>
            </p:extLst>
          </p:nvPr>
        </p:nvGraphicFramePr>
        <p:xfrm>
          <a:off x="7397286" y="1854538"/>
          <a:ext cx="4011403" cy="1333541"/>
        </p:xfrm>
        <a:graphic>
          <a:graphicData uri="http://schemas.openxmlformats.org/drawingml/2006/table">
            <a:tbl>
              <a:tblPr>
                <a:tableStyleId>{5C22544A-7EE6-4342-B048-85BDC9FD1C3A}</a:tableStyleId>
              </a:tblPr>
              <a:tblGrid>
                <a:gridCol w="1143286">
                  <a:extLst>
                    <a:ext uri="{9D8B030D-6E8A-4147-A177-3AD203B41FA5}">
                      <a16:colId xmlns:a16="http://schemas.microsoft.com/office/drawing/2014/main" val="799960126"/>
                    </a:ext>
                  </a:extLst>
                </a:gridCol>
                <a:gridCol w="2868117">
                  <a:extLst>
                    <a:ext uri="{9D8B030D-6E8A-4147-A177-3AD203B41FA5}">
                      <a16:colId xmlns:a16="http://schemas.microsoft.com/office/drawing/2014/main" val="2838800866"/>
                    </a:ext>
                  </a:extLst>
                </a:gridCol>
              </a:tblGrid>
              <a:tr h="461861">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1"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Program Bilgisi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tr-TR" sz="1400" b="1"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extLst>
                  <a:ext uri="{0D108BD9-81ED-4DB2-BD59-A6C34878D82A}">
                    <a16:rowId xmlns:a16="http://schemas.microsoft.com/office/drawing/2014/main" val="2377950043"/>
                  </a:ext>
                </a:extLst>
              </a:tr>
              <a:tr h="461861">
                <a:tc>
                  <a:txBody>
                    <a:bodyPr/>
                    <a:lstStyle/>
                    <a:p>
                      <a:pPr marL="0" marR="0" indent="0" algn="ctr" defTabSz="609570" rtl="0" eaLnBrk="1" fontAlgn="auto" latinLnBrk="0" hangingPunct="1">
                        <a:lnSpc>
                          <a:spcPct val="100000"/>
                        </a:lnSpc>
                        <a:spcBef>
                          <a:spcPts val="600"/>
                        </a:spcBef>
                        <a:spcAft>
                          <a:spcPts val="0"/>
                        </a:spcAft>
                        <a:buClr>
                          <a:schemeClr val="tx1">
                            <a:lumMod val="50000"/>
                            <a:lumOff val="50000"/>
                          </a:schemeClr>
                        </a:buClr>
                        <a:buSzPct val="100000"/>
                        <a:buFontTx/>
                        <a:buNone/>
                        <a:tabLst/>
                      </a:pPr>
                      <a:r>
                        <a:rPr lang="tr-TR" sz="12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Eğitim Dili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600"/>
                        </a:spcBef>
                        <a:spcAft>
                          <a:spcPts val="0"/>
                        </a:spcAft>
                      </a:pPr>
                      <a:r>
                        <a:rPr lang="tr-TR" sz="1200" b="0" i="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%100 Türkçe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409819">
                <a:tc>
                  <a:txBody>
                    <a:bodyPr/>
                    <a:lstStyle/>
                    <a:p>
                      <a:pPr algn="ctr">
                        <a:lnSpc>
                          <a:spcPct val="100000"/>
                        </a:lnSpc>
                        <a:spcBef>
                          <a:spcPts val="600"/>
                        </a:spcBef>
                        <a:spcAft>
                          <a:spcPts val="0"/>
                        </a:spcAft>
                      </a:pPr>
                      <a:r>
                        <a:rPr lang="tr-TR" sz="12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Eğitim Süresi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600"/>
                        </a:spcBef>
                        <a:spcAft>
                          <a:spcPts val="0"/>
                        </a:spcAft>
                      </a:pPr>
                      <a:r>
                        <a:rPr lang="tr-TR" sz="1200" b="0" i="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8 yarıyıl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bl>
          </a:graphicData>
        </a:graphic>
      </p:graphicFrame>
      <p:graphicFrame>
        <p:nvGraphicFramePr>
          <p:cNvPr id="7" name="Table 7">
            <a:extLst>
              <a:ext uri="{FF2B5EF4-FFF2-40B4-BE49-F238E27FC236}">
                <a16:creationId xmlns:a16="http://schemas.microsoft.com/office/drawing/2014/main" id="{1AB417C2-590B-65C0-981D-85313490A27D}"/>
              </a:ext>
            </a:extLst>
          </p:cNvPr>
          <p:cNvGraphicFramePr>
            <a:graphicFrameLocks noGrp="1"/>
          </p:cNvGraphicFramePr>
          <p:nvPr>
            <p:extLst>
              <p:ext uri="{D42A27DB-BD31-4B8C-83A1-F6EECF244321}">
                <p14:modId xmlns:p14="http://schemas.microsoft.com/office/powerpoint/2010/main" val="2941578040"/>
              </p:ext>
            </p:extLst>
          </p:nvPr>
        </p:nvGraphicFramePr>
        <p:xfrm>
          <a:off x="7397286" y="3557847"/>
          <a:ext cx="4011403" cy="2534506"/>
        </p:xfrm>
        <a:graphic>
          <a:graphicData uri="http://schemas.openxmlformats.org/drawingml/2006/table">
            <a:tbl>
              <a:tblPr firstRow="1" bandRow="1">
                <a:tableStyleId>{5C22544A-7EE6-4342-B048-85BDC9FD1C3A}</a:tableStyleId>
              </a:tblPr>
              <a:tblGrid>
                <a:gridCol w="1225058">
                  <a:extLst>
                    <a:ext uri="{9D8B030D-6E8A-4147-A177-3AD203B41FA5}">
                      <a16:colId xmlns:a16="http://schemas.microsoft.com/office/drawing/2014/main" val="799960126"/>
                    </a:ext>
                  </a:extLst>
                </a:gridCol>
                <a:gridCol w="2786345">
                  <a:extLst>
                    <a:ext uri="{9D8B030D-6E8A-4147-A177-3AD203B41FA5}">
                      <a16:colId xmlns:a16="http://schemas.microsoft.com/office/drawing/2014/main" val="2838800866"/>
                    </a:ext>
                  </a:extLst>
                </a:gridCol>
              </a:tblGrid>
              <a:tr h="346884">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1" i="0"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İletişim Bilgileri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algn="ctr"/>
                      <a:endParaRPr lang="tr-TR" sz="12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97734878"/>
                  </a:ext>
                </a:extLst>
              </a:tr>
              <a:tr h="547503">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İletişim Sorumlusu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Arş.</a:t>
                      </a:r>
                      <a:r>
                        <a:rPr lang="tr-TR" sz="1200" b="0" i="0" kern="1200" baseline="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 Gör. Tuğba YAZICI</a:t>
                      </a:r>
                      <a:endPar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1559501"/>
                  </a:ext>
                </a:extLst>
              </a:tr>
              <a:tr h="687476">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Adres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Edebiyat</a:t>
                      </a:r>
                      <a:r>
                        <a:rPr lang="tr-TR" sz="1200" b="0" i="0" kern="1200" baseline="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 Fakültesi, Felsefe Bölümü, Sistematik Felsefe ve Mantık Anabilim Dalı</a:t>
                      </a:r>
                      <a:endPar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493267">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e-posta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u="none" kern="1200" dirty="0" err="1">
                          <a:solidFill>
                            <a:srgbClr val="0563C1"/>
                          </a:solidFill>
                          <a:effectLst/>
                          <a:latin typeface="Helvetica Neue" panose="02000503000000020004" pitchFamily="2" charset="0"/>
                          <a:ea typeface="Helvetica Neue" panose="02000503000000020004" pitchFamily="2" charset="0"/>
                          <a:cs typeface="Helvetica Neue" panose="02000503000000020004" pitchFamily="2" charset="0"/>
                        </a:rPr>
                        <a:t>tugba.yazici@atauni.edu.tr</a:t>
                      </a:r>
                      <a:endParaRPr lang="tr-TR" sz="1200" b="0" i="0" u="none" kern="1200" dirty="0">
                        <a:solidFill>
                          <a:srgbClr val="0563C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459376">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Telefon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u="none"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+90 442 231</a:t>
                      </a:r>
                      <a:r>
                        <a:rPr lang="tr-TR" sz="1200" b="0" i="0" u="none" kern="1200" baseline="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 82 41</a:t>
                      </a:r>
                      <a:endParaRPr lang="tr-TR" sz="1200" b="0" i="0" u="none"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bl>
          </a:graphicData>
        </a:graphic>
      </p:graphicFrame>
      <p:sp>
        <p:nvSpPr>
          <p:cNvPr id="10" name="TextBox 9">
            <a:extLst>
              <a:ext uri="{FF2B5EF4-FFF2-40B4-BE49-F238E27FC236}">
                <a16:creationId xmlns:a16="http://schemas.microsoft.com/office/drawing/2014/main" id="{E5F7086A-0D6A-06BF-55C5-DE0587000DE5}"/>
              </a:ext>
            </a:extLst>
          </p:cNvPr>
          <p:cNvSpPr txBox="1"/>
          <p:nvPr/>
        </p:nvSpPr>
        <p:spPr>
          <a:xfrm>
            <a:off x="1715871" y="1806043"/>
            <a:ext cx="4958061" cy="2785378"/>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Felsefe Bölümü sistematik ve kavramsal düşünme yeteneğini geliştirme, felsefe tarihini bilme, mesleki terminolojiyi bilme, felsefi araştırma yöntem ve tekniklerini kullanabilme gibi yeterlilikleri geliştirmeye yönelik bir eğitim uygulamaktadır.</a:t>
            </a:r>
          </a:p>
          <a:p>
            <a:pPr marL="285750" indent="-285750">
              <a:spcAft>
                <a:spcPts val="600"/>
              </a:spcAft>
              <a:buFont typeface="Wingdings" pitchFamily="2" charset="2"/>
              <a:buChar char="§"/>
            </a:pP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Dersler teorik olarak yürütülmektedir. </a:t>
            </a:r>
          </a:p>
          <a:p>
            <a:pPr marL="285750" indent="-285750">
              <a:spcAft>
                <a:spcPts val="600"/>
              </a:spcAft>
              <a:buFont typeface="Wingdings" pitchFamily="2" charset="2"/>
              <a:buChar char="§"/>
            </a:pP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Felsefe Bölümünü  tüm gereksinimleri yerine getirerek başarı ile tamamlayan mezunlar Felsefe alanında lisans derecesi alırlar. </a:t>
            </a:r>
          </a:p>
          <a:p>
            <a:endParaRPr lang="en-US" sz="1600" dirty="0"/>
          </a:p>
        </p:txBody>
      </p:sp>
    </p:spTree>
    <p:extLst>
      <p:ext uri="{BB962C8B-B14F-4D97-AF65-F5344CB8AC3E}">
        <p14:creationId xmlns:p14="http://schemas.microsoft.com/office/powerpoint/2010/main" val="365738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50013"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2022 Kontenjan, Yerleştirme ve Kayıt İstatistikleri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a:extLst>
              <a:ext uri="{FF2B5EF4-FFF2-40B4-BE49-F238E27FC236}">
                <a16:creationId xmlns:a16="http://schemas.microsoft.com/office/drawing/2014/main" id="{0479D543-1830-F8B1-CCE9-317D68D0B7CE}"/>
              </a:ext>
            </a:extLst>
          </p:cNvPr>
          <p:cNvSpPr/>
          <p:nvPr/>
        </p:nvSpPr>
        <p:spPr>
          <a:xfrm>
            <a:off x="1542933" y="1621499"/>
            <a:ext cx="9874018" cy="5463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1" name="TextBox 250">
            <a:extLst>
              <a:ext uri="{FF2B5EF4-FFF2-40B4-BE49-F238E27FC236}">
                <a16:creationId xmlns:a16="http://schemas.microsoft.com/office/drawing/2014/main" id="{94FEF711-DD80-61CD-DE17-D0276F8683E1}"/>
              </a:ext>
            </a:extLst>
          </p:cNvPr>
          <p:cNvSpPr txBox="1"/>
          <p:nvPr/>
        </p:nvSpPr>
        <p:spPr>
          <a:xfrm>
            <a:off x="1542933" y="1704397"/>
            <a:ext cx="9874019" cy="380515"/>
          </a:xfrm>
          <a:prstGeom prst="rect">
            <a:avLst/>
          </a:prstGeom>
          <a:noFill/>
        </p:spPr>
        <p:txBody>
          <a:bodyPr wrap="square" rtlCol="0">
            <a:spAutoFit/>
          </a:bodyPr>
          <a:lstStyle/>
          <a:p>
            <a:pPr algn="ctr"/>
            <a:r>
              <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Felsefe</a:t>
            </a:r>
          </a:p>
        </p:txBody>
      </p:sp>
      <p:sp>
        <p:nvSpPr>
          <p:cNvPr id="4" name="Rectangle 1">
            <a:extLst>
              <a:ext uri="{FF2B5EF4-FFF2-40B4-BE49-F238E27FC236}">
                <a16:creationId xmlns:a16="http://schemas.microsoft.com/office/drawing/2014/main" id="{5F9BD6EA-E711-5B48-91B6-268CC66133AD}"/>
              </a:ext>
            </a:extLst>
          </p:cNvPr>
          <p:cNvSpPr>
            <a:spLocks noChangeArrowheads="1"/>
          </p:cNvSpPr>
          <p:nvPr/>
        </p:nvSpPr>
        <p:spPr bwMode="auto">
          <a:xfrm>
            <a:off x="-24829488" y="1287016"/>
            <a:ext cx="4706701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tr-TR" altLang="tr-TR" sz="1800" b="0" i="0" u="none" strike="noStrike" cap="none" normalizeH="0" baseline="0">
                <a:ln>
                  <a:noFill/>
                </a:ln>
                <a:solidFill>
                  <a:schemeClr val="tx1"/>
                </a:solidFill>
                <a:effectLst/>
                <a:latin typeface="Arial" panose="020B0604020202020204" pitchFamily="34" charset="0"/>
              </a:rPr>
            </a:br>
            <a:r>
              <a:rPr kumimoji="0" lang="tr-TR" altLang="tr-TR" sz="1000" b="0" i="0" u="none" strike="noStrike" cap="none" normalizeH="0" baseline="0">
                <a:ln>
                  <a:noFill/>
                </a:ln>
                <a:solidFill>
                  <a:srgbClr val="333333"/>
                </a:solidFill>
                <a:effectLst/>
                <a:latin typeface="Helvetica Neue" panose="02000503000000020004" pitchFamily="2" charset="0"/>
              </a:rPr>
              <a:t> </a:t>
            </a:r>
            <a:endParaRPr kumimoji="0" lang="tr-TR" altLang="tr-TR"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tr-TR" altLang="tr-TR" sz="1800" b="0" i="0" u="none" strike="noStrike" cap="none" normalizeH="0" baseline="0">
                <a:ln>
                  <a:noFill/>
                </a:ln>
                <a:solidFill>
                  <a:schemeClr val="tx1"/>
                </a:solidFill>
                <a:effectLst/>
                <a:latin typeface="Arial" panose="020B0604020202020204" pitchFamily="34" charset="0"/>
              </a:rPr>
            </a:br>
            <a:endParaRPr kumimoji="0" lang="tr-TR" altLang="tr-TR" sz="1800" b="0" i="0" u="none" strike="noStrike" cap="none" normalizeH="0" baseline="0">
              <a:ln>
                <a:noFill/>
              </a:ln>
              <a:solidFill>
                <a:schemeClr val="tx1"/>
              </a:solidFill>
              <a:effectLst/>
              <a:latin typeface="Arial" panose="020B0604020202020204" pitchFamily="34" charset="0"/>
            </a:endParaRPr>
          </a:p>
        </p:txBody>
      </p:sp>
      <p:graphicFrame>
        <p:nvGraphicFramePr>
          <p:cNvPr id="13" name="Tablo 12">
            <a:extLst>
              <a:ext uri="{FF2B5EF4-FFF2-40B4-BE49-F238E27FC236}">
                <a16:creationId xmlns:a16="http://schemas.microsoft.com/office/drawing/2014/main" id="{F470271E-8498-1848-B648-242EF817C613}"/>
              </a:ext>
            </a:extLst>
          </p:cNvPr>
          <p:cNvGraphicFramePr>
            <a:graphicFrameLocks noGrp="1"/>
          </p:cNvGraphicFramePr>
          <p:nvPr>
            <p:extLst>
              <p:ext uri="{D42A27DB-BD31-4B8C-83A1-F6EECF244321}">
                <p14:modId xmlns:p14="http://schemas.microsoft.com/office/powerpoint/2010/main" val="3600896162"/>
              </p:ext>
            </p:extLst>
          </p:nvPr>
        </p:nvGraphicFramePr>
        <p:xfrm>
          <a:off x="774916" y="2250708"/>
          <a:ext cx="10910807" cy="4227582"/>
        </p:xfrm>
        <a:graphic>
          <a:graphicData uri="http://schemas.openxmlformats.org/drawingml/2006/table">
            <a:tbl>
              <a:tblPr/>
              <a:tblGrid>
                <a:gridCol w="488492">
                  <a:extLst>
                    <a:ext uri="{9D8B030D-6E8A-4147-A177-3AD203B41FA5}">
                      <a16:colId xmlns:a16="http://schemas.microsoft.com/office/drawing/2014/main" val="221134216"/>
                    </a:ext>
                  </a:extLst>
                </a:gridCol>
                <a:gridCol w="2084463">
                  <a:extLst>
                    <a:ext uri="{9D8B030D-6E8A-4147-A177-3AD203B41FA5}">
                      <a16:colId xmlns:a16="http://schemas.microsoft.com/office/drawing/2014/main" val="647196791"/>
                    </a:ext>
                  </a:extLst>
                </a:gridCol>
                <a:gridCol w="2084463">
                  <a:extLst>
                    <a:ext uri="{9D8B030D-6E8A-4147-A177-3AD203B41FA5}">
                      <a16:colId xmlns:a16="http://schemas.microsoft.com/office/drawing/2014/main" val="1705169635"/>
                    </a:ext>
                  </a:extLst>
                </a:gridCol>
                <a:gridCol w="2084463">
                  <a:extLst>
                    <a:ext uri="{9D8B030D-6E8A-4147-A177-3AD203B41FA5}">
                      <a16:colId xmlns:a16="http://schemas.microsoft.com/office/drawing/2014/main" val="2422783086"/>
                    </a:ext>
                  </a:extLst>
                </a:gridCol>
                <a:gridCol w="2084463">
                  <a:extLst>
                    <a:ext uri="{9D8B030D-6E8A-4147-A177-3AD203B41FA5}">
                      <a16:colId xmlns:a16="http://schemas.microsoft.com/office/drawing/2014/main" val="2184911708"/>
                    </a:ext>
                  </a:extLst>
                </a:gridCol>
                <a:gridCol w="2084463">
                  <a:extLst>
                    <a:ext uri="{9D8B030D-6E8A-4147-A177-3AD203B41FA5}">
                      <a16:colId xmlns:a16="http://schemas.microsoft.com/office/drawing/2014/main" val="53577442"/>
                    </a:ext>
                  </a:extLst>
                </a:gridCol>
              </a:tblGrid>
              <a:tr h="424830">
                <a:tc>
                  <a:txBody>
                    <a:bodyPr/>
                    <a:lstStyle/>
                    <a:p>
                      <a:pPr algn="l" fontAlgn="ctr"/>
                      <a:endParaRPr lang="tr-TR" sz="600">
                        <a:effectLst/>
                      </a:endParaRPr>
                    </a:p>
                  </a:txBody>
                  <a:tcPr marL="26663" marR="26663" marT="26663" marB="26663" anchor="ctr">
                    <a:lnL>
                      <a:noFill/>
                    </a:lnL>
                    <a:lnR w="9525" cap="flat" cmpd="sng" algn="ctr">
                      <a:solidFill>
                        <a:srgbClr val="9030F2"/>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tcPr>
                </a:tc>
                <a:tc>
                  <a:txBody>
                    <a:bodyPr/>
                    <a:lstStyle/>
                    <a:p>
                      <a:pPr algn="ctr" fontAlgn="ctr"/>
                      <a:r>
                        <a:rPr lang="tr-TR" sz="600">
                          <a:solidFill>
                            <a:srgbClr val="FFFFFF"/>
                          </a:solidFill>
                          <a:effectLst/>
                        </a:rPr>
                        <a:t>Kontenjan</a:t>
                      </a:r>
                    </a:p>
                  </a:txBody>
                  <a:tcPr marL="26663" marR="26663" marT="26663" marB="26663" anchor="ctr">
                    <a:lnL w="9525" cap="flat" cmpd="sng" algn="ctr">
                      <a:solidFill>
                        <a:srgbClr val="9030F2"/>
                      </a:solidFill>
                      <a:prstDash val="solid"/>
                      <a:round/>
                      <a:headEnd type="none" w="med" len="med"/>
                      <a:tailEnd type="none" w="med" len="med"/>
                    </a:lnL>
                    <a:lnR w="9525" cap="flat" cmpd="sng" algn="ctr">
                      <a:solidFill>
                        <a:srgbClr val="9030F2"/>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3074AE"/>
                    </a:solidFill>
                  </a:tcPr>
                </a:tc>
                <a:tc>
                  <a:txBody>
                    <a:bodyPr/>
                    <a:lstStyle/>
                    <a:p>
                      <a:pPr algn="ctr" fontAlgn="ctr"/>
                      <a:r>
                        <a:rPr lang="tr-TR" sz="600">
                          <a:solidFill>
                            <a:srgbClr val="FFFFFF"/>
                          </a:solidFill>
                          <a:effectLst/>
                        </a:rPr>
                        <a:t>Yerleşen</a:t>
                      </a:r>
                    </a:p>
                  </a:txBody>
                  <a:tcPr marL="26663" marR="26663" marT="26663" marB="26663" anchor="ctr">
                    <a:lnL w="9525" cap="flat" cmpd="sng" algn="ctr">
                      <a:solidFill>
                        <a:srgbClr val="9030F2"/>
                      </a:solidFill>
                      <a:prstDash val="solid"/>
                      <a:round/>
                      <a:headEnd type="none" w="med" len="med"/>
                      <a:tailEnd type="none" w="med" len="med"/>
                    </a:lnL>
                    <a:lnR w="9525" cap="flat" cmpd="sng" algn="ctr">
                      <a:solidFill>
                        <a:srgbClr val="9030F2"/>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3074AE"/>
                    </a:solidFill>
                  </a:tcPr>
                </a:tc>
                <a:tc>
                  <a:txBody>
                    <a:bodyPr/>
                    <a:lstStyle/>
                    <a:p>
                      <a:pPr algn="ctr" fontAlgn="ctr"/>
                      <a:r>
                        <a:rPr lang="tr-TR" sz="600">
                          <a:solidFill>
                            <a:srgbClr val="FFFFFF"/>
                          </a:solidFill>
                          <a:effectLst/>
                        </a:rPr>
                        <a:t>Yerleşme Oranı %</a:t>
                      </a:r>
                    </a:p>
                  </a:txBody>
                  <a:tcPr marL="26663" marR="26663" marT="26663" marB="26663" anchor="ctr">
                    <a:lnL w="9525" cap="flat" cmpd="sng" algn="ctr">
                      <a:solidFill>
                        <a:srgbClr val="9030F2"/>
                      </a:solidFill>
                      <a:prstDash val="solid"/>
                      <a:round/>
                      <a:headEnd type="none" w="med" len="med"/>
                      <a:tailEnd type="none" w="med" len="med"/>
                    </a:lnL>
                    <a:lnR w="9525" cap="flat" cmpd="sng" algn="ctr">
                      <a:solidFill>
                        <a:srgbClr val="9030F2"/>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3074AE"/>
                    </a:solidFill>
                  </a:tcPr>
                </a:tc>
                <a:tc>
                  <a:txBody>
                    <a:bodyPr/>
                    <a:lstStyle/>
                    <a:p>
                      <a:pPr algn="ctr" fontAlgn="ctr"/>
                      <a:r>
                        <a:rPr lang="tr-TR" sz="600">
                          <a:solidFill>
                            <a:srgbClr val="FFFFFF"/>
                          </a:solidFill>
                          <a:effectLst/>
                        </a:rPr>
                        <a:t>Kesin Kayıt Yaptıran</a:t>
                      </a:r>
                    </a:p>
                  </a:txBody>
                  <a:tcPr marL="26663" marR="26663" marT="26663" marB="26663" anchor="ctr">
                    <a:lnL w="9525" cap="flat" cmpd="sng" algn="ctr">
                      <a:solidFill>
                        <a:srgbClr val="9030F2"/>
                      </a:solidFill>
                      <a:prstDash val="solid"/>
                      <a:round/>
                      <a:headEnd type="none" w="med" len="med"/>
                      <a:tailEnd type="none" w="med" len="med"/>
                    </a:lnL>
                    <a:lnR w="9525" cap="flat" cmpd="sng" algn="ctr">
                      <a:solidFill>
                        <a:srgbClr val="9030F2"/>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3074AE"/>
                    </a:solidFill>
                  </a:tcPr>
                </a:tc>
                <a:tc>
                  <a:txBody>
                    <a:bodyPr/>
                    <a:lstStyle/>
                    <a:p>
                      <a:pPr algn="ctr" fontAlgn="ctr"/>
                      <a:r>
                        <a:rPr lang="tr-TR" sz="600">
                          <a:solidFill>
                            <a:srgbClr val="FFFFFF"/>
                          </a:solidFill>
                          <a:effectLst/>
                        </a:rPr>
                        <a:t>Kazanıp Kayıt Yaptırmayan</a:t>
                      </a:r>
                    </a:p>
                  </a:txBody>
                  <a:tcPr marL="26663" marR="26663" marT="26663" marB="26663" anchor="ctr">
                    <a:lnL w="9525" cap="flat" cmpd="sng" algn="ctr">
                      <a:solidFill>
                        <a:srgbClr val="9030F2"/>
                      </a:solidFill>
                      <a:prstDash val="solid"/>
                      <a:round/>
                      <a:headEnd type="none" w="med" len="med"/>
                      <a:tailEnd type="none" w="med" len="med"/>
                    </a:lnL>
                    <a:lnR w="9525" cap="flat" cmpd="sng" algn="ctr">
                      <a:solidFill>
                        <a:srgbClr val="9030F2"/>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3074AE"/>
                    </a:solidFill>
                  </a:tcPr>
                </a:tc>
                <a:extLst>
                  <a:ext uri="{0D108BD9-81ED-4DB2-BD59-A6C34878D82A}">
                    <a16:rowId xmlns:a16="http://schemas.microsoft.com/office/drawing/2014/main" val="1873681419"/>
                  </a:ext>
                </a:extLst>
              </a:tr>
              <a:tr h="518086">
                <a:tc>
                  <a:txBody>
                    <a:bodyPr/>
                    <a:lstStyle/>
                    <a:p>
                      <a:pPr algn="l" fontAlgn="t"/>
                      <a:r>
                        <a:rPr lang="tr-TR" sz="600">
                          <a:solidFill>
                            <a:srgbClr val="FFFFFF"/>
                          </a:solidFill>
                          <a:effectLst/>
                        </a:rPr>
                        <a:t>Genel</a:t>
                      </a:r>
                    </a:p>
                  </a:txBody>
                  <a:tcPr marL="26663" marR="26663" marT="26663" marB="2666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3074AE"/>
                    </a:solidFill>
                  </a:tcPr>
                </a:tc>
                <a:tc rowSpan="3">
                  <a:txBody>
                    <a:bodyPr/>
                    <a:lstStyle/>
                    <a:p>
                      <a:pPr algn="ctr" fontAlgn="ctr"/>
                      <a:r>
                        <a:rPr lang="tr-TR" sz="600">
                          <a:effectLst/>
                        </a:rPr>
                        <a:t>50</a:t>
                      </a:r>
                    </a:p>
                  </a:txBody>
                  <a:tcPr marL="26663" marR="26663" marT="26663" marB="2666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tr-TR" sz="600">
                          <a:effectLst/>
                        </a:rPr>
                        <a:t>52</a:t>
                      </a:r>
                    </a:p>
                  </a:txBody>
                  <a:tcPr marL="26663" marR="26663" marT="26663" marB="2666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rowSpan="5">
                  <a:txBody>
                    <a:bodyPr/>
                    <a:lstStyle/>
                    <a:p>
                      <a:pPr algn="ctr" fontAlgn="ctr"/>
                      <a:r>
                        <a:rPr lang="tr-TR" sz="600">
                          <a:effectLst/>
                        </a:rPr>
                        <a:t>%100,0</a:t>
                      </a:r>
                    </a:p>
                  </a:txBody>
                  <a:tcPr marL="26663" marR="26663" marT="26663" marB="2666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rowSpan="5">
                  <a:txBody>
                    <a:bodyPr/>
                    <a:lstStyle/>
                    <a:p>
                      <a:pPr algn="ctr" fontAlgn="ctr"/>
                      <a:r>
                        <a:rPr lang="tr-TR" sz="600">
                          <a:effectLst/>
                        </a:rPr>
                        <a:t>50</a:t>
                      </a:r>
                    </a:p>
                  </a:txBody>
                  <a:tcPr marL="26663" marR="26663" marT="26663" marB="2666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rowSpan="5">
                  <a:txBody>
                    <a:bodyPr/>
                    <a:lstStyle/>
                    <a:p>
                      <a:pPr algn="ctr" fontAlgn="ctr"/>
                      <a:r>
                        <a:rPr lang="tr-TR" sz="600">
                          <a:effectLst/>
                        </a:rPr>
                        <a:t>2</a:t>
                      </a:r>
                    </a:p>
                  </a:txBody>
                  <a:tcPr marL="26663" marR="26663" marT="26663" marB="2666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386384914"/>
                  </a:ext>
                </a:extLst>
              </a:tr>
              <a:tr h="704597">
                <a:tc>
                  <a:txBody>
                    <a:bodyPr/>
                    <a:lstStyle/>
                    <a:p>
                      <a:pPr algn="r" fontAlgn="t"/>
                      <a:r>
                        <a:rPr lang="tr-TR" sz="600">
                          <a:solidFill>
                            <a:srgbClr val="FFFFFF"/>
                          </a:solidFill>
                          <a:effectLst/>
                        </a:rPr>
                        <a:t>Tübitak</a:t>
                      </a:r>
                    </a:p>
                  </a:txBody>
                  <a:tcPr marL="26663" marR="26663" marT="26663" marB="2666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3074AE"/>
                    </a:solidFill>
                  </a:tcPr>
                </a:tc>
                <a:tc vMerge="1">
                  <a:txBody>
                    <a:bodyPr/>
                    <a:lstStyle/>
                    <a:p>
                      <a:endParaRPr lang="tr-TR"/>
                    </a:p>
                  </a:txBody>
                  <a:tcPr/>
                </a:tc>
                <a:tc>
                  <a:txBody>
                    <a:bodyPr/>
                    <a:lstStyle/>
                    <a:p>
                      <a:pPr algn="ctr" fontAlgn="t"/>
                      <a:r>
                        <a:rPr lang="tr-TR" sz="600">
                          <a:effectLst/>
                        </a:rPr>
                        <a:t>---</a:t>
                      </a:r>
                    </a:p>
                  </a:txBody>
                  <a:tcPr marL="26663" marR="26663" marT="26663" marB="2666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426025519"/>
                  </a:ext>
                </a:extLst>
              </a:tr>
              <a:tr h="704597">
                <a:tc>
                  <a:txBody>
                    <a:bodyPr/>
                    <a:lstStyle/>
                    <a:p>
                      <a:pPr algn="r" fontAlgn="t"/>
                      <a:r>
                        <a:rPr lang="tr-TR" sz="600">
                          <a:solidFill>
                            <a:srgbClr val="FFFFFF"/>
                          </a:solidFill>
                          <a:effectLst/>
                        </a:rPr>
                        <a:t>Engelli</a:t>
                      </a:r>
                    </a:p>
                  </a:txBody>
                  <a:tcPr marL="26663" marR="26663" marT="26663" marB="2666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3074AE"/>
                    </a:solidFill>
                  </a:tcPr>
                </a:tc>
                <a:tc vMerge="1">
                  <a:txBody>
                    <a:bodyPr/>
                    <a:lstStyle/>
                    <a:p>
                      <a:endParaRPr lang="tr-TR"/>
                    </a:p>
                  </a:txBody>
                  <a:tcPr/>
                </a:tc>
                <a:tc>
                  <a:txBody>
                    <a:bodyPr/>
                    <a:lstStyle/>
                    <a:p>
                      <a:pPr algn="ctr" fontAlgn="t"/>
                      <a:r>
                        <a:rPr lang="tr-TR" sz="600">
                          <a:effectLst/>
                        </a:rPr>
                        <a:t>---</a:t>
                      </a:r>
                    </a:p>
                  </a:txBody>
                  <a:tcPr marL="26663" marR="26663" marT="26663" marB="2666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2027873053"/>
                  </a:ext>
                </a:extLst>
              </a:tr>
              <a:tr h="1264130">
                <a:tc>
                  <a:txBody>
                    <a:bodyPr/>
                    <a:lstStyle/>
                    <a:p>
                      <a:pPr algn="l" fontAlgn="t"/>
                      <a:r>
                        <a:rPr lang="tr-TR" sz="600">
                          <a:solidFill>
                            <a:srgbClr val="FFFFFF"/>
                          </a:solidFill>
                          <a:effectLst/>
                        </a:rPr>
                        <a:t>Okul Birincisi</a:t>
                      </a:r>
                    </a:p>
                  </a:txBody>
                  <a:tcPr marL="26663" marR="26663" marT="26663" marB="2666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3074AE"/>
                    </a:solidFill>
                  </a:tcPr>
                </a:tc>
                <a:tc>
                  <a:txBody>
                    <a:bodyPr/>
                    <a:lstStyle/>
                    <a:p>
                      <a:pPr algn="ctr" fontAlgn="t"/>
                      <a:r>
                        <a:rPr lang="tr-TR" sz="600">
                          <a:effectLst/>
                        </a:rPr>
                        <a:t>2</a:t>
                      </a:r>
                    </a:p>
                  </a:txBody>
                  <a:tcPr marL="26663" marR="26663" marT="26663" marB="2666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tr-TR" sz="600">
                          <a:effectLst/>
                        </a:rPr>
                        <a:t>---</a:t>
                      </a:r>
                    </a:p>
                  </a:txBody>
                  <a:tcPr marL="26663" marR="26663" marT="26663" marB="2666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2746560219"/>
                  </a:ext>
                </a:extLst>
              </a:tr>
              <a:tr h="611342">
                <a:tc>
                  <a:txBody>
                    <a:bodyPr/>
                    <a:lstStyle/>
                    <a:p>
                      <a:pPr algn="l" fontAlgn="t"/>
                      <a:r>
                        <a:rPr lang="tr-TR" sz="600" b="1">
                          <a:solidFill>
                            <a:srgbClr val="FFFFFF"/>
                          </a:solidFill>
                          <a:effectLst/>
                        </a:rPr>
                        <a:t>Toplam</a:t>
                      </a:r>
                    </a:p>
                  </a:txBody>
                  <a:tcPr marL="26663" marR="26663" marT="26663" marB="2666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0000"/>
                    </a:solidFill>
                  </a:tcPr>
                </a:tc>
                <a:tc>
                  <a:txBody>
                    <a:bodyPr/>
                    <a:lstStyle/>
                    <a:p>
                      <a:pPr algn="ctr" fontAlgn="t"/>
                      <a:r>
                        <a:rPr lang="tr-TR" sz="600" b="1">
                          <a:solidFill>
                            <a:srgbClr val="000000"/>
                          </a:solidFill>
                          <a:effectLst/>
                        </a:rPr>
                        <a:t>52</a:t>
                      </a:r>
                    </a:p>
                  </a:txBody>
                  <a:tcPr marL="26663" marR="26663" marT="26663" marB="2666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CCCC"/>
                    </a:solidFill>
                  </a:tcPr>
                </a:tc>
                <a:tc>
                  <a:txBody>
                    <a:bodyPr/>
                    <a:lstStyle/>
                    <a:p>
                      <a:pPr algn="ctr" fontAlgn="t"/>
                      <a:r>
                        <a:rPr lang="tr-TR" sz="600" b="1" dirty="0">
                          <a:solidFill>
                            <a:srgbClr val="000000"/>
                          </a:solidFill>
                          <a:effectLst/>
                        </a:rPr>
                        <a:t>52</a:t>
                      </a:r>
                    </a:p>
                  </a:txBody>
                  <a:tcPr marL="26663" marR="26663" marT="26663" marB="2666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CCCC"/>
                    </a:solidFill>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233604425"/>
                  </a:ext>
                </a:extLst>
              </a:tr>
            </a:tbl>
          </a:graphicData>
        </a:graphic>
      </p:graphicFrame>
      <p:sp>
        <p:nvSpPr>
          <p:cNvPr id="14" name="Rectangle 5">
            <a:extLst>
              <a:ext uri="{FF2B5EF4-FFF2-40B4-BE49-F238E27FC236}">
                <a16:creationId xmlns:a16="http://schemas.microsoft.com/office/drawing/2014/main" id="{8C912122-6C6F-964A-BE09-8455DF1FBAAA}"/>
              </a:ext>
            </a:extLst>
          </p:cNvPr>
          <p:cNvSpPr>
            <a:spLocks noChangeArrowheads="1"/>
          </p:cNvSpPr>
          <p:nvPr/>
        </p:nvSpPr>
        <p:spPr bwMode="auto">
          <a:xfrm>
            <a:off x="-25581701" y="1287016"/>
            <a:ext cx="7565110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tr-TR" altLang="tr-TR" sz="1800" b="0" i="0" u="none" strike="noStrike" cap="none" normalizeH="0" baseline="0">
                <a:ln>
                  <a:noFill/>
                </a:ln>
                <a:solidFill>
                  <a:schemeClr val="tx1"/>
                </a:solidFill>
                <a:effectLst/>
                <a:latin typeface="Arial" panose="020B0604020202020204" pitchFamily="34" charset="0"/>
              </a:rPr>
            </a:br>
            <a:r>
              <a:rPr kumimoji="0" lang="tr-TR" altLang="tr-TR" sz="1000" b="0" i="0" u="none" strike="noStrike" cap="none" normalizeH="0" baseline="0">
                <a:ln>
                  <a:noFill/>
                </a:ln>
                <a:solidFill>
                  <a:srgbClr val="333333"/>
                </a:solidFill>
                <a:effectLst/>
                <a:latin typeface="Helvetica Neue" panose="02000503000000020004" pitchFamily="2" charset="0"/>
              </a:rPr>
              <a:t> </a:t>
            </a:r>
            <a:endParaRPr kumimoji="0" lang="tr-TR" altLang="tr-TR"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tr-TR" altLang="tr-TR" sz="1800" b="0" i="0" u="none" strike="noStrike" cap="none" normalizeH="0" baseline="0">
                <a:ln>
                  <a:noFill/>
                </a:ln>
                <a:solidFill>
                  <a:schemeClr val="tx1"/>
                </a:solidFill>
                <a:effectLst/>
                <a:latin typeface="Arial" panose="020B0604020202020204" pitchFamily="34" charset="0"/>
              </a:rPr>
            </a:br>
            <a:endParaRPr kumimoji="0" lang="tr-TR" altLang="tr-T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2417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Program Öğrenci İstatistikleri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2" name="Table 7">
            <a:extLst>
              <a:ext uri="{FF2B5EF4-FFF2-40B4-BE49-F238E27FC236}">
                <a16:creationId xmlns:a16="http://schemas.microsoft.com/office/drawing/2014/main" id="{6E9109B0-56C2-2D9D-A335-BA373174F368}"/>
              </a:ext>
            </a:extLst>
          </p:cNvPr>
          <p:cNvGraphicFramePr>
            <a:graphicFrameLocks noGrp="1"/>
          </p:cNvGraphicFramePr>
          <p:nvPr>
            <p:extLst>
              <p:ext uri="{D42A27DB-BD31-4B8C-83A1-F6EECF244321}">
                <p14:modId xmlns:p14="http://schemas.microsoft.com/office/powerpoint/2010/main" val="910817925"/>
              </p:ext>
            </p:extLst>
          </p:nvPr>
        </p:nvGraphicFramePr>
        <p:xfrm>
          <a:off x="1542933" y="1621499"/>
          <a:ext cx="5527385" cy="3778661"/>
        </p:xfrm>
        <a:graphic>
          <a:graphicData uri="http://schemas.openxmlformats.org/drawingml/2006/table">
            <a:tbl>
              <a:tblPr firstRow="1" bandRow="1">
                <a:tableStyleId>{5C22544A-7EE6-4342-B048-85BDC9FD1C3A}</a:tableStyleId>
              </a:tblPr>
              <a:tblGrid>
                <a:gridCol w="1688030">
                  <a:extLst>
                    <a:ext uri="{9D8B030D-6E8A-4147-A177-3AD203B41FA5}">
                      <a16:colId xmlns:a16="http://schemas.microsoft.com/office/drawing/2014/main" val="799960126"/>
                    </a:ext>
                  </a:extLst>
                </a:gridCol>
                <a:gridCol w="3839355">
                  <a:extLst>
                    <a:ext uri="{9D8B030D-6E8A-4147-A177-3AD203B41FA5}">
                      <a16:colId xmlns:a16="http://schemas.microsoft.com/office/drawing/2014/main" val="2838800866"/>
                    </a:ext>
                  </a:extLst>
                </a:gridCol>
              </a:tblGrid>
              <a:tr h="548640">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800" b="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Öğrenci Sayıları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algn="ctr"/>
                      <a:endParaRPr lang="tr-TR" sz="12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97734878"/>
                  </a:ext>
                </a:extLst>
              </a:tr>
              <a:tr h="813996">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48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844003">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55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786011">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r h="786011">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68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9662860"/>
                  </a:ext>
                </a:extLst>
              </a:tr>
            </a:tbl>
          </a:graphicData>
        </a:graphic>
      </p:graphicFrame>
    </p:spTree>
    <p:extLst>
      <p:ext uri="{BB962C8B-B14F-4D97-AF65-F5344CB8AC3E}">
        <p14:creationId xmlns:p14="http://schemas.microsoft.com/office/powerpoint/2010/main" val="34167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00402E68-4DBB-9243-AC2B-7553B5D80AC0}"/>
              </a:ext>
            </a:extLst>
          </p:cNvPr>
          <p:cNvSpPr txBox="1"/>
          <p:nvPr/>
        </p:nvSpPr>
        <p:spPr>
          <a:xfrm>
            <a:off x="4752964" y="1934906"/>
            <a:ext cx="6092836" cy="830997"/>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Anabilim dalının eğitim-öğretim ve araştırmalarından ve anabilim dalıyla ilgili her türlü faaliyetin düzenli ve verimli olarak yürütülmesinden sorumlu yöneticidir.</a:t>
            </a:r>
          </a:p>
        </p:txBody>
      </p:sp>
      <p:sp>
        <p:nvSpPr>
          <p:cNvPr id="4" name="TextBox 3">
            <a:extLst>
              <a:ext uri="{FF2B5EF4-FFF2-40B4-BE49-F238E27FC236}">
                <a16:creationId xmlns:a16="http://schemas.microsoft.com/office/drawing/2014/main" id="{535F898C-F89D-D84C-99ED-E05E44F612E3}"/>
              </a:ext>
            </a:extLst>
          </p:cNvPr>
          <p:cNvSpPr txBox="1"/>
          <p:nvPr/>
        </p:nvSpPr>
        <p:spPr>
          <a:xfrm>
            <a:off x="4752963" y="3241894"/>
            <a:ext cx="4975237" cy="584775"/>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görevli profesör, doçent ve doktor öğretim üyeleridir.</a:t>
            </a:r>
          </a:p>
        </p:txBody>
      </p:sp>
      <p:sp>
        <p:nvSpPr>
          <p:cNvPr id="6" name="TextBox 5">
            <a:extLst>
              <a:ext uri="{FF2B5EF4-FFF2-40B4-BE49-F238E27FC236}">
                <a16:creationId xmlns:a16="http://schemas.microsoft.com/office/drawing/2014/main" id="{3D3702DB-8616-2B46-936E-C41B066CE70D}"/>
              </a:ext>
            </a:extLst>
          </p:cNvPr>
          <p:cNvSpPr txBox="1"/>
          <p:nvPr/>
        </p:nvSpPr>
        <p:spPr>
          <a:xfrm>
            <a:off x="4752963" y="4476824"/>
            <a:ext cx="5896105" cy="584775"/>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okutulan dersleri vermek, uygulama yapmak veya yaptırmakla yükümlü olan öğretim elemanıdır.</a:t>
            </a:r>
          </a:p>
        </p:txBody>
      </p:sp>
      <p:sp>
        <p:nvSpPr>
          <p:cNvPr id="9" name="TextBox 8">
            <a:extLst>
              <a:ext uri="{FF2B5EF4-FFF2-40B4-BE49-F238E27FC236}">
                <a16:creationId xmlns:a16="http://schemas.microsoft.com/office/drawing/2014/main" id="{F3534442-596B-4641-AB9B-4D570A426435}"/>
              </a:ext>
            </a:extLst>
          </p:cNvPr>
          <p:cNvSpPr txBox="1"/>
          <p:nvPr/>
        </p:nvSpPr>
        <p:spPr>
          <a:xfrm>
            <a:off x="4752963" y="5587100"/>
            <a:ext cx="6266490" cy="830997"/>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yapılan araştırma, inceleme ve deneylerde yardımcı olan ve yetkili organlarca verilen ilgili diğer görevleri yapan öğretim üyesi yardımcılarıdır.</a:t>
            </a:r>
          </a:p>
        </p:txBody>
      </p:sp>
      <p:sp>
        <p:nvSpPr>
          <p:cNvPr id="32" name="Rounded Rectangle 31">
            <a:extLst>
              <a:ext uri="{FF2B5EF4-FFF2-40B4-BE49-F238E27FC236}">
                <a16:creationId xmlns:a16="http://schemas.microsoft.com/office/drawing/2014/main" id="{193F9CF9-06BB-9243-9E78-0E49DFEC042F}"/>
              </a:ext>
            </a:extLst>
          </p:cNvPr>
          <p:cNvSpPr/>
          <p:nvPr/>
        </p:nvSpPr>
        <p:spPr>
          <a:xfrm>
            <a:off x="1774157" y="1934906"/>
            <a:ext cx="2550047" cy="728893"/>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33" name="Rounded Rectangle 32">
            <a:extLst>
              <a:ext uri="{FF2B5EF4-FFF2-40B4-BE49-F238E27FC236}">
                <a16:creationId xmlns:a16="http://schemas.microsoft.com/office/drawing/2014/main" id="{9DE652CE-CB5C-9A4B-BA8B-5D9E5E6CFB65}"/>
              </a:ext>
            </a:extLst>
          </p:cNvPr>
          <p:cNvSpPr/>
          <p:nvPr/>
        </p:nvSpPr>
        <p:spPr>
          <a:xfrm>
            <a:off x="1774156" y="3169836"/>
            <a:ext cx="2550047" cy="728893"/>
          </a:xfrm>
          <a:prstGeom prst="roundRect">
            <a:avLst/>
          </a:prstGeom>
          <a:solidFill>
            <a:schemeClr val="accent5">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lvl="0" algn="ctr"/>
            <a:r>
              <a:rPr lang="tr-TR" sz="1600" dirty="0">
                <a:solidFill>
                  <a:prstClr val="white"/>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Üyeleri</a:t>
            </a:r>
          </a:p>
        </p:txBody>
      </p:sp>
      <p:sp>
        <p:nvSpPr>
          <p:cNvPr id="34" name="Rounded Rectangle 33">
            <a:extLst>
              <a:ext uri="{FF2B5EF4-FFF2-40B4-BE49-F238E27FC236}">
                <a16:creationId xmlns:a16="http://schemas.microsoft.com/office/drawing/2014/main" id="{B963C7E8-EF75-B746-B293-5D8114268F08}"/>
              </a:ext>
            </a:extLst>
          </p:cNvPr>
          <p:cNvSpPr/>
          <p:nvPr/>
        </p:nvSpPr>
        <p:spPr>
          <a:xfrm>
            <a:off x="1774156" y="4404766"/>
            <a:ext cx="2550047" cy="728893"/>
          </a:xfrm>
          <a:prstGeom prst="roundRect">
            <a:avLst/>
          </a:prstGeom>
          <a:solidFill>
            <a:schemeClr val="accent4">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Görevlileri</a:t>
            </a:r>
          </a:p>
        </p:txBody>
      </p:sp>
      <p:sp>
        <p:nvSpPr>
          <p:cNvPr id="35" name="Rounded Rectangle 34">
            <a:extLst>
              <a:ext uri="{FF2B5EF4-FFF2-40B4-BE49-F238E27FC236}">
                <a16:creationId xmlns:a16="http://schemas.microsoft.com/office/drawing/2014/main" id="{13B5F8F2-DB75-3D43-977A-2C94AF2C3310}"/>
              </a:ext>
            </a:extLst>
          </p:cNvPr>
          <p:cNvSpPr/>
          <p:nvPr/>
        </p:nvSpPr>
        <p:spPr>
          <a:xfrm>
            <a:off x="1774156" y="5638153"/>
            <a:ext cx="2550047" cy="728893"/>
          </a:xfrm>
          <a:prstGeom prst="roundRect">
            <a:avLst/>
          </a:prstGeom>
          <a:solidFill>
            <a:schemeClr val="accent3">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Görevlileri</a:t>
            </a:r>
          </a:p>
        </p:txBody>
      </p:sp>
      <p:sp>
        <p:nvSpPr>
          <p:cNvPr id="36" name="Rectangle 35">
            <a:extLst>
              <a:ext uri="{FF2B5EF4-FFF2-40B4-BE49-F238E27FC236}">
                <a16:creationId xmlns:a16="http://schemas.microsoft.com/office/drawing/2014/main" id="{AC88AE6E-B34C-3040-9126-E23318597467}"/>
              </a:ext>
            </a:extLst>
          </p:cNvPr>
          <p:cNvSpPr/>
          <p:nvPr/>
        </p:nvSpPr>
        <p:spPr>
          <a:xfrm flipV="1">
            <a:off x="1542932" y="2915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71839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9" grpId="0"/>
      <p:bldP spid="32" grpId="0" animBg="1"/>
      <p:bldP spid="33" grpId="0" animBg="1"/>
      <p:bldP spid="34" grpId="0" animBg="1"/>
      <p:bldP spid="35" grpId="0" animBg="1"/>
      <p:bldP spid="3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Kadro &amp; Tanışma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06856B9D-52F8-459C-B69C-7611BCEF86B1}"/>
              </a:ext>
            </a:extLst>
          </p:cNvPr>
          <p:cNvSpPr txBox="1"/>
          <p:nvPr/>
        </p:nvSpPr>
        <p:spPr>
          <a:xfrm>
            <a:off x="1701334" y="3248251"/>
            <a:ext cx="3255228" cy="1614288"/>
          </a:xfrm>
          <a:prstGeom prst="rect">
            <a:avLst/>
          </a:prstGeom>
          <a:noFill/>
        </p:spPr>
        <p:txBody>
          <a:bodyPr wrap="square" rtlCol="0">
            <a:spAutoFit/>
          </a:bodyPr>
          <a:lstStyle/>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Prof. Dr. Ali UTKU</a:t>
            </a:r>
          </a:p>
          <a:p>
            <a:pPr>
              <a:lnSpc>
                <a:spcPct val="90000"/>
              </a:lnSpc>
              <a:spcAft>
                <a:spcPts val="300"/>
              </a:spcAft>
            </a:pPr>
            <a:r>
              <a:rPr lang="fi-FI"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Prof. Dr. Mine KAYA KEHA</a:t>
            </a: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Prof. Dr. M.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Hanifi</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MACİT</a:t>
            </a:r>
          </a:p>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Prof. Dr. Nevzat CAN</a:t>
            </a:r>
          </a:p>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Prof. Dr. Hüsnü AYDENİZ</a:t>
            </a:r>
          </a:p>
          <a:p>
            <a:pPr>
              <a:lnSpc>
                <a:spcPct val="90000"/>
              </a:lnSpc>
              <a:spcAft>
                <a:spcPts val="300"/>
              </a:spcAft>
            </a:pP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Rounded Rectangle 3">
            <a:extLst>
              <a:ext uri="{FF2B5EF4-FFF2-40B4-BE49-F238E27FC236}">
                <a16:creationId xmlns:a16="http://schemas.microsoft.com/office/drawing/2014/main" id="{E83BFCAE-38C5-E5E1-0AD9-45B30F660E6F}"/>
              </a:ext>
            </a:extLst>
          </p:cNvPr>
          <p:cNvSpPr/>
          <p:nvPr/>
        </p:nvSpPr>
        <p:spPr>
          <a:xfrm>
            <a:off x="1701333" y="1901026"/>
            <a:ext cx="3072267" cy="832448"/>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spcAft>
                <a:spcPts val="300"/>
              </a:spcAft>
            </a:pP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Prof. Dr. Nevzat CAN</a:t>
            </a:r>
          </a:p>
          <a:p>
            <a:pPr algn="ctr">
              <a:spcAft>
                <a:spcPts val="300"/>
              </a:spcAft>
            </a:pPr>
            <a:r>
              <a:rPr lang="tr-TR" sz="1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5" name="TextBox 4">
            <a:extLst>
              <a:ext uri="{FF2B5EF4-FFF2-40B4-BE49-F238E27FC236}">
                <a16:creationId xmlns:a16="http://schemas.microsoft.com/office/drawing/2014/main" id="{D5D25579-C9EB-88A3-E7F6-90352D440AE4}"/>
              </a:ext>
            </a:extLst>
          </p:cNvPr>
          <p:cNvSpPr txBox="1"/>
          <p:nvPr/>
        </p:nvSpPr>
        <p:spPr>
          <a:xfrm>
            <a:off x="1701334" y="4803438"/>
            <a:ext cx="3654438" cy="1094146"/>
          </a:xfrm>
          <a:prstGeom prst="rect">
            <a:avLst/>
          </a:prstGeom>
          <a:noFill/>
        </p:spPr>
        <p:txBody>
          <a:bodyPr wrap="square" rtlCol="0">
            <a:spAutoFit/>
          </a:bodyPr>
          <a:lstStyle/>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Dr. Alper İPLİKÇİ</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Nurdagül</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BESLER</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Tuğba YAZICI</a:t>
            </a:r>
          </a:p>
          <a:p>
            <a:pPr>
              <a:lnSpc>
                <a:spcPct val="90000"/>
              </a:lnSpc>
              <a:spcBef>
                <a:spcPct val="0"/>
              </a:spcBef>
              <a:spcAft>
                <a:spcPts val="300"/>
              </a:spcAft>
            </a:pP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3D22690-A1BE-E8DC-52E3-57C05304E71C}"/>
              </a:ext>
            </a:extLst>
          </p:cNvPr>
          <p:cNvSpPr txBox="1"/>
          <p:nvPr/>
        </p:nvSpPr>
        <p:spPr>
          <a:xfrm>
            <a:off x="5104015" y="3237272"/>
            <a:ext cx="2929033" cy="1315745"/>
          </a:xfrm>
          <a:prstGeom prst="rect">
            <a:avLst/>
          </a:prstGeom>
          <a:noFill/>
        </p:spPr>
        <p:txBody>
          <a:bodyPr wrap="square" rtlCol="0">
            <a:spAutoFit/>
          </a:bodyPr>
          <a:lstStyle/>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Üyesi Mücella CAN</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Rıdvan KÜÇÜKALİ</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Sinan Kadir ÇELİK</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Uğur Köksal ODABAŞ</a:t>
            </a:r>
          </a:p>
        </p:txBody>
      </p:sp>
      <p:sp>
        <p:nvSpPr>
          <p:cNvPr id="8" name="TextBox 7">
            <a:extLst>
              <a:ext uri="{FF2B5EF4-FFF2-40B4-BE49-F238E27FC236}">
                <a16:creationId xmlns:a16="http://schemas.microsoft.com/office/drawing/2014/main" id="{B9C29739-68AA-5247-26B5-8C3926F11601}"/>
              </a:ext>
            </a:extLst>
          </p:cNvPr>
          <p:cNvSpPr txBox="1"/>
          <p:nvPr/>
        </p:nvSpPr>
        <p:spPr>
          <a:xfrm>
            <a:off x="8146013" y="3248251"/>
            <a:ext cx="3505370" cy="834074"/>
          </a:xfrm>
          <a:prstGeom prst="rect">
            <a:avLst/>
          </a:prstGeom>
          <a:noFill/>
        </p:spPr>
        <p:txBody>
          <a:bodyPr wrap="square" rtlCol="0">
            <a:spAutoFit/>
          </a:bodyPr>
          <a:lstStyle/>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Üyesi Emine AYDOĞAN</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Üyesi Filiz BAYOĞLU KINA </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Üyesi Kutsi KAHVECİ</a:t>
            </a:r>
          </a:p>
        </p:txBody>
      </p:sp>
      <p:sp>
        <p:nvSpPr>
          <p:cNvPr id="9" name="Rectangle 8">
            <a:extLst>
              <a:ext uri="{FF2B5EF4-FFF2-40B4-BE49-F238E27FC236}">
                <a16:creationId xmlns:a16="http://schemas.microsoft.com/office/drawing/2014/main" id="{3DF228B6-71E7-707F-2D05-CE8C23E357A9}"/>
              </a:ext>
            </a:extLst>
          </p:cNvPr>
          <p:cNvSpPr/>
          <p:nvPr/>
        </p:nvSpPr>
        <p:spPr>
          <a:xfrm flipV="1">
            <a:off x="1542932" y="2987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Rectangle 9">
            <a:extLst>
              <a:ext uri="{FF2B5EF4-FFF2-40B4-BE49-F238E27FC236}">
                <a16:creationId xmlns:a16="http://schemas.microsoft.com/office/drawing/2014/main" id="{F8FD543B-6875-D241-BA1A-D2CF8856BB1D}"/>
              </a:ext>
            </a:extLst>
          </p:cNvPr>
          <p:cNvSpPr/>
          <p:nvPr/>
        </p:nvSpPr>
        <p:spPr>
          <a:xfrm flipV="1">
            <a:off x="1542932" y="455804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9119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p:bldP spid="8" grpId="0"/>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Danışman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F9D443E2-39E7-5469-D08B-3EAE907CF613}"/>
              </a:ext>
            </a:extLst>
          </p:cNvPr>
          <p:cNvSpPr txBox="1"/>
          <p:nvPr/>
        </p:nvSpPr>
        <p:spPr>
          <a:xfrm>
            <a:off x="1612209" y="1885209"/>
            <a:ext cx="5679240" cy="4201150"/>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Üniversitemizde eğitim gören her öğrenciye bağlı olduğu bölüm öğretim üyelerinden biri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danışman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olarak atanır.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Danışman, öğrenciye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hayatına uyum</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akademik konularda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rehberlik ve kariyer planlaması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gibi çeşitli konularda yardımcı olur.</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Akademik danışmanınız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ÖBS sisteminde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belirtilmiştir.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Danışman öğrencinin ders kayıtlarını izleyerek onay verir. Akademik ders kayıtları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danışman onayı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ndan sonra kesinleşir. Ders kayıtları dönemlerinde danışmanınızla iletişim halinde olup programınızı beraber oluşturmanız kayıt onay sürecini hızlandıracaktır.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Düzenli olarak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danışmanınızla görüşme</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niz, soru ve sorunlarınızı paylaşmanız kuvvetle önerilir.</a:t>
            </a:r>
          </a:p>
          <a:p>
            <a:endParaRPr lang="en-US" dirty="0">
              <a:solidFill>
                <a:srgbClr val="404042"/>
              </a:solidFill>
            </a:endParaRPr>
          </a:p>
        </p:txBody>
      </p:sp>
      <p:pic>
        <p:nvPicPr>
          <p:cNvPr id="6" name="Picture 5">
            <a:extLst>
              <a:ext uri="{FF2B5EF4-FFF2-40B4-BE49-F238E27FC236}">
                <a16:creationId xmlns:a16="http://schemas.microsoft.com/office/drawing/2014/main" id="{72A5B4AB-5887-61D0-091E-8E00DB248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593" y="1885209"/>
            <a:ext cx="2528705" cy="2247951"/>
          </a:xfrm>
          <a:prstGeom prst="rect">
            <a:avLst/>
          </a:prstGeom>
        </p:spPr>
      </p:pic>
    </p:spTree>
    <p:extLst>
      <p:ext uri="{BB962C8B-B14F-4D97-AF65-F5344CB8AC3E}">
        <p14:creationId xmlns:p14="http://schemas.microsoft.com/office/powerpoint/2010/main" val="194770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Danışman Bilgileri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5" name="Table 7">
            <a:extLst>
              <a:ext uri="{FF2B5EF4-FFF2-40B4-BE49-F238E27FC236}">
                <a16:creationId xmlns:a16="http://schemas.microsoft.com/office/drawing/2014/main" id="{D31DA6DC-5ABE-F13E-DFA4-332607F50FF2}"/>
              </a:ext>
            </a:extLst>
          </p:cNvPr>
          <p:cNvGraphicFramePr>
            <a:graphicFrameLocks noGrp="1"/>
          </p:cNvGraphicFramePr>
          <p:nvPr>
            <p:extLst>
              <p:ext uri="{D42A27DB-BD31-4B8C-83A1-F6EECF244321}">
                <p14:modId xmlns:p14="http://schemas.microsoft.com/office/powerpoint/2010/main" val="1034988635"/>
              </p:ext>
            </p:extLst>
          </p:nvPr>
        </p:nvGraphicFramePr>
        <p:xfrm>
          <a:off x="1033388" y="2552524"/>
          <a:ext cx="6703042" cy="2469346"/>
        </p:xfrm>
        <a:graphic>
          <a:graphicData uri="http://schemas.openxmlformats.org/drawingml/2006/table">
            <a:tbl>
              <a:tblPr firstRow="1" bandRow="1">
                <a:tableStyleId>{5C22544A-7EE6-4342-B048-85BDC9FD1C3A}</a:tableStyleId>
              </a:tblPr>
              <a:tblGrid>
                <a:gridCol w="3065307">
                  <a:extLst>
                    <a:ext uri="{9D8B030D-6E8A-4147-A177-3AD203B41FA5}">
                      <a16:colId xmlns:a16="http://schemas.microsoft.com/office/drawing/2014/main" val="799960126"/>
                    </a:ext>
                  </a:extLst>
                </a:gridCol>
                <a:gridCol w="3637735">
                  <a:extLst>
                    <a:ext uri="{9D8B030D-6E8A-4147-A177-3AD203B41FA5}">
                      <a16:colId xmlns:a16="http://schemas.microsoft.com/office/drawing/2014/main" val="2838800866"/>
                    </a:ext>
                  </a:extLst>
                </a:gridCol>
              </a:tblGrid>
              <a:tr h="1212328">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FELSEFE</a:t>
                      </a:r>
                      <a:r>
                        <a:rPr lang="tr-TR" sz="1600" b="0" baseline="0" dirty="0">
                          <a:solidFill>
                            <a:schemeClr val="bg1"/>
                          </a:solidFill>
                          <a:latin typeface="Avenir Next" panose="020B0503020202020204" pitchFamily="34" charset="0"/>
                          <a:cs typeface="Times New Roman" panose="02020603050405020304" pitchFamily="18" charset="0"/>
                        </a:rPr>
                        <a:t> </a:t>
                      </a:r>
                    </a:p>
                    <a:p>
                      <a:pPr algn="ctr"/>
                      <a:r>
                        <a:rPr lang="tr-TR" sz="1600" b="0" baseline="0" dirty="0">
                          <a:solidFill>
                            <a:schemeClr val="bg1"/>
                          </a:solidFill>
                          <a:latin typeface="Avenir Next" panose="020B0503020202020204" pitchFamily="34" charset="0"/>
                          <a:cs typeface="Times New Roman" panose="02020603050405020304" pitchFamily="18" charset="0"/>
                        </a:rPr>
                        <a:t>( 1-4. SINIF)</a:t>
                      </a:r>
                      <a:endParaRPr lang="tr-TR" sz="1600" b="1"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a:t>
                      </a:r>
                      <a:r>
                        <a:rPr lang="tr-TR" sz="1600" b="0" baseline="0" dirty="0">
                          <a:solidFill>
                            <a:schemeClr val="tx1">
                              <a:lumMod val="75000"/>
                              <a:lumOff val="25000"/>
                            </a:schemeClr>
                          </a:solidFill>
                          <a:latin typeface="Avenir Next" panose="020B0503020202020204" pitchFamily="34" charset="0"/>
                          <a:cs typeface="Times New Roman" panose="02020603050405020304" pitchFamily="18" charset="0"/>
                        </a:rPr>
                        <a:t> Gör. Tuğba Yazıcı</a:t>
                      </a:r>
                    </a:p>
                    <a:p>
                      <a:pPr algn="ctr"/>
                      <a:endParaRPr lang="tr-TR" sz="16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1257018">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FELSEFE</a:t>
                      </a:r>
                      <a:r>
                        <a:rPr lang="tr-TR" sz="1600" b="0" baseline="0" dirty="0">
                          <a:solidFill>
                            <a:schemeClr val="bg1"/>
                          </a:solidFill>
                          <a:latin typeface="Avenir Next" panose="020B0503020202020204" pitchFamily="34" charset="0"/>
                          <a:cs typeface="Times New Roman" panose="02020603050405020304" pitchFamily="18" charset="0"/>
                        </a:rPr>
                        <a:t> </a:t>
                      </a:r>
                    </a:p>
                    <a:p>
                      <a:pPr algn="ctr"/>
                      <a:r>
                        <a:rPr lang="tr-TR" sz="1600" b="0" baseline="0" dirty="0">
                          <a:solidFill>
                            <a:schemeClr val="bg1"/>
                          </a:solidFill>
                          <a:latin typeface="Avenir Next" panose="020B0503020202020204" pitchFamily="34" charset="0"/>
                          <a:cs typeface="Times New Roman" panose="02020603050405020304" pitchFamily="18" charset="0"/>
                        </a:rPr>
                        <a:t>(2-3-4. SINIF)</a:t>
                      </a:r>
                      <a:endParaRPr lang="tr-TR" sz="1600" b="1"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 Gör. </a:t>
                      </a:r>
                      <a:r>
                        <a:rPr lang="tr-TR" sz="1600" b="0" dirty="0" err="1">
                          <a:solidFill>
                            <a:schemeClr val="tx1">
                              <a:lumMod val="75000"/>
                              <a:lumOff val="25000"/>
                            </a:schemeClr>
                          </a:solidFill>
                          <a:latin typeface="Avenir Next" panose="020B0503020202020204" pitchFamily="34" charset="0"/>
                          <a:cs typeface="Times New Roman" panose="02020603050405020304" pitchFamily="18" charset="0"/>
                        </a:rPr>
                        <a:t>Nurdagül</a:t>
                      </a: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 BESLER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bl>
          </a:graphicData>
        </a:graphic>
      </p:graphicFrame>
    </p:spTree>
    <p:extLst>
      <p:ext uri="{BB962C8B-B14F-4D97-AF65-F5344CB8AC3E}">
        <p14:creationId xmlns:p14="http://schemas.microsoft.com/office/powerpoint/2010/main" val="102529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Öğrencilerimize Öneriler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3" name="Content Placeholder 3">
            <a:extLst>
              <a:ext uri="{FF2B5EF4-FFF2-40B4-BE49-F238E27FC236}">
                <a16:creationId xmlns:a16="http://schemas.microsoft.com/office/drawing/2014/main" id="{40D2C3F4-324D-D928-20FE-019992ADFCC3}"/>
              </a:ext>
            </a:extLst>
          </p:cNvPr>
          <p:cNvGraphicFramePr>
            <a:graphicFrameLocks/>
          </p:cNvGraphicFramePr>
          <p:nvPr>
            <p:extLst>
              <p:ext uri="{D42A27DB-BD31-4B8C-83A1-F6EECF244321}">
                <p14:modId xmlns:p14="http://schemas.microsoft.com/office/powerpoint/2010/main" val="547218113"/>
              </p:ext>
            </p:extLst>
          </p:nvPr>
        </p:nvGraphicFramePr>
        <p:xfrm>
          <a:off x="1542933" y="1621499"/>
          <a:ext cx="9697452" cy="4562244"/>
        </p:xfrm>
        <a:graphic>
          <a:graphicData uri="http://schemas.openxmlformats.org/drawingml/2006/table">
            <a:tbl>
              <a:tblPr firstRow="1" bandRow="1">
                <a:tableStyleId>{C083E6E3-FA7D-4D7B-A595-EF9225AFEA82}</a:tableStyleId>
              </a:tblPr>
              <a:tblGrid>
                <a:gridCol w="4848726">
                  <a:extLst>
                    <a:ext uri="{9D8B030D-6E8A-4147-A177-3AD203B41FA5}">
                      <a16:colId xmlns:a16="http://schemas.microsoft.com/office/drawing/2014/main" val="3252166307"/>
                    </a:ext>
                  </a:extLst>
                </a:gridCol>
                <a:gridCol w="4848726">
                  <a:extLst>
                    <a:ext uri="{9D8B030D-6E8A-4147-A177-3AD203B41FA5}">
                      <a16:colId xmlns:a16="http://schemas.microsoft.com/office/drawing/2014/main" val="1445882671"/>
                    </a:ext>
                  </a:extLst>
                </a:gridCol>
              </a:tblGrid>
              <a:tr h="54864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800" b="0" i="0" noProof="0" dirty="0">
                          <a:latin typeface="Helvetica Neue Medium" panose="02000503000000020004" pitchFamily="2" charset="0"/>
                          <a:ea typeface="Helvetica Neue Medium" panose="02000503000000020004" pitchFamily="2" charset="0"/>
                          <a:cs typeface="Helvetica Neue Medium" panose="02000503000000020004" pitchFamily="2" charset="0"/>
                        </a:rPr>
                        <a:t>Yap</a:t>
                      </a: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800" b="0" i="0" noProof="0" dirty="0">
                          <a:latin typeface="Helvetica Neue Medium" panose="02000503000000020004" pitchFamily="2" charset="0"/>
                          <a:ea typeface="Helvetica Neue Medium" panose="02000503000000020004" pitchFamily="2" charset="0"/>
                          <a:cs typeface="Helvetica Neue Medium" panose="02000503000000020004" pitchFamily="2" charset="0"/>
                        </a:rPr>
                        <a:t>Yapma</a:t>
                      </a: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178190795"/>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Akademik danışmanınla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GÖRÜŞ</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Plagiarism</a:t>
                      </a:r>
                      <a:r>
                        <a:rPr lang="tr-TR" sz="1600" b="0" i="0" baseline="0" dirty="0">
                          <a:solidFill>
                            <a:srgbClr val="404042"/>
                          </a:solidFill>
                          <a:latin typeface="Helvetica Neue Light" panose="02000403000000020004" pitchFamily="2" charset="0"/>
                          <a:ea typeface="Helvetica Neue Light" panose="02000403000000020004" pitchFamily="2" charset="0"/>
                        </a:rPr>
                        <a:t> (İntihal)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YAPMA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189163"/>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Dersleri</a:t>
                      </a:r>
                      <a:r>
                        <a:rPr lang="tr-TR" sz="1600" b="0" i="0" baseline="0" dirty="0">
                          <a:solidFill>
                            <a:srgbClr val="404042"/>
                          </a:solidFill>
                          <a:latin typeface="Helvetica Neue Light" panose="02000403000000020004" pitchFamily="2" charset="0"/>
                          <a:ea typeface="Helvetica Neue Light" panose="02000403000000020004" pitchFamily="2" charset="0"/>
                        </a:rPr>
                        <a:t> açılan döneminde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Kopya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ÇEKME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479423"/>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ÖBS ve </a:t>
                      </a:r>
                      <a:r>
                        <a:rPr lang="tr-TR" sz="1600" b="0" i="0" dirty="0" err="1">
                          <a:solidFill>
                            <a:srgbClr val="404042"/>
                          </a:solidFill>
                          <a:latin typeface="Helvetica Neue Light" panose="02000403000000020004" pitchFamily="2" charset="0"/>
                          <a:ea typeface="Helvetica Neue Light" panose="02000403000000020004" pitchFamily="2" charset="0"/>
                        </a:rPr>
                        <a:t>DBS’yi</a:t>
                      </a:r>
                      <a:r>
                        <a:rPr lang="tr-TR" sz="1600" b="0" i="0" baseline="0" dirty="0">
                          <a:solidFill>
                            <a:srgbClr val="404042"/>
                          </a:solidFill>
                          <a:latin typeface="Helvetica Neue Light" panose="02000403000000020004" pitchFamily="2" charset="0"/>
                          <a:ea typeface="Helvetica Neue Light" panose="02000403000000020004" pitchFamily="2" charset="0"/>
                        </a:rPr>
                        <a:t> sıklıkla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ZİYARET ET</a:t>
                      </a:r>
                      <a:endPar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Kendinden</a:t>
                      </a:r>
                      <a:r>
                        <a:rPr lang="tr-TR" sz="1600" b="0" i="0" baseline="0" dirty="0">
                          <a:solidFill>
                            <a:srgbClr val="404042"/>
                          </a:solidFill>
                          <a:latin typeface="Helvetica Neue Light" panose="02000403000000020004" pitchFamily="2" charset="0"/>
                          <a:ea typeface="Helvetica Neue Light" panose="02000403000000020004" pitchFamily="2" charset="0"/>
                        </a:rPr>
                        <a:t> farklı kimseleri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ÖTEKİLEŞTİRME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1479186"/>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Spor aktivitelerine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KATIL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Derslere devamsızlık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YAPMA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69606"/>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E-postalarını</a:t>
                      </a:r>
                      <a:r>
                        <a:rPr lang="tr-TR" sz="1600" b="0" i="0" baseline="0" dirty="0">
                          <a:solidFill>
                            <a:srgbClr val="404042"/>
                          </a:solidFill>
                          <a:latin typeface="Helvetica Neue Light" panose="02000403000000020004" pitchFamily="2" charset="0"/>
                          <a:ea typeface="Helvetica Neue Light" panose="02000403000000020004" pitchFamily="2" charset="0"/>
                        </a:rPr>
                        <a:t> dikkatlice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OKU</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Sosyal</a:t>
                      </a:r>
                      <a:r>
                        <a:rPr lang="tr-TR" sz="1600" b="0" i="0" baseline="0" dirty="0">
                          <a:solidFill>
                            <a:srgbClr val="404042"/>
                          </a:solidFill>
                          <a:latin typeface="Helvetica Neue Light" panose="02000403000000020004" pitchFamily="2" charset="0"/>
                          <a:ea typeface="Helvetica Neue Light" panose="02000403000000020004" pitchFamily="2" charset="0"/>
                        </a:rPr>
                        <a:t> hayatı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AKSATMA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409768"/>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Kütüphane olanaklarını</a:t>
                      </a:r>
                      <a:r>
                        <a:rPr lang="tr-TR" sz="1600" b="0" i="0" baseline="0" dirty="0">
                          <a:solidFill>
                            <a:srgbClr val="404042"/>
                          </a:solidFill>
                          <a:latin typeface="Helvetica Neue Light" panose="02000403000000020004" pitchFamily="2" charset="0"/>
                          <a:ea typeface="Helvetica Neue Light" panose="02000403000000020004" pitchFamily="2" charset="0"/>
                        </a:rPr>
                        <a:t>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KULLAN</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Derse</a:t>
                      </a:r>
                      <a:r>
                        <a:rPr lang="tr-TR" sz="1600" b="0" i="0" baseline="0" dirty="0">
                          <a:solidFill>
                            <a:srgbClr val="404042"/>
                          </a:solidFill>
                          <a:latin typeface="Helvetica Neue Light" panose="02000403000000020004" pitchFamily="2" charset="0"/>
                          <a:ea typeface="Helvetica Neue Light" panose="02000403000000020004" pitchFamily="2" charset="0"/>
                        </a:rPr>
                        <a:t> katılmaktan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ÇEKİNME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49459"/>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Kulüp</a:t>
                      </a:r>
                      <a:r>
                        <a:rPr lang="tr-TR" sz="1600" b="0" i="0" baseline="0" dirty="0">
                          <a:solidFill>
                            <a:srgbClr val="404042"/>
                          </a:solidFill>
                          <a:latin typeface="Helvetica Neue Light" panose="02000403000000020004" pitchFamily="2" charset="0"/>
                          <a:ea typeface="Helvetica Neue Light" panose="02000403000000020004" pitchFamily="2" charset="0"/>
                        </a:rPr>
                        <a:t> etkinliklerinde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ROL AL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Okumaları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BİRİKTİRME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919721"/>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Başkalarının</a:t>
                      </a:r>
                      <a:r>
                        <a:rPr lang="tr-TR" sz="1600" b="0" i="0" baseline="0" dirty="0">
                          <a:solidFill>
                            <a:srgbClr val="404042"/>
                          </a:solidFill>
                          <a:latin typeface="Helvetica Neue Light" panose="02000403000000020004" pitchFamily="2" charset="0"/>
                          <a:ea typeface="Helvetica Neue Light" panose="02000403000000020004" pitchFamily="2" charset="0"/>
                        </a:rPr>
                        <a:t> sınırlarına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SAYGI DUY</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Zor</a:t>
                      </a:r>
                      <a:r>
                        <a:rPr lang="tr-TR" sz="1600" b="0" i="0" baseline="0" dirty="0">
                          <a:solidFill>
                            <a:srgbClr val="404042"/>
                          </a:solidFill>
                          <a:latin typeface="Helvetica Neue Light" panose="02000403000000020004" pitchFamily="2" charset="0"/>
                          <a:ea typeface="Helvetica Neue Light" panose="02000403000000020004" pitchFamily="2" charset="0"/>
                        </a:rPr>
                        <a:t> ve ş</a:t>
                      </a:r>
                      <a:r>
                        <a:rPr lang="tr-TR" sz="1600" b="0" i="0" dirty="0">
                          <a:solidFill>
                            <a:srgbClr val="404042"/>
                          </a:solidFill>
                          <a:latin typeface="Helvetica Neue Light" panose="02000403000000020004" pitchFamily="2" charset="0"/>
                          <a:ea typeface="Helvetica Neue Light" panose="02000403000000020004" pitchFamily="2" charset="0"/>
                        </a:rPr>
                        <a:t>iddet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UYGULAMA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447285"/>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Yardıma</a:t>
                      </a:r>
                      <a:r>
                        <a:rPr lang="tr-TR" sz="1600" b="0" i="0" baseline="0" dirty="0">
                          <a:solidFill>
                            <a:srgbClr val="404042"/>
                          </a:solidFill>
                          <a:latin typeface="Helvetica Neue Light" panose="02000403000000020004" pitchFamily="2" charset="0"/>
                          <a:ea typeface="Helvetica Neue Light" panose="02000403000000020004" pitchFamily="2" charset="0"/>
                        </a:rPr>
                        <a:t> ihtiyaç duyduğunda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YARDIM İSTE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Çevreye duyarsız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OLMA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81849084"/>
                  </a:ext>
                </a:extLst>
              </a:tr>
            </a:tbl>
          </a:graphicData>
        </a:graphic>
      </p:graphicFrame>
    </p:spTree>
    <p:extLst>
      <p:ext uri="{BB962C8B-B14F-4D97-AF65-F5344CB8AC3E}">
        <p14:creationId xmlns:p14="http://schemas.microsoft.com/office/powerpoint/2010/main" val="2021862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Rounded Rectangle 7">
            <a:extLst>
              <a:ext uri="{FF2B5EF4-FFF2-40B4-BE49-F238E27FC236}">
                <a16:creationId xmlns:a16="http://schemas.microsoft.com/office/drawing/2014/main" id="{F96153A1-42DB-D043-9B21-E525F83C0EA1}"/>
              </a:ext>
            </a:extLst>
          </p:cNvPr>
          <p:cNvSpPr/>
          <p:nvPr/>
        </p:nvSpPr>
        <p:spPr>
          <a:xfrm>
            <a:off x="182622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 name="TextBox 8">
            <a:extLst>
              <a:ext uri="{FF2B5EF4-FFF2-40B4-BE49-F238E27FC236}">
                <a16:creationId xmlns:a16="http://schemas.microsoft.com/office/drawing/2014/main" id="{86A4A77D-FD8B-4545-804F-9073BD1A0065}"/>
              </a:ext>
            </a:extLst>
          </p:cNvPr>
          <p:cNvSpPr txBox="1"/>
          <p:nvPr/>
        </p:nvSpPr>
        <p:spPr>
          <a:xfrm>
            <a:off x="2181248" y="2056003"/>
            <a:ext cx="1820155"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Önlisans</a:t>
            </a:r>
          </a:p>
        </p:txBody>
      </p:sp>
      <p:sp>
        <p:nvSpPr>
          <p:cNvPr id="24" name="TextBox 23">
            <a:extLst>
              <a:ext uri="{FF2B5EF4-FFF2-40B4-BE49-F238E27FC236}">
                <a16:creationId xmlns:a16="http://schemas.microsoft.com/office/drawing/2014/main" id="{A50C2D4E-2BCA-E047-8811-CA56973285A0}"/>
              </a:ext>
            </a:extLst>
          </p:cNvPr>
          <p:cNvSpPr txBox="1"/>
          <p:nvPr/>
        </p:nvSpPr>
        <p:spPr>
          <a:xfrm>
            <a:off x="2527710" y="3163752"/>
            <a:ext cx="1127232" cy="461665"/>
          </a:xfrm>
          <a:prstGeom prst="rect">
            <a:avLst/>
          </a:prstGeom>
          <a:solidFill>
            <a:srgbClr val="C00000"/>
          </a:solidFill>
        </p:spPr>
        <p:txBody>
          <a:bodyPr wrap="none" rtlCol="0">
            <a:spAutoFit/>
          </a:bodyPr>
          <a:lstStyle/>
          <a:p>
            <a:pPr algn="ct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14.637</a:t>
            </a:r>
          </a:p>
        </p:txBody>
      </p:sp>
      <p:sp>
        <p:nvSpPr>
          <p:cNvPr id="28" name="TextBox 27">
            <a:extLst>
              <a:ext uri="{FF2B5EF4-FFF2-40B4-BE49-F238E27FC236}">
                <a16:creationId xmlns:a16="http://schemas.microsoft.com/office/drawing/2014/main" id="{EF832C9A-FF5D-7C4D-99EB-515E477755A1}"/>
              </a:ext>
            </a:extLst>
          </p:cNvPr>
          <p:cNvSpPr txBox="1"/>
          <p:nvPr/>
        </p:nvSpPr>
        <p:spPr>
          <a:xfrm>
            <a:off x="9680517" y="3404855"/>
            <a:ext cx="955710" cy="461665"/>
          </a:xfrm>
          <a:prstGeom prst="rect">
            <a:avLst/>
          </a:prstGeom>
          <a:solidFill>
            <a:srgbClr val="002060"/>
          </a:solidFill>
        </p:spPr>
        <p:txBody>
          <a:bodyPr wrap="none" rtlCol="0">
            <a:spAutoFit/>
          </a:bodyPr>
          <a:lstStyle>
            <a:defPPr>
              <a:defRPr lang="en-US"/>
            </a:defPPr>
            <a:lvl1pPr algn="ctr">
              <a:defRPr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tr-TR" dirty="0"/>
              <a:t>3.939</a:t>
            </a:r>
          </a:p>
        </p:txBody>
      </p:sp>
      <p:sp>
        <p:nvSpPr>
          <p:cNvPr id="52" name="Rounded Rectangle 51">
            <a:extLst>
              <a:ext uri="{FF2B5EF4-FFF2-40B4-BE49-F238E27FC236}">
                <a16:creationId xmlns:a16="http://schemas.microsoft.com/office/drawing/2014/main" id="{E40B99C4-0737-3C4F-80EE-6D85574D65F0}"/>
              </a:ext>
            </a:extLst>
          </p:cNvPr>
          <p:cNvSpPr/>
          <p:nvPr/>
        </p:nvSpPr>
        <p:spPr>
          <a:xfrm>
            <a:off x="1826224" y="3163752"/>
            <a:ext cx="2604038" cy="71831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4" name="TextBox 53">
            <a:extLst>
              <a:ext uri="{FF2B5EF4-FFF2-40B4-BE49-F238E27FC236}">
                <a16:creationId xmlns:a16="http://schemas.microsoft.com/office/drawing/2014/main" id="{C6D4E202-7E08-F541-8FC1-090F5BDA7E7F}"/>
              </a:ext>
            </a:extLst>
          </p:cNvPr>
          <p:cNvSpPr txBox="1"/>
          <p:nvPr/>
        </p:nvSpPr>
        <p:spPr>
          <a:xfrm>
            <a:off x="2047694" y="3174175"/>
            <a:ext cx="755335" cy="707886"/>
          </a:xfrm>
          <a:prstGeom prst="rect">
            <a:avLst/>
          </a:prstGeom>
          <a:noFill/>
        </p:spPr>
        <p:txBody>
          <a:bodyPr wrap="none" rtlCol="0">
            <a:spAutoFit/>
          </a:bodyPr>
          <a:lstStyle/>
          <a:p>
            <a:r>
              <a:rPr lang="tr-TR" sz="4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13</a:t>
            </a:r>
          </a:p>
        </p:txBody>
      </p:sp>
      <p:sp>
        <p:nvSpPr>
          <p:cNvPr id="55" name="TextBox 54">
            <a:extLst>
              <a:ext uri="{FF2B5EF4-FFF2-40B4-BE49-F238E27FC236}">
                <a16:creationId xmlns:a16="http://schemas.microsoft.com/office/drawing/2014/main" id="{A21ECEEB-6A43-5D49-9A7C-28559D45458E}"/>
              </a:ext>
            </a:extLst>
          </p:cNvPr>
          <p:cNvSpPr txBox="1"/>
          <p:nvPr/>
        </p:nvSpPr>
        <p:spPr>
          <a:xfrm>
            <a:off x="2920464" y="3286778"/>
            <a:ext cx="1121397" cy="523220"/>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Meslek</a:t>
            </a:r>
          </a:p>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Yüksekokul</a:t>
            </a:r>
          </a:p>
        </p:txBody>
      </p:sp>
      <p:sp>
        <p:nvSpPr>
          <p:cNvPr id="33" name="Rounded Rectangle 32">
            <a:extLst>
              <a:ext uri="{FF2B5EF4-FFF2-40B4-BE49-F238E27FC236}">
                <a16:creationId xmlns:a16="http://schemas.microsoft.com/office/drawing/2014/main" id="{7632DB82-CD45-914A-8512-90C6FA0D1D3C}"/>
              </a:ext>
            </a:extLst>
          </p:cNvPr>
          <p:cNvSpPr/>
          <p:nvPr/>
        </p:nvSpPr>
        <p:spPr>
          <a:xfrm>
            <a:off x="520958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4" name="TextBox 33">
            <a:extLst>
              <a:ext uri="{FF2B5EF4-FFF2-40B4-BE49-F238E27FC236}">
                <a16:creationId xmlns:a16="http://schemas.microsoft.com/office/drawing/2014/main" id="{55099387-CD5E-1342-8132-732D576CAF21}"/>
              </a:ext>
            </a:extLst>
          </p:cNvPr>
          <p:cNvSpPr txBox="1"/>
          <p:nvPr/>
        </p:nvSpPr>
        <p:spPr>
          <a:xfrm>
            <a:off x="5545691" y="2049984"/>
            <a:ext cx="1617109"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Lisans</a:t>
            </a:r>
          </a:p>
        </p:txBody>
      </p:sp>
      <p:sp>
        <p:nvSpPr>
          <p:cNvPr id="39" name="Rounded Rectangle 38">
            <a:extLst>
              <a:ext uri="{FF2B5EF4-FFF2-40B4-BE49-F238E27FC236}">
                <a16:creationId xmlns:a16="http://schemas.microsoft.com/office/drawing/2014/main" id="{11FA532A-D963-314B-A94C-962D4063AD37}"/>
              </a:ext>
            </a:extLst>
          </p:cNvPr>
          <p:cNvSpPr/>
          <p:nvPr/>
        </p:nvSpPr>
        <p:spPr>
          <a:xfrm>
            <a:off x="859294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48" name="TextBox 47">
            <a:extLst>
              <a:ext uri="{FF2B5EF4-FFF2-40B4-BE49-F238E27FC236}">
                <a16:creationId xmlns:a16="http://schemas.microsoft.com/office/drawing/2014/main" id="{920DF8D0-18B6-0E4B-894B-46F5E4FEA506}"/>
              </a:ext>
            </a:extLst>
          </p:cNvPr>
          <p:cNvSpPr txBox="1"/>
          <p:nvPr/>
        </p:nvSpPr>
        <p:spPr>
          <a:xfrm>
            <a:off x="8937418" y="2062258"/>
            <a:ext cx="1869128"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Lisansüstü</a:t>
            </a:r>
          </a:p>
        </p:txBody>
      </p:sp>
      <p:sp>
        <p:nvSpPr>
          <p:cNvPr id="70" name="Rectangle 69">
            <a:extLst>
              <a:ext uri="{FF2B5EF4-FFF2-40B4-BE49-F238E27FC236}">
                <a16:creationId xmlns:a16="http://schemas.microsoft.com/office/drawing/2014/main" id="{DD1951E8-CDBA-DD4D-BC1C-01F267CA2989}"/>
              </a:ext>
            </a:extLst>
          </p:cNvPr>
          <p:cNvSpPr/>
          <p:nvPr/>
        </p:nvSpPr>
        <p:spPr>
          <a:xfrm>
            <a:off x="2808454" y="3265248"/>
            <a:ext cx="27432" cy="5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4" name="TextBox 73">
            <a:extLst>
              <a:ext uri="{FF2B5EF4-FFF2-40B4-BE49-F238E27FC236}">
                <a16:creationId xmlns:a16="http://schemas.microsoft.com/office/drawing/2014/main" id="{ED7E1107-2DA7-DF48-88BC-86AABC1BFBBC}"/>
              </a:ext>
            </a:extLst>
          </p:cNvPr>
          <p:cNvSpPr txBox="1"/>
          <p:nvPr/>
        </p:nvSpPr>
        <p:spPr>
          <a:xfrm>
            <a:off x="9294430" y="3176167"/>
            <a:ext cx="1127232" cy="461665"/>
          </a:xfrm>
          <a:prstGeom prst="rect">
            <a:avLst/>
          </a:prstGeom>
          <a:solidFill>
            <a:srgbClr val="C00000"/>
          </a:solidFill>
        </p:spPr>
        <p:txBody>
          <a:bodyPr wrap="none" rtlCol="0">
            <a:spAutoFit/>
          </a:bodyPr>
          <a:lstStyle/>
          <a:p>
            <a:pPr algn="ct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14.637</a:t>
            </a:r>
          </a:p>
        </p:txBody>
      </p:sp>
      <p:sp>
        <p:nvSpPr>
          <p:cNvPr id="75" name="Rounded Rectangle 74">
            <a:extLst>
              <a:ext uri="{FF2B5EF4-FFF2-40B4-BE49-F238E27FC236}">
                <a16:creationId xmlns:a16="http://schemas.microsoft.com/office/drawing/2014/main" id="{D56C1D3C-FDAA-584F-9BB2-D71418208FE4}"/>
              </a:ext>
            </a:extLst>
          </p:cNvPr>
          <p:cNvSpPr/>
          <p:nvPr/>
        </p:nvSpPr>
        <p:spPr>
          <a:xfrm>
            <a:off x="8592944" y="3176167"/>
            <a:ext cx="2604038" cy="71831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76" name="TextBox 75">
            <a:extLst>
              <a:ext uri="{FF2B5EF4-FFF2-40B4-BE49-F238E27FC236}">
                <a16:creationId xmlns:a16="http://schemas.microsoft.com/office/drawing/2014/main" id="{2C1DA34C-3D24-D745-AAAB-72F79E54D776}"/>
              </a:ext>
            </a:extLst>
          </p:cNvPr>
          <p:cNvSpPr txBox="1"/>
          <p:nvPr/>
        </p:nvSpPr>
        <p:spPr>
          <a:xfrm>
            <a:off x="8901195" y="3168964"/>
            <a:ext cx="470000" cy="707886"/>
          </a:xfrm>
          <a:prstGeom prst="rect">
            <a:avLst/>
          </a:prstGeom>
          <a:noFill/>
        </p:spPr>
        <p:txBody>
          <a:bodyPr wrap="none" rtlCol="0">
            <a:spAutoFit/>
          </a:bodyPr>
          <a:lstStyle/>
          <a:p>
            <a:r>
              <a:rPr lang="tr-TR" sz="4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8</a:t>
            </a:r>
          </a:p>
        </p:txBody>
      </p:sp>
      <p:sp>
        <p:nvSpPr>
          <p:cNvPr id="77" name="TextBox 76">
            <a:extLst>
              <a:ext uri="{FF2B5EF4-FFF2-40B4-BE49-F238E27FC236}">
                <a16:creationId xmlns:a16="http://schemas.microsoft.com/office/drawing/2014/main" id="{581CAF84-15B2-FB44-A910-421CA455464B}"/>
              </a:ext>
            </a:extLst>
          </p:cNvPr>
          <p:cNvSpPr txBox="1"/>
          <p:nvPr/>
        </p:nvSpPr>
        <p:spPr>
          <a:xfrm>
            <a:off x="9558642" y="3369018"/>
            <a:ext cx="758541"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Enstitü</a:t>
            </a:r>
          </a:p>
        </p:txBody>
      </p:sp>
      <p:sp>
        <p:nvSpPr>
          <p:cNvPr id="78" name="Rectangle 77">
            <a:extLst>
              <a:ext uri="{FF2B5EF4-FFF2-40B4-BE49-F238E27FC236}">
                <a16:creationId xmlns:a16="http://schemas.microsoft.com/office/drawing/2014/main" id="{89553C31-EA7D-9D4D-8DCA-94DF94287424}"/>
              </a:ext>
            </a:extLst>
          </p:cNvPr>
          <p:cNvSpPr/>
          <p:nvPr/>
        </p:nvSpPr>
        <p:spPr>
          <a:xfrm>
            <a:off x="9382164" y="3252907"/>
            <a:ext cx="27432" cy="5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0" name="Rounded Rectangle 79">
            <a:extLst>
              <a:ext uri="{FF2B5EF4-FFF2-40B4-BE49-F238E27FC236}">
                <a16:creationId xmlns:a16="http://schemas.microsoft.com/office/drawing/2014/main" id="{19FBD114-E688-F64E-A225-22E7A0512BE1}"/>
              </a:ext>
            </a:extLst>
          </p:cNvPr>
          <p:cNvSpPr/>
          <p:nvPr/>
        </p:nvSpPr>
        <p:spPr>
          <a:xfrm>
            <a:off x="1823134" y="4086138"/>
            <a:ext cx="2604038" cy="432460"/>
          </a:xfrm>
          <a:prstGeom prst="roundRect">
            <a:avLst/>
          </a:prstGeom>
          <a:solidFill>
            <a:srgbClr val="F66C11"/>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81" name="TextBox 80">
            <a:extLst>
              <a:ext uri="{FF2B5EF4-FFF2-40B4-BE49-F238E27FC236}">
                <a16:creationId xmlns:a16="http://schemas.microsoft.com/office/drawing/2014/main" id="{915670F4-2DC2-FB43-82F7-367DFD8D2B80}"/>
              </a:ext>
            </a:extLst>
          </p:cNvPr>
          <p:cNvSpPr txBox="1"/>
          <p:nvPr/>
        </p:nvSpPr>
        <p:spPr>
          <a:xfrm>
            <a:off x="2047694" y="4176266"/>
            <a:ext cx="882229" cy="276999"/>
          </a:xfrm>
          <a:prstGeom prst="rect">
            <a:avLst/>
          </a:prstGeom>
          <a:noFill/>
        </p:spPr>
        <p:txBody>
          <a:bodyPr wrap="none" rtlCol="0">
            <a:spAutoFit/>
          </a:bodyPr>
          <a:lstStyle/>
          <a:p>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Yeni Kayıt</a:t>
            </a:r>
          </a:p>
        </p:txBody>
      </p:sp>
      <p:sp>
        <p:nvSpPr>
          <p:cNvPr id="82" name="TextBox 81">
            <a:extLst>
              <a:ext uri="{FF2B5EF4-FFF2-40B4-BE49-F238E27FC236}">
                <a16:creationId xmlns:a16="http://schemas.microsoft.com/office/drawing/2014/main" id="{C83F5A94-7E17-1241-95F7-581C42D692F5}"/>
              </a:ext>
            </a:extLst>
          </p:cNvPr>
          <p:cNvSpPr txBox="1"/>
          <p:nvPr/>
        </p:nvSpPr>
        <p:spPr>
          <a:xfrm>
            <a:off x="3569745" y="4130100"/>
            <a:ext cx="761747" cy="369332"/>
          </a:xfrm>
          <a:prstGeom prst="rect">
            <a:avLst/>
          </a:prstGeom>
          <a:noFill/>
        </p:spPr>
        <p:txBody>
          <a:bodyPr wrap="none" rtlCol="0">
            <a:spAutoFit/>
          </a:bodyPr>
          <a:lstStyle/>
          <a:p>
            <a:r>
              <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4.914</a:t>
            </a:r>
          </a:p>
        </p:txBody>
      </p:sp>
      <p:sp>
        <p:nvSpPr>
          <p:cNvPr id="96" name="Rounded Rectangle 95">
            <a:extLst>
              <a:ext uri="{FF2B5EF4-FFF2-40B4-BE49-F238E27FC236}">
                <a16:creationId xmlns:a16="http://schemas.microsoft.com/office/drawing/2014/main" id="{C125C0EB-17A6-AF49-9964-E9E31D475E5C}"/>
              </a:ext>
            </a:extLst>
          </p:cNvPr>
          <p:cNvSpPr/>
          <p:nvPr/>
        </p:nvSpPr>
        <p:spPr>
          <a:xfrm>
            <a:off x="1833168" y="4593213"/>
            <a:ext cx="2604038" cy="432460"/>
          </a:xfrm>
          <a:prstGeom prst="roundRect">
            <a:avLst/>
          </a:prstGeom>
          <a:solidFill>
            <a:schemeClr val="accent1">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9" name="TextBox 98">
            <a:extLst>
              <a:ext uri="{FF2B5EF4-FFF2-40B4-BE49-F238E27FC236}">
                <a16:creationId xmlns:a16="http://schemas.microsoft.com/office/drawing/2014/main" id="{8306BC2A-FA54-334C-8037-FE52F02F5D16}"/>
              </a:ext>
            </a:extLst>
          </p:cNvPr>
          <p:cNvSpPr txBox="1"/>
          <p:nvPr/>
        </p:nvSpPr>
        <p:spPr>
          <a:xfrm>
            <a:off x="2047694" y="4670943"/>
            <a:ext cx="1299779" cy="276999"/>
          </a:xfrm>
          <a:prstGeom prst="rect">
            <a:avLst/>
          </a:prstGeom>
          <a:noFill/>
        </p:spPr>
        <p:txBody>
          <a:bodyPr wrap="none" rtlCol="0">
            <a:spAutoFit/>
          </a:bodyPr>
          <a:lstStyle/>
          <a:p>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Toplam Öğrenci</a:t>
            </a:r>
          </a:p>
        </p:txBody>
      </p:sp>
      <p:sp>
        <p:nvSpPr>
          <p:cNvPr id="100" name="TextBox 99">
            <a:extLst>
              <a:ext uri="{FF2B5EF4-FFF2-40B4-BE49-F238E27FC236}">
                <a16:creationId xmlns:a16="http://schemas.microsoft.com/office/drawing/2014/main" id="{F0C7C254-90FE-E842-9D2A-CF6E87164BCC}"/>
              </a:ext>
            </a:extLst>
          </p:cNvPr>
          <p:cNvSpPr txBox="1"/>
          <p:nvPr/>
        </p:nvSpPr>
        <p:spPr>
          <a:xfrm>
            <a:off x="3424823" y="4618120"/>
            <a:ext cx="889987" cy="369332"/>
          </a:xfrm>
          <a:prstGeom prst="rect">
            <a:avLst/>
          </a:prstGeom>
          <a:noFill/>
        </p:spPr>
        <p:txBody>
          <a:bodyPr wrap="none" rtlCol="0">
            <a:spAutoFit/>
          </a:bodyPr>
          <a:lstStyle/>
          <a:p>
            <a:r>
              <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14.637</a:t>
            </a:r>
          </a:p>
        </p:txBody>
      </p:sp>
      <p:sp>
        <p:nvSpPr>
          <p:cNvPr id="101" name="Rounded Rectangle 100">
            <a:extLst>
              <a:ext uri="{FF2B5EF4-FFF2-40B4-BE49-F238E27FC236}">
                <a16:creationId xmlns:a16="http://schemas.microsoft.com/office/drawing/2014/main" id="{C88D9DC2-B75B-2C4E-8D92-3FECEBF193EE}"/>
              </a:ext>
            </a:extLst>
          </p:cNvPr>
          <p:cNvSpPr/>
          <p:nvPr/>
        </p:nvSpPr>
        <p:spPr>
          <a:xfrm>
            <a:off x="5228016" y="4308314"/>
            <a:ext cx="2574118" cy="432460"/>
          </a:xfrm>
          <a:prstGeom prst="roundRect">
            <a:avLst/>
          </a:prstGeom>
          <a:solidFill>
            <a:srgbClr val="F66C11"/>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02" name="TextBox 101">
            <a:extLst>
              <a:ext uri="{FF2B5EF4-FFF2-40B4-BE49-F238E27FC236}">
                <a16:creationId xmlns:a16="http://schemas.microsoft.com/office/drawing/2014/main" id="{C532EE82-9C07-DB42-A3A4-D29C2C1167E3}"/>
              </a:ext>
            </a:extLst>
          </p:cNvPr>
          <p:cNvSpPr txBox="1"/>
          <p:nvPr/>
        </p:nvSpPr>
        <p:spPr>
          <a:xfrm>
            <a:off x="5422656" y="4398442"/>
            <a:ext cx="882229" cy="276999"/>
          </a:xfrm>
          <a:prstGeom prst="rect">
            <a:avLst/>
          </a:prstGeom>
          <a:noFill/>
        </p:spPr>
        <p:txBody>
          <a:bodyPr wrap="none" rtlCol="0">
            <a:spAutoFit/>
          </a:bodyPr>
          <a:lstStyle/>
          <a:p>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Yeni Kayıt</a:t>
            </a:r>
          </a:p>
        </p:txBody>
      </p:sp>
      <p:sp>
        <p:nvSpPr>
          <p:cNvPr id="103" name="TextBox 102">
            <a:extLst>
              <a:ext uri="{FF2B5EF4-FFF2-40B4-BE49-F238E27FC236}">
                <a16:creationId xmlns:a16="http://schemas.microsoft.com/office/drawing/2014/main" id="{B7D1D5B4-BFCF-704E-9A4E-A70691C0E9C3}"/>
              </a:ext>
            </a:extLst>
          </p:cNvPr>
          <p:cNvSpPr txBox="1"/>
          <p:nvPr/>
        </p:nvSpPr>
        <p:spPr>
          <a:xfrm>
            <a:off x="6944707" y="4352276"/>
            <a:ext cx="761747" cy="369332"/>
          </a:xfrm>
          <a:prstGeom prst="rect">
            <a:avLst/>
          </a:prstGeom>
          <a:noFill/>
        </p:spPr>
        <p:txBody>
          <a:bodyPr wrap="none" rtlCol="0">
            <a:spAutoFit/>
          </a:bodyPr>
          <a:lstStyle/>
          <a:p>
            <a:r>
              <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9.581</a:t>
            </a:r>
          </a:p>
        </p:txBody>
      </p:sp>
      <p:sp>
        <p:nvSpPr>
          <p:cNvPr id="104" name="Rounded Rectangle 103">
            <a:extLst>
              <a:ext uri="{FF2B5EF4-FFF2-40B4-BE49-F238E27FC236}">
                <a16:creationId xmlns:a16="http://schemas.microsoft.com/office/drawing/2014/main" id="{D9B8232D-BD7B-7049-B426-5EF1CCFA53C0}"/>
              </a:ext>
            </a:extLst>
          </p:cNvPr>
          <p:cNvSpPr/>
          <p:nvPr/>
        </p:nvSpPr>
        <p:spPr>
          <a:xfrm>
            <a:off x="5219618" y="4815389"/>
            <a:ext cx="2592550" cy="432460"/>
          </a:xfrm>
          <a:prstGeom prst="roundRect">
            <a:avLst/>
          </a:prstGeom>
          <a:solidFill>
            <a:schemeClr val="accent1">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05" name="TextBox 104">
            <a:extLst>
              <a:ext uri="{FF2B5EF4-FFF2-40B4-BE49-F238E27FC236}">
                <a16:creationId xmlns:a16="http://schemas.microsoft.com/office/drawing/2014/main" id="{865208AC-1FB5-4A4D-ABED-152A831F433E}"/>
              </a:ext>
            </a:extLst>
          </p:cNvPr>
          <p:cNvSpPr txBox="1"/>
          <p:nvPr/>
        </p:nvSpPr>
        <p:spPr>
          <a:xfrm>
            <a:off x="5422656" y="4893119"/>
            <a:ext cx="1299779" cy="276999"/>
          </a:xfrm>
          <a:prstGeom prst="rect">
            <a:avLst/>
          </a:prstGeom>
          <a:noFill/>
        </p:spPr>
        <p:txBody>
          <a:bodyPr wrap="none" rtlCol="0">
            <a:spAutoFit/>
          </a:bodyPr>
          <a:lstStyle/>
          <a:p>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Toplam Öğrenci</a:t>
            </a:r>
          </a:p>
        </p:txBody>
      </p:sp>
      <p:sp>
        <p:nvSpPr>
          <p:cNvPr id="106" name="TextBox 105">
            <a:extLst>
              <a:ext uri="{FF2B5EF4-FFF2-40B4-BE49-F238E27FC236}">
                <a16:creationId xmlns:a16="http://schemas.microsoft.com/office/drawing/2014/main" id="{766CED2D-77B8-F84D-A59D-7A9931C9D455}"/>
              </a:ext>
            </a:extLst>
          </p:cNvPr>
          <p:cNvSpPr txBox="1"/>
          <p:nvPr/>
        </p:nvSpPr>
        <p:spPr>
          <a:xfrm>
            <a:off x="6799785" y="4840296"/>
            <a:ext cx="889987" cy="369332"/>
          </a:xfrm>
          <a:prstGeom prst="rect">
            <a:avLst/>
          </a:prstGeom>
          <a:noFill/>
        </p:spPr>
        <p:txBody>
          <a:bodyPr wrap="none" rtlCol="0">
            <a:spAutoFit/>
          </a:bodyPr>
          <a:lstStyle/>
          <a:p>
            <a:r>
              <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40.984</a:t>
            </a:r>
          </a:p>
        </p:txBody>
      </p:sp>
      <p:sp>
        <p:nvSpPr>
          <p:cNvPr id="107" name="Rounded Rectangle 106">
            <a:extLst>
              <a:ext uri="{FF2B5EF4-FFF2-40B4-BE49-F238E27FC236}">
                <a16:creationId xmlns:a16="http://schemas.microsoft.com/office/drawing/2014/main" id="{B823C55C-08E6-6D43-B38B-C8E8B0E9C78F}"/>
              </a:ext>
            </a:extLst>
          </p:cNvPr>
          <p:cNvSpPr/>
          <p:nvPr/>
        </p:nvSpPr>
        <p:spPr>
          <a:xfrm>
            <a:off x="8592944" y="4082145"/>
            <a:ext cx="2604038" cy="432460"/>
          </a:xfrm>
          <a:prstGeom prst="roundRect">
            <a:avLst/>
          </a:prstGeom>
          <a:solidFill>
            <a:srgbClr val="F66C11"/>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08" name="TextBox 107">
            <a:extLst>
              <a:ext uri="{FF2B5EF4-FFF2-40B4-BE49-F238E27FC236}">
                <a16:creationId xmlns:a16="http://schemas.microsoft.com/office/drawing/2014/main" id="{543C9B55-2FE0-FD4E-A78B-4709807A459F}"/>
              </a:ext>
            </a:extLst>
          </p:cNvPr>
          <p:cNvSpPr txBox="1"/>
          <p:nvPr/>
        </p:nvSpPr>
        <p:spPr>
          <a:xfrm>
            <a:off x="8817504" y="4172273"/>
            <a:ext cx="882229" cy="276999"/>
          </a:xfrm>
          <a:prstGeom prst="rect">
            <a:avLst/>
          </a:prstGeom>
          <a:noFill/>
        </p:spPr>
        <p:txBody>
          <a:bodyPr wrap="none" rtlCol="0">
            <a:spAutoFit/>
          </a:bodyPr>
          <a:lstStyle/>
          <a:p>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Yeni Kayıt</a:t>
            </a:r>
          </a:p>
        </p:txBody>
      </p:sp>
      <p:sp>
        <p:nvSpPr>
          <p:cNvPr id="109" name="TextBox 108">
            <a:extLst>
              <a:ext uri="{FF2B5EF4-FFF2-40B4-BE49-F238E27FC236}">
                <a16:creationId xmlns:a16="http://schemas.microsoft.com/office/drawing/2014/main" id="{AFC109F9-C7AF-AB42-95E4-62D5071F05CE}"/>
              </a:ext>
            </a:extLst>
          </p:cNvPr>
          <p:cNvSpPr txBox="1"/>
          <p:nvPr/>
        </p:nvSpPr>
        <p:spPr>
          <a:xfrm>
            <a:off x="10339555" y="4126107"/>
            <a:ext cx="761747" cy="369332"/>
          </a:xfrm>
          <a:prstGeom prst="rect">
            <a:avLst/>
          </a:prstGeom>
          <a:noFill/>
        </p:spPr>
        <p:txBody>
          <a:bodyPr wrap="none" rtlCol="0">
            <a:spAutoFit/>
          </a:bodyPr>
          <a:lstStyle/>
          <a:p>
            <a:r>
              <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3.939</a:t>
            </a:r>
          </a:p>
        </p:txBody>
      </p:sp>
      <p:sp>
        <p:nvSpPr>
          <p:cNvPr id="110" name="Rounded Rectangle 109">
            <a:extLst>
              <a:ext uri="{FF2B5EF4-FFF2-40B4-BE49-F238E27FC236}">
                <a16:creationId xmlns:a16="http://schemas.microsoft.com/office/drawing/2014/main" id="{E285FA5F-5E53-0342-9FCC-B30F1A4BF93B}"/>
              </a:ext>
            </a:extLst>
          </p:cNvPr>
          <p:cNvSpPr/>
          <p:nvPr/>
        </p:nvSpPr>
        <p:spPr>
          <a:xfrm>
            <a:off x="8602978" y="4589220"/>
            <a:ext cx="2604038" cy="432460"/>
          </a:xfrm>
          <a:prstGeom prst="roundRect">
            <a:avLst/>
          </a:prstGeom>
          <a:solidFill>
            <a:schemeClr val="accent1">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11" name="TextBox 110">
            <a:extLst>
              <a:ext uri="{FF2B5EF4-FFF2-40B4-BE49-F238E27FC236}">
                <a16:creationId xmlns:a16="http://schemas.microsoft.com/office/drawing/2014/main" id="{1C46AD20-8818-C441-8E03-9B1B2F35E4AD}"/>
              </a:ext>
            </a:extLst>
          </p:cNvPr>
          <p:cNvSpPr txBox="1"/>
          <p:nvPr/>
        </p:nvSpPr>
        <p:spPr>
          <a:xfrm>
            <a:off x="8817504" y="4666950"/>
            <a:ext cx="1299779" cy="276999"/>
          </a:xfrm>
          <a:prstGeom prst="rect">
            <a:avLst/>
          </a:prstGeom>
          <a:noFill/>
        </p:spPr>
        <p:txBody>
          <a:bodyPr wrap="none" rtlCol="0">
            <a:spAutoFit/>
          </a:bodyPr>
          <a:lstStyle/>
          <a:p>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Toplam Öğrenci</a:t>
            </a:r>
          </a:p>
        </p:txBody>
      </p:sp>
      <p:sp>
        <p:nvSpPr>
          <p:cNvPr id="112" name="TextBox 111">
            <a:extLst>
              <a:ext uri="{FF2B5EF4-FFF2-40B4-BE49-F238E27FC236}">
                <a16:creationId xmlns:a16="http://schemas.microsoft.com/office/drawing/2014/main" id="{A361B1CC-75CB-B846-8100-4537B7A219A9}"/>
              </a:ext>
            </a:extLst>
          </p:cNvPr>
          <p:cNvSpPr txBox="1"/>
          <p:nvPr/>
        </p:nvSpPr>
        <p:spPr>
          <a:xfrm>
            <a:off x="10194633" y="4614127"/>
            <a:ext cx="889987" cy="369332"/>
          </a:xfrm>
          <a:prstGeom prst="rect">
            <a:avLst/>
          </a:prstGeom>
          <a:noFill/>
        </p:spPr>
        <p:txBody>
          <a:bodyPr wrap="none" rtlCol="0">
            <a:spAutoFit/>
          </a:bodyPr>
          <a:lstStyle/>
          <a:p>
            <a:r>
              <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13.109</a:t>
            </a:r>
          </a:p>
        </p:txBody>
      </p:sp>
      <p:sp>
        <p:nvSpPr>
          <p:cNvPr id="117" name="Rounded Rectangle 116">
            <a:extLst>
              <a:ext uri="{FF2B5EF4-FFF2-40B4-BE49-F238E27FC236}">
                <a16:creationId xmlns:a16="http://schemas.microsoft.com/office/drawing/2014/main" id="{C536D6E2-FD5B-6C41-B189-0E43C6D1C75D}"/>
              </a:ext>
            </a:extLst>
          </p:cNvPr>
          <p:cNvSpPr/>
          <p:nvPr/>
        </p:nvSpPr>
        <p:spPr>
          <a:xfrm>
            <a:off x="5219618" y="3150935"/>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18" name="TextBox 117">
            <a:extLst>
              <a:ext uri="{FF2B5EF4-FFF2-40B4-BE49-F238E27FC236}">
                <a16:creationId xmlns:a16="http://schemas.microsoft.com/office/drawing/2014/main" id="{8D73AE5F-CF14-8D4E-B5F4-458A15DFBF4E}"/>
              </a:ext>
            </a:extLst>
          </p:cNvPr>
          <p:cNvSpPr txBox="1"/>
          <p:nvPr/>
        </p:nvSpPr>
        <p:spPr>
          <a:xfrm>
            <a:off x="5509559" y="3236259"/>
            <a:ext cx="44114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23</a:t>
            </a:r>
          </a:p>
        </p:txBody>
      </p:sp>
      <p:sp>
        <p:nvSpPr>
          <p:cNvPr id="119" name="TextBox 118">
            <a:extLst>
              <a:ext uri="{FF2B5EF4-FFF2-40B4-BE49-F238E27FC236}">
                <a16:creationId xmlns:a16="http://schemas.microsoft.com/office/drawing/2014/main" id="{73EB50BE-7307-424F-8639-52D897047ACE}"/>
              </a:ext>
            </a:extLst>
          </p:cNvPr>
          <p:cNvSpPr txBox="1"/>
          <p:nvPr/>
        </p:nvSpPr>
        <p:spPr>
          <a:xfrm>
            <a:off x="6032413" y="3525934"/>
            <a:ext cx="1121397"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Yüksekokul</a:t>
            </a:r>
          </a:p>
        </p:txBody>
      </p:sp>
      <p:sp>
        <p:nvSpPr>
          <p:cNvPr id="120" name="Rectangle 119">
            <a:extLst>
              <a:ext uri="{FF2B5EF4-FFF2-40B4-BE49-F238E27FC236}">
                <a16:creationId xmlns:a16="http://schemas.microsoft.com/office/drawing/2014/main" id="{C200613B-17C3-3741-962B-DC8766734E1D}"/>
              </a:ext>
            </a:extLst>
          </p:cNvPr>
          <p:cNvSpPr/>
          <p:nvPr/>
        </p:nvSpPr>
        <p:spPr>
          <a:xfrm>
            <a:off x="5939142" y="3298361"/>
            <a:ext cx="27432" cy="7188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1" name="TextBox 120">
            <a:extLst>
              <a:ext uri="{FF2B5EF4-FFF2-40B4-BE49-F238E27FC236}">
                <a16:creationId xmlns:a16="http://schemas.microsoft.com/office/drawing/2014/main" id="{683444D2-0EDF-6B4D-BB3E-D664DC226D9B}"/>
              </a:ext>
            </a:extLst>
          </p:cNvPr>
          <p:cNvSpPr txBox="1"/>
          <p:nvPr/>
        </p:nvSpPr>
        <p:spPr>
          <a:xfrm>
            <a:off x="6046385" y="3264707"/>
            <a:ext cx="790601"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p:txBody>
      </p:sp>
      <p:sp>
        <p:nvSpPr>
          <p:cNvPr id="122" name="TextBox 121">
            <a:extLst>
              <a:ext uri="{FF2B5EF4-FFF2-40B4-BE49-F238E27FC236}">
                <a16:creationId xmlns:a16="http://schemas.microsoft.com/office/drawing/2014/main" id="{664EF159-DD2C-AA4F-99D0-03A6DC28E826}"/>
              </a:ext>
            </a:extLst>
          </p:cNvPr>
          <p:cNvSpPr txBox="1"/>
          <p:nvPr/>
        </p:nvSpPr>
        <p:spPr>
          <a:xfrm>
            <a:off x="6043055" y="3768382"/>
            <a:ext cx="1380506"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Konservatuvar</a:t>
            </a:r>
          </a:p>
        </p:txBody>
      </p:sp>
      <p:sp>
        <p:nvSpPr>
          <p:cNvPr id="123" name="TextBox 122">
            <a:extLst>
              <a:ext uri="{FF2B5EF4-FFF2-40B4-BE49-F238E27FC236}">
                <a16:creationId xmlns:a16="http://schemas.microsoft.com/office/drawing/2014/main" id="{62FF154B-9EB5-DD40-9C2D-B4D1D357EBAB}"/>
              </a:ext>
            </a:extLst>
          </p:cNvPr>
          <p:cNvSpPr txBox="1"/>
          <p:nvPr/>
        </p:nvSpPr>
        <p:spPr>
          <a:xfrm>
            <a:off x="5505792" y="3495156"/>
            <a:ext cx="31290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124" name="TextBox 123">
            <a:extLst>
              <a:ext uri="{FF2B5EF4-FFF2-40B4-BE49-F238E27FC236}">
                <a16:creationId xmlns:a16="http://schemas.microsoft.com/office/drawing/2014/main" id="{C5FFD885-6E06-9E40-ADC2-DA555F4ABAFD}"/>
              </a:ext>
            </a:extLst>
          </p:cNvPr>
          <p:cNvSpPr txBox="1"/>
          <p:nvPr/>
        </p:nvSpPr>
        <p:spPr>
          <a:xfrm>
            <a:off x="5505792" y="3732368"/>
            <a:ext cx="31290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69" name="Rounded Rectangle 68">
            <a:extLst>
              <a:ext uri="{FF2B5EF4-FFF2-40B4-BE49-F238E27FC236}">
                <a16:creationId xmlns:a16="http://schemas.microsoft.com/office/drawing/2014/main" id="{1D96E597-4272-5B40-B302-6168E5257D0B}"/>
              </a:ext>
            </a:extLst>
          </p:cNvPr>
          <p:cNvSpPr/>
          <p:nvPr/>
        </p:nvSpPr>
        <p:spPr>
          <a:xfrm>
            <a:off x="4337530" y="5590589"/>
            <a:ext cx="4378203" cy="657341"/>
          </a:xfrm>
          <a:prstGeom prst="roundRect">
            <a:avLst/>
          </a:prstGeom>
          <a:solidFill>
            <a:srgbClr val="C0000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79" name="TextBox 78">
            <a:extLst>
              <a:ext uri="{FF2B5EF4-FFF2-40B4-BE49-F238E27FC236}">
                <a16:creationId xmlns:a16="http://schemas.microsoft.com/office/drawing/2014/main" id="{B37B0442-E0E9-2E45-80CF-D2AD7862EEEB}"/>
              </a:ext>
            </a:extLst>
          </p:cNvPr>
          <p:cNvSpPr txBox="1"/>
          <p:nvPr/>
        </p:nvSpPr>
        <p:spPr>
          <a:xfrm>
            <a:off x="6610497" y="5688889"/>
            <a:ext cx="739754" cy="461665"/>
          </a:xfrm>
          <a:prstGeom prst="rect">
            <a:avLst/>
          </a:prstGeom>
          <a:noFill/>
        </p:spPr>
        <p:txBody>
          <a:bodyPr wrap="none" rtlCol="0">
            <a:spAutoFit/>
          </a:bodyPr>
          <a:lstStyle/>
          <a:p>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Toplam</a:t>
            </a:r>
          </a:p>
          <a:p>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a:t>
            </a:r>
          </a:p>
        </p:txBody>
      </p:sp>
      <p:sp>
        <p:nvSpPr>
          <p:cNvPr id="83" name="TextBox 82">
            <a:extLst>
              <a:ext uri="{FF2B5EF4-FFF2-40B4-BE49-F238E27FC236}">
                <a16:creationId xmlns:a16="http://schemas.microsoft.com/office/drawing/2014/main" id="{552B6D1E-09A2-224C-AE43-BE476C9C6943}"/>
              </a:ext>
            </a:extLst>
          </p:cNvPr>
          <p:cNvSpPr txBox="1"/>
          <p:nvPr/>
        </p:nvSpPr>
        <p:spPr>
          <a:xfrm>
            <a:off x="5634018" y="5688889"/>
            <a:ext cx="882229" cy="461665"/>
          </a:xfrm>
          <a:prstGeom prst="rect">
            <a:avLst/>
          </a:prstGeom>
          <a:noFill/>
        </p:spPr>
        <p:txBody>
          <a:bodyPr wrap="none" rtlCol="0">
            <a:spAutoFit/>
          </a:bodyPr>
          <a:lstStyle/>
          <a:p>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Yeni Kayıt</a:t>
            </a:r>
          </a:p>
          <a:p>
            <a:pPr algn="r"/>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a:t>
            </a:r>
          </a:p>
        </p:txBody>
      </p:sp>
      <p:sp>
        <p:nvSpPr>
          <p:cNvPr id="84" name="TextBox 83">
            <a:extLst>
              <a:ext uri="{FF2B5EF4-FFF2-40B4-BE49-F238E27FC236}">
                <a16:creationId xmlns:a16="http://schemas.microsoft.com/office/drawing/2014/main" id="{1F176BA2-FBAA-CC4A-B19E-AB2CD48FD838}"/>
              </a:ext>
            </a:extLst>
          </p:cNvPr>
          <p:cNvSpPr txBox="1"/>
          <p:nvPr/>
        </p:nvSpPr>
        <p:spPr>
          <a:xfrm>
            <a:off x="7465712" y="5683065"/>
            <a:ext cx="1127232" cy="461665"/>
          </a:xfrm>
          <a:prstGeom prst="rect">
            <a:avLst/>
          </a:prstGeom>
          <a:noFill/>
        </p:spPr>
        <p:txBody>
          <a:bodyPr wrap="none" rtlCol="0">
            <a:spAutoFit/>
          </a:bodyPr>
          <a:lstStyle/>
          <a:p>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68.730</a:t>
            </a:r>
          </a:p>
        </p:txBody>
      </p:sp>
      <p:sp>
        <p:nvSpPr>
          <p:cNvPr id="86" name="Rounded Rectangle 85">
            <a:extLst>
              <a:ext uri="{FF2B5EF4-FFF2-40B4-BE49-F238E27FC236}">
                <a16:creationId xmlns:a16="http://schemas.microsoft.com/office/drawing/2014/main" id="{A2207FA8-22FE-0E42-9E81-181F9EB2E2AD}"/>
              </a:ext>
            </a:extLst>
          </p:cNvPr>
          <p:cNvSpPr/>
          <p:nvPr/>
        </p:nvSpPr>
        <p:spPr>
          <a:xfrm>
            <a:off x="3613518" y="704969"/>
            <a:ext cx="5997832" cy="1040445"/>
          </a:xfrm>
          <a:prstGeom prst="roundRect">
            <a:avLst/>
          </a:prstGeom>
          <a:no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0" name="TextBox 89">
            <a:extLst>
              <a:ext uri="{FF2B5EF4-FFF2-40B4-BE49-F238E27FC236}">
                <a16:creationId xmlns:a16="http://schemas.microsoft.com/office/drawing/2014/main" id="{3352FA8E-AD91-0F40-9B74-C0545632F2F2}"/>
              </a:ext>
            </a:extLst>
          </p:cNvPr>
          <p:cNvSpPr txBox="1"/>
          <p:nvPr/>
        </p:nvSpPr>
        <p:spPr>
          <a:xfrm>
            <a:off x="4423854" y="5683065"/>
            <a:ext cx="1127232" cy="461665"/>
          </a:xfrm>
          <a:prstGeom prst="rect">
            <a:avLst/>
          </a:prstGeom>
          <a:noFill/>
        </p:spPr>
        <p:txBody>
          <a:bodyPr wrap="none" rtlCol="0">
            <a:spAutoFit/>
          </a:bodyPr>
          <a:lstStyle/>
          <a:p>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18.434</a:t>
            </a:r>
          </a:p>
        </p:txBody>
      </p:sp>
      <p:sp>
        <p:nvSpPr>
          <p:cNvPr id="92" name="Rectangle 91">
            <a:extLst>
              <a:ext uri="{FF2B5EF4-FFF2-40B4-BE49-F238E27FC236}">
                <a16:creationId xmlns:a16="http://schemas.microsoft.com/office/drawing/2014/main" id="{10FFBA6F-8F16-AC49-AD2D-0607294EE978}"/>
              </a:ext>
            </a:extLst>
          </p:cNvPr>
          <p:cNvSpPr/>
          <p:nvPr/>
        </p:nvSpPr>
        <p:spPr>
          <a:xfrm>
            <a:off x="6539501" y="5744964"/>
            <a:ext cx="18000" cy="359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3" name="TextBox 92">
            <a:extLst>
              <a:ext uri="{FF2B5EF4-FFF2-40B4-BE49-F238E27FC236}">
                <a16:creationId xmlns:a16="http://schemas.microsoft.com/office/drawing/2014/main" id="{8DB1120C-8996-9B49-A878-371C2C6C0A03}"/>
              </a:ext>
            </a:extLst>
          </p:cNvPr>
          <p:cNvSpPr txBox="1"/>
          <p:nvPr/>
        </p:nvSpPr>
        <p:spPr>
          <a:xfrm>
            <a:off x="2181248" y="2544156"/>
            <a:ext cx="1820155" cy="276999"/>
          </a:xfrm>
          <a:prstGeom prst="rect">
            <a:avLst/>
          </a:prstGeom>
          <a:noFill/>
        </p:spPr>
        <p:txBody>
          <a:bodyPr wrap="square" lIns="0" rIns="0" rtlCol="0" anchor="b">
            <a:spAutoFit/>
          </a:bodyPr>
          <a:lstStyle/>
          <a:p>
            <a:r>
              <a:rPr lang="en-US" sz="12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2 Yıllık </a:t>
            </a:r>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Programlar</a:t>
            </a:r>
          </a:p>
        </p:txBody>
      </p:sp>
      <p:sp>
        <p:nvSpPr>
          <p:cNvPr id="94" name="TextBox 93">
            <a:extLst>
              <a:ext uri="{FF2B5EF4-FFF2-40B4-BE49-F238E27FC236}">
                <a16:creationId xmlns:a16="http://schemas.microsoft.com/office/drawing/2014/main" id="{38FB23A6-8C52-344D-823B-1447F84987DA}"/>
              </a:ext>
            </a:extLst>
          </p:cNvPr>
          <p:cNvSpPr txBox="1"/>
          <p:nvPr/>
        </p:nvSpPr>
        <p:spPr>
          <a:xfrm>
            <a:off x="5545691" y="2560744"/>
            <a:ext cx="1820155" cy="261610"/>
          </a:xfrm>
          <a:prstGeom prst="rect">
            <a:avLst/>
          </a:prstGeom>
          <a:noFill/>
        </p:spPr>
        <p:txBody>
          <a:bodyPr wrap="square" lIns="0" rIns="0" rtlCol="0" anchor="b">
            <a:spAutoFit/>
          </a:bodyPr>
          <a:lstStyle/>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4/5 Yıllık Programlar</a:t>
            </a:r>
          </a:p>
        </p:txBody>
      </p:sp>
      <p:sp>
        <p:nvSpPr>
          <p:cNvPr id="95" name="TextBox 94">
            <a:extLst>
              <a:ext uri="{FF2B5EF4-FFF2-40B4-BE49-F238E27FC236}">
                <a16:creationId xmlns:a16="http://schemas.microsoft.com/office/drawing/2014/main" id="{51170D4A-C690-0A48-809D-6071C9725CD9}"/>
              </a:ext>
            </a:extLst>
          </p:cNvPr>
          <p:cNvSpPr txBox="1"/>
          <p:nvPr/>
        </p:nvSpPr>
        <p:spPr>
          <a:xfrm>
            <a:off x="8937417" y="2488786"/>
            <a:ext cx="2269599" cy="430887"/>
          </a:xfrm>
          <a:prstGeom prst="rect">
            <a:avLst/>
          </a:prstGeom>
          <a:noFill/>
        </p:spPr>
        <p:txBody>
          <a:bodyPr wrap="square" lIns="0" rIns="0" rtlCol="0" anchor="b">
            <a:spAutoFit/>
          </a:bodyPr>
          <a:lstStyle/>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Yüksek Lisans, Sanatta Yeterlik</a:t>
            </a:r>
          </a:p>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&amp; Doktora</a:t>
            </a:r>
          </a:p>
        </p:txBody>
      </p:sp>
      <p:sp>
        <p:nvSpPr>
          <p:cNvPr id="97" name="Rectangle 96">
            <a:extLst>
              <a:ext uri="{FF2B5EF4-FFF2-40B4-BE49-F238E27FC236}">
                <a16:creationId xmlns:a16="http://schemas.microsoft.com/office/drawing/2014/main" id="{739D5889-EB8E-E840-B77E-B527C1B0B8F3}"/>
              </a:ext>
            </a:extLst>
          </p:cNvPr>
          <p:cNvSpPr/>
          <p:nvPr/>
        </p:nvSpPr>
        <p:spPr>
          <a:xfrm>
            <a:off x="2188816" y="2516246"/>
            <a:ext cx="2035787" cy="182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8" name="Rectangle 97">
            <a:extLst>
              <a:ext uri="{FF2B5EF4-FFF2-40B4-BE49-F238E27FC236}">
                <a16:creationId xmlns:a16="http://schemas.microsoft.com/office/drawing/2014/main" id="{578C8D68-E9A6-EF49-9C9C-D3982B822122}"/>
              </a:ext>
            </a:extLst>
          </p:cNvPr>
          <p:cNvSpPr/>
          <p:nvPr/>
        </p:nvSpPr>
        <p:spPr>
          <a:xfrm>
            <a:off x="5545691" y="2499062"/>
            <a:ext cx="2035787" cy="1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3" name="Rectangle 112">
            <a:extLst>
              <a:ext uri="{FF2B5EF4-FFF2-40B4-BE49-F238E27FC236}">
                <a16:creationId xmlns:a16="http://schemas.microsoft.com/office/drawing/2014/main" id="{9BD188BF-2CE3-FC43-94FC-76D431437490}"/>
              </a:ext>
            </a:extLst>
          </p:cNvPr>
          <p:cNvSpPr/>
          <p:nvPr/>
        </p:nvSpPr>
        <p:spPr>
          <a:xfrm>
            <a:off x="8937417" y="2478024"/>
            <a:ext cx="2035787" cy="182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Eğitim</a:t>
            </a:r>
          </a:p>
        </p:txBody>
      </p:sp>
      <p:sp>
        <p:nvSpPr>
          <p:cNvPr id="60" name="TextBox 59">
            <a:extLst>
              <a:ext uri="{FF2B5EF4-FFF2-40B4-BE49-F238E27FC236}">
                <a16:creationId xmlns:a16="http://schemas.microsoft.com/office/drawing/2014/main" id="{0034FA4B-EB51-7D4D-8B67-AE0067F6B1B5}"/>
              </a:ext>
            </a:extLst>
          </p:cNvPr>
          <p:cNvSpPr txBox="1"/>
          <p:nvPr/>
        </p:nvSpPr>
        <p:spPr>
          <a:xfrm>
            <a:off x="1831267" y="6443228"/>
            <a:ext cx="5101347" cy="246221"/>
          </a:xfrm>
          <a:prstGeom prst="rect">
            <a:avLst/>
          </a:prstGeom>
          <a:noFill/>
        </p:spPr>
        <p:txBody>
          <a:bodyPr wrap="square" lIns="0" rIns="0" rtlCol="0" anchor="b">
            <a:spAutoFit/>
          </a:bodyPr>
          <a:lstStyle/>
          <a:p>
            <a:r>
              <a:rPr lang="tr-TR" sz="10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Not: </a:t>
            </a:r>
            <a:r>
              <a:rPr lang="tr-TR" sz="1000" i="1" dirty="0">
                <a:solidFill>
                  <a:srgbClr val="404042"/>
                </a:solidFill>
                <a:latin typeface="Helvetica Neue Light" panose="02000403000000020004" pitchFamily="2" charset="0"/>
                <a:ea typeface="Helvetica Neue Light" panose="02000403000000020004" pitchFamily="2" charset="0"/>
              </a:rPr>
              <a:t>Öğrenci sayıları ile ilgili istatistiklere </a:t>
            </a:r>
            <a:r>
              <a:rPr lang="tr-TR" sz="1000" i="1" dirty="0" err="1">
                <a:solidFill>
                  <a:srgbClr val="404042"/>
                </a:solidFill>
                <a:latin typeface="Helvetica Neue Light" panose="02000403000000020004" pitchFamily="2" charset="0"/>
                <a:ea typeface="Helvetica Neue Light" panose="02000403000000020004" pitchFamily="2" charset="0"/>
              </a:rPr>
              <a:t>Açıköğretim</a:t>
            </a:r>
            <a:r>
              <a:rPr lang="tr-TR" sz="1000" i="1" dirty="0">
                <a:solidFill>
                  <a:srgbClr val="404042"/>
                </a:solidFill>
                <a:latin typeface="Helvetica Neue Light" panose="02000403000000020004" pitchFamily="2" charset="0"/>
                <a:ea typeface="Helvetica Neue Light" panose="02000403000000020004" pitchFamily="2" charset="0"/>
              </a:rPr>
              <a:t> Fakültesi verileri dahil edilmemiştir.</a:t>
            </a:r>
          </a:p>
        </p:txBody>
      </p:sp>
    </p:spTree>
    <p:extLst>
      <p:ext uri="{BB962C8B-B14F-4D97-AF65-F5344CB8AC3E}">
        <p14:creationId xmlns:p14="http://schemas.microsoft.com/office/powerpoint/2010/main" val="240594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0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08"/>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0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1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1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1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9"/>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3"/>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84"/>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9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92"/>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4" grpId="0" animBg="1"/>
      <p:bldP spid="28" grpId="0" animBg="1"/>
      <p:bldP spid="52" grpId="0" animBg="1"/>
      <p:bldP spid="54" grpId="0"/>
      <p:bldP spid="55" grpId="0"/>
      <p:bldP spid="33" grpId="0" animBg="1"/>
      <p:bldP spid="34" grpId="0"/>
      <p:bldP spid="39" grpId="0" animBg="1"/>
      <p:bldP spid="48" grpId="0"/>
      <p:bldP spid="70" grpId="0" animBg="1"/>
      <p:bldP spid="74" grpId="0" animBg="1"/>
      <p:bldP spid="75" grpId="0" animBg="1"/>
      <p:bldP spid="76" grpId="0"/>
      <p:bldP spid="77" grpId="0"/>
      <p:bldP spid="78" grpId="0" animBg="1"/>
      <p:bldP spid="80" grpId="0" animBg="1"/>
      <p:bldP spid="81" grpId="0"/>
      <p:bldP spid="82" grpId="0"/>
      <p:bldP spid="96" grpId="0" animBg="1"/>
      <p:bldP spid="99" grpId="0"/>
      <p:bldP spid="100" grpId="0"/>
      <p:bldP spid="101" grpId="0" animBg="1"/>
      <p:bldP spid="102" grpId="0"/>
      <p:bldP spid="103" grpId="0"/>
      <p:bldP spid="104" grpId="0" animBg="1"/>
      <p:bldP spid="105" grpId="0"/>
      <p:bldP spid="106" grpId="0"/>
      <p:bldP spid="107" grpId="0" animBg="1"/>
      <p:bldP spid="108" grpId="0"/>
      <p:bldP spid="109" grpId="0"/>
      <p:bldP spid="110" grpId="0" animBg="1"/>
      <p:bldP spid="111" grpId="0"/>
      <p:bldP spid="112" grpId="0"/>
      <p:bldP spid="117" grpId="0" animBg="1"/>
      <p:bldP spid="118" grpId="0"/>
      <p:bldP spid="119" grpId="0"/>
      <p:bldP spid="120" grpId="0" animBg="1"/>
      <p:bldP spid="121" grpId="0"/>
      <p:bldP spid="122" grpId="0"/>
      <p:bldP spid="123" grpId="0"/>
      <p:bldP spid="124" grpId="0"/>
      <p:bldP spid="69" grpId="0" animBg="1"/>
      <p:bldP spid="79" grpId="0"/>
      <p:bldP spid="83" grpId="0"/>
      <p:bldP spid="84" grpId="0"/>
      <p:bldP spid="90" grpId="0"/>
      <p:bldP spid="92" grpId="0" animBg="1"/>
      <p:bldP spid="93" grpId="0"/>
      <p:bldP spid="94" grpId="0"/>
      <p:bldP spid="95" grpId="0"/>
      <p:bldP spid="97" grpId="0" animBg="1"/>
      <p:bldP spid="98" grpId="0" animBg="1"/>
      <p:bldP spid="1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Kimlik Kartı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extBox 1">
            <a:extLst>
              <a:ext uri="{FF2B5EF4-FFF2-40B4-BE49-F238E27FC236}">
                <a16:creationId xmlns:a16="http://schemas.microsoft.com/office/drawing/2014/main" id="{F9DD1606-9736-1516-F07B-4C79285118B1}"/>
              </a:ext>
            </a:extLst>
          </p:cNvPr>
          <p:cNvSpPr txBox="1"/>
          <p:nvPr/>
        </p:nvSpPr>
        <p:spPr>
          <a:xfrm>
            <a:off x="5790893" y="1969338"/>
            <a:ext cx="5458382" cy="3354765"/>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Üniversiteye ilk kaydını yaptıran öğrenciye Üniversite öğrencisi olduğunu belirten kimlik kartı verilir.</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Öğrenci kimlik kartı,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azami öğrenim süreleri içerisinde geçerlidir</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Öğrenci kimlik kartları para yüklenerek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kampüs içerisindeki yemekhane ve benzeri yerlerde kullanılabilir.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Para transferi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bankalardan veya kredi kartından yapılabilir.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Kimlik kartının kaybedilmesi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halinde, yerel veya ulusal bir gazetede yayımlanmış ilân üzerine yazılı başvuruya dayalı olarak yeniden kimlik kartı verilir.</a:t>
            </a:r>
          </a:p>
        </p:txBody>
      </p:sp>
      <p:pic>
        <p:nvPicPr>
          <p:cNvPr id="5" name="Picture 4">
            <a:extLst>
              <a:ext uri="{FF2B5EF4-FFF2-40B4-BE49-F238E27FC236}">
                <a16:creationId xmlns:a16="http://schemas.microsoft.com/office/drawing/2014/main" id="{F384A51D-A0F0-BA19-643E-369275110E34}"/>
              </a:ext>
            </a:extLst>
          </p:cNvPr>
          <p:cNvPicPr>
            <a:picLocks noChangeAspect="1"/>
          </p:cNvPicPr>
          <p:nvPr/>
        </p:nvPicPr>
        <p:blipFill>
          <a:blip r:embed="rId3"/>
          <a:stretch>
            <a:fillRect/>
          </a:stretch>
        </p:blipFill>
        <p:spPr>
          <a:xfrm>
            <a:off x="1805981" y="1977087"/>
            <a:ext cx="3597291" cy="2276591"/>
          </a:xfrm>
          <a:prstGeom prst="rect">
            <a:avLst/>
          </a:prstGeom>
        </p:spPr>
      </p:pic>
    </p:spTree>
    <p:extLst>
      <p:ext uri="{BB962C8B-B14F-4D97-AF65-F5344CB8AC3E}">
        <p14:creationId xmlns:p14="http://schemas.microsoft.com/office/powerpoint/2010/main" val="377973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Takvim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extBox 1">
            <a:extLst>
              <a:ext uri="{FF2B5EF4-FFF2-40B4-BE49-F238E27FC236}">
                <a16:creationId xmlns:a16="http://schemas.microsoft.com/office/drawing/2014/main" id="{679A3690-55C9-46BE-007F-57C589E2002E}"/>
              </a:ext>
            </a:extLst>
          </p:cNvPr>
          <p:cNvSpPr txBox="1"/>
          <p:nvPr/>
        </p:nvSpPr>
        <p:spPr>
          <a:xfrm>
            <a:off x="1542933" y="5253321"/>
            <a:ext cx="9793336" cy="1231106"/>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Akademik takvim,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her yıl güncellenen</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akademik ve idari işlemler için belirlenmiş tarihleri içerir.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İşleri Daire Başkanlığı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nın web sayfası üzerinden akademik takvimine erişebilir, sizler için önemli olan tarihlerin takibini yapabilirsiniz.</a:t>
            </a:r>
          </a:p>
          <a:p>
            <a:pPr marL="349250" lvl="1">
              <a:spcAft>
                <a:spcPts val="600"/>
              </a:spcAft>
            </a:pP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hlinkClick r:id="rId3"/>
              </a:rPr>
              <a:t>https://birimler.atauni.edu.tr/ogrenci-isleri-daire-baskanligi/</a:t>
            </a:r>
            <a:endPar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graphicFrame>
        <p:nvGraphicFramePr>
          <p:cNvPr id="9" name="Table 8">
            <a:extLst>
              <a:ext uri="{FF2B5EF4-FFF2-40B4-BE49-F238E27FC236}">
                <a16:creationId xmlns:a16="http://schemas.microsoft.com/office/drawing/2014/main" id="{911C9D8A-FAA5-2E43-E641-21709B2E2CDE}"/>
              </a:ext>
            </a:extLst>
          </p:cNvPr>
          <p:cNvGraphicFramePr>
            <a:graphicFrameLocks noGrp="1"/>
          </p:cNvGraphicFramePr>
          <p:nvPr>
            <p:extLst>
              <p:ext uri="{D42A27DB-BD31-4B8C-83A1-F6EECF244321}">
                <p14:modId xmlns:p14="http://schemas.microsoft.com/office/powerpoint/2010/main" val="511558786"/>
              </p:ext>
            </p:extLst>
          </p:nvPr>
        </p:nvGraphicFramePr>
        <p:xfrm>
          <a:off x="1542933" y="1621499"/>
          <a:ext cx="7181995" cy="3267253"/>
        </p:xfrm>
        <a:graphic>
          <a:graphicData uri="http://schemas.openxmlformats.org/drawingml/2006/table">
            <a:tbl>
              <a:tblPr firstRow="1" firstCol="1" bandRow="1">
                <a:tableStyleId>{F5AB1C69-6EDB-4FF4-983F-18BD219EF322}</a:tableStyleId>
              </a:tblPr>
              <a:tblGrid>
                <a:gridCol w="2041701">
                  <a:extLst>
                    <a:ext uri="{9D8B030D-6E8A-4147-A177-3AD203B41FA5}">
                      <a16:colId xmlns:a16="http://schemas.microsoft.com/office/drawing/2014/main" val="3375294645"/>
                    </a:ext>
                  </a:extLst>
                </a:gridCol>
                <a:gridCol w="1357038">
                  <a:extLst>
                    <a:ext uri="{9D8B030D-6E8A-4147-A177-3AD203B41FA5}">
                      <a16:colId xmlns:a16="http://schemas.microsoft.com/office/drawing/2014/main" val="3434444235"/>
                    </a:ext>
                  </a:extLst>
                </a:gridCol>
                <a:gridCol w="1308371">
                  <a:extLst>
                    <a:ext uri="{9D8B030D-6E8A-4147-A177-3AD203B41FA5}">
                      <a16:colId xmlns:a16="http://schemas.microsoft.com/office/drawing/2014/main" val="3208555617"/>
                    </a:ext>
                  </a:extLst>
                </a:gridCol>
                <a:gridCol w="1227507">
                  <a:extLst>
                    <a:ext uri="{9D8B030D-6E8A-4147-A177-3AD203B41FA5}">
                      <a16:colId xmlns:a16="http://schemas.microsoft.com/office/drawing/2014/main" val="3979452785"/>
                    </a:ext>
                  </a:extLst>
                </a:gridCol>
                <a:gridCol w="1247378">
                  <a:extLst>
                    <a:ext uri="{9D8B030D-6E8A-4147-A177-3AD203B41FA5}">
                      <a16:colId xmlns:a16="http://schemas.microsoft.com/office/drawing/2014/main" val="2881803600"/>
                    </a:ext>
                  </a:extLst>
                </a:gridCol>
              </a:tblGrid>
              <a:tr h="396769">
                <a:tc rowSpan="2">
                  <a:txBody>
                    <a:bodyPr/>
                    <a:lstStyle/>
                    <a:p>
                      <a:pPr marL="4445" marR="0" indent="0" algn="ctr" defTabSz="914377" rtl="0" eaLnBrk="1" latinLnBrk="0" hangingPunct="1">
                        <a:lnSpc>
                          <a:spcPct val="107000"/>
                        </a:lnSpc>
                        <a:spcBef>
                          <a:spcPts val="0"/>
                        </a:spcBef>
                        <a:spcAft>
                          <a:spcPts val="0"/>
                        </a:spcAft>
                        <a:tabLst/>
                      </a:pPr>
                      <a:r>
                        <a:rPr lang="tr-TR"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2022-2023 YILI</a:t>
                      </a:r>
                    </a:p>
                    <a:p>
                      <a:pPr marL="4445" marR="0" indent="0" algn="ctr" defTabSz="914377" rtl="0" eaLnBrk="1" latinLnBrk="0" hangingPunct="1">
                        <a:lnSpc>
                          <a:spcPct val="107000"/>
                        </a:lnSpc>
                        <a:spcBef>
                          <a:spcPts val="0"/>
                        </a:spcBef>
                        <a:spcAft>
                          <a:spcPts val="0"/>
                        </a:spcAft>
                        <a:tabLst/>
                      </a:pPr>
                      <a:r>
                        <a:rPr lang="tr-TR"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AKADEMİK TAKVİMİ</a:t>
                      </a:r>
                      <a:endParaRPr lang="en-US"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0" marR="0"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gridSpan="2">
                  <a:txBody>
                    <a:bodyPr/>
                    <a:lstStyle/>
                    <a:p>
                      <a:pPr marL="4445" marR="0" indent="0" algn="ctr">
                        <a:lnSpc>
                          <a:spcPct val="107000"/>
                        </a:lnSpc>
                        <a:spcBef>
                          <a:spcPts val="0"/>
                        </a:spcBef>
                        <a:spcAft>
                          <a:spcPts val="0"/>
                        </a:spcAft>
                      </a:pPr>
                      <a:r>
                        <a:rPr lang="tr-TR" sz="1100" b="0" i="0" dirty="0">
                          <a:effectLst/>
                          <a:latin typeface="Helvetica Neue Medium" panose="02000503000000020004" pitchFamily="2" charset="0"/>
                          <a:ea typeface="Helvetica Neue Medium" panose="02000503000000020004" pitchFamily="2" charset="0"/>
                          <a:cs typeface="Helvetica Neue Medium" panose="02000503000000020004" pitchFamily="2" charset="0"/>
                        </a:rPr>
                        <a:t>GÜZ YARIYILI </a:t>
                      </a:r>
                      <a:endParaRPr lang="en-US" sz="1100" b="0" i="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7945" marR="73025"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hMerge="1">
                  <a:txBody>
                    <a:bodyPr/>
                    <a:lstStyle/>
                    <a:p>
                      <a:endParaRPr lang="en-US"/>
                    </a:p>
                  </a:txBody>
                  <a:tcPr/>
                </a:tc>
                <a:tc gridSpan="2">
                  <a:txBody>
                    <a:bodyPr/>
                    <a:lstStyle/>
                    <a:p>
                      <a:pPr marL="1905" marR="0" indent="0" algn="ctr">
                        <a:lnSpc>
                          <a:spcPct val="107000"/>
                        </a:lnSpc>
                        <a:spcBef>
                          <a:spcPts val="0"/>
                        </a:spcBef>
                        <a:spcAft>
                          <a:spcPts val="0"/>
                        </a:spcAft>
                      </a:pPr>
                      <a:r>
                        <a:rPr lang="tr-TR" sz="1100" b="0" i="0" dirty="0">
                          <a:effectLst/>
                          <a:latin typeface="Helvetica Neue Medium" panose="02000503000000020004" pitchFamily="2" charset="0"/>
                          <a:ea typeface="Helvetica Neue Medium" panose="02000503000000020004" pitchFamily="2" charset="0"/>
                          <a:cs typeface="Helvetica Neue Medium" panose="02000503000000020004" pitchFamily="2" charset="0"/>
                        </a:rPr>
                        <a:t>BAHAR YARIYILI </a:t>
                      </a:r>
                      <a:endParaRPr lang="en-US" sz="1100" b="0" i="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7945" marR="73025"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hMerge="1">
                  <a:txBody>
                    <a:bodyPr/>
                    <a:lstStyle/>
                    <a:p>
                      <a:endParaRPr lang="en-US"/>
                    </a:p>
                  </a:txBody>
                  <a:tcPr/>
                </a:tc>
                <a:extLst>
                  <a:ext uri="{0D108BD9-81ED-4DB2-BD59-A6C34878D82A}">
                    <a16:rowId xmlns:a16="http://schemas.microsoft.com/office/drawing/2014/main" val="84642232"/>
                  </a:ext>
                </a:extLst>
              </a:tr>
              <a:tr h="342134">
                <a:tc vMerge="1">
                  <a:txBody>
                    <a:bodyPr/>
                    <a:lstStyle/>
                    <a:p>
                      <a:endParaRPr lang="en-US"/>
                    </a:p>
                  </a:txBody>
                  <a:tcPr/>
                </a:tc>
                <a:tc>
                  <a:txBody>
                    <a:bodyPr/>
                    <a:lstStyle/>
                    <a:p>
                      <a:pPr marL="444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Başlangıç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381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317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Bitiş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444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Başlangıç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6350"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Bitiş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100992785"/>
                  </a:ext>
                </a:extLst>
              </a:tr>
              <a:tr h="350432">
                <a:tc>
                  <a:txBody>
                    <a:bodyPr/>
                    <a:lstStyle/>
                    <a:p>
                      <a:pPr marL="0" marR="0" indent="0" algn="l">
                        <a:lnSpc>
                          <a:spcPct val="107000"/>
                        </a:lnSpc>
                        <a:spcBef>
                          <a:spcPts val="0"/>
                        </a:spcBef>
                        <a:spcAft>
                          <a:spcPts val="0"/>
                        </a:spcAft>
                      </a:pPr>
                      <a:r>
                        <a:rPr lang="tr-TR" sz="1100" b="0" i="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Ders Kayıtları (Öğrenci)</a:t>
                      </a:r>
                      <a:r>
                        <a:rPr lang="tr-TR" sz="1100" b="0" i="0" baseline="300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1100" b="0" i="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6350"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18.09.2023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44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22.09.2023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1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12.02.2024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98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16.02.2024</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3902778"/>
                  </a:ext>
                </a:extLst>
              </a:tr>
              <a:tr h="350432">
                <a:tc>
                  <a:txBody>
                    <a:bodyPr/>
                    <a:lstStyle/>
                    <a:p>
                      <a:pPr marL="0" marR="0" indent="0" algn="l">
                        <a:lnSpc>
                          <a:spcPct val="107000"/>
                        </a:lnSpc>
                        <a:spcBef>
                          <a:spcPts val="0"/>
                        </a:spcBef>
                        <a:spcAft>
                          <a:spcPts val="0"/>
                        </a:spcAft>
                      </a:pPr>
                      <a:r>
                        <a:rPr lang="tr-TR" sz="1100" b="0" i="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Ders Onayı (Danışman) </a:t>
                      </a:r>
                      <a:endParaRPr lang="en-US" sz="1100" b="0" i="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6350"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19.09.2023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44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26.09.2023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1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13.02.2024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98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20.02.2024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98562027"/>
                  </a:ext>
                </a:extLst>
              </a:tr>
              <a:tr h="425758">
                <a:tc>
                  <a:txBody>
                    <a:bodyPr/>
                    <a:lstStyle/>
                    <a:p>
                      <a:pPr marL="0" marR="0" indent="0" algn="l">
                        <a:lnSpc>
                          <a:spcPct val="107000"/>
                        </a:lnSpc>
                        <a:spcBef>
                          <a:spcPts val="0"/>
                        </a:spcBef>
                        <a:spcAft>
                          <a:spcPts val="0"/>
                        </a:spcAft>
                      </a:pPr>
                      <a:r>
                        <a:rPr lang="tr-TR" sz="1100" b="0" i="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Ders Değiştirme Haftası </a:t>
                      </a:r>
                      <a:endParaRPr lang="en-US" sz="1100" b="0" i="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6350"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25.09.2023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44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08.10.2023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1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19.02.2024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98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03.03.2024</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199745"/>
                  </a:ext>
                </a:extLst>
              </a:tr>
              <a:tr h="350432">
                <a:tc>
                  <a:txBody>
                    <a:bodyPr/>
                    <a:lstStyle/>
                    <a:p>
                      <a:pPr marL="0" marR="0" indent="0" algn="l">
                        <a:lnSpc>
                          <a:spcPct val="107000"/>
                        </a:lnSpc>
                        <a:spcBef>
                          <a:spcPts val="0"/>
                        </a:spcBef>
                        <a:spcAft>
                          <a:spcPts val="0"/>
                        </a:spcAft>
                      </a:pPr>
                      <a:r>
                        <a:rPr lang="tr-TR" sz="1100" b="0" i="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Mazeretli Ders Kaydı Onayı</a:t>
                      </a:r>
                      <a:r>
                        <a:rPr lang="tr-TR" sz="1100" b="0" i="0" baseline="300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1</a:t>
                      </a:r>
                      <a:r>
                        <a:rPr lang="tr-TR" sz="1100" b="0" i="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1100" b="0" i="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6350"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02.10.2023</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44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08.10.2023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1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26.02.2024</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98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03.03.2024</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3007315"/>
                  </a:ext>
                </a:extLst>
              </a:tr>
              <a:tr h="350432">
                <a:tc>
                  <a:txBody>
                    <a:bodyPr/>
                    <a:lstStyle/>
                    <a:p>
                      <a:pPr marL="0" marR="0" indent="0" algn="l">
                        <a:lnSpc>
                          <a:spcPct val="107000"/>
                        </a:lnSpc>
                        <a:spcBef>
                          <a:spcPts val="0"/>
                        </a:spcBef>
                        <a:spcAft>
                          <a:spcPts val="0"/>
                        </a:spcAft>
                      </a:pPr>
                      <a:r>
                        <a:rPr lang="tr-TR" sz="1100" b="0" i="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Eğitim-Öğretim (Ders) </a:t>
                      </a:r>
                      <a:endParaRPr lang="en-US" sz="1100" b="0" i="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6350"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25.09.2023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44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31.12.2023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1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19.02.2024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98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02.06.2024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3593698"/>
                  </a:ext>
                </a:extLst>
              </a:tr>
              <a:tr h="350432">
                <a:tc>
                  <a:txBody>
                    <a:bodyPr/>
                    <a:lstStyle/>
                    <a:p>
                      <a:pPr marL="0" marR="0" indent="0" algn="l">
                        <a:lnSpc>
                          <a:spcPct val="107000"/>
                        </a:lnSpc>
                        <a:spcBef>
                          <a:spcPts val="0"/>
                        </a:spcBef>
                        <a:spcAft>
                          <a:spcPts val="0"/>
                        </a:spcAft>
                      </a:pPr>
                      <a:r>
                        <a:rPr lang="tr-TR" sz="1100" b="0" i="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Yarıyıl Sonu Sınavları </a:t>
                      </a:r>
                      <a:endParaRPr lang="en-US" sz="1100" b="0" i="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6350"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02.01.2024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44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14.01.2024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1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03.06.2024</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98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14.06.2024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186552"/>
                  </a:ext>
                </a:extLst>
              </a:tr>
              <a:tr h="350432">
                <a:tc>
                  <a:txBody>
                    <a:bodyPr/>
                    <a:lstStyle/>
                    <a:p>
                      <a:pPr marL="0" marR="0" indent="0" algn="l">
                        <a:lnSpc>
                          <a:spcPct val="107000"/>
                        </a:lnSpc>
                        <a:spcBef>
                          <a:spcPts val="0"/>
                        </a:spcBef>
                        <a:spcAft>
                          <a:spcPts val="0"/>
                        </a:spcAft>
                      </a:pPr>
                      <a:r>
                        <a:rPr lang="tr-TR" sz="1100" b="0" i="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Bütünleme Sınavları  </a:t>
                      </a:r>
                      <a:endParaRPr lang="en-US" sz="1100" b="0" i="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6350"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15.01.2024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44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21.01.2024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1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24.06.2024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985" marR="0" indent="0" algn="ctr">
                        <a:lnSpc>
                          <a:spcPct val="107000"/>
                        </a:lnSpc>
                        <a:spcBef>
                          <a:spcPts val="0"/>
                        </a:spcBef>
                        <a:spcAft>
                          <a:spcPts val="0"/>
                        </a:spcAft>
                      </a:pPr>
                      <a:r>
                        <a:rPr lang="tr-TR" sz="1100" b="0" i="0" dirty="0">
                          <a:effectLst/>
                          <a:latin typeface="Helvetica Neue Light" panose="02000403000000020004" pitchFamily="2" charset="0"/>
                          <a:ea typeface="Helvetica Neue Light" panose="02000403000000020004" pitchFamily="2" charset="0"/>
                        </a:rPr>
                        <a:t>30.06.2024 </a:t>
                      </a:r>
                      <a:endParaRPr lang="en-US" sz="1100" b="0" i="0" dirty="0">
                        <a:solidFill>
                          <a:srgbClr val="000000"/>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txBody>
                  <a:tcPr marL="67945" marR="73025"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2384763"/>
                  </a:ext>
                </a:extLst>
              </a:tr>
            </a:tbl>
          </a:graphicData>
        </a:graphic>
      </p:graphicFrame>
    </p:spTree>
    <p:extLst>
      <p:ext uri="{BB962C8B-B14F-4D97-AF65-F5344CB8AC3E}">
        <p14:creationId xmlns:p14="http://schemas.microsoft.com/office/powerpoint/2010/main" val="362419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Yeni Müfredat</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TextBox 6">
            <a:extLst>
              <a:ext uri="{FF2B5EF4-FFF2-40B4-BE49-F238E27FC236}">
                <a16:creationId xmlns:a16="http://schemas.microsoft.com/office/drawing/2014/main" id="{C0C72659-C261-C143-B2CD-EA609F227DE2}"/>
              </a:ext>
            </a:extLst>
          </p:cNvPr>
          <p:cNvSpPr txBox="1"/>
          <p:nvPr/>
        </p:nvSpPr>
        <p:spPr>
          <a:xfrm>
            <a:off x="1755139" y="1690516"/>
            <a:ext cx="8857444" cy="4739759"/>
          </a:xfrm>
          <a:prstGeom prst="rect">
            <a:avLst/>
          </a:prstGeom>
          <a:noFill/>
        </p:spPr>
        <p:txBody>
          <a:bodyPr wrap="square" rtlCol="0">
            <a:spAutoFit/>
          </a:bodyPr>
          <a:lstStyle/>
          <a:p>
            <a:pPr marL="296862"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ve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 Katkı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entegre edildi.</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Kurumsal yetkinlikler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eklendi.</a:t>
            </a:r>
            <a:endPar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Dijitalleşme: </a:t>
            </a:r>
            <a:r>
              <a:rPr lang="tr-TR" sz="1600" dirty="0">
                <a:solidFill>
                  <a:srgbClr val="404042"/>
                </a:solidFill>
                <a:latin typeface="Helvetica Neue Light" panose="02000403000000020004" pitchFamily="2" charset="0"/>
                <a:ea typeface="Helvetica Neue Light" panose="02000403000000020004" pitchFamily="2" charset="0"/>
              </a:rPr>
              <a:t>Alanıyla ilişkili dijital teknolojileri ve ortamları dijital güvenlik ve etik kurallar çerçevesinde kullanma ve geliştirme becerisi kazanır.</a:t>
            </a:r>
          </a:p>
          <a:p>
            <a:pPr lvl="1"/>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Disiplinlerarası</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olma: </a:t>
            </a:r>
            <a:r>
              <a:rPr lang="tr-TR" sz="1600" dirty="0">
                <a:solidFill>
                  <a:srgbClr val="404042"/>
                </a:solidFill>
                <a:latin typeface="Helvetica Neue Light" panose="02000403000000020004" pitchFamily="2" charset="0"/>
                <a:ea typeface="Helvetica Neue Light" panose="02000403000000020004" pitchFamily="2" charset="0"/>
              </a:rPr>
              <a:t>Alanının diğer alanlarla ilişkisini kurar ve </a:t>
            </a:r>
            <a:r>
              <a:rPr lang="tr-TR" sz="1600" dirty="0" err="1">
                <a:solidFill>
                  <a:srgbClr val="404042"/>
                </a:solidFill>
                <a:latin typeface="Helvetica Neue Light" panose="02000403000000020004" pitchFamily="2" charset="0"/>
                <a:ea typeface="Helvetica Neue Light" panose="02000403000000020004" pitchFamily="2" charset="0"/>
              </a:rPr>
              <a:t>disiplinlerarası</a:t>
            </a:r>
            <a:r>
              <a:rPr lang="tr-TR" sz="1600" dirty="0">
                <a:solidFill>
                  <a:srgbClr val="404042"/>
                </a:solidFill>
                <a:latin typeface="Helvetica Neue Light" panose="02000403000000020004" pitchFamily="2" charset="0"/>
                <a:ea typeface="Helvetica Neue Light" panose="02000403000000020004" pitchFamily="2" charset="0"/>
              </a:rPr>
              <a:t> çalışabilme becerisi kazanır.</a:t>
            </a: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Topluma katkı: </a:t>
            </a:r>
            <a:r>
              <a:rPr lang="tr-TR" sz="1600" dirty="0">
                <a:solidFill>
                  <a:srgbClr val="404042"/>
                </a:solidFill>
                <a:latin typeface="Helvetica Neue Light" panose="02000403000000020004" pitchFamily="2" charset="0"/>
                <a:ea typeface="Helvetica Neue Light" panose="02000403000000020004" pitchFamily="2" charset="0"/>
              </a:rPr>
              <a:t>Toplumsal sorunlara yönelik çözümler üretir ve paylaşır.</a:t>
            </a: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Girişimcilik: </a:t>
            </a:r>
            <a:r>
              <a:rPr lang="tr-TR" sz="1600" dirty="0">
                <a:solidFill>
                  <a:srgbClr val="404042"/>
                </a:solidFill>
                <a:latin typeface="Helvetica Neue Light" panose="02000403000000020004" pitchFamily="2" charset="0"/>
                <a:ea typeface="Helvetica Neue Light" panose="02000403000000020004" pitchFamily="2" charset="0"/>
              </a:rPr>
              <a:t>Toplumsal ihtiyaçlara yönelik girişimci fikirler (araştırma, sosyal, üretim vb.) geliştirir ve uygular.</a:t>
            </a:r>
          </a:p>
          <a:p>
            <a:pPr lvl="1"/>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Uluslararasılaşma</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rPr>
              <a:t>Uluslararası ölçekte alanıyla ilişkili çalışmaları takip ederek katkı sağlama ve işbirliği yapma amacıyla bir yabancı dili kullanma yeterliği kazanır.</a:t>
            </a: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342900" indent="-331788">
              <a:spcBef>
                <a:spcPts val="600"/>
              </a:spcBef>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seçmeli dersler</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i oluşturuldu.</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Seçmeli dersler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%25 oranında arttırıldı.</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Ulusal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krediler azaltıldı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Ön Lisans 80 ± 10</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Lisans 4 yıllık 160 ± 20</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Lisans 5 yıllık 225 ± 25</a:t>
            </a:r>
          </a:p>
        </p:txBody>
      </p:sp>
    </p:spTree>
    <p:extLst>
      <p:ext uri="{BB962C8B-B14F-4D97-AF65-F5344CB8AC3E}">
        <p14:creationId xmlns:p14="http://schemas.microsoft.com/office/powerpoint/2010/main" val="141119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Ortak Zorunlu Dersler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e 2">
            <a:extLst>
              <a:ext uri="{FF2B5EF4-FFF2-40B4-BE49-F238E27FC236}">
                <a16:creationId xmlns:a16="http://schemas.microsoft.com/office/drawing/2014/main" id="{28B96F2A-9102-F7C3-BFE5-7B923A12D2CA}"/>
              </a:ext>
            </a:extLst>
          </p:cNvPr>
          <p:cNvGraphicFramePr>
            <a:graphicFrameLocks noGrp="1"/>
          </p:cNvGraphicFramePr>
          <p:nvPr>
            <p:extLst>
              <p:ext uri="{D42A27DB-BD31-4B8C-83A1-F6EECF244321}">
                <p14:modId xmlns:p14="http://schemas.microsoft.com/office/powerpoint/2010/main" val="3396615578"/>
              </p:ext>
            </p:extLst>
          </p:nvPr>
        </p:nvGraphicFramePr>
        <p:xfrm>
          <a:off x="1542933" y="1618914"/>
          <a:ext cx="4937761" cy="3291840"/>
        </p:xfrm>
        <a:graphic>
          <a:graphicData uri="http://schemas.openxmlformats.org/drawingml/2006/table">
            <a:tbl>
              <a:tblPr bandRow="1">
                <a:tableStyleId>{1FECB4D8-DB02-4DC6-A0A2-4F2EBAE1DC90}</a:tableStyleId>
              </a:tblPr>
              <a:tblGrid>
                <a:gridCol w="506022">
                  <a:extLst>
                    <a:ext uri="{9D8B030D-6E8A-4147-A177-3AD203B41FA5}">
                      <a16:colId xmlns:a16="http://schemas.microsoft.com/office/drawing/2014/main" val="1693873193"/>
                    </a:ext>
                  </a:extLst>
                </a:gridCol>
                <a:gridCol w="762499">
                  <a:extLst>
                    <a:ext uri="{9D8B030D-6E8A-4147-A177-3AD203B41FA5}">
                      <a16:colId xmlns:a16="http://schemas.microsoft.com/office/drawing/2014/main" val="2336600600"/>
                    </a:ext>
                  </a:extLst>
                </a:gridCol>
                <a:gridCol w="1943100">
                  <a:extLst>
                    <a:ext uri="{9D8B030D-6E8A-4147-A177-3AD203B41FA5}">
                      <a16:colId xmlns:a16="http://schemas.microsoft.com/office/drawing/2014/main" val="3240679006"/>
                    </a:ext>
                  </a:extLst>
                </a:gridCol>
                <a:gridCol w="914400">
                  <a:extLst>
                    <a:ext uri="{9D8B030D-6E8A-4147-A177-3AD203B41FA5}">
                      <a16:colId xmlns:a16="http://schemas.microsoft.com/office/drawing/2014/main" val="2982198708"/>
                    </a:ext>
                  </a:extLst>
                </a:gridCol>
                <a:gridCol w="811740">
                  <a:extLst>
                    <a:ext uri="{9D8B030D-6E8A-4147-A177-3AD203B41FA5}">
                      <a16:colId xmlns:a16="http://schemas.microsoft.com/office/drawing/2014/main" val="3209781189"/>
                    </a:ext>
                  </a:extLst>
                </a:gridCol>
              </a:tblGrid>
              <a:tr h="548640">
                <a:tc gridSpan="5">
                  <a:txBody>
                    <a:bodyPr/>
                    <a:lstStyle/>
                    <a:p>
                      <a:pPr algn="ctr" fontAlgn="b"/>
                      <a:r>
                        <a:rPr lang="tr-TR" sz="1600" b="0" i="0" u="none" strike="noStrike" noProof="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1. Yarıyıl</a:t>
                      </a:r>
                    </a:p>
                  </a:txBody>
                  <a:tcPr marL="6090" marR="6090" marT="60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00515000"/>
                  </a:ext>
                </a:extLst>
              </a:tr>
              <a:tr h="274320">
                <a:tc>
                  <a:txBody>
                    <a:bodyPr/>
                    <a:lstStyle/>
                    <a:p>
                      <a:pPr algn="ctr" fontAlgn="b"/>
                      <a:endParaRPr lang="en-US" sz="1200" b="0" i="0" u="none" strike="noStrike">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 Kodu</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Dersin Adı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err="1">
                          <a:solidFill>
                            <a:schemeClr val="bg1"/>
                          </a:solidFill>
                          <a:effectLst/>
                          <a:latin typeface="Helvetica Neue Light" panose="02000403000000020004" pitchFamily="2" charset="0"/>
                          <a:ea typeface="Helvetica Neue Light" panose="02000403000000020004" pitchFamily="2" charset="0"/>
                        </a:rPr>
                        <a:t>K.Etki</a:t>
                      </a:r>
                      <a:endPar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AKTS</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80436244"/>
                  </a:ext>
                </a:extLst>
              </a:tr>
              <a:tr h="274320">
                <a:tc>
                  <a:txBody>
                    <a:bodyPr/>
                    <a:lstStyle/>
                    <a:p>
                      <a:pPr algn="ctr" fontAlgn="b"/>
                      <a:r>
                        <a:rPr lang="en-US" sz="1200" b="1" u="none" strike="noStrike" dirty="0">
                          <a:solidFill>
                            <a:srgbClr val="404042"/>
                          </a:solidFill>
                          <a:effectLst/>
                          <a:latin typeface="Times New Roman" panose="02020603050405020304" pitchFamily="18" charset="0"/>
                          <a:cs typeface="Times New Roman" panose="02020603050405020304" pitchFamily="18" charset="0"/>
                        </a:rPr>
                        <a:t>Z</a:t>
                      </a:r>
                      <a:endParaRPr lang="en-US" sz="1200" b="1" i="0" u="none" strike="noStrike"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1"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TDZ101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1"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Türk Dili 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1"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1"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2</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18659269"/>
                  </a:ext>
                </a:extLst>
              </a:tr>
              <a:tr h="274320">
                <a:tc>
                  <a:txBody>
                    <a:bodyPr/>
                    <a:lstStyle/>
                    <a:p>
                      <a:pPr algn="ctr" fontAlgn="b"/>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32261101"/>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8542614"/>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8333402"/>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2646"/>
                  </a:ext>
                </a:extLst>
              </a:tr>
              <a:tr h="274320">
                <a:tc>
                  <a:txBody>
                    <a:bodyPr/>
                    <a:lstStyle/>
                    <a:p>
                      <a:pPr algn="ctr" fontAlgn="b"/>
                      <a:endParaRPr lang="en-US" sz="12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6360088"/>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4099856"/>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871251"/>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753426"/>
                  </a:ext>
                </a:extLst>
              </a:tr>
            </a:tbl>
          </a:graphicData>
        </a:graphic>
      </p:graphicFrame>
      <p:graphicFrame>
        <p:nvGraphicFramePr>
          <p:cNvPr id="4" name="Table 3">
            <a:extLst>
              <a:ext uri="{FF2B5EF4-FFF2-40B4-BE49-F238E27FC236}">
                <a16:creationId xmlns:a16="http://schemas.microsoft.com/office/drawing/2014/main" id="{929B6A2E-CCB3-76B9-8479-5BC098F6C30C}"/>
              </a:ext>
            </a:extLst>
          </p:cNvPr>
          <p:cNvGraphicFramePr>
            <a:graphicFrameLocks noGrp="1"/>
          </p:cNvGraphicFramePr>
          <p:nvPr>
            <p:extLst>
              <p:ext uri="{D42A27DB-BD31-4B8C-83A1-F6EECF244321}">
                <p14:modId xmlns:p14="http://schemas.microsoft.com/office/powerpoint/2010/main" val="2471310622"/>
              </p:ext>
            </p:extLst>
          </p:nvPr>
        </p:nvGraphicFramePr>
        <p:xfrm>
          <a:off x="6625104" y="1618914"/>
          <a:ext cx="4937761" cy="3566160"/>
        </p:xfrm>
        <a:graphic>
          <a:graphicData uri="http://schemas.openxmlformats.org/drawingml/2006/table">
            <a:tbl>
              <a:tblPr bandRow="1">
                <a:tableStyleId>{1FECB4D8-DB02-4DC6-A0A2-4F2EBAE1DC90}</a:tableStyleId>
              </a:tblPr>
              <a:tblGrid>
                <a:gridCol w="487417">
                  <a:extLst>
                    <a:ext uri="{9D8B030D-6E8A-4147-A177-3AD203B41FA5}">
                      <a16:colId xmlns:a16="http://schemas.microsoft.com/office/drawing/2014/main" val="1693873193"/>
                    </a:ext>
                  </a:extLst>
                </a:gridCol>
                <a:gridCol w="812800">
                  <a:extLst>
                    <a:ext uri="{9D8B030D-6E8A-4147-A177-3AD203B41FA5}">
                      <a16:colId xmlns:a16="http://schemas.microsoft.com/office/drawing/2014/main" val="2336600600"/>
                    </a:ext>
                  </a:extLst>
                </a:gridCol>
                <a:gridCol w="2159000">
                  <a:extLst>
                    <a:ext uri="{9D8B030D-6E8A-4147-A177-3AD203B41FA5}">
                      <a16:colId xmlns:a16="http://schemas.microsoft.com/office/drawing/2014/main" val="3240679006"/>
                    </a:ext>
                  </a:extLst>
                </a:gridCol>
                <a:gridCol w="852770">
                  <a:extLst>
                    <a:ext uri="{9D8B030D-6E8A-4147-A177-3AD203B41FA5}">
                      <a16:colId xmlns:a16="http://schemas.microsoft.com/office/drawing/2014/main" val="2982198708"/>
                    </a:ext>
                  </a:extLst>
                </a:gridCol>
                <a:gridCol w="625774">
                  <a:extLst>
                    <a:ext uri="{9D8B030D-6E8A-4147-A177-3AD203B41FA5}">
                      <a16:colId xmlns:a16="http://schemas.microsoft.com/office/drawing/2014/main" val="3209781189"/>
                    </a:ext>
                  </a:extLst>
                </a:gridCol>
              </a:tblGrid>
              <a:tr h="548640">
                <a:tc gridSpan="5">
                  <a:txBody>
                    <a:bodyPr/>
                    <a:lstStyle/>
                    <a:p>
                      <a:pPr algn="ctr" fontAlgn="b"/>
                      <a:r>
                        <a:rPr lang="tr-TR" sz="1600" b="0" i="0" u="none" strike="noStrike" noProof="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2. Yarıyıl</a:t>
                      </a:r>
                    </a:p>
                  </a:txBody>
                  <a:tcPr marL="6090" marR="6090" marT="60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00515000"/>
                  </a:ext>
                </a:extLst>
              </a:tr>
              <a:tr h="274320">
                <a:tc>
                  <a:txBody>
                    <a:bodyPr/>
                    <a:lstStyle/>
                    <a:p>
                      <a:pPr algn="ctr" fontAlgn="b"/>
                      <a:endParaRPr lang="en-US" sz="1200" b="0" i="0" u="none" strike="noStrike">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 Kodu</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Dersin Adı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err="1">
                          <a:solidFill>
                            <a:schemeClr val="bg1"/>
                          </a:solidFill>
                          <a:effectLst/>
                          <a:latin typeface="Helvetica Neue Light" panose="02000403000000020004" pitchFamily="2" charset="0"/>
                          <a:ea typeface="Helvetica Neue Light" panose="02000403000000020004" pitchFamily="2" charset="0"/>
                        </a:rPr>
                        <a:t>K.Etki</a:t>
                      </a:r>
                      <a:endPar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AKTS</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80436244"/>
                  </a:ext>
                </a:extLst>
              </a:tr>
              <a:tr h="274320">
                <a:tc>
                  <a:txBody>
                    <a:bodyPr/>
                    <a:lstStyle/>
                    <a:p>
                      <a:pPr algn="ctr" fontAlgn="b"/>
                      <a:r>
                        <a:rPr lang="tr-TR" sz="1200" b="1" i="0" u="none" strike="noStrike"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rPr>
                        <a:t>Z</a:t>
                      </a:r>
                      <a:endParaRPr lang="en-US" sz="1200" b="1" i="0" u="none" strike="noStrike"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1" i="0" u="none" strike="noStrike" noProof="0"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rPr>
                        <a:t>TDZ102</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1" i="0" u="none" strike="noStrike" noProof="0"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rPr>
                        <a:t>Türk</a:t>
                      </a:r>
                      <a:r>
                        <a:rPr lang="tr-TR" sz="1200" b="1" i="0" u="none" strike="noStrike" baseline="0" noProof="0"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rPr>
                        <a:t> Dili I</a:t>
                      </a:r>
                      <a:endParaRPr lang="tr-TR" sz="1200" b="1" i="0" u="none" strike="noStrike" noProof="0"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1" i="0" u="none" strike="noStrike" noProof="0"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1" i="0" u="none" strike="noStrike" noProof="0"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rPr>
                        <a:t>2</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9146281"/>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4156198"/>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9927685"/>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2245166"/>
                  </a:ext>
                </a:extLst>
              </a:tr>
              <a:tr h="274320">
                <a:tc>
                  <a:txBody>
                    <a:bodyPr/>
                    <a:lstStyle/>
                    <a:p>
                      <a:pPr algn="ctr" fontAlgn="b"/>
                      <a:endParaRPr lang="en-US" sz="12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63044069"/>
                  </a:ext>
                </a:extLst>
              </a:tr>
              <a:tr h="274320">
                <a:tc>
                  <a:txBody>
                    <a:bodyPr/>
                    <a:lstStyle/>
                    <a:p>
                      <a:pPr algn="ctr" fontAlgn="b"/>
                      <a:endParaRPr lang="en-US" sz="12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6405887"/>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4416176"/>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3871494"/>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4771570"/>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7856199"/>
                  </a:ext>
                </a:extLst>
              </a:tr>
            </a:tbl>
          </a:graphicData>
        </a:graphic>
      </p:graphicFrame>
    </p:spTree>
    <p:extLst>
      <p:ext uri="{BB962C8B-B14F-4D97-AF65-F5344CB8AC3E}">
        <p14:creationId xmlns:p14="http://schemas.microsoft.com/office/powerpoint/2010/main" val="3526563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699" y="1697757"/>
            <a:ext cx="8960428" cy="2939266"/>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AKTS</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Avrupa Kredi Transfer Sistemi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AKTS kredisi, bir akademik yılı herhangi bir yükseköğretim kurumunda tam zamanlı olarak tamamlamak için gereken toplam çalışma zamanına göre ilgili dersin ne kadar çalışma gerektirdiğini belirten değerdir.</a:t>
            </a:r>
          </a:p>
          <a:p>
            <a:pPr>
              <a:spcBef>
                <a:spcPts val="600"/>
              </a:spcBef>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AGNO</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Ağırlıklı Genel Not Ortalamasını</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AGNO; öğrencinin fakülte/konservatuvar/yüksekokul/meslek yüksekokulunda öğrenimine başladığı andan itibaren, tamamlamış olduğu yarıyıl/yıl da dâhil olmak üzere, o güne kadar kayıt yaptırdığı her dersin AKTS değeri ile o dersin başarı notunun ağırlık katsayısıyla çarpılarak tamamının toplanmasından elde edilen sayının, toplam AKTS miktarına bölünmesi ile hesaplanır.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Bölme sonucu, virgülden sonra iki hane olacak şekilde yuvarlatılır.</a:t>
            </a:r>
          </a:p>
        </p:txBody>
      </p:sp>
    </p:spTree>
    <p:extLst>
      <p:ext uri="{BB962C8B-B14F-4D97-AF65-F5344CB8AC3E}">
        <p14:creationId xmlns:p14="http://schemas.microsoft.com/office/powerpoint/2010/main" val="30148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OBS, DBS ve Ders Bilgi Paketi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E1C8C6-23E7-EA3D-BAB8-CE564A66EC7F}"/>
              </a:ext>
            </a:extLst>
          </p:cNvPr>
          <p:cNvSpPr txBox="1"/>
          <p:nvPr/>
        </p:nvSpPr>
        <p:spPr>
          <a:xfrm>
            <a:off x="1784368" y="1834240"/>
            <a:ext cx="3424977" cy="1439240"/>
          </a:xfrm>
          <a:prstGeom prst="rect">
            <a:avLst/>
          </a:prstGeom>
          <a:noFill/>
        </p:spPr>
        <p:txBody>
          <a:bodyPr wrap="none" rtlCol="0">
            <a:spAutoFit/>
          </a:bodyPr>
          <a:lstStyle/>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Öğrenci Bilgi Sistemi (OBS)</a:t>
            </a:r>
            <a:endPar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Ders Bilgi Sistemi (DBS)</a:t>
            </a:r>
            <a:endPar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5"/>
              </a:rPr>
              <a:t>Ders Bilgi Paketi</a:t>
            </a:r>
            <a:endParaRPr lang="en-US"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6" name="Picture 5">
            <a:extLst>
              <a:ext uri="{FF2B5EF4-FFF2-40B4-BE49-F238E27FC236}">
                <a16:creationId xmlns:a16="http://schemas.microsoft.com/office/drawing/2014/main" id="{D0052E2E-EBEF-EC4D-ADAD-879E3C3FFD57}"/>
              </a:ext>
            </a:extLst>
          </p:cNvPr>
          <p:cNvPicPr>
            <a:picLocks noChangeAspect="1"/>
          </p:cNvPicPr>
          <p:nvPr/>
        </p:nvPicPr>
        <p:blipFill>
          <a:blip r:embed="rId6"/>
          <a:stretch>
            <a:fillRect/>
          </a:stretch>
        </p:blipFill>
        <p:spPr>
          <a:xfrm>
            <a:off x="8219127" y="1764107"/>
            <a:ext cx="3041693" cy="4662815"/>
          </a:xfrm>
          <a:prstGeom prst="rect">
            <a:avLst/>
          </a:prstGeom>
        </p:spPr>
      </p:pic>
    </p:spTree>
    <p:extLst>
      <p:ext uri="{BB962C8B-B14F-4D97-AF65-F5344CB8AC3E}">
        <p14:creationId xmlns:p14="http://schemas.microsoft.com/office/powerpoint/2010/main" val="96282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Kayıt Yenileme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764108"/>
            <a:ext cx="8843748" cy="3677930"/>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 kaydı işlemleri</a:t>
            </a:r>
            <a:r>
              <a:rPr lang="tr-TR" sz="1600" dirty="0">
                <a:solidFill>
                  <a:srgbClr val="404042"/>
                </a:solidFill>
                <a:effectLst/>
                <a:latin typeface="Helvetica Neue Light" panose="02000403000000020004" pitchFamily="2" charset="0"/>
                <a:ea typeface="Helvetica Neue Light" panose="02000403000000020004" pitchFamily="2" charset="0"/>
              </a:rPr>
              <a:t>, öğrencinin akademik takvimde belirtilen süreler içinde katkı payını ve/veya öğrenim ücretini ödemesi ve ders alma işlemini tamamlaması suretiyle gerçekleşir.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Katkı payı ve/veya öğrenim ücretini ödeyip, öğrenci bilgi sistemi üzerinde almak istediği ders/dersler için ders kaydı yapan öğrencinin ders kayıt bilgileri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danışman tarafından kontrol edilip, öğrenci bilgi sistemi üzerinden onaylanır.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Ders kayıtları ile ilgili olarak öğrenci ve danışman tarafından yapılan işlemlerin her biri ayrı ayrı olmak üzere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sisteminde kayıt altına alınarak</a:t>
            </a:r>
            <a:r>
              <a:rPr lang="tr-TR" sz="1600" dirty="0">
                <a:solidFill>
                  <a:srgbClr val="404042"/>
                </a:solidFill>
                <a:effectLst/>
                <a:latin typeface="Helvetica Neue Light" panose="02000403000000020004" pitchFamily="2" charset="0"/>
                <a:ea typeface="Helvetica Neue Light" panose="02000403000000020004" pitchFamily="2" charset="0"/>
              </a:rPr>
              <a:t> ders kaydının yapıldığı sayfada gösterilir.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Ders kayıt işlemlerinden </a:t>
            </a:r>
            <a:r>
              <a:rPr lang="tr-TR" sz="1600" u="sng" dirty="0">
                <a:solidFill>
                  <a:srgbClr val="C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birinci derecede öğrenci sorumludur</a:t>
            </a:r>
            <a:r>
              <a:rPr lang="tr-TR" sz="1600" dirty="0">
                <a:solidFill>
                  <a:srgbClr val="404042"/>
                </a:solidFill>
                <a:effectLst/>
                <a:latin typeface="Helvetica Neue Light" panose="02000403000000020004" pitchFamily="2" charset="0"/>
                <a:ea typeface="Helvetica Neue Light" panose="02000403000000020004" pitchFamily="2" charset="0"/>
              </a:rPr>
              <a:t>.</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Akademik takvimde belirtilen sürelerde ders kaydını yaptırmayan öğrenci, o yarıyılda/yılda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derslere devam edemez, sınavlara giremez ve öğrencilik haklarından yararlanamaz. </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Öğrenciler, öncelikle alt yarıyıl/yıldaki hiç almadıkları veya alıp devamsızlıktan (Z) harf notu ya da başarısızlıktan (FF) harf notu almış oldukları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ders/derslere kayıt yaptırmak zorundadırlar.</a:t>
            </a:r>
          </a:p>
        </p:txBody>
      </p:sp>
    </p:spTree>
    <p:extLst>
      <p:ext uri="{BB962C8B-B14F-4D97-AF65-F5344CB8AC3E}">
        <p14:creationId xmlns:p14="http://schemas.microsoft.com/office/powerpoint/2010/main" val="145960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 Alma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700" y="1697757"/>
            <a:ext cx="8835736" cy="3770263"/>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Ön lisans ve lisans programlarında bir öğrencinin bir yarıyıl/yılda alabileceği derslerin AKTS değerleri toplamı yarıyıllık/yıllık programlarda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 fazla 40/80</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Belirlenen AKTS değeri, tekrar dersi olan veya </a:t>
            </a:r>
            <a:r>
              <a:rPr lang="tr-TR" sz="1600" dirty="0" err="1">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AGNO’su</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2,50’nin altında olan öğrencilere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üst yarıyıllardan ders alma hakkı vermez</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Lisans programlarının birinci sınıf öğrencileri ile meslek yüksekokulları öğrencileri hariç, bulundukları yarıyıl itibarıyla müfredatında bulunan bütün dersleri almış, tekrar dersi olmayan ve </a:t>
            </a:r>
            <a:r>
              <a:rPr lang="tr-TR" sz="1600" dirty="0" err="1">
                <a:solidFill>
                  <a:srgbClr val="404042"/>
                </a:solidFill>
                <a:effectLst/>
                <a:latin typeface="Helvetica Neue Light" panose="02000403000000020004" pitchFamily="2" charset="0"/>
                <a:ea typeface="Helvetica Neue Light" panose="02000403000000020004" pitchFamily="2" charset="0"/>
              </a:rPr>
              <a:t>AGNO’su</a:t>
            </a:r>
            <a:r>
              <a:rPr lang="tr-TR" sz="1600" dirty="0">
                <a:solidFill>
                  <a:srgbClr val="404042"/>
                </a:solidFill>
                <a:effectLst/>
                <a:latin typeface="Helvetica Neue Light" panose="02000403000000020004" pitchFamily="2" charset="0"/>
                <a:ea typeface="Helvetica Neue Light" panose="02000403000000020004" pitchFamily="2" charset="0"/>
              </a:rPr>
              <a:t> en az 2,50 olan öğrenciler, ilgili yarıyıl/yılda almaları gereken 30/60 </a:t>
            </a:r>
            <a:r>
              <a:rPr lang="tr-TR" sz="1600" dirty="0" err="1">
                <a:solidFill>
                  <a:srgbClr val="404042"/>
                </a:solidFill>
                <a:effectLst/>
                <a:latin typeface="Helvetica Neue Light" panose="02000403000000020004" pitchFamily="2" charset="0"/>
                <a:ea typeface="Helvetica Neue Light" panose="02000403000000020004" pitchFamily="2" charset="0"/>
              </a:rPr>
              <a:t>AKTS’ye</a:t>
            </a:r>
            <a:r>
              <a:rPr lang="tr-TR" sz="1600" dirty="0">
                <a:solidFill>
                  <a:srgbClr val="404042"/>
                </a:solidFill>
                <a:effectLst/>
                <a:latin typeface="Helvetica Neue Light" panose="02000403000000020004" pitchFamily="2" charset="0"/>
                <a:ea typeface="Helvetica Neue Light" panose="02000403000000020004" pitchFamily="2" charset="0"/>
              </a:rPr>
              <a:t> ilaveten ön şartlı olmayan veya ön şartını yerine getirdiği, üst yarıyılda/yılda açılan derslerden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en çok 15/30 </a:t>
            </a:r>
            <a:r>
              <a:rPr lang="tr-TR" sz="1600" dirty="0" err="1">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AKTS’ye</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 kadar daha ders alabilirler</a:t>
            </a:r>
            <a:r>
              <a:rPr lang="tr-TR" sz="1600" dirty="0">
                <a:solidFill>
                  <a:srgbClr val="404042"/>
                </a:solidFill>
                <a:effectLst/>
                <a:latin typeface="Helvetica Neue Light" panose="02000403000000020004" pitchFamily="2" charset="0"/>
                <a:ea typeface="Helvetica Neue Light" panose="02000403000000020004" pitchFamily="2" charset="0"/>
              </a:rPr>
              <a:t>.</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Öğrenciler; bu şartları yerine getirdiği sürece, kayıt yeniledikleri yarıyılda/yılda daha önceki yarıyılda/yılda ilave olarak aldıkları derslerin AKTS miktarı kadar dersi üst yarıyıldan/yıldan aldıktan sonra, ön şartlı olmayan veya ön şartını yerine getirdiği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en çok 15 </a:t>
            </a:r>
            <a:r>
              <a:rPr lang="tr-TR" sz="1600" dirty="0" err="1">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AKTS</a:t>
            </a:r>
            <a:r>
              <a:rPr lang="tr-TR" sz="1600" dirty="0" err="1">
                <a:solidFill>
                  <a:srgbClr val="404042"/>
                </a:solidFill>
                <a:effectLst/>
                <a:latin typeface="Helvetica Neue Light" panose="02000403000000020004" pitchFamily="2" charset="0"/>
                <a:ea typeface="Helvetica Neue Light" panose="02000403000000020004" pitchFamily="2" charset="0"/>
              </a:rPr>
              <a:t>’ye</a:t>
            </a:r>
            <a:r>
              <a:rPr lang="tr-TR" sz="1600" dirty="0">
                <a:solidFill>
                  <a:srgbClr val="404042"/>
                </a:solidFill>
                <a:effectLst/>
                <a:latin typeface="Helvetica Neue Light" panose="02000403000000020004" pitchFamily="2" charset="0"/>
                <a:ea typeface="Helvetica Neue Light" panose="02000403000000020004" pitchFamily="2" charset="0"/>
              </a:rPr>
              <a:t> kadar ilave dersi üst yarıyıldan/yıldan alabilirler. Bu şekilde alınan ilave derslerin AKTS miktarı, azami AKTS miktarını aşmamak üzere en çok 30 AKTS olabilir.</a:t>
            </a: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9F4E7198-4A48-D8E6-235F-E197D49297F8}"/>
              </a:ext>
            </a:extLst>
          </p:cNvPr>
          <p:cNvSpPr txBox="1"/>
          <p:nvPr/>
        </p:nvSpPr>
        <p:spPr>
          <a:xfrm>
            <a:off x="2075290" y="5652106"/>
            <a:ext cx="6506268" cy="338554"/>
          </a:xfrm>
          <a:prstGeom prst="rect">
            <a:avLst/>
          </a:prstGeom>
          <a:noFill/>
        </p:spPr>
        <p:txBody>
          <a:bodyPr wrap="none" rtlCol="0">
            <a:spAutoFit/>
          </a:bodyPr>
          <a:lstStyle/>
          <a:p>
            <a:r>
              <a:rPr lang="en-US"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birimler.atauni.edu.tr/ogrenci-isleri-daire-baskanligi/ders-kayitlari/</a:t>
            </a:r>
            <a:endParaRPr lang="en-US"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15573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Sınavlar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00010"/>
            <a:ext cx="6969426" cy="4093428"/>
          </a:xfrm>
          <a:prstGeom prst="rect">
            <a:avLst/>
          </a:prstGeom>
          <a:noFill/>
        </p:spPr>
        <p:txBody>
          <a:bodyPr wrap="square" rtlCol="0">
            <a:spAutoFit/>
          </a:bodyPr>
          <a:lstStyle/>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Ara sınavlar (vize), yarıyıl sonu sınavları (final) ve bütünleme sınavları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yazılı, sözlü veya hem yazılı hem sözlü ve/veya uygulamalı</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olarak yapılabilir. </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Yarıyıl/yıl sonu/bütünleme sınav süreleri en az iki ders saati, ara sınav süresi ise en az bir ders saatidir. </a:t>
            </a: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Bir dersin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ara sınavının (vize)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yarıyıl/yıl sonu ham başarı notuna etkisi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%40</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yarıyıl/yıl sonu (final) veya bütünleme sınavının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etkisi de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%60</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’tır. </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Herhangi bir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sınava girmeyen öğrenci</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o sınav hakkını kullanmış ve o sınavdan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sıfır (0) puan almış sayılır</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Ayrıca, öğrencilerin, puanlamaya tabi tutulan ödev, seminer, panel gibi yarıyıl/yıl içi etkinliklerinden yapmadıkları veya katılmadıkları da aynı şekilde değerlendirilir.</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Bütünleme sınavı</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yarıyıl/yıl sonunda akademik takvimde belirlenen tarihler arasında yapılan sınavdır. Bu sınava, sınav şartlarını yerine getirmek kaydıyla,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yarıyıl/yıl sonu sınavlarına girmeyen, bu sınavlara girdiği halde FF, DD veya DC harf notu alan öğrenciler girebilir.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Bütünleme sınavında alınan not yarıyıl/yıl sonu sınavı notu yerine geçer.</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p:txBody>
      </p:sp>
      <p:graphicFrame>
        <p:nvGraphicFramePr>
          <p:cNvPr id="2" name="Grafik 19">
            <a:extLst>
              <a:ext uri="{FF2B5EF4-FFF2-40B4-BE49-F238E27FC236}">
                <a16:creationId xmlns:a16="http://schemas.microsoft.com/office/drawing/2014/main" id="{7DE73D6D-CE1F-5CF0-B324-EFF2C6A22C25}"/>
              </a:ext>
            </a:extLst>
          </p:cNvPr>
          <p:cNvGraphicFramePr/>
          <p:nvPr>
            <p:extLst>
              <p:ext uri="{D42A27DB-BD31-4B8C-83A1-F6EECF244321}">
                <p14:modId xmlns:p14="http://schemas.microsoft.com/office/powerpoint/2010/main" val="1583027206"/>
              </p:ext>
            </p:extLst>
          </p:nvPr>
        </p:nvGraphicFramePr>
        <p:xfrm>
          <a:off x="8519627" y="1296038"/>
          <a:ext cx="3549885" cy="35671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066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Bağıl Değerlendirme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DEE5F09D-72A0-55F4-BEAF-96E5F6487DBD}"/>
              </a:ext>
            </a:extLst>
          </p:cNvPr>
          <p:cNvSpPr txBox="1"/>
          <p:nvPr/>
        </p:nvSpPr>
        <p:spPr>
          <a:xfrm>
            <a:off x="1739470" y="1978439"/>
            <a:ext cx="8886966" cy="2400657"/>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Öğrencilerin başarı durumlarının değerlendirilmesinde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bağıl değerlendirme sistemi </a:t>
            </a:r>
            <a:r>
              <a:rPr lang="tr-TR" sz="1600" dirty="0">
                <a:solidFill>
                  <a:srgbClr val="404042"/>
                </a:solidFill>
                <a:latin typeface="Helvetica Neue Light" panose="02000403000000020004" pitchFamily="2" charset="0"/>
                <a:ea typeface="Helvetica Neue Light" panose="02000403000000020004" pitchFamily="2" charset="0"/>
              </a:rPr>
              <a:t>kullanılmaktadır.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Bağıl değerlendirme sistemi: Öğrencinin başarı durumunun, birlikte ders aldığı diğer öğrencilerle beraber belirlendiği sistemdir.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Sistem her ders için, başarı ortalamasına göre ayrı ayrı harf notu aralıkları belirler.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Ders alan öğrenciler, aldıkları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mutlak notlara göre değil</a:t>
            </a:r>
            <a:r>
              <a:rPr lang="tr-TR" sz="1600" dirty="0">
                <a:solidFill>
                  <a:srgbClr val="404042"/>
                </a:solidFill>
                <a:latin typeface="Helvetica Neue Light" panose="02000403000000020004" pitchFamily="2" charset="0"/>
                <a:ea typeface="Helvetica Neue Light" panose="02000403000000020004" pitchFamily="2" charset="0"/>
              </a:rPr>
              <a:t>, o dersi alan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grup içerisinde gösterdikleri performansa göre değerlendirilir.</a:t>
            </a:r>
          </a:p>
          <a:p>
            <a:endParaRPr lang="tr-TR" dirty="0">
              <a:latin typeface="Helvetica Neue Light" panose="02000403000000020004" pitchFamily="2" charset="0"/>
              <a:ea typeface="Helvetica Neue Light" panose="02000403000000020004" pitchFamily="2" charset="0"/>
            </a:endParaRPr>
          </a:p>
        </p:txBody>
      </p:sp>
      <p:sp>
        <p:nvSpPr>
          <p:cNvPr id="3" name="TextBox 2">
            <a:extLst>
              <a:ext uri="{FF2B5EF4-FFF2-40B4-BE49-F238E27FC236}">
                <a16:creationId xmlns:a16="http://schemas.microsoft.com/office/drawing/2014/main" id="{7A567765-F384-CA2C-CE67-CB0DD92FCFCB}"/>
              </a:ext>
            </a:extLst>
          </p:cNvPr>
          <p:cNvSpPr txBox="1"/>
          <p:nvPr/>
        </p:nvSpPr>
        <p:spPr>
          <a:xfrm>
            <a:off x="1739470" y="4379096"/>
            <a:ext cx="8886966" cy="1952650"/>
          </a:xfrm>
          <a:prstGeom prst="rect">
            <a:avLst/>
          </a:prstGeom>
          <a:noFill/>
        </p:spPr>
        <p:txBody>
          <a:bodyPr wrap="square" rtlCol="0">
            <a:spAutoFit/>
          </a:bodyPr>
          <a:lstStyle/>
          <a:p>
            <a:pPr marL="279400" lvl="1">
              <a:spcAft>
                <a:spcPts val="1200"/>
              </a:spcAft>
            </a:pPr>
            <a:r>
              <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Daha fazla bilgi için lütfen </a:t>
            </a:r>
            <a:r>
              <a:rPr lang="en-US"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İşleri Daire Başkanlığı web sayfas</a:t>
            </a:r>
            <a:r>
              <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ında yer alan uygulama esaslarını inceleyiniz.</a:t>
            </a:r>
            <a:endPar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endParaRPr>
          </a:p>
          <a:p>
            <a:pPr marL="312738">
              <a:lnSpc>
                <a:spcPct val="150000"/>
              </a:lnSpc>
              <a:spcAft>
                <a:spcPts val="600"/>
              </a:spcAft>
            </a:pPr>
            <a:r>
              <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Atatürk Üniversitesi Bağıl Değerlendirme Sistemi Uygulama Esasları</a:t>
            </a:r>
            <a:endPar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312738">
              <a:lnSpc>
                <a:spcPct val="150000"/>
              </a:lnSpc>
              <a:spcAft>
                <a:spcPts val="600"/>
              </a:spcAft>
            </a:pPr>
            <a:r>
              <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Atatürk Üniversitesi Başarı Değerlendirme Sistemleri Uygulama Esasları</a:t>
            </a:r>
            <a:endPar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312738">
              <a:lnSpc>
                <a:spcPct val="150000"/>
              </a:lnSpc>
              <a:spcAft>
                <a:spcPts val="600"/>
              </a:spcAft>
            </a:pPr>
            <a:endParaRPr lang="en-US" sz="16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25194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9B04B8A-601D-761D-57C0-E49D28FC2867}"/>
              </a:ext>
            </a:extLst>
          </p:cNvPr>
          <p:cNvSpPr/>
          <p:nvPr/>
        </p:nvSpPr>
        <p:spPr>
          <a:xfrm>
            <a:off x="8429169" y="1952149"/>
            <a:ext cx="3200400" cy="2077471"/>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45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Rounded Rectangle 7">
            <a:extLst>
              <a:ext uri="{FF2B5EF4-FFF2-40B4-BE49-F238E27FC236}">
                <a16:creationId xmlns:a16="http://schemas.microsoft.com/office/drawing/2014/main" id="{F96153A1-42DB-D043-9B21-E525F83C0EA1}"/>
              </a:ext>
            </a:extLst>
          </p:cNvPr>
          <p:cNvSpPr/>
          <p:nvPr/>
        </p:nvSpPr>
        <p:spPr>
          <a:xfrm>
            <a:off x="1668220" y="1937702"/>
            <a:ext cx="3200400" cy="1825973"/>
          </a:xfrm>
          <a:prstGeom prst="roundRect">
            <a:avLst/>
          </a:prstGeom>
          <a:solidFill>
            <a:schemeClr val="bg1">
              <a:lumMod val="9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5" name="TextBox 94">
            <a:extLst>
              <a:ext uri="{FF2B5EF4-FFF2-40B4-BE49-F238E27FC236}">
                <a16:creationId xmlns:a16="http://schemas.microsoft.com/office/drawing/2014/main" id="{51170D4A-C690-0A48-809D-6071C9725CD9}"/>
              </a:ext>
            </a:extLst>
          </p:cNvPr>
          <p:cNvSpPr txBox="1"/>
          <p:nvPr/>
        </p:nvSpPr>
        <p:spPr>
          <a:xfrm>
            <a:off x="2168594" y="2449797"/>
            <a:ext cx="2224940" cy="1166986"/>
          </a:xfrm>
          <a:prstGeom prst="rect">
            <a:avLst/>
          </a:prstGeom>
          <a:noFill/>
        </p:spPr>
        <p:txBody>
          <a:bodyPr wrap="square" lIns="0" rIns="0" rtlCol="0" anchor="b">
            <a:spAutoFit/>
          </a:bodyPr>
          <a:lstStyle/>
          <a:p>
            <a:pPr marR="0" lvl="0">
              <a:spcBef>
                <a:spcPts val="0"/>
              </a:spcBef>
              <a:spcAft>
                <a:spcPts val="100"/>
              </a:spcAft>
              <a:buClr>
                <a:srgbClr val="404040"/>
              </a:buClr>
            </a:pPr>
            <a:r>
              <a:rPr lang="tr-TR"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rPr>
              <a:t>Çocuk ve Bilim Eğitimi UAM</a:t>
            </a:r>
            <a:endParaRPr lang="en-US"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Çoklu Yetenek Tarama ve Yönlendirme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rPr>
              <a:t>Kariyer Planlama ve Mezun İzleme UAM</a:t>
            </a:r>
            <a:endParaRPr lang="en-US"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Öğretme ve Öğrenmeyi Geliştirme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Psikolojik Danışma ve Rehberlik UAM</a:t>
            </a:r>
            <a:endParaRPr lang="en-US" sz="800" dirty="0">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Sürekli Eğitim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Türkçe Öğretimi UAM</a:t>
            </a:r>
            <a:endParaRPr lang="en-US" sz="800" dirty="0">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Üstün Yetenekliler Eğitimi UAM</a:t>
            </a:r>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Araştırma</a:t>
            </a:r>
          </a:p>
        </p:txBody>
      </p:sp>
      <p:sp>
        <p:nvSpPr>
          <p:cNvPr id="34" name="TextBox 33">
            <a:extLst>
              <a:ext uri="{FF2B5EF4-FFF2-40B4-BE49-F238E27FC236}">
                <a16:creationId xmlns:a16="http://schemas.microsoft.com/office/drawing/2014/main" id="{55099387-CD5E-1342-8132-732D576CAF21}"/>
              </a:ext>
            </a:extLst>
          </p:cNvPr>
          <p:cNvSpPr txBox="1"/>
          <p:nvPr/>
        </p:nvSpPr>
        <p:spPr>
          <a:xfrm>
            <a:off x="8701860" y="2030041"/>
            <a:ext cx="2076975" cy="338554"/>
          </a:xfrm>
          <a:prstGeom prst="rect">
            <a:avLst/>
          </a:prstGeom>
          <a:noFill/>
        </p:spPr>
        <p:txBody>
          <a:bodyPr wrap="square" lIns="0" rIns="0" rtlCol="0" anchor="b">
            <a:spAutoFit/>
          </a:bodyPr>
          <a:lstStyle/>
          <a:p>
            <a:r>
              <a:rPr lang="en-US" sz="1600" noProof="1">
                <a:solidFill>
                  <a:srgbClr val="E1082C"/>
                </a:solidFill>
                <a:latin typeface="Helvetica Neue Medium" panose="02000503000000020004" pitchFamily="2" charset="0"/>
                <a:ea typeface="Helvetica Neue Medium" panose="02000503000000020004" pitchFamily="2" charset="0"/>
                <a:cs typeface="Helvetica Neue Medium" panose="02000503000000020004" pitchFamily="2" charset="0"/>
              </a:rPr>
              <a:t>Klinik &amp; Sağlık</a:t>
            </a:r>
          </a:p>
        </p:txBody>
      </p:sp>
      <p:sp>
        <p:nvSpPr>
          <p:cNvPr id="12" name="TextBox 11">
            <a:extLst>
              <a:ext uri="{FF2B5EF4-FFF2-40B4-BE49-F238E27FC236}">
                <a16:creationId xmlns:a16="http://schemas.microsoft.com/office/drawing/2014/main" id="{EF33BC0D-E910-AA52-EC7A-2715DAE6B295}"/>
              </a:ext>
            </a:extLst>
          </p:cNvPr>
          <p:cNvSpPr txBox="1"/>
          <p:nvPr/>
        </p:nvSpPr>
        <p:spPr>
          <a:xfrm>
            <a:off x="8791913" y="2445869"/>
            <a:ext cx="2582669" cy="1302921"/>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Akupunktur ve Tamamlayıcı Tıp Yöntemleri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Aşı Geliştirme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İş Sağlığı ve İş Güvenliği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Klinik Araştırma, Geliştirme ve Tasarım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Organ Nakli Eğitim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Sağlık AUM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Tıbbi Aromatik Bitki ve İlaç Araştırma Merkezi</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Tıbbi Deneysel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Veterinerlikte Aşı ve Biyolojik Ürün Geliştirme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Rounded Rectangle 15">
            <a:extLst>
              <a:ext uri="{FF2B5EF4-FFF2-40B4-BE49-F238E27FC236}">
                <a16:creationId xmlns:a16="http://schemas.microsoft.com/office/drawing/2014/main" id="{F4FDD4A8-3DC1-AE13-4A73-FF209C9678A7}"/>
              </a:ext>
            </a:extLst>
          </p:cNvPr>
          <p:cNvSpPr/>
          <p:nvPr/>
        </p:nvSpPr>
        <p:spPr>
          <a:xfrm>
            <a:off x="5047408" y="5094759"/>
            <a:ext cx="3200400" cy="1272287"/>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7" name="Rounded Rectangle 16">
            <a:extLst>
              <a:ext uri="{FF2B5EF4-FFF2-40B4-BE49-F238E27FC236}">
                <a16:creationId xmlns:a16="http://schemas.microsoft.com/office/drawing/2014/main" id="{90B5E87B-D2F4-F31A-EFB4-73DAFD49AFDB}"/>
              </a:ext>
            </a:extLst>
          </p:cNvPr>
          <p:cNvSpPr/>
          <p:nvPr/>
        </p:nvSpPr>
        <p:spPr>
          <a:xfrm>
            <a:off x="5047409" y="1949632"/>
            <a:ext cx="3202971" cy="1814043"/>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8" name="TextBox 17">
            <a:extLst>
              <a:ext uri="{FF2B5EF4-FFF2-40B4-BE49-F238E27FC236}">
                <a16:creationId xmlns:a16="http://schemas.microsoft.com/office/drawing/2014/main" id="{9DDC3592-0317-0170-166B-A03B5A2EEF81}"/>
              </a:ext>
            </a:extLst>
          </p:cNvPr>
          <p:cNvSpPr txBox="1"/>
          <p:nvPr/>
        </p:nvSpPr>
        <p:spPr>
          <a:xfrm>
            <a:off x="5298779" y="2044450"/>
            <a:ext cx="2833839" cy="338554"/>
          </a:xfrm>
          <a:prstGeom prst="rect">
            <a:avLst/>
          </a:prstGeom>
          <a:noFill/>
        </p:spPr>
        <p:txBody>
          <a:bodyPr wrap="square" lIns="0" rIns="0" rtlCol="0" anchor="b">
            <a:spAutoFit/>
          </a:bodyPr>
          <a:lstStyle/>
          <a:p>
            <a:r>
              <a:rPr lang="tr-TR"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Temel Bilimler </a:t>
            </a:r>
            <a:r>
              <a:rPr lang="en-US" sz="1600" noProof="1">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&amp;</a:t>
            </a:r>
            <a:r>
              <a:rPr lang="tr-TR"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 Mühendislik</a:t>
            </a:r>
            <a:endParaRPr lang="en-US"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9" name="TextBox 18">
            <a:extLst>
              <a:ext uri="{FF2B5EF4-FFF2-40B4-BE49-F238E27FC236}">
                <a16:creationId xmlns:a16="http://schemas.microsoft.com/office/drawing/2014/main" id="{1674A719-DF96-2F5E-BA67-577910E0EC88}"/>
              </a:ext>
            </a:extLst>
          </p:cNvPr>
          <p:cNvSpPr txBox="1"/>
          <p:nvPr/>
        </p:nvSpPr>
        <p:spPr>
          <a:xfrm>
            <a:off x="5408202" y="2446865"/>
            <a:ext cx="2634359" cy="1166986"/>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Astrofizik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Bilgisayar Bilimleri AUM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Deprem Araştırma Merkezi</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Doğu Anadolu Kentsel Projeler UAM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Doğu Anadolu Yüksek Teknoloji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Nano Bilim ve Nano Mühendislik AUM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Ulaştırma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Yüksek Başarımlı Hesaplama UAM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Box 19">
            <a:extLst>
              <a:ext uri="{FF2B5EF4-FFF2-40B4-BE49-F238E27FC236}">
                <a16:creationId xmlns:a16="http://schemas.microsoft.com/office/drawing/2014/main" id="{11F712DD-194F-D81B-6BF7-20B96E766332}"/>
              </a:ext>
            </a:extLst>
          </p:cNvPr>
          <p:cNvSpPr txBox="1"/>
          <p:nvPr/>
        </p:nvSpPr>
        <p:spPr>
          <a:xfrm>
            <a:off x="5307913" y="5215408"/>
            <a:ext cx="2076975" cy="338554"/>
          </a:xfrm>
          <a:prstGeom prst="rect">
            <a:avLst/>
          </a:prstGeom>
          <a:noFill/>
        </p:spPr>
        <p:txBody>
          <a:bodyPr wrap="square" lIns="0" rIns="0" rtlCol="0" anchor="b">
            <a:spAutoFit/>
          </a:bodyPr>
          <a:lstStyle/>
          <a:p>
            <a:r>
              <a:rPr lang="en-US" sz="1600" noProof="1">
                <a:solidFill>
                  <a:schemeClr val="accent2">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Tarih &amp; Kültür</a:t>
            </a:r>
          </a:p>
        </p:txBody>
      </p:sp>
      <p:sp>
        <p:nvSpPr>
          <p:cNvPr id="21" name="TextBox 20">
            <a:extLst>
              <a:ext uri="{FF2B5EF4-FFF2-40B4-BE49-F238E27FC236}">
                <a16:creationId xmlns:a16="http://schemas.microsoft.com/office/drawing/2014/main" id="{CDA30C91-BB04-DCBA-1662-8962880B5CAE}"/>
              </a:ext>
            </a:extLst>
          </p:cNvPr>
          <p:cNvSpPr txBox="1"/>
          <p:nvPr/>
        </p:nvSpPr>
        <p:spPr>
          <a:xfrm>
            <a:off x="5388989" y="5598209"/>
            <a:ext cx="2352853" cy="623248"/>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Avrasya İpekyolu Üniversiteleri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Kudüs Çalışmaları UAM</a:t>
            </a:r>
            <a:endParaRPr lang="en-US"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Orta Doğu Ve Orta Asya - Kafkaslar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Türk - Ermeni İlişkileri Araştırma Merkezi</a:t>
            </a:r>
            <a:r>
              <a:rPr lang="en-US"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25" name="Rounded Rectangle 24">
            <a:extLst>
              <a:ext uri="{FF2B5EF4-FFF2-40B4-BE49-F238E27FC236}">
                <a16:creationId xmlns:a16="http://schemas.microsoft.com/office/drawing/2014/main" id="{E8508BA5-91A6-5080-FF09-19766BF118E9}"/>
              </a:ext>
            </a:extLst>
          </p:cNvPr>
          <p:cNvSpPr/>
          <p:nvPr/>
        </p:nvSpPr>
        <p:spPr>
          <a:xfrm>
            <a:off x="8429169" y="4289576"/>
            <a:ext cx="3200400" cy="207747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26" name="Rounded Rectangle 25">
            <a:extLst>
              <a:ext uri="{FF2B5EF4-FFF2-40B4-BE49-F238E27FC236}">
                <a16:creationId xmlns:a16="http://schemas.microsoft.com/office/drawing/2014/main" id="{FD311679-ED2F-A064-68EB-7E4BD4A6EEBA}"/>
              </a:ext>
            </a:extLst>
          </p:cNvPr>
          <p:cNvSpPr/>
          <p:nvPr/>
        </p:nvSpPr>
        <p:spPr>
          <a:xfrm>
            <a:off x="1662544" y="5291081"/>
            <a:ext cx="3200400" cy="1075965"/>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27" name="TextBox 26">
            <a:extLst>
              <a:ext uri="{FF2B5EF4-FFF2-40B4-BE49-F238E27FC236}">
                <a16:creationId xmlns:a16="http://schemas.microsoft.com/office/drawing/2014/main" id="{DE1BB6B3-A047-3503-25DA-8F247FB5296A}"/>
              </a:ext>
            </a:extLst>
          </p:cNvPr>
          <p:cNvSpPr txBox="1"/>
          <p:nvPr/>
        </p:nvSpPr>
        <p:spPr>
          <a:xfrm>
            <a:off x="1946375" y="5370177"/>
            <a:ext cx="2300133" cy="338554"/>
          </a:xfrm>
          <a:prstGeom prst="rect">
            <a:avLst/>
          </a:prstGeom>
          <a:noFill/>
        </p:spPr>
        <p:txBody>
          <a:bodyPr wrap="square" lIns="0" rIns="0" rtlCol="0" anchor="b">
            <a:spAutoFit/>
          </a:bodyPr>
          <a:lstStyle/>
          <a:p>
            <a:r>
              <a:rPr lang="en-US" sz="1600" noProof="1">
                <a:solidFill>
                  <a:srgbClr val="942092"/>
                </a:solidFill>
                <a:latin typeface="Helvetica Neue Medium" panose="02000503000000020004" pitchFamily="2" charset="0"/>
                <a:ea typeface="Helvetica Neue Medium" panose="02000503000000020004" pitchFamily="2" charset="0"/>
                <a:cs typeface="Helvetica Neue Medium" panose="02000503000000020004" pitchFamily="2" charset="0"/>
              </a:rPr>
              <a:t>Spor &amp; Sanat</a:t>
            </a:r>
          </a:p>
        </p:txBody>
      </p:sp>
      <p:sp>
        <p:nvSpPr>
          <p:cNvPr id="29" name="TextBox 28">
            <a:extLst>
              <a:ext uri="{FF2B5EF4-FFF2-40B4-BE49-F238E27FC236}">
                <a16:creationId xmlns:a16="http://schemas.microsoft.com/office/drawing/2014/main" id="{D0E6CEE8-B2C2-9791-F0DA-E35908EBCADE}"/>
              </a:ext>
            </a:extLst>
          </p:cNvPr>
          <p:cNvSpPr txBox="1"/>
          <p:nvPr/>
        </p:nvSpPr>
        <p:spPr>
          <a:xfrm>
            <a:off x="2032250" y="5741454"/>
            <a:ext cx="2361283" cy="487313"/>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Spor Bilimleri UAM</a:t>
            </a:r>
          </a:p>
          <a:p>
            <a:pPr marL="115888" marR="0" lvl="0" indent="-115888">
              <a:spcBef>
                <a:spcPts val="0"/>
              </a:spcBef>
              <a:spcAft>
                <a:spcPts val="100"/>
              </a:spcAft>
              <a:buClr>
                <a:srgbClr val="404040"/>
              </a:buClr>
              <a:buFont typeface="Wingdings" pitchFamily="2" charset="2"/>
              <a:buChar char="§"/>
            </a:pPr>
            <a:r>
              <a:rPr lang="tr-TR" sz="800" dirty="0">
                <a:solidFill>
                  <a:srgbClr val="942092"/>
                </a:solidFill>
                <a:latin typeface="Helvetica Neue" panose="02000503000000020004" pitchFamily="2" charset="0"/>
                <a:ea typeface="Helvetica Neue" panose="02000503000000020004" pitchFamily="2" charset="0"/>
                <a:cs typeface="Helvetica Neue" panose="02000503000000020004" pitchFamily="2" charset="0"/>
              </a:rPr>
              <a:t>Halı Kilim ve El Sanatları UAM</a:t>
            </a:r>
            <a:endParaRPr lang="en-US" sz="800" dirty="0">
              <a:solidFill>
                <a:srgbClr val="942092"/>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Moda ve Tekstil Tasarım Eğitim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TextBox 29">
            <a:extLst>
              <a:ext uri="{FF2B5EF4-FFF2-40B4-BE49-F238E27FC236}">
                <a16:creationId xmlns:a16="http://schemas.microsoft.com/office/drawing/2014/main" id="{CBEC22B5-BBB6-7100-80B5-88322D29DDCB}"/>
              </a:ext>
            </a:extLst>
          </p:cNvPr>
          <p:cNvSpPr txBox="1"/>
          <p:nvPr/>
        </p:nvSpPr>
        <p:spPr>
          <a:xfrm>
            <a:off x="8701860" y="4477076"/>
            <a:ext cx="2798246" cy="338554"/>
          </a:xfrm>
          <a:prstGeom prst="rect">
            <a:avLst/>
          </a:prstGeom>
          <a:noFill/>
        </p:spPr>
        <p:txBody>
          <a:bodyPr wrap="square" lIns="0" rIns="0" rtlCol="0" anchor="b">
            <a:spAutoFit/>
          </a:bodyPr>
          <a:lstStyle/>
          <a:p>
            <a:r>
              <a:rPr lang="en-US" sz="1600" noProof="1">
                <a:solidFill>
                  <a:srgbClr val="9C1F24"/>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 Sorunlar</a:t>
            </a:r>
          </a:p>
        </p:txBody>
      </p:sp>
      <p:sp>
        <p:nvSpPr>
          <p:cNvPr id="31" name="TextBox 30">
            <a:extLst>
              <a:ext uri="{FF2B5EF4-FFF2-40B4-BE49-F238E27FC236}">
                <a16:creationId xmlns:a16="http://schemas.microsoft.com/office/drawing/2014/main" id="{6A5749EB-A5D5-4702-3AF9-9DED7CBB7D2E}"/>
              </a:ext>
            </a:extLst>
          </p:cNvPr>
          <p:cNvSpPr txBox="1"/>
          <p:nvPr/>
        </p:nvSpPr>
        <p:spPr>
          <a:xfrm>
            <a:off x="8791913" y="4936925"/>
            <a:ext cx="2679651" cy="1154162"/>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Çevre Sorunları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Engelli, Yaşlı ve Gazi Araştırma ve Mükemmeliyet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İnsan Hakları ve Şiddetle Mücadele Bilincini Güçlendirme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İnsani Değerler Eğitimi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Kadın Sorunları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Toplumsal Araştırmalar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Toplumsal Duyarlılık Projeleri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Rounded Rectangle 35">
            <a:extLst>
              <a:ext uri="{FF2B5EF4-FFF2-40B4-BE49-F238E27FC236}">
                <a16:creationId xmlns:a16="http://schemas.microsoft.com/office/drawing/2014/main" id="{2E2EB88F-60EB-3993-6055-0D595E1E2CDC}"/>
              </a:ext>
            </a:extLst>
          </p:cNvPr>
          <p:cNvSpPr/>
          <p:nvPr/>
        </p:nvSpPr>
        <p:spPr>
          <a:xfrm>
            <a:off x="5047408" y="3961145"/>
            <a:ext cx="3200400" cy="94544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7" name="TextBox 36">
            <a:extLst>
              <a:ext uri="{FF2B5EF4-FFF2-40B4-BE49-F238E27FC236}">
                <a16:creationId xmlns:a16="http://schemas.microsoft.com/office/drawing/2014/main" id="{9933436D-4CDF-6DDE-5D92-98A82C77B1D8}"/>
              </a:ext>
            </a:extLst>
          </p:cNvPr>
          <p:cNvSpPr txBox="1"/>
          <p:nvPr/>
        </p:nvSpPr>
        <p:spPr>
          <a:xfrm>
            <a:off x="5298930" y="4078511"/>
            <a:ext cx="2076975" cy="338554"/>
          </a:xfrm>
          <a:prstGeom prst="rect">
            <a:avLst/>
          </a:prstGeom>
          <a:noFill/>
        </p:spPr>
        <p:txBody>
          <a:bodyPr wrap="square" lIns="0" rIns="0" rtlCol="0" anchor="b">
            <a:spAutoFit/>
          </a:bodyPr>
          <a:lstStyle/>
          <a:p>
            <a:r>
              <a:rPr lang="en-US" sz="1600" noProof="1">
                <a:solidFill>
                  <a:srgbClr val="282559"/>
                </a:solidFill>
                <a:latin typeface="Helvetica Neue Medium" panose="02000503000000020004" pitchFamily="2" charset="0"/>
                <a:ea typeface="Helvetica Neue Medium" panose="02000503000000020004" pitchFamily="2" charset="0"/>
                <a:cs typeface="Helvetica Neue Medium" panose="02000503000000020004" pitchFamily="2" charset="0"/>
              </a:rPr>
              <a:t>İş &amp; Ekonomi</a:t>
            </a:r>
          </a:p>
        </p:txBody>
      </p:sp>
      <p:sp>
        <p:nvSpPr>
          <p:cNvPr id="40" name="TextBox 39">
            <a:extLst>
              <a:ext uri="{FF2B5EF4-FFF2-40B4-BE49-F238E27FC236}">
                <a16:creationId xmlns:a16="http://schemas.microsoft.com/office/drawing/2014/main" id="{1181B977-22C9-5D67-1723-9B39F821C2F1}"/>
              </a:ext>
            </a:extLst>
          </p:cNvPr>
          <p:cNvSpPr txBox="1"/>
          <p:nvPr/>
        </p:nvSpPr>
        <p:spPr>
          <a:xfrm>
            <a:off x="5399190" y="4505159"/>
            <a:ext cx="2224940" cy="215444"/>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Finans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 name="Rounded Rectangle 50">
            <a:extLst>
              <a:ext uri="{FF2B5EF4-FFF2-40B4-BE49-F238E27FC236}">
                <a16:creationId xmlns:a16="http://schemas.microsoft.com/office/drawing/2014/main" id="{5AA98D14-C92C-E42C-5AE0-7EBABD757272}"/>
              </a:ext>
            </a:extLst>
          </p:cNvPr>
          <p:cNvSpPr/>
          <p:nvPr/>
        </p:nvSpPr>
        <p:spPr>
          <a:xfrm>
            <a:off x="1662544" y="3906929"/>
            <a:ext cx="3200400" cy="1204463"/>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3" name="TextBox 52">
            <a:extLst>
              <a:ext uri="{FF2B5EF4-FFF2-40B4-BE49-F238E27FC236}">
                <a16:creationId xmlns:a16="http://schemas.microsoft.com/office/drawing/2014/main" id="{5467B5F6-366B-7260-4866-609BA8BFE542}"/>
              </a:ext>
            </a:extLst>
          </p:cNvPr>
          <p:cNvSpPr txBox="1"/>
          <p:nvPr/>
        </p:nvSpPr>
        <p:spPr>
          <a:xfrm>
            <a:off x="1955742" y="3978447"/>
            <a:ext cx="2076975" cy="338554"/>
          </a:xfrm>
          <a:prstGeom prst="rect">
            <a:avLst/>
          </a:prstGeom>
          <a:noFill/>
        </p:spPr>
        <p:txBody>
          <a:bodyPr wrap="square" lIns="0" rIns="0" rtlCol="0" anchor="b">
            <a:spAutoFit/>
          </a:bodyPr>
          <a:lstStyle/>
          <a:p>
            <a:r>
              <a:rPr lang="en-US" sz="1600" noProof="1">
                <a:solidFill>
                  <a:schemeClr val="accent6">
                    <a:lumMod val="7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Ziraat</a:t>
            </a:r>
          </a:p>
        </p:txBody>
      </p:sp>
      <p:sp>
        <p:nvSpPr>
          <p:cNvPr id="56" name="TextBox 55">
            <a:extLst>
              <a:ext uri="{FF2B5EF4-FFF2-40B4-BE49-F238E27FC236}">
                <a16:creationId xmlns:a16="http://schemas.microsoft.com/office/drawing/2014/main" id="{F4070421-A470-4086-6E4C-DBC28F807A60}"/>
              </a:ext>
            </a:extLst>
          </p:cNvPr>
          <p:cNvSpPr txBox="1"/>
          <p:nvPr/>
        </p:nvSpPr>
        <p:spPr>
          <a:xfrm>
            <a:off x="2044704" y="4361248"/>
            <a:ext cx="2730808" cy="623248"/>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Bitkisel Üretim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rPr>
              <a:t>Biyoçeşitlilik UAM</a:t>
            </a:r>
            <a:endParaRPr lang="en-US"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Gıda ve Hayvancılık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rPr>
              <a:t>Oltu Havzası AUM</a:t>
            </a:r>
            <a:endParaRPr lang="en-US"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86A4A77D-FD8B-4545-804F-9073BD1A0065}"/>
              </a:ext>
            </a:extLst>
          </p:cNvPr>
          <p:cNvSpPr txBox="1"/>
          <p:nvPr/>
        </p:nvSpPr>
        <p:spPr>
          <a:xfrm>
            <a:off x="1955743" y="2040969"/>
            <a:ext cx="1056076" cy="338554"/>
          </a:xfrm>
          <a:prstGeom prst="rect">
            <a:avLst/>
          </a:prstGeom>
          <a:noFill/>
        </p:spPr>
        <p:txBody>
          <a:bodyPr wrap="square" lIns="0" rIns="0" rtlCol="0" anchor="b">
            <a:spAutoFit/>
          </a:bodyPr>
          <a:lstStyle/>
          <a:p>
            <a:r>
              <a:rPr lang="en-US" sz="1600" noProof="1">
                <a:solidFill>
                  <a:schemeClr val="accent2">
                    <a:lumMod val="7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p>
        </p:txBody>
      </p:sp>
      <p:sp>
        <p:nvSpPr>
          <p:cNvPr id="61" name="Rectangle 60">
            <a:extLst>
              <a:ext uri="{FF2B5EF4-FFF2-40B4-BE49-F238E27FC236}">
                <a16:creationId xmlns:a16="http://schemas.microsoft.com/office/drawing/2014/main" id="{47009B14-3FE8-492B-C3B9-2855915FFA70}"/>
              </a:ext>
            </a:extLst>
          </p:cNvPr>
          <p:cNvSpPr/>
          <p:nvPr/>
        </p:nvSpPr>
        <p:spPr>
          <a:xfrm>
            <a:off x="1963671" y="2449798"/>
            <a:ext cx="137160" cy="1178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282559"/>
              </a:solidFill>
            </a:endParaRPr>
          </a:p>
        </p:txBody>
      </p:sp>
      <p:sp>
        <p:nvSpPr>
          <p:cNvPr id="2" name="Rectangle 1">
            <a:extLst>
              <a:ext uri="{FF2B5EF4-FFF2-40B4-BE49-F238E27FC236}">
                <a16:creationId xmlns:a16="http://schemas.microsoft.com/office/drawing/2014/main" id="{F9D2B497-B262-2E1B-9F50-0B246868E03C}"/>
              </a:ext>
            </a:extLst>
          </p:cNvPr>
          <p:cNvSpPr/>
          <p:nvPr/>
        </p:nvSpPr>
        <p:spPr>
          <a:xfrm>
            <a:off x="5325910" y="2446865"/>
            <a:ext cx="137160" cy="117847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Rectangle 2">
            <a:extLst>
              <a:ext uri="{FF2B5EF4-FFF2-40B4-BE49-F238E27FC236}">
                <a16:creationId xmlns:a16="http://schemas.microsoft.com/office/drawing/2014/main" id="{5020092B-DA56-8766-A270-1C6026D1BFD5}"/>
              </a:ext>
            </a:extLst>
          </p:cNvPr>
          <p:cNvSpPr/>
          <p:nvPr/>
        </p:nvSpPr>
        <p:spPr>
          <a:xfrm>
            <a:off x="8701860" y="2408048"/>
            <a:ext cx="137160" cy="1359257"/>
          </a:xfrm>
          <a:prstGeom prst="rect">
            <a:avLst/>
          </a:prstGeom>
          <a:solidFill>
            <a:srgbClr val="D70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Rectangle 3">
            <a:extLst>
              <a:ext uri="{FF2B5EF4-FFF2-40B4-BE49-F238E27FC236}">
                <a16:creationId xmlns:a16="http://schemas.microsoft.com/office/drawing/2014/main" id="{18A70E6A-0B2B-64AC-90D6-2ADD98D1A23A}"/>
              </a:ext>
            </a:extLst>
          </p:cNvPr>
          <p:cNvSpPr/>
          <p:nvPr/>
        </p:nvSpPr>
        <p:spPr>
          <a:xfrm>
            <a:off x="1963671" y="4367351"/>
            <a:ext cx="137160" cy="61969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6">
                  <a:lumMod val="75000"/>
                </a:schemeClr>
              </a:solidFill>
            </a:endParaRPr>
          </a:p>
        </p:txBody>
      </p:sp>
      <p:sp>
        <p:nvSpPr>
          <p:cNvPr id="5" name="Rectangle 4">
            <a:extLst>
              <a:ext uri="{FF2B5EF4-FFF2-40B4-BE49-F238E27FC236}">
                <a16:creationId xmlns:a16="http://schemas.microsoft.com/office/drawing/2014/main" id="{25C4F08F-82FC-96BC-D717-A722562C220D}"/>
              </a:ext>
            </a:extLst>
          </p:cNvPr>
          <p:cNvSpPr/>
          <p:nvPr/>
        </p:nvSpPr>
        <p:spPr>
          <a:xfrm>
            <a:off x="5307914" y="5602530"/>
            <a:ext cx="137160" cy="63044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accent4">
                  <a:lumMod val="50000"/>
                </a:schemeClr>
              </a:solidFill>
            </a:endParaRPr>
          </a:p>
        </p:txBody>
      </p:sp>
      <p:sp>
        <p:nvSpPr>
          <p:cNvPr id="6" name="Rectangle 5">
            <a:extLst>
              <a:ext uri="{FF2B5EF4-FFF2-40B4-BE49-F238E27FC236}">
                <a16:creationId xmlns:a16="http://schemas.microsoft.com/office/drawing/2014/main" id="{67D1DE04-7A70-C663-BEF9-B32B9F33F733}"/>
              </a:ext>
            </a:extLst>
          </p:cNvPr>
          <p:cNvSpPr/>
          <p:nvPr/>
        </p:nvSpPr>
        <p:spPr>
          <a:xfrm>
            <a:off x="8701860" y="4909748"/>
            <a:ext cx="137160" cy="1231529"/>
          </a:xfrm>
          <a:prstGeom prst="rect">
            <a:avLst/>
          </a:prstGeom>
          <a:solidFill>
            <a:srgbClr val="9C1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Rectangle 6">
            <a:extLst>
              <a:ext uri="{FF2B5EF4-FFF2-40B4-BE49-F238E27FC236}">
                <a16:creationId xmlns:a16="http://schemas.microsoft.com/office/drawing/2014/main" id="{904ED5E1-3200-332C-F66C-F8A20CB0B516}"/>
              </a:ext>
            </a:extLst>
          </p:cNvPr>
          <p:cNvSpPr/>
          <p:nvPr/>
        </p:nvSpPr>
        <p:spPr>
          <a:xfrm>
            <a:off x="1955743" y="5752473"/>
            <a:ext cx="137160" cy="487313"/>
          </a:xfrm>
          <a:prstGeom prst="rect">
            <a:avLst/>
          </a:prstGeom>
          <a:solidFill>
            <a:srgbClr val="942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942092"/>
              </a:solidFill>
            </a:endParaRPr>
          </a:p>
        </p:txBody>
      </p:sp>
      <p:sp>
        <p:nvSpPr>
          <p:cNvPr id="10" name="Rectangle 9">
            <a:extLst>
              <a:ext uri="{FF2B5EF4-FFF2-40B4-BE49-F238E27FC236}">
                <a16:creationId xmlns:a16="http://schemas.microsoft.com/office/drawing/2014/main" id="{8C2BFEBF-55E2-711B-0CE5-811CEE9D1E1A}"/>
              </a:ext>
            </a:extLst>
          </p:cNvPr>
          <p:cNvSpPr/>
          <p:nvPr/>
        </p:nvSpPr>
        <p:spPr>
          <a:xfrm>
            <a:off x="5320409" y="4476939"/>
            <a:ext cx="137160" cy="271884"/>
          </a:xfrm>
          <a:prstGeom prst="rect">
            <a:avLst/>
          </a:prstGeom>
          <a:solidFill>
            <a:srgbClr val="282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282559"/>
              </a:solidFill>
            </a:endParaRPr>
          </a:p>
        </p:txBody>
      </p:sp>
    </p:spTree>
    <p:extLst>
      <p:ext uri="{BB962C8B-B14F-4D97-AF65-F5344CB8AC3E}">
        <p14:creationId xmlns:p14="http://schemas.microsoft.com/office/powerpoint/2010/main" val="97498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5" grpId="0"/>
      <p:bldP spid="34" grpId="0"/>
      <p:bldP spid="12" grpId="0"/>
      <p:bldP spid="16" grpId="0" animBg="1"/>
      <p:bldP spid="17" grpId="0" animBg="1"/>
      <p:bldP spid="18" grpId="0"/>
      <p:bldP spid="19" grpId="0"/>
      <p:bldP spid="20" grpId="0"/>
      <p:bldP spid="21" grpId="0"/>
      <p:bldP spid="25" grpId="0" animBg="1"/>
      <p:bldP spid="26" grpId="0" animBg="1"/>
      <p:bldP spid="27" grpId="0"/>
      <p:bldP spid="29" grpId="0"/>
      <p:bldP spid="30" grpId="0"/>
      <p:bldP spid="31" grpId="0"/>
      <p:bldP spid="36" grpId="0" animBg="1"/>
      <p:bldP spid="37" grpId="0"/>
      <p:bldP spid="40" grpId="0"/>
      <p:bldP spid="51" grpId="0" animBg="1"/>
      <p:bldP spid="53" grpId="0"/>
      <p:bldP spid="56" grpId="0"/>
      <p:bldP spid="9" grpId="0"/>
      <p:bldP spid="61" grpId="0" animBg="1"/>
      <p:bldP spid="2" grpId="0" animBg="1"/>
      <p:bldP spid="3" grpId="0" animBg="1"/>
      <p:bldP spid="4" grpId="0" animBg="1"/>
      <p:bldP spid="5" grpId="0" animBg="1"/>
      <p:bldP spid="6" grpId="0" animBg="1"/>
      <p:bldP spid="7"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Dönem Sonu Başarı Notları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o 1">
            <a:extLst>
              <a:ext uri="{FF2B5EF4-FFF2-40B4-BE49-F238E27FC236}">
                <a16:creationId xmlns:a16="http://schemas.microsoft.com/office/drawing/2014/main" id="{42AC7700-3B9A-13AB-88D9-B3ABD4E7E6FD}"/>
              </a:ext>
            </a:extLst>
          </p:cNvPr>
          <p:cNvGraphicFramePr>
            <a:graphicFrameLocks noGrp="1"/>
          </p:cNvGraphicFramePr>
          <p:nvPr>
            <p:extLst>
              <p:ext uri="{D42A27DB-BD31-4B8C-83A1-F6EECF244321}">
                <p14:modId xmlns:p14="http://schemas.microsoft.com/office/powerpoint/2010/main" val="2915790703"/>
              </p:ext>
            </p:extLst>
          </p:nvPr>
        </p:nvGraphicFramePr>
        <p:xfrm>
          <a:off x="1542933" y="1621498"/>
          <a:ext cx="4998272" cy="4572000"/>
        </p:xfrm>
        <a:graphic>
          <a:graphicData uri="http://schemas.openxmlformats.org/drawingml/2006/table">
            <a:tbl>
              <a:tblPr firstRow="1" firstCol="1" bandRow="1">
                <a:tableStyleId>{1FECB4D8-DB02-4DC6-A0A2-4F2EBAE1DC90}</a:tableStyleId>
              </a:tblPr>
              <a:tblGrid>
                <a:gridCol w="1998913">
                  <a:extLst>
                    <a:ext uri="{9D8B030D-6E8A-4147-A177-3AD203B41FA5}">
                      <a16:colId xmlns:a16="http://schemas.microsoft.com/office/drawing/2014/main" val="3243781622"/>
                    </a:ext>
                  </a:extLst>
                </a:gridCol>
                <a:gridCol w="1460311">
                  <a:extLst>
                    <a:ext uri="{9D8B030D-6E8A-4147-A177-3AD203B41FA5}">
                      <a16:colId xmlns:a16="http://schemas.microsoft.com/office/drawing/2014/main" val="1211325721"/>
                    </a:ext>
                  </a:extLst>
                </a:gridCol>
                <a:gridCol w="1539048">
                  <a:extLst>
                    <a:ext uri="{9D8B030D-6E8A-4147-A177-3AD203B41FA5}">
                      <a16:colId xmlns:a16="http://schemas.microsoft.com/office/drawing/2014/main" val="3890265324"/>
                    </a:ext>
                  </a:extLst>
                </a:gridCol>
              </a:tblGrid>
              <a:tr h="548640">
                <a:tc>
                  <a:txBody>
                    <a:bodyPr/>
                    <a:lstStyle/>
                    <a:p>
                      <a:pPr marL="11112" indent="0" algn="l"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Başarı Derecesi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117F7D"/>
                    </a:solidFill>
                  </a:tcPr>
                </a:tc>
                <a:tc>
                  <a:txBody>
                    <a:bodyPr/>
                    <a:lstStyle/>
                    <a:p>
                      <a:pPr marL="11112" indent="0" algn="ctr"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Harf Notu </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solidFill>
                      <a:srgbClr val="117F7D"/>
                    </a:solidFill>
                  </a:tcPr>
                </a:tc>
                <a:tc>
                  <a:txBody>
                    <a:bodyPr/>
                    <a:lstStyle/>
                    <a:p>
                      <a:pPr marL="11112" indent="0" algn="ctr"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Ağırlık K.</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extLst>
                  <a:ext uri="{0D108BD9-81ED-4DB2-BD59-A6C34878D82A}">
                    <a16:rowId xmlns:a16="http://schemas.microsoft.com/office/drawing/2014/main" val="1437598872"/>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Mükemmel</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AA</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4.00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8095090"/>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Pekiyi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BA</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3.50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2885700"/>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İyi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BB</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3.00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622628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Orta</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CB</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31109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CC</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3841813"/>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Koşullu 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DC</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1.50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946102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Koşullu 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DD</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1.00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638441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Başarısız </a:t>
                      </a:r>
                    </a:p>
                  </a:txBody>
                  <a:tcPr marL="274320" marR="68580" marT="0" marB="0" anchor="ctr">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FF</a:t>
                      </a:r>
                    </a:p>
                  </a:txBody>
                  <a:tcPr marL="68580" marR="68580"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0.00</a:t>
                      </a:r>
                    </a:p>
                  </a:txBody>
                  <a:tcPr marL="68580" marR="68580" marT="0" marB="0" anchor="ct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339259"/>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Muaf</a:t>
                      </a:r>
                    </a:p>
                  </a:txBody>
                  <a:tcPr marL="274320" marR="68580" marT="0" marB="0" anchor="ctr">
                    <a:lnL w="12700" cmpd="sng">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M</a:t>
                      </a:r>
                    </a:p>
                  </a:txBody>
                  <a:tcPr marL="68580" marR="68580" marT="0" marB="0"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31169811"/>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G</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50327837"/>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Devamsız</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Z</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1102981"/>
                  </a:ext>
                </a:extLst>
              </a:tr>
            </a:tbl>
          </a:graphicData>
        </a:graphic>
      </p:graphicFrame>
      <p:sp>
        <p:nvSpPr>
          <p:cNvPr id="4" name="TextBox 3">
            <a:extLst>
              <a:ext uri="{FF2B5EF4-FFF2-40B4-BE49-F238E27FC236}">
                <a16:creationId xmlns:a16="http://schemas.microsoft.com/office/drawing/2014/main" id="{718E1319-1816-9BDD-8982-11BFF71431D7}"/>
              </a:ext>
            </a:extLst>
          </p:cNvPr>
          <p:cNvSpPr txBox="1"/>
          <p:nvPr/>
        </p:nvSpPr>
        <p:spPr>
          <a:xfrm>
            <a:off x="6977540" y="1621498"/>
            <a:ext cx="4691296" cy="4662815"/>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Bir dersten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AA, BA, BB, CB ve CC </a:t>
            </a:r>
            <a:r>
              <a:rPr lang="tr-TR" sz="1600" dirty="0">
                <a:solidFill>
                  <a:srgbClr val="404042"/>
                </a:solidFill>
                <a:effectLst/>
                <a:latin typeface="Helvetica Neue Light" panose="02000403000000020004" pitchFamily="2" charset="0"/>
                <a:ea typeface="Helvetica Neue Light" panose="02000403000000020004" pitchFamily="2" charset="0"/>
              </a:rPr>
              <a:t>notlarından birini alan öğrenci o dersi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başarmış</a:t>
            </a:r>
            <a:r>
              <a:rPr lang="tr-TR" sz="1600" dirty="0">
                <a:solidFill>
                  <a:srgbClr val="404042"/>
                </a:solidFill>
                <a:effectLst/>
                <a:latin typeface="Helvetica Neue Light" panose="02000403000000020004" pitchFamily="2" charset="0"/>
                <a:ea typeface="Helvetica Neue Light" panose="02000403000000020004" pitchFamily="2" charset="0"/>
              </a:rPr>
              <a:t> sayılır.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Mezuniyet durumuna gelen öğrencinin </a:t>
            </a:r>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AGNO’su</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2,00 ve daha yukarı ise</a:t>
            </a:r>
            <a:r>
              <a:rPr lang="tr-TR" sz="1600" dirty="0">
                <a:solidFill>
                  <a:srgbClr val="404042"/>
                </a:solidFill>
                <a:latin typeface="Helvetica Neue Light" panose="02000403000000020004" pitchFamily="2" charset="0"/>
                <a:ea typeface="Helvetica Neue Light" panose="02000403000000020004" pitchFamily="2" charset="0"/>
              </a:rPr>
              <a:t> bu öğrencinin DC ve DD harf notu aldığı dersler başarılı sayılır.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FF notu, ilgili dersten başarısız olan öğrencilere verilir.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Başarı notu M ve G ile takdir edilen dersler, AGNO hesaplanmasında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değerlendirmeye katılmaz.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Z (Devamsız) Derse devam yükümlülüğünü veya ders uygulamalarına ilişkin koşulları yerine getirmeyen öğrenciye verilir.</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Z, AGNO hesabında FF notu işlemi görür. </a:t>
            </a:r>
            <a:r>
              <a:rPr lang="tr-TR" sz="1600" dirty="0">
                <a:solidFill>
                  <a:srgbClr val="404042"/>
                </a:solidFill>
                <a:latin typeface="Helvetica Neue Light" panose="02000403000000020004" pitchFamily="2" charset="0"/>
                <a:ea typeface="Helvetica Neue Light" panose="02000403000000020004" pitchFamily="2" charset="0"/>
              </a:rPr>
              <a:t>Z ile değerlendirilen ders verildiği ilk yarıyılda/yılda alınarak devam ve sınav şartları yerine getirilir.</a:t>
            </a:r>
          </a:p>
        </p:txBody>
      </p:sp>
    </p:spTree>
    <p:extLst>
      <p:ext uri="{BB962C8B-B14F-4D97-AF65-F5344CB8AC3E}">
        <p14:creationId xmlns:p14="http://schemas.microsoft.com/office/powerpoint/2010/main" val="230349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Sınav Sonuçlarına İtiraz</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79523"/>
            <a:ext cx="8816039" cy="1723549"/>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Bir sınavın veya yarıyıl/yıl içi çalışmasının sonucuna, öğrenci maddi hata yönünden sonucun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ilanı tarihinden itibaren </a:t>
            </a:r>
            <a:r>
              <a:rPr lang="tr-TR" sz="1600" u="sng" dirty="0">
                <a:solidFill>
                  <a:srgbClr val="C00000"/>
                </a:solidFill>
                <a:latin typeface="Helvetica Neue Medium" panose="02000503000000020004" pitchFamily="2" charset="0"/>
                <a:ea typeface="Helvetica Neue Medium" panose="02000503000000020004" pitchFamily="2" charset="0"/>
                <a:cs typeface="Helvetica Neue Medium" panose="02000503000000020004" pitchFamily="2" charset="0"/>
              </a:rPr>
              <a:t>üç iş günü içinde</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itiraz edilebilir.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İtiraz, bölüm/ana bilim/ana sanat dalı ve/veya dekanlığa/müdürlüğe verilen bir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dilekçe ile yapılır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Sınav kâğıtlarında, ilgili öğretim elemanınca maddi bir hata tespit edilirse, bu hata ilgili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yönetim kurulu kararı ile düzeltilir ve ilan edilir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p:txBody>
      </p:sp>
    </p:spTree>
    <p:extLst>
      <p:ext uri="{BB962C8B-B14F-4D97-AF65-F5344CB8AC3E}">
        <p14:creationId xmlns:p14="http://schemas.microsoft.com/office/powerpoint/2010/main" val="138810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Derse Devam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79522"/>
            <a:ext cx="8829894" cy="2123658"/>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Teorik dersler, laboratuvar ve benzeri çalışmaların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 az %80’ine devam etmek zorunludur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Öğrenci devam şartını yerine getirmiş olsa bile; laboratuvar ve benzeri derslerden başarılı olmak için, birimlerin uygulama esaslarında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belirtilen çalışmaları başarı ile tamamlamak zorundadır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Devamsız öğrenci,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sınavlara alınmaz </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ve not çizelgesinde bu durum Z (Devamsız) ile belirtilir.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Devamsızlıkları nedeniyle başarısız sayılan öğrencilerin listesi, en geç yarıyılın/yılın son haftası içinde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 (ÖBS)’de ilan edilir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endParaRPr lang="tr-TR" sz="1600" dirty="0">
              <a:solidFill>
                <a:srgbClr val="000000"/>
              </a:solidFill>
              <a:latin typeface="Helvetica Neue Light" panose="02000403000000020004" pitchFamily="2" charset="0"/>
              <a:ea typeface="Helvetica Neue Light" panose="02000403000000020004" pitchFamily="2" charset="0"/>
              <a:cs typeface="Helvetica Neue Medium" panose="02000503000000020004" pitchFamily="2" charset="0"/>
            </a:endParaRPr>
          </a:p>
        </p:txBody>
      </p:sp>
    </p:spTree>
    <p:extLst>
      <p:ext uri="{BB962C8B-B14F-4D97-AF65-F5344CB8AC3E}">
        <p14:creationId xmlns:p14="http://schemas.microsoft.com/office/powerpoint/2010/main" val="350895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Kulüpler ve Etkinlikler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4FACFB2-B51C-131C-5AFA-F43D69D1497C}"/>
              </a:ext>
            </a:extLst>
          </p:cNvPr>
          <p:cNvSpPr txBox="1"/>
          <p:nvPr/>
        </p:nvSpPr>
        <p:spPr>
          <a:xfrm>
            <a:off x="1765300" y="1781397"/>
            <a:ext cx="5448607" cy="2092881"/>
          </a:xfrm>
          <a:prstGeom prst="rect">
            <a:avLst/>
          </a:prstGeom>
          <a:noFill/>
        </p:spPr>
        <p:txBody>
          <a:bodyPr wrap="none" rtlCol="0">
            <a:spAutoFit/>
          </a:bodyPr>
          <a:lstStyle/>
          <a:p>
            <a:pPr marR="0">
              <a:spcBef>
                <a:spcPts val="0"/>
              </a:spcBef>
              <a:spcAft>
                <a:spcPts val="1200"/>
              </a:spcAft>
            </a:pP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Fakültemizde Faaliyet Gösteren Öğrenci Kulüpleri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Felsefe Kulübü</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Ata-Türkçe Kulübü</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Eğitim ve Matematik Kulübü</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Genç Yeşilay Kulübü</a:t>
            </a:r>
          </a:p>
          <a:p>
            <a:endParaRPr lang="en-US" dirty="0"/>
          </a:p>
        </p:txBody>
      </p:sp>
      <p:sp>
        <p:nvSpPr>
          <p:cNvPr id="5" name="TextBox 4">
            <a:extLst>
              <a:ext uri="{FF2B5EF4-FFF2-40B4-BE49-F238E27FC236}">
                <a16:creationId xmlns:a16="http://schemas.microsoft.com/office/drawing/2014/main" id="{B2AAE1B0-604B-925E-105F-CBA41C514A03}"/>
              </a:ext>
            </a:extLst>
          </p:cNvPr>
          <p:cNvSpPr txBox="1"/>
          <p:nvPr/>
        </p:nvSpPr>
        <p:spPr>
          <a:xfrm>
            <a:off x="1765300" y="3680234"/>
            <a:ext cx="6488956" cy="369332"/>
          </a:xfrm>
          <a:prstGeom prst="rect">
            <a:avLst/>
          </a:prstGeom>
          <a:noFill/>
        </p:spPr>
        <p:txBody>
          <a:bodyPr wrap="none" rtlCol="0">
            <a:spAutoFit/>
          </a:bodyPr>
          <a:lstStyle/>
          <a:p>
            <a:r>
              <a:rPr lang="tr-TR" dirty="0">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Üniversitemizde Faaliyet Gösteren Öğrenci Kulupleri Listesi</a:t>
            </a:r>
            <a:endParaRPr lang="tr-TR"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93452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Öğretim Elemanlarıyla Yüz Yüze Görüşme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TextBox 4">
            <a:extLst>
              <a:ext uri="{FF2B5EF4-FFF2-40B4-BE49-F238E27FC236}">
                <a16:creationId xmlns:a16="http://schemas.microsoft.com/office/drawing/2014/main" id="{A35D1DAB-B724-5356-4C4E-1A5EDC484921}"/>
              </a:ext>
            </a:extLst>
          </p:cNvPr>
          <p:cNvSpPr txBox="1"/>
          <p:nvPr/>
        </p:nvSpPr>
        <p:spPr>
          <a:xfrm>
            <a:off x="1844455" y="1746400"/>
            <a:ext cx="9174998" cy="4555093"/>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Yüz yüze görüşme </a:t>
            </a:r>
            <a:r>
              <a:rPr lang="tr-TR" sz="1600" dirty="0">
                <a:solidFill>
                  <a:srgbClr val="404042"/>
                </a:solidFill>
                <a:latin typeface="Helvetica Neue Light" panose="02000403000000020004" pitchFamily="2" charset="0"/>
                <a:ea typeface="Helvetica Neue Light" panose="02000403000000020004" pitchFamily="2" charset="0"/>
              </a:rPr>
              <a:t>en etkili iletişim kanallarından birisidir. </a:t>
            </a:r>
          </a:p>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elemanları</a:t>
            </a:r>
            <a:r>
              <a:rPr lang="tr-TR" sz="1600" dirty="0">
                <a:solidFill>
                  <a:srgbClr val="404042"/>
                </a:solidFill>
                <a:latin typeface="Helvetica Neue Light" panose="02000403000000020004" pitchFamily="2" charset="0"/>
                <a:ea typeface="Helvetica Neue Light" panose="02000403000000020004" pitchFamily="2" charset="0"/>
              </a:rPr>
              <a:t>nı akademik ve idari çalışmaları, yürüttüğü lisans ve lisansüstü dersleri ve birçok öğrenci ile muhatap olma zorunluluğu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yüz yüze iletişim kurma konusunda zora sokabilmektedir</a:t>
            </a:r>
            <a:r>
              <a:rPr lang="tr-TR" sz="1600" dirty="0">
                <a:solidFill>
                  <a:srgbClr val="404042"/>
                </a:solidFill>
                <a:latin typeface="Helvetica Neue Light" panose="02000403000000020004" pitchFamily="2" charset="0"/>
                <a:ea typeface="Helvetica Neue Light" panose="02000403000000020004" pitchFamily="2" charset="0"/>
              </a:rPr>
              <a:t>.</a:t>
            </a:r>
          </a:p>
          <a:p>
            <a:pPr>
              <a:spcAft>
                <a:spcPts val="600"/>
              </a:spcAft>
            </a:pPr>
            <a:endParaRPr lang="tr-TR" sz="1600" dirty="0">
              <a:solidFill>
                <a:srgbClr val="404042"/>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Bu yüzden yüz yüze görüşme konusunda öğretim elemanı tarafından belirlenen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kural ve planlamalara uymanız gerekmektedir.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Öncelikle görüşmelerinizi öğretim elemanının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ofis saatleri</a:t>
            </a:r>
            <a:r>
              <a:rPr lang="tr-TR" sz="1600" dirty="0">
                <a:solidFill>
                  <a:srgbClr val="404042"/>
                </a:solidFill>
                <a:latin typeface="Helvetica Neue Light" panose="02000403000000020004" pitchFamily="2" charset="0"/>
                <a:ea typeface="Helvetica Neue Light" panose="02000403000000020004" pitchFamily="2" charset="0"/>
              </a:rPr>
              <a:t>ne göre ayarlamalısınız.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Görüşmeye gitmeden önce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e-posta ya da telefon aracılığıyla randevu </a:t>
            </a:r>
            <a:r>
              <a:rPr lang="tr-TR" sz="1600" dirty="0">
                <a:solidFill>
                  <a:srgbClr val="404042"/>
                </a:solidFill>
                <a:latin typeface="Helvetica Neue Light" panose="02000403000000020004" pitchFamily="2" charset="0"/>
                <a:ea typeface="Helvetica Neue Light" panose="02000403000000020004" pitchFamily="2" charset="0"/>
              </a:rPr>
              <a:t>almalısınız.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Görüşmeye başlamadan önce mutlaka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kendinizi tanıtmalısınız.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 nedeninizi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anlaşılır ifadelerle, uzatmadan uygun bir üslupla dile getirmelisiniz. </a:t>
            </a:r>
          </a:p>
          <a:p>
            <a:pPr>
              <a:spcAft>
                <a:spcPts val="600"/>
              </a:spcAft>
            </a:pPr>
            <a:endParaRPr lang="tr-TR" sz="1600" dirty="0">
              <a:solidFill>
                <a:srgbClr val="404042"/>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Derste anlamadığınız yerleri veya ders ile ilgili tartışmaları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ders süresince </a:t>
            </a:r>
            <a:r>
              <a:rPr lang="tr-TR" sz="1600" dirty="0">
                <a:solidFill>
                  <a:srgbClr val="404042"/>
                </a:solidFill>
                <a:latin typeface="Helvetica Neue Light" panose="02000403000000020004" pitchFamily="2" charset="0"/>
                <a:ea typeface="Helvetica Neue Light" panose="02000403000000020004" pitchFamily="2" charset="0"/>
              </a:rPr>
              <a:t>sormanız/danışmanız dersteki etkileşimi güçlendireceği için tercih edilmelidir. </a:t>
            </a: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Öğretim elemanının birçok kişi ile görüşme planı olabileceğinden görüşmeyi,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belirlenen aralıkta bitirmeye özen göstermelisiniz.</a:t>
            </a:r>
          </a:p>
        </p:txBody>
      </p:sp>
    </p:spTree>
    <p:extLst>
      <p:ext uri="{BB962C8B-B14F-4D97-AF65-F5344CB8AC3E}">
        <p14:creationId xmlns:p14="http://schemas.microsoft.com/office/powerpoint/2010/main" val="83933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Öğretim Elemanlarıyla E-Posta Yoluyla İletişim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Online Media 3" descr="Nasıl Mail Yazılır? - Atatürk Üniversitesi">
            <a:hlinkClick r:id="" action="ppaction://media"/>
            <a:extLst>
              <a:ext uri="{FF2B5EF4-FFF2-40B4-BE49-F238E27FC236}">
                <a16:creationId xmlns:a16="http://schemas.microsoft.com/office/drawing/2014/main" id="{8AA402D8-732B-406B-B4BB-F2E44C763521}"/>
              </a:ext>
            </a:extLst>
          </p:cNvPr>
          <p:cNvPicPr>
            <a:picLocks noRot="1" noChangeAspect="1"/>
          </p:cNvPicPr>
          <p:nvPr>
            <a:videoFile r:link="rId1"/>
          </p:nvPr>
        </p:nvPicPr>
        <p:blipFill>
          <a:blip r:embed="rId4"/>
          <a:stretch>
            <a:fillRect/>
          </a:stretch>
        </p:blipFill>
        <p:spPr>
          <a:xfrm>
            <a:off x="1852491" y="2072347"/>
            <a:ext cx="5345757" cy="3020353"/>
          </a:xfrm>
          <a:prstGeom prst="rect">
            <a:avLst/>
          </a:prstGeom>
        </p:spPr>
      </p:pic>
      <p:pic>
        <p:nvPicPr>
          <p:cNvPr id="3" name="Picture 2">
            <a:extLst>
              <a:ext uri="{FF2B5EF4-FFF2-40B4-BE49-F238E27FC236}">
                <a16:creationId xmlns:a16="http://schemas.microsoft.com/office/drawing/2014/main" id="{DBDF8D5B-9A3B-9D6A-3121-2EB21399286F}"/>
              </a:ext>
            </a:extLst>
          </p:cNvPr>
          <p:cNvPicPr>
            <a:picLocks noChangeAspect="1"/>
          </p:cNvPicPr>
          <p:nvPr/>
        </p:nvPicPr>
        <p:blipFill>
          <a:blip r:embed="rId5"/>
          <a:stretch>
            <a:fillRect/>
          </a:stretch>
        </p:blipFill>
        <p:spPr>
          <a:xfrm>
            <a:off x="7410333" y="2072347"/>
            <a:ext cx="4246473" cy="3020354"/>
          </a:xfrm>
          <a:prstGeom prst="rect">
            <a:avLst/>
          </a:prstGeom>
        </p:spPr>
      </p:pic>
    </p:spTree>
    <p:extLst>
      <p:ext uri="{BB962C8B-B14F-4D97-AF65-F5344CB8AC3E}">
        <p14:creationId xmlns:p14="http://schemas.microsoft.com/office/powerpoint/2010/main" val="39494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DA26C-68BF-604A-EA21-F90A79A20373}"/>
              </a:ext>
            </a:extLst>
          </p:cNvPr>
          <p:cNvPicPr>
            <a:picLocks noChangeAspect="1"/>
          </p:cNvPicPr>
          <p:nvPr/>
        </p:nvPicPr>
        <p:blipFill rotWithShape="1">
          <a:blip r:embed="rId3"/>
          <a:srcRect l="-1" r="297" b="653"/>
          <a:stretch/>
        </p:blipFill>
        <p:spPr>
          <a:xfrm>
            <a:off x="1542933" y="1621500"/>
            <a:ext cx="7177986" cy="4533748"/>
          </a:xfrm>
          <a:prstGeom prst="rect">
            <a:avLst/>
          </a:prstGeom>
        </p:spPr>
      </p:pic>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Web Sayfası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6D6535B-1AE6-E9F0-AEFE-448DE4B730C0}"/>
              </a:ext>
            </a:extLst>
          </p:cNvPr>
          <p:cNvSpPr txBox="1"/>
          <p:nvPr/>
        </p:nvSpPr>
        <p:spPr>
          <a:xfrm>
            <a:off x="9505203" y="1621049"/>
            <a:ext cx="2154244" cy="661720"/>
          </a:xfrm>
          <a:prstGeom prst="rect">
            <a:avLst/>
          </a:prstGeom>
          <a:noFill/>
        </p:spPr>
        <p:txBody>
          <a:bodyPr wrap="squar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a:t>
            </a:r>
          </a:p>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(OBS)</a:t>
            </a:r>
          </a:p>
        </p:txBody>
      </p:sp>
      <p:sp>
        <p:nvSpPr>
          <p:cNvPr id="7" name="TextBox 6">
            <a:extLst>
              <a:ext uri="{FF2B5EF4-FFF2-40B4-BE49-F238E27FC236}">
                <a16:creationId xmlns:a16="http://schemas.microsoft.com/office/drawing/2014/main" id="{19F4AF15-9714-4FB8-A1CA-6AE26659ED61}"/>
              </a:ext>
            </a:extLst>
          </p:cNvPr>
          <p:cNvSpPr txBox="1"/>
          <p:nvPr/>
        </p:nvSpPr>
        <p:spPr>
          <a:xfrm>
            <a:off x="9785004" y="4639857"/>
            <a:ext cx="1694695" cy="338554"/>
          </a:xfrm>
          <a:prstGeom prst="rect">
            <a:avLst/>
          </a:prstGeom>
          <a:noFill/>
        </p:spPr>
        <p:txBody>
          <a:bodyPr wrap="non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Hızlı bağlantılar </a:t>
            </a:r>
          </a:p>
        </p:txBody>
      </p:sp>
      <p:sp>
        <p:nvSpPr>
          <p:cNvPr id="8" name="TextBox 7">
            <a:extLst>
              <a:ext uri="{FF2B5EF4-FFF2-40B4-BE49-F238E27FC236}">
                <a16:creationId xmlns:a16="http://schemas.microsoft.com/office/drawing/2014/main" id="{13F9223B-FE8E-13BF-B832-4B0F0F7B132A}"/>
              </a:ext>
            </a:extLst>
          </p:cNvPr>
          <p:cNvSpPr txBox="1"/>
          <p:nvPr/>
        </p:nvSpPr>
        <p:spPr>
          <a:xfrm>
            <a:off x="9785004" y="5876802"/>
            <a:ext cx="1694695" cy="830997"/>
          </a:xfrm>
          <a:prstGeom prst="rect">
            <a:avLst/>
          </a:prstGeom>
          <a:noFill/>
        </p:spPr>
        <p:txBody>
          <a:bodyPr wrap="squar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Son haberler, duyurular &amp; etkinlikler</a:t>
            </a:r>
          </a:p>
        </p:txBody>
      </p:sp>
      <p:cxnSp>
        <p:nvCxnSpPr>
          <p:cNvPr id="13" name="Straight Arrow Connector 12">
            <a:extLst>
              <a:ext uri="{FF2B5EF4-FFF2-40B4-BE49-F238E27FC236}">
                <a16:creationId xmlns:a16="http://schemas.microsoft.com/office/drawing/2014/main" id="{B6353D0F-3FDF-6CE4-2C36-CBB50A50902B}"/>
              </a:ext>
            </a:extLst>
          </p:cNvPr>
          <p:cNvCxnSpPr>
            <a:cxnSpLocks/>
          </p:cNvCxnSpPr>
          <p:nvPr/>
        </p:nvCxnSpPr>
        <p:spPr>
          <a:xfrm>
            <a:off x="5142397" y="6304816"/>
            <a:ext cx="4642607" cy="1454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0452D8-E7B9-518C-6958-930AB2EA2250}"/>
              </a:ext>
            </a:extLst>
          </p:cNvPr>
          <p:cNvCxnSpPr>
            <a:cxnSpLocks/>
          </p:cNvCxnSpPr>
          <p:nvPr/>
        </p:nvCxnSpPr>
        <p:spPr>
          <a:xfrm flipV="1">
            <a:off x="5216499" y="4798312"/>
            <a:ext cx="4568505" cy="575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3FDAF4-A97A-3C44-4BEF-CA324D735EFE}"/>
              </a:ext>
            </a:extLst>
          </p:cNvPr>
          <p:cNvCxnSpPr>
            <a:cxnSpLocks/>
            <a:stCxn id="38" idx="2"/>
          </p:cNvCxnSpPr>
          <p:nvPr/>
        </p:nvCxnSpPr>
        <p:spPr>
          <a:xfrm>
            <a:off x="5013762" y="1784130"/>
            <a:ext cx="449144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B41A7C1-4A91-C6B2-B14E-46DF51568AD6}"/>
              </a:ext>
            </a:extLst>
          </p:cNvPr>
          <p:cNvSpPr/>
          <p:nvPr/>
        </p:nvSpPr>
        <p:spPr>
          <a:xfrm>
            <a:off x="2902281" y="4756719"/>
            <a:ext cx="4628436" cy="5817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77BC09A-19A6-6D48-00ED-6F83707180AA}"/>
              </a:ext>
            </a:extLst>
          </p:cNvPr>
          <p:cNvSpPr/>
          <p:nvPr/>
        </p:nvSpPr>
        <p:spPr>
          <a:xfrm>
            <a:off x="2619385" y="6263221"/>
            <a:ext cx="5025081" cy="5816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0ECF421-6DBA-BD85-963F-CCA847C5343B}"/>
              </a:ext>
            </a:extLst>
          </p:cNvPr>
          <p:cNvSpPr/>
          <p:nvPr/>
        </p:nvSpPr>
        <p:spPr>
          <a:xfrm>
            <a:off x="4885126" y="1609284"/>
            <a:ext cx="257271" cy="1748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7805C82D-6880-5083-1ED0-935FAD854DCA}"/>
              </a:ext>
            </a:extLst>
          </p:cNvPr>
          <p:cNvSpPr/>
          <p:nvPr/>
        </p:nvSpPr>
        <p:spPr>
          <a:xfrm>
            <a:off x="9624892" y="3290248"/>
            <a:ext cx="1914865" cy="51140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1B5B00B-4BB9-B39D-B9AA-FEFBFAD2D5DC}"/>
              </a:ext>
            </a:extLst>
          </p:cNvPr>
          <p:cNvSpPr txBox="1"/>
          <p:nvPr/>
        </p:nvSpPr>
        <p:spPr>
          <a:xfrm>
            <a:off x="9624892" y="3323784"/>
            <a:ext cx="1897810" cy="400110"/>
          </a:xfrm>
          <a:prstGeom prst="rect">
            <a:avLst/>
          </a:prstGeom>
          <a:noFill/>
        </p:spPr>
        <p:txBody>
          <a:bodyPr wrap="square" rtlCol="0">
            <a:spAutoFit/>
          </a:bodyPr>
          <a:lstStyle/>
          <a:p>
            <a:pPr algn="ctr"/>
            <a:r>
              <a:rPr lang="tr-TR"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extLst>
                    <a:ext uri="{A12FA001-AC4F-418D-AE19-62706E023703}">
                      <ahyp:hlinkClr xmlns:ahyp="http://schemas.microsoft.com/office/drawing/2018/hyperlinkcolor" val="tx"/>
                    </a:ext>
                  </a:extLst>
                </a:hlinkClick>
              </a:rPr>
              <a:t>atauni.edu.tr</a:t>
            </a:r>
            <a:endParaRPr lang="en-US"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32951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32" grpId="0" animBg="1"/>
      <p:bldP spid="33" grpId="0" animBg="1"/>
      <p:bldP spid="38" grpId="0" animBg="1"/>
      <p:bldP spid="26" grpId="0" animBg="1"/>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9C9531-D743-54B1-8C95-4E307B094F5C}"/>
              </a:ext>
            </a:extLst>
          </p:cNvPr>
          <p:cNvPicPr>
            <a:picLocks noChangeAspect="1"/>
          </p:cNvPicPr>
          <p:nvPr/>
        </p:nvPicPr>
        <p:blipFill rotWithShape="1">
          <a:blip r:embed="rId3"/>
          <a:srcRect l="1" r="694" b="51109"/>
          <a:stretch/>
        </p:blipFill>
        <p:spPr>
          <a:xfrm>
            <a:off x="1542933" y="1621499"/>
            <a:ext cx="7718456" cy="2408743"/>
          </a:xfrm>
          <a:prstGeom prst="rect">
            <a:avLst/>
          </a:prstGeom>
        </p:spPr>
      </p:pic>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Web Sayfası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6D6535B-1AE6-E9F0-AEFE-448DE4B730C0}"/>
              </a:ext>
            </a:extLst>
          </p:cNvPr>
          <p:cNvSpPr txBox="1"/>
          <p:nvPr/>
        </p:nvSpPr>
        <p:spPr>
          <a:xfrm>
            <a:off x="5542838" y="4412665"/>
            <a:ext cx="5128327" cy="1954381"/>
          </a:xfrm>
          <a:prstGeom prst="rect">
            <a:avLst/>
          </a:prstGeom>
          <a:noFill/>
        </p:spPr>
        <p:txBody>
          <a:bodyPr wrap="non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sekmesi altında;</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Genel &amp; akademik bilgiler,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Rehberler,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Yazılım ve kablosuz ağ hizmetleri,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Kampüste yaşam,</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Sıkça sorulan sorular ve daha fazlasına ulaşabilirsiniz.</a:t>
            </a:r>
          </a:p>
        </p:txBody>
      </p:sp>
      <p:cxnSp>
        <p:nvCxnSpPr>
          <p:cNvPr id="16" name="Straight Arrow Connector 15">
            <a:extLst>
              <a:ext uri="{FF2B5EF4-FFF2-40B4-BE49-F238E27FC236}">
                <a16:creationId xmlns:a16="http://schemas.microsoft.com/office/drawing/2014/main" id="{3C3FDAF4-A97A-3C44-4BEF-CA324D735EFE}"/>
              </a:ext>
            </a:extLst>
          </p:cNvPr>
          <p:cNvCxnSpPr>
            <a:cxnSpLocks/>
          </p:cNvCxnSpPr>
          <p:nvPr/>
        </p:nvCxnSpPr>
        <p:spPr>
          <a:xfrm>
            <a:off x="5404446" y="2136951"/>
            <a:ext cx="0" cy="24706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76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İşleri Daire Başkanlığı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Picture 2">
            <a:extLst>
              <a:ext uri="{FF2B5EF4-FFF2-40B4-BE49-F238E27FC236}">
                <a16:creationId xmlns:a16="http://schemas.microsoft.com/office/drawing/2014/main" id="{C8111CB6-1521-52C4-D446-7C3326231D56}"/>
              </a:ext>
            </a:extLst>
          </p:cNvPr>
          <p:cNvPicPr>
            <a:picLocks noChangeAspect="1"/>
          </p:cNvPicPr>
          <p:nvPr/>
        </p:nvPicPr>
        <p:blipFill rotWithShape="1">
          <a:blip r:embed="rId3"/>
          <a:srcRect l="7417" r="7677" b="38530"/>
          <a:stretch/>
        </p:blipFill>
        <p:spPr>
          <a:xfrm>
            <a:off x="1542934" y="1621499"/>
            <a:ext cx="8380788" cy="3846027"/>
          </a:xfrm>
          <a:prstGeom prst="rect">
            <a:avLst/>
          </a:prstGeom>
        </p:spPr>
      </p:pic>
      <p:sp>
        <p:nvSpPr>
          <p:cNvPr id="14" name="TextBox 13">
            <a:extLst>
              <a:ext uri="{FF2B5EF4-FFF2-40B4-BE49-F238E27FC236}">
                <a16:creationId xmlns:a16="http://schemas.microsoft.com/office/drawing/2014/main" id="{7ADC07BB-9178-18E9-5B2A-EF4D7AF9A844}"/>
              </a:ext>
            </a:extLst>
          </p:cNvPr>
          <p:cNvSpPr txBox="1"/>
          <p:nvPr/>
        </p:nvSpPr>
        <p:spPr>
          <a:xfrm>
            <a:off x="1744562" y="5765379"/>
            <a:ext cx="5287986" cy="338554"/>
          </a:xfrm>
          <a:prstGeom prst="rect">
            <a:avLst/>
          </a:prstGeom>
          <a:noFill/>
        </p:spPr>
        <p:txBody>
          <a:bodyPr wrap="none" rtlCol="0">
            <a:spAutoFit/>
          </a:bodyPr>
          <a:lstStyle/>
          <a:p>
            <a:pPr>
              <a:spcAft>
                <a:spcPts val="600"/>
              </a:spcAft>
            </a:pP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birimler.atauni.edu.tr/</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ogrenci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-isleri-daire-</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baskanligi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
            </a:r>
            <a:endPar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6373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İşleri Daire Başkanlığı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Picture 2">
            <a:extLst>
              <a:ext uri="{FF2B5EF4-FFF2-40B4-BE49-F238E27FC236}">
                <a16:creationId xmlns:a16="http://schemas.microsoft.com/office/drawing/2014/main" id="{C8111CB6-1521-52C4-D446-7C3326231D56}"/>
              </a:ext>
            </a:extLst>
          </p:cNvPr>
          <p:cNvPicPr>
            <a:picLocks noChangeAspect="1"/>
          </p:cNvPicPr>
          <p:nvPr/>
        </p:nvPicPr>
        <p:blipFill rotWithShape="1">
          <a:blip r:embed="rId3"/>
          <a:srcRect l="7417" r="7677" b="83318"/>
          <a:stretch/>
        </p:blipFill>
        <p:spPr>
          <a:xfrm>
            <a:off x="1542934" y="1621499"/>
            <a:ext cx="8380788" cy="1043729"/>
          </a:xfrm>
          <a:prstGeom prst="rect">
            <a:avLst/>
          </a:prstGeom>
        </p:spPr>
      </p:pic>
      <p:sp>
        <p:nvSpPr>
          <p:cNvPr id="2" name="TextBox 1">
            <a:extLst>
              <a:ext uri="{FF2B5EF4-FFF2-40B4-BE49-F238E27FC236}">
                <a16:creationId xmlns:a16="http://schemas.microsoft.com/office/drawing/2014/main" id="{CE7DCE06-43E4-5292-763A-3D4B957E04AF}"/>
              </a:ext>
            </a:extLst>
          </p:cNvPr>
          <p:cNvSpPr txBox="1"/>
          <p:nvPr/>
        </p:nvSpPr>
        <p:spPr>
          <a:xfrm>
            <a:off x="2707917" y="3075865"/>
            <a:ext cx="2761782"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Eğitim-Öğretim mevzuatları</a:t>
            </a:r>
          </a:p>
        </p:txBody>
      </p:sp>
      <p:sp>
        <p:nvSpPr>
          <p:cNvPr id="5" name="TextBox 4">
            <a:extLst>
              <a:ext uri="{FF2B5EF4-FFF2-40B4-BE49-F238E27FC236}">
                <a16:creationId xmlns:a16="http://schemas.microsoft.com/office/drawing/2014/main" id="{B260A924-BEB1-1EFE-C8C1-BC34E998B6F5}"/>
              </a:ext>
            </a:extLst>
          </p:cNvPr>
          <p:cNvSpPr txBox="1"/>
          <p:nvPr/>
        </p:nvSpPr>
        <p:spPr>
          <a:xfrm>
            <a:off x="3577091" y="3441003"/>
            <a:ext cx="2563843"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Güncel Akademik Takvim</a:t>
            </a:r>
          </a:p>
        </p:txBody>
      </p:sp>
      <p:sp>
        <p:nvSpPr>
          <p:cNvPr id="6" name="TextBox 5">
            <a:extLst>
              <a:ext uri="{FF2B5EF4-FFF2-40B4-BE49-F238E27FC236}">
                <a16:creationId xmlns:a16="http://schemas.microsoft.com/office/drawing/2014/main" id="{0295AAE3-6CA8-AF87-4DDA-9E699AE72EA9}"/>
              </a:ext>
            </a:extLst>
          </p:cNvPr>
          <p:cNvSpPr txBox="1"/>
          <p:nvPr/>
        </p:nvSpPr>
        <p:spPr>
          <a:xfrm>
            <a:off x="4074507" y="3772176"/>
            <a:ext cx="3275833"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Katkı Payları &amp; Öğrenim Ücretleri</a:t>
            </a:r>
          </a:p>
        </p:txBody>
      </p:sp>
      <p:sp>
        <p:nvSpPr>
          <p:cNvPr id="7" name="TextBox 6">
            <a:extLst>
              <a:ext uri="{FF2B5EF4-FFF2-40B4-BE49-F238E27FC236}">
                <a16:creationId xmlns:a16="http://schemas.microsoft.com/office/drawing/2014/main" id="{32D4994E-7509-98CD-4E5E-ED16AED990EA}"/>
              </a:ext>
            </a:extLst>
          </p:cNvPr>
          <p:cNvSpPr txBox="1"/>
          <p:nvPr/>
        </p:nvSpPr>
        <p:spPr>
          <a:xfrm>
            <a:off x="4616666" y="4132469"/>
            <a:ext cx="5431235"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Ders Kayıtları &amp; Üniversite Seçmeli Ders (USD) Listesi </a:t>
            </a:r>
          </a:p>
        </p:txBody>
      </p:sp>
      <p:sp>
        <p:nvSpPr>
          <p:cNvPr id="8" name="TextBox 7">
            <a:extLst>
              <a:ext uri="{FF2B5EF4-FFF2-40B4-BE49-F238E27FC236}">
                <a16:creationId xmlns:a16="http://schemas.microsoft.com/office/drawing/2014/main" id="{2EF96B3F-ABDC-F5B0-3101-88600E17747E}"/>
              </a:ext>
            </a:extLst>
          </p:cNvPr>
          <p:cNvSpPr txBox="1"/>
          <p:nvPr/>
        </p:nvSpPr>
        <p:spPr>
          <a:xfrm>
            <a:off x="5469699" y="4510452"/>
            <a:ext cx="3725168"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Faydalı Rehberler</a:t>
            </a:r>
          </a:p>
        </p:txBody>
      </p:sp>
      <p:sp>
        <p:nvSpPr>
          <p:cNvPr id="9" name="TextBox 8">
            <a:extLst>
              <a:ext uri="{FF2B5EF4-FFF2-40B4-BE49-F238E27FC236}">
                <a16:creationId xmlns:a16="http://schemas.microsoft.com/office/drawing/2014/main" id="{90DA1BEF-9ED1-B68F-9C29-8A74BCEC4861}"/>
              </a:ext>
            </a:extLst>
          </p:cNvPr>
          <p:cNvSpPr txBox="1"/>
          <p:nvPr/>
        </p:nvSpPr>
        <p:spPr>
          <a:xfrm>
            <a:off x="5995724" y="4980398"/>
            <a:ext cx="3725168"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Burs Olanakları</a:t>
            </a:r>
          </a:p>
        </p:txBody>
      </p:sp>
      <p:sp>
        <p:nvSpPr>
          <p:cNvPr id="10" name="Rectangle 9">
            <a:extLst>
              <a:ext uri="{FF2B5EF4-FFF2-40B4-BE49-F238E27FC236}">
                <a16:creationId xmlns:a16="http://schemas.microsoft.com/office/drawing/2014/main" id="{743D5CEB-722A-5D7C-F3C6-BC5792ADE789}"/>
              </a:ext>
            </a:extLst>
          </p:cNvPr>
          <p:cNvSpPr/>
          <p:nvPr/>
        </p:nvSpPr>
        <p:spPr>
          <a:xfrm flipV="1">
            <a:off x="2513381" y="2547965"/>
            <a:ext cx="378670"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5CFDABC-40C9-8465-98A4-419FA1AC21A3}"/>
              </a:ext>
            </a:extLst>
          </p:cNvPr>
          <p:cNvCxnSpPr>
            <a:cxnSpLocks/>
          </p:cNvCxnSpPr>
          <p:nvPr/>
        </p:nvCxnSpPr>
        <p:spPr>
          <a:xfrm>
            <a:off x="2881755" y="2608519"/>
            <a:ext cx="0" cy="4568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921E191-CBB4-575C-C0E8-FE0C25FC9FBC}"/>
              </a:ext>
            </a:extLst>
          </p:cNvPr>
          <p:cNvSpPr/>
          <p:nvPr/>
        </p:nvSpPr>
        <p:spPr>
          <a:xfrm flipV="1">
            <a:off x="3032127" y="2539721"/>
            <a:ext cx="738060" cy="7221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A5FDA261-1B80-15A9-771D-9B255F2410C3}"/>
              </a:ext>
            </a:extLst>
          </p:cNvPr>
          <p:cNvCxnSpPr>
            <a:cxnSpLocks/>
          </p:cNvCxnSpPr>
          <p:nvPr/>
        </p:nvCxnSpPr>
        <p:spPr>
          <a:xfrm>
            <a:off x="3760139" y="2573576"/>
            <a:ext cx="0" cy="8554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135469A-1CE5-41E0-0BD9-57D13AC532D1}"/>
              </a:ext>
            </a:extLst>
          </p:cNvPr>
          <p:cNvSpPr/>
          <p:nvPr/>
        </p:nvSpPr>
        <p:spPr>
          <a:xfrm flipV="1">
            <a:off x="3882223" y="2548302"/>
            <a:ext cx="384569" cy="5638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523760D8-75D7-BF93-0E89-FF35A2CC2404}"/>
              </a:ext>
            </a:extLst>
          </p:cNvPr>
          <p:cNvCxnSpPr>
            <a:cxnSpLocks/>
          </p:cNvCxnSpPr>
          <p:nvPr/>
        </p:nvCxnSpPr>
        <p:spPr>
          <a:xfrm>
            <a:off x="4255970" y="2545132"/>
            <a:ext cx="0" cy="12123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1815BD7-946C-A118-15F6-0555B53AFA66}"/>
              </a:ext>
            </a:extLst>
          </p:cNvPr>
          <p:cNvSpPr/>
          <p:nvPr/>
        </p:nvSpPr>
        <p:spPr>
          <a:xfrm flipV="1">
            <a:off x="4377646" y="2551383"/>
            <a:ext cx="400393"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CAE3F0E0-74A7-B53E-B27A-62DE0D9E05E1}"/>
              </a:ext>
            </a:extLst>
          </p:cNvPr>
          <p:cNvCxnSpPr>
            <a:cxnSpLocks/>
          </p:cNvCxnSpPr>
          <p:nvPr/>
        </p:nvCxnSpPr>
        <p:spPr>
          <a:xfrm>
            <a:off x="4767217" y="2551383"/>
            <a:ext cx="0" cy="158856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519EE57-B605-B1E1-648B-39F0439A7BA0}"/>
              </a:ext>
            </a:extLst>
          </p:cNvPr>
          <p:cNvSpPr/>
          <p:nvPr/>
        </p:nvSpPr>
        <p:spPr>
          <a:xfrm flipV="1">
            <a:off x="4915268" y="2543299"/>
            <a:ext cx="705714"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3BE2D06A-A3FC-5F23-5A63-BAC64D271819}"/>
              </a:ext>
            </a:extLst>
          </p:cNvPr>
          <p:cNvCxnSpPr>
            <a:cxnSpLocks/>
          </p:cNvCxnSpPr>
          <p:nvPr/>
        </p:nvCxnSpPr>
        <p:spPr>
          <a:xfrm>
            <a:off x="5610160" y="2539721"/>
            <a:ext cx="0" cy="1972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7C82DDE-34DF-A481-0618-98012D005B4A}"/>
              </a:ext>
            </a:extLst>
          </p:cNvPr>
          <p:cNvSpPr/>
          <p:nvPr/>
        </p:nvSpPr>
        <p:spPr>
          <a:xfrm flipV="1">
            <a:off x="5777549" y="2543299"/>
            <a:ext cx="382241"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E2BC298-A3D3-1FBC-25C9-9844C7673135}"/>
              </a:ext>
            </a:extLst>
          </p:cNvPr>
          <p:cNvCxnSpPr>
            <a:cxnSpLocks/>
          </p:cNvCxnSpPr>
          <p:nvPr/>
        </p:nvCxnSpPr>
        <p:spPr>
          <a:xfrm>
            <a:off x="6148968" y="2543299"/>
            <a:ext cx="0" cy="243889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0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2"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8"/>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8"/>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2"/>
      <p:bldP spid="7" grpId="0"/>
      <p:bldP spid="7" grpId="1"/>
      <p:bldP spid="8" grpId="0"/>
      <p:bldP spid="8" grpId="1"/>
      <p:bldP spid="9" grpId="0"/>
      <p:bldP spid="10" grpId="0" animBg="1"/>
      <p:bldP spid="10" grpId="1" animBg="1"/>
      <p:bldP spid="12" grpId="0" animBg="1"/>
      <p:bldP spid="12" grpId="1" animBg="1"/>
      <p:bldP spid="14" grpId="0" animBg="1"/>
      <p:bldP spid="14" grpId="2" animBg="1"/>
      <p:bldP spid="16" grpId="0" animBg="1"/>
      <p:bldP spid="16" grpId="1" animBg="1"/>
      <p:bldP spid="18" grpId="0" animBg="1"/>
      <p:bldP spid="18" grpId="1"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FFC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6" name="Rounded Rectangle 85">
            <a:extLst>
              <a:ext uri="{FF2B5EF4-FFF2-40B4-BE49-F238E27FC236}">
                <a16:creationId xmlns:a16="http://schemas.microsoft.com/office/drawing/2014/main" id="{A2207FA8-22FE-0E42-9E81-181F9EB2E2AD}"/>
              </a:ext>
            </a:extLst>
          </p:cNvPr>
          <p:cNvSpPr/>
          <p:nvPr/>
        </p:nvSpPr>
        <p:spPr>
          <a:xfrm>
            <a:off x="3613518" y="704969"/>
            <a:ext cx="5997832" cy="1040445"/>
          </a:xfrm>
          <a:prstGeom prst="roundRect">
            <a:avLst/>
          </a:prstGeom>
          <a:no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Toplumsal Katkı</a:t>
            </a:r>
          </a:p>
        </p:txBody>
      </p:sp>
      <p:pic>
        <p:nvPicPr>
          <p:cNvPr id="25" name="Picture 24">
            <a:extLst>
              <a:ext uri="{FF2B5EF4-FFF2-40B4-BE49-F238E27FC236}">
                <a16:creationId xmlns:a16="http://schemas.microsoft.com/office/drawing/2014/main" id="{E231A3BA-00EF-811C-226B-A65CEB1FBBFD}"/>
              </a:ext>
            </a:extLst>
          </p:cNvPr>
          <p:cNvPicPr>
            <a:picLocks noChangeAspect="1"/>
          </p:cNvPicPr>
          <p:nvPr/>
        </p:nvPicPr>
        <p:blipFill rotWithShape="1">
          <a:blip r:embed="rId3"/>
          <a:srcRect b="11160"/>
          <a:stretch/>
        </p:blipFill>
        <p:spPr>
          <a:xfrm>
            <a:off x="3075876" y="4249704"/>
            <a:ext cx="3021414" cy="2235586"/>
          </a:xfrm>
          <a:prstGeom prst="rect">
            <a:avLst/>
          </a:prstGeom>
        </p:spPr>
      </p:pic>
      <p:pic>
        <p:nvPicPr>
          <p:cNvPr id="27" name="Picture 26">
            <a:extLst>
              <a:ext uri="{FF2B5EF4-FFF2-40B4-BE49-F238E27FC236}">
                <a16:creationId xmlns:a16="http://schemas.microsoft.com/office/drawing/2014/main" id="{50BCE9C5-5B87-6050-7D98-FE283950DC54}"/>
              </a:ext>
            </a:extLst>
          </p:cNvPr>
          <p:cNvPicPr>
            <a:picLocks noChangeAspect="1"/>
          </p:cNvPicPr>
          <p:nvPr/>
        </p:nvPicPr>
        <p:blipFill rotWithShape="1">
          <a:blip r:embed="rId4"/>
          <a:srcRect b="11940"/>
          <a:stretch/>
        </p:blipFill>
        <p:spPr>
          <a:xfrm>
            <a:off x="3075876" y="1879766"/>
            <a:ext cx="3048145" cy="2235586"/>
          </a:xfrm>
          <a:prstGeom prst="rect">
            <a:avLst/>
          </a:prstGeom>
        </p:spPr>
      </p:pic>
      <p:sp>
        <p:nvSpPr>
          <p:cNvPr id="31" name="TextBox 30">
            <a:extLst>
              <a:ext uri="{FF2B5EF4-FFF2-40B4-BE49-F238E27FC236}">
                <a16:creationId xmlns:a16="http://schemas.microsoft.com/office/drawing/2014/main" id="{C8E65B4D-1409-5B11-B907-623AFC3CF191}"/>
              </a:ext>
            </a:extLst>
          </p:cNvPr>
          <p:cNvSpPr txBox="1"/>
          <p:nvPr/>
        </p:nvSpPr>
        <p:spPr>
          <a:xfrm>
            <a:off x="1853720" y="3054756"/>
            <a:ext cx="1298356" cy="369332"/>
          </a:xfrm>
          <a:prstGeom prst="rect">
            <a:avLst/>
          </a:prstGeom>
          <a:noFill/>
        </p:spPr>
        <p:txBody>
          <a:bodyPr wrap="squar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2022 Yılı</a:t>
            </a:r>
          </a:p>
        </p:txBody>
      </p:sp>
      <p:sp>
        <p:nvSpPr>
          <p:cNvPr id="32" name="TextBox 31">
            <a:extLst>
              <a:ext uri="{FF2B5EF4-FFF2-40B4-BE49-F238E27FC236}">
                <a16:creationId xmlns:a16="http://schemas.microsoft.com/office/drawing/2014/main" id="{990F0893-8BEE-00C9-0117-391B373FEA9C}"/>
              </a:ext>
            </a:extLst>
          </p:cNvPr>
          <p:cNvSpPr txBox="1"/>
          <p:nvPr/>
        </p:nvSpPr>
        <p:spPr>
          <a:xfrm>
            <a:off x="1853720" y="5421639"/>
            <a:ext cx="1298356" cy="369332"/>
          </a:xfrm>
          <a:prstGeom prst="rect">
            <a:avLst/>
          </a:prstGeom>
          <a:noFill/>
        </p:spPr>
        <p:txBody>
          <a:bodyPr wrap="squar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2023 Yılı</a:t>
            </a:r>
          </a:p>
        </p:txBody>
      </p:sp>
      <p:sp>
        <p:nvSpPr>
          <p:cNvPr id="35" name="Rounded Rectangle 34">
            <a:extLst>
              <a:ext uri="{FF2B5EF4-FFF2-40B4-BE49-F238E27FC236}">
                <a16:creationId xmlns:a16="http://schemas.microsoft.com/office/drawing/2014/main" id="{D0796C81-26C8-2F7B-26D3-59892EC48BD5}"/>
              </a:ext>
            </a:extLst>
          </p:cNvPr>
          <p:cNvSpPr/>
          <p:nvPr/>
        </p:nvSpPr>
        <p:spPr>
          <a:xfrm>
            <a:off x="7062048" y="2972304"/>
            <a:ext cx="4419601" cy="2449335"/>
          </a:xfrm>
          <a:prstGeom prst="roundRect">
            <a:avLst/>
          </a:prstGeom>
          <a:solidFill>
            <a:schemeClr val="accent3">
              <a:lumMod val="50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6" name="TextBox 35">
            <a:extLst>
              <a:ext uri="{FF2B5EF4-FFF2-40B4-BE49-F238E27FC236}">
                <a16:creationId xmlns:a16="http://schemas.microsoft.com/office/drawing/2014/main" id="{B853286F-A2A7-D12E-74AF-A3FF3E2C00C7}"/>
              </a:ext>
            </a:extLst>
          </p:cNvPr>
          <p:cNvSpPr txBox="1"/>
          <p:nvPr/>
        </p:nvSpPr>
        <p:spPr>
          <a:xfrm>
            <a:off x="7302642" y="4281131"/>
            <a:ext cx="2091541" cy="830997"/>
          </a:xfrm>
          <a:prstGeom prst="rect">
            <a:avLst/>
          </a:prstGeom>
          <a:noFill/>
        </p:spPr>
        <p:txBody>
          <a:bodyPr wrap="square" rtlCol="0">
            <a:spAutoFit/>
          </a:bodyPr>
          <a:lstStyle/>
          <a:p>
            <a:pPr algn="r"/>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Üniversite İzleme ve Değerlendirme Raporu</a:t>
            </a:r>
          </a:p>
          <a:p>
            <a:pPr algn="r"/>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Topluma Hizmet ve Sosyal Sorumluluk Kategorisi</a:t>
            </a:r>
          </a:p>
        </p:txBody>
      </p:sp>
      <p:sp>
        <p:nvSpPr>
          <p:cNvPr id="37" name="TextBox 36">
            <a:extLst>
              <a:ext uri="{FF2B5EF4-FFF2-40B4-BE49-F238E27FC236}">
                <a16:creationId xmlns:a16="http://schemas.microsoft.com/office/drawing/2014/main" id="{02B6AB4D-A35E-E981-0A76-C0D11FDB806C}"/>
              </a:ext>
            </a:extLst>
          </p:cNvPr>
          <p:cNvSpPr txBox="1"/>
          <p:nvPr/>
        </p:nvSpPr>
        <p:spPr>
          <a:xfrm>
            <a:off x="9655398" y="4288048"/>
            <a:ext cx="1299105" cy="830997"/>
          </a:xfrm>
          <a:prstGeom prst="rect">
            <a:avLst/>
          </a:prstGeom>
          <a:noFill/>
        </p:spPr>
        <p:txBody>
          <a:bodyPr wrap="square" rtlCol="0">
            <a:spAutoFit/>
          </a:bodyPr>
          <a:lstStyle/>
          <a:p>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Üniversite Sosyal Sorumluluk Projeleri Sayısı alanında</a:t>
            </a:r>
          </a:p>
        </p:txBody>
      </p:sp>
      <p:sp>
        <p:nvSpPr>
          <p:cNvPr id="38" name="TextBox 37">
            <a:extLst>
              <a:ext uri="{FF2B5EF4-FFF2-40B4-BE49-F238E27FC236}">
                <a16:creationId xmlns:a16="http://schemas.microsoft.com/office/drawing/2014/main" id="{82B8B6CF-F644-0680-1CD4-42391D8DB48D}"/>
              </a:ext>
            </a:extLst>
          </p:cNvPr>
          <p:cNvSpPr txBox="1"/>
          <p:nvPr/>
        </p:nvSpPr>
        <p:spPr>
          <a:xfrm>
            <a:off x="9667514" y="3224033"/>
            <a:ext cx="1667988" cy="1031051"/>
          </a:xfrm>
          <a:prstGeom prst="rect">
            <a:avLst/>
          </a:prstGeom>
          <a:noFill/>
        </p:spPr>
        <p:txBody>
          <a:bodyPr wrap="square" rtlCol="0">
            <a:spAutoFit/>
          </a:bodyPr>
          <a:lstStyle/>
          <a:p>
            <a:pPr>
              <a:spcAft>
                <a:spcPts val="600"/>
              </a:spcAft>
            </a:pPr>
            <a:r>
              <a:rPr lang="tr-TR"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a:t>
            </a:r>
            <a:endParaRPr lang="tr-TR" sz="4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spcAft>
                <a:spcPts val="600"/>
              </a:spcAft>
            </a:pPr>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a:t>
            </a:r>
          </a:p>
        </p:txBody>
      </p:sp>
      <p:pic>
        <p:nvPicPr>
          <p:cNvPr id="40" name="Picture 2">
            <a:extLst>
              <a:ext uri="{FF2B5EF4-FFF2-40B4-BE49-F238E27FC236}">
                <a16:creationId xmlns:a16="http://schemas.microsoft.com/office/drawing/2014/main" id="{BCB4D7B6-FFC5-5E66-6E57-E4B4D07E8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643" y="2970118"/>
            <a:ext cx="2220053" cy="156966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7AAC2376-5772-CD39-67AA-C55D5EF1C79B}"/>
              </a:ext>
            </a:extLst>
          </p:cNvPr>
          <p:cNvSpPr/>
          <p:nvPr/>
        </p:nvSpPr>
        <p:spPr>
          <a:xfrm>
            <a:off x="9485659" y="3251224"/>
            <a:ext cx="49078" cy="19469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2" name="TextBox 41">
            <a:extLst>
              <a:ext uri="{FF2B5EF4-FFF2-40B4-BE49-F238E27FC236}">
                <a16:creationId xmlns:a16="http://schemas.microsoft.com/office/drawing/2014/main" id="{456BDEF6-EBB6-C35C-E085-FB99B4C8D191}"/>
              </a:ext>
            </a:extLst>
          </p:cNvPr>
          <p:cNvSpPr txBox="1"/>
          <p:nvPr/>
        </p:nvSpPr>
        <p:spPr>
          <a:xfrm>
            <a:off x="10501508" y="3368566"/>
            <a:ext cx="653618" cy="523220"/>
          </a:xfrm>
          <a:prstGeom prst="rect">
            <a:avLst/>
          </a:prstGeom>
          <a:noFill/>
        </p:spPr>
        <p:txBody>
          <a:bodyPr wrap="square" rtlCol="0">
            <a:spAutoFit/>
          </a:bodyPr>
          <a:lstStyle/>
          <a:p>
            <a:r>
              <a:rPr lang="tr-TR"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2020</a:t>
            </a:r>
          </a:p>
          <a:p>
            <a:r>
              <a:rPr lang="tr-TR"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2021</a:t>
            </a:r>
          </a:p>
        </p:txBody>
      </p:sp>
      <p:sp>
        <p:nvSpPr>
          <p:cNvPr id="43" name="Rectangle 42">
            <a:extLst>
              <a:ext uri="{FF2B5EF4-FFF2-40B4-BE49-F238E27FC236}">
                <a16:creationId xmlns:a16="http://schemas.microsoft.com/office/drawing/2014/main" id="{2EF4F09E-DC3E-5F4D-384F-D1623F1A37BB}"/>
              </a:ext>
            </a:extLst>
          </p:cNvPr>
          <p:cNvSpPr/>
          <p:nvPr/>
        </p:nvSpPr>
        <p:spPr>
          <a:xfrm flipH="1">
            <a:off x="1760458" y="4203984"/>
            <a:ext cx="4705352" cy="45719"/>
          </a:xfrm>
          <a:prstGeom prst="rect">
            <a:avLst/>
          </a:prstGeom>
          <a:solidFill>
            <a:srgbClr val="404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404042"/>
              </a:solidFill>
            </a:endParaRPr>
          </a:p>
        </p:txBody>
      </p:sp>
    </p:spTree>
    <p:extLst>
      <p:ext uri="{BB962C8B-B14F-4D97-AF65-F5344CB8AC3E}">
        <p14:creationId xmlns:p14="http://schemas.microsoft.com/office/powerpoint/2010/main" val="394022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5" grpId="0" animBg="1"/>
      <p:bldP spid="36" grpId="0"/>
      <p:bldP spid="37" grpId="0"/>
      <p:bldP spid="38" grpId="0"/>
      <p:bldP spid="41" grpId="0" animBg="1"/>
      <p:bldP spid="42" grpId="0"/>
      <p:bldP spid="4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Dekanlığı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Picture 6">
            <a:extLst>
              <a:ext uri="{FF2B5EF4-FFF2-40B4-BE49-F238E27FC236}">
                <a16:creationId xmlns:a16="http://schemas.microsoft.com/office/drawing/2014/main" id="{543C9B25-3C54-7863-65E1-61CDFA95F2E4}"/>
              </a:ext>
            </a:extLst>
          </p:cNvPr>
          <p:cNvPicPr>
            <a:picLocks noChangeAspect="1"/>
          </p:cNvPicPr>
          <p:nvPr/>
        </p:nvPicPr>
        <p:blipFill rotWithShape="1">
          <a:blip r:embed="rId3"/>
          <a:srcRect l="7485" t="733" r="8525" b="82407"/>
          <a:stretch/>
        </p:blipFill>
        <p:spPr>
          <a:xfrm>
            <a:off x="1542933" y="1621501"/>
            <a:ext cx="7863840" cy="1000581"/>
          </a:xfrm>
          <a:prstGeom prst="rect">
            <a:avLst/>
          </a:prstGeom>
        </p:spPr>
      </p:pic>
      <p:sp>
        <p:nvSpPr>
          <p:cNvPr id="2" name="TextBox 1">
            <a:extLst>
              <a:ext uri="{FF2B5EF4-FFF2-40B4-BE49-F238E27FC236}">
                <a16:creationId xmlns:a16="http://schemas.microsoft.com/office/drawing/2014/main" id="{A5F58DF9-BFF6-0C0F-BB4A-E15B3254121B}"/>
              </a:ext>
            </a:extLst>
          </p:cNvPr>
          <p:cNvSpPr txBox="1"/>
          <p:nvPr/>
        </p:nvSpPr>
        <p:spPr>
          <a:xfrm>
            <a:off x="1792525" y="5903924"/>
            <a:ext cx="3908314" cy="338554"/>
          </a:xfrm>
          <a:prstGeom prst="rect">
            <a:avLst/>
          </a:prstGeom>
          <a:noFill/>
        </p:spPr>
        <p:txBody>
          <a:bodyPr wrap="none" rtlCol="0">
            <a:spAutoFit/>
          </a:bodyPr>
          <a:lstStyle/>
          <a:p>
            <a:pPr>
              <a:spcAft>
                <a:spcPts val="600"/>
              </a:spcAft>
            </a:pP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birimler.atauni.edu.tr/</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ogrenci-dekanligi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
            </a:r>
            <a:endPar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5" name="Picture 4">
            <a:extLst>
              <a:ext uri="{FF2B5EF4-FFF2-40B4-BE49-F238E27FC236}">
                <a16:creationId xmlns:a16="http://schemas.microsoft.com/office/drawing/2014/main" id="{B9139ADF-94C1-18BC-3D67-686C71B5EE64}"/>
              </a:ext>
            </a:extLst>
          </p:cNvPr>
          <p:cNvPicPr>
            <a:picLocks noChangeAspect="1"/>
          </p:cNvPicPr>
          <p:nvPr/>
        </p:nvPicPr>
        <p:blipFill rotWithShape="1">
          <a:blip r:embed="rId5"/>
          <a:srcRect b="20227"/>
          <a:stretch/>
        </p:blipFill>
        <p:spPr>
          <a:xfrm>
            <a:off x="2385961" y="2839978"/>
            <a:ext cx="6177784" cy="2846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300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Dekanlığı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5E1A6FD8-7E92-815E-5CD2-13F2F2D8646C}"/>
              </a:ext>
            </a:extLst>
          </p:cNvPr>
          <p:cNvSpPr txBox="1"/>
          <p:nvPr/>
        </p:nvSpPr>
        <p:spPr>
          <a:xfrm>
            <a:off x="1592006" y="2972933"/>
            <a:ext cx="7814768" cy="2486171"/>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 Dekanlığı,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öğrencilerin karşılaşacakları </a:t>
            </a:r>
            <a:r>
              <a:rPr lang="tr-TR" sz="1600" dirty="0">
                <a:solidFill>
                  <a:srgbClr val="404042"/>
                </a:solidFill>
                <a:latin typeface="Helvetica Neue Light" panose="02000403000000020004" pitchFamily="2" charset="0"/>
                <a:ea typeface="Helvetica Neue Light" panose="02000403000000020004" pitchFamily="2" charset="0"/>
              </a:rPr>
              <a:t>barınma, yemek, ulaşım ve sağlık gibi temel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sorunları tespitinde ve çözüme kavuşturulmasına katkı sağlamak</a:t>
            </a:r>
            <a:r>
              <a:rPr lang="tr-TR" sz="1600" dirty="0">
                <a:solidFill>
                  <a:srgbClr val="404042"/>
                </a:solidFill>
                <a:latin typeface="Helvetica Neue Light" panose="02000403000000020004" pitchFamily="2" charset="0"/>
                <a:ea typeface="Helvetica Neue Light" panose="02000403000000020004" pitchFamily="2" charset="0"/>
              </a:rPr>
              <a:t>, kültür-sanat-sportif faaliyetlere katkı sağlamak ve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kampüs hayatına uyumlarını kolaylaştırıcı faaliyetler </a:t>
            </a:r>
            <a:r>
              <a:rPr lang="tr-TR" sz="1600" dirty="0">
                <a:solidFill>
                  <a:srgbClr val="404042"/>
                </a:solidFill>
                <a:latin typeface="Helvetica Neue Light" panose="02000403000000020004" pitchFamily="2" charset="0"/>
                <a:ea typeface="Helvetica Neue Light" panose="02000403000000020004" pitchFamily="2" charset="0"/>
              </a:rPr>
              <a:t>sunmaktadır.</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Öğrencilerin</a:t>
            </a:r>
            <a:r>
              <a:rPr lang="tr-TR" sz="1600" dirty="0">
                <a:solidFill>
                  <a:srgbClr val="404042"/>
                </a:solidFill>
                <a:latin typeface="Helvetica Neue Light" panose="02000403000000020004" pitchFamily="2" charset="0"/>
                <a:ea typeface="Helvetica Neue Light" panose="02000403000000020004" pitchFamily="2" charset="0"/>
              </a:rPr>
              <a:t> üniversitedeki akademik ve yaşam kalitesi ile ilgili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önerilerini, soru ve sorunlarını paylaşabilecekleri</a:t>
            </a:r>
            <a:r>
              <a:rPr lang="tr-TR" sz="1600" dirty="0">
                <a:solidFill>
                  <a:srgbClr val="404042"/>
                </a:solidFill>
                <a:latin typeface="Helvetica Neue Light" panose="02000403000000020004" pitchFamily="2" charset="0"/>
                <a:ea typeface="Helvetica Neue Light" panose="02000403000000020004" pitchFamily="2" charset="0"/>
              </a:rPr>
              <a:t> çözüm odaklı bir birimdir.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Öğrencilerin ihtiyaç duydukları anlarda, genel veya bireysel akademik veya idari sorunlarını, her konudaki dilek, istek ve önerilerini,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yönetimine aktarmada köprü vazifesi </a:t>
            </a:r>
            <a:r>
              <a:rPr lang="tr-TR" sz="1600" dirty="0">
                <a:solidFill>
                  <a:srgbClr val="404042"/>
                </a:solidFill>
                <a:latin typeface="Helvetica Neue Light" panose="02000403000000020004" pitchFamily="2" charset="0"/>
                <a:ea typeface="Helvetica Neue Light" panose="02000403000000020004" pitchFamily="2" charset="0"/>
              </a:rPr>
              <a:t>görür.</a:t>
            </a:r>
          </a:p>
        </p:txBody>
      </p:sp>
      <p:pic>
        <p:nvPicPr>
          <p:cNvPr id="7" name="Picture 6">
            <a:extLst>
              <a:ext uri="{FF2B5EF4-FFF2-40B4-BE49-F238E27FC236}">
                <a16:creationId xmlns:a16="http://schemas.microsoft.com/office/drawing/2014/main" id="{543C9B25-3C54-7863-65E1-61CDFA95F2E4}"/>
              </a:ext>
            </a:extLst>
          </p:cNvPr>
          <p:cNvPicPr>
            <a:picLocks noChangeAspect="1"/>
          </p:cNvPicPr>
          <p:nvPr/>
        </p:nvPicPr>
        <p:blipFill rotWithShape="1">
          <a:blip r:embed="rId3"/>
          <a:srcRect l="7485" t="733" r="8525" b="82685"/>
          <a:stretch/>
        </p:blipFill>
        <p:spPr>
          <a:xfrm>
            <a:off x="1542933" y="1621502"/>
            <a:ext cx="7863840" cy="984117"/>
          </a:xfrm>
          <a:prstGeom prst="rect">
            <a:avLst/>
          </a:prstGeom>
        </p:spPr>
      </p:pic>
    </p:spTree>
    <p:extLst>
      <p:ext uri="{BB962C8B-B14F-4D97-AF65-F5344CB8AC3E}">
        <p14:creationId xmlns:p14="http://schemas.microsoft.com/office/powerpoint/2010/main" val="313048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CCC8B-3351-8D4A-5ABB-479498C0AD37}"/>
              </a:ext>
            </a:extLst>
          </p:cNvPr>
          <p:cNvPicPr>
            <a:picLocks noChangeAspect="1"/>
          </p:cNvPicPr>
          <p:nvPr/>
        </p:nvPicPr>
        <p:blipFill>
          <a:blip r:embed="rId3"/>
          <a:stretch>
            <a:fillRect/>
          </a:stretch>
        </p:blipFill>
        <p:spPr>
          <a:xfrm>
            <a:off x="1681902" y="1621499"/>
            <a:ext cx="8239862" cy="4826008"/>
          </a:xfrm>
          <a:prstGeom prst="rect">
            <a:avLst/>
          </a:prstGeom>
        </p:spPr>
      </p:pic>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ATA100 Oryantasyon Açık Dersi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7926047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6E1447-C589-FB53-2590-192B70681916}"/>
              </a:ext>
            </a:extLst>
          </p:cNvPr>
          <p:cNvSpPr/>
          <p:nvPr/>
        </p:nvSpPr>
        <p:spPr>
          <a:xfrm>
            <a:off x="6447451" y="1621498"/>
            <a:ext cx="4904520" cy="42642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Soru-Cevap Bölümü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a:extLst>
              <a:ext uri="{FF2B5EF4-FFF2-40B4-BE49-F238E27FC236}">
                <a16:creationId xmlns:a16="http://schemas.microsoft.com/office/drawing/2014/main" id="{7A806C22-0EFA-2B66-16B7-C4AEDBB9F3DD}"/>
              </a:ext>
            </a:extLst>
          </p:cNvPr>
          <p:cNvSpPr/>
          <p:nvPr/>
        </p:nvSpPr>
        <p:spPr>
          <a:xfrm>
            <a:off x="1542932" y="1621499"/>
            <a:ext cx="4904519" cy="42642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DE5B726-F032-A504-E846-2F1229AAEF21}"/>
              </a:ext>
            </a:extLst>
          </p:cNvPr>
          <p:cNvSpPr txBox="1"/>
          <p:nvPr/>
        </p:nvSpPr>
        <p:spPr>
          <a:xfrm>
            <a:off x="7233267" y="2956667"/>
            <a:ext cx="3415801"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soru ve önerilerinizi bizimle paylaşınız.</a:t>
            </a:r>
          </a:p>
        </p:txBody>
      </p:sp>
      <p:sp>
        <p:nvSpPr>
          <p:cNvPr id="6" name="TextBox 5">
            <a:extLst>
              <a:ext uri="{FF2B5EF4-FFF2-40B4-BE49-F238E27FC236}">
                <a16:creationId xmlns:a16="http://schemas.microsoft.com/office/drawing/2014/main" id="{4E467DB5-AEBC-7A89-9FB9-1745927F29F2}"/>
              </a:ext>
            </a:extLst>
          </p:cNvPr>
          <p:cNvSpPr txBox="1"/>
          <p:nvPr/>
        </p:nvSpPr>
        <p:spPr>
          <a:xfrm>
            <a:off x="2429330" y="2956667"/>
            <a:ext cx="3763349"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Programımıza katıldığınız için teşekkür ederiz.</a:t>
            </a:r>
          </a:p>
        </p:txBody>
      </p:sp>
    </p:spTree>
    <p:extLst>
      <p:ext uri="{BB962C8B-B14F-4D97-AF65-F5344CB8AC3E}">
        <p14:creationId xmlns:p14="http://schemas.microsoft.com/office/powerpoint/2010/main" val="339172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Geri Bildirim Anketi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a:extLst>
              <a:ext uri="{FF2B5EF4-FFF2-40B4-BE49-F238E27FC236}">
                <a16:creationId xmlns:a16="http://schemas.microsoft.com/office/drawing/2014/main" id="{7A806C22-0EFA-2B66-16B7-C4AEDBB9F3DD}"/>
              </a:ext>
            </a:extLst>
          </p:cNvPr>
          <p:cNvSpPr/>
          <p:nvPr/>
        </p:nvSpPr>
        <p:spPr>
          <a:xfrm>
            <a:off x="1542932" y="1621499"/>
            <a:ext cx="4904519" cy="42642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DE5B726-F032-A504-E846-2F1229AAEF21}"/>
              </a:ext>
            </a:extLst>
          </p:cNvPr>
          <p:cNvSpPr txBox="1"/>
          <p:nvPr/>
        </p:nvSpPr>
        <p:spPr>
          <a:xfrm>
            <a:off x="7233267" y="2956667"/>
            <a:ext cx="3415801"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soru ve önerilerinizi bizimle paylaşınız.</a:t>
            </a:r>
          </a:p>
        </p:txBody>
      </p:sp>
      <p:sp>
        <p:nvSpPr>
          <p:cNvPr id="6" name="TextBox 5">
            <a:extLst>
              <a:ext uri="{FF2B5EF4-FFF2-40B4-BE49-F238E27FC236}">
                <a16:creationId xmlns:a16="http://schemas.microsoft.com/office/drawing/2014/main" id="{4E467DB5-AEBC-7A89-9FB9-1745927F29F2}"/>
              </a:ext>
            </a:extLst>
          </p:cNvPr>
          <p:cNvSpPr txBox="1"/>
          <p:nvPr/>
        </p:nvSpPr>
        <p:spPr>
          <a:xfrm>
            <a:off x="2008413" y="2178902"/>
            <a:ext cx="3763349" cy="3348609"/>
          </a:xfrm>
          <a:prstGeom prst="rect">
            <a:avLst/>
          </a:prstGeom>
          <a:noFill/>
        </p:spPr>
        <p:txBody>
          <a:bodyPr wrap="square" rtlCol="0">
            <a:spAutoFit/>
          </a:bodyPr>
          <a:lstStyle/>
          <a:p>
            <a:pPr marL="61913" defTabSz="914377">
              <a:lnSpc>
                <a:spcPct val="90000"/>
              </a:lnSpc>
              <a:spcBef>
                <a:spcPct val="0"/>
              </a:spcBef>
              <a:spcAft>
                <a:spcPts val="1200"/>
              </a:spcAft>
            </a:pPr>
            <a:r>
              <a:rPr lang="tr-TR" sz="2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ekranda yer alan QR kodunu telefonunuzun kamerası yardımıyla okutunuz ve kısa anketimizi tamamlayınız.</a:t>
            </a:r>
          </a:p>
          <a:p>
            <a:pPr marL="61913" defTabSz="914377">
              <a:lnSpc>
                <a:spcPct val="90000"/>
              </a:lnSpc>
              <a:spcBef>
                <a:spcPct val="0"/>
              </a:spcBef>
              <a:spcAft>
                <a:spcPts val="600"/>
              </a:spcAft>
            </a:pPr>
            <a:r>
              <a:rPr lang="tr-TR" sz="2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Teşekkürler!</a:t>
            </a:r>
          </a:p>
        </p:txBody>
      </p:sp>
      <p:pic>
        <p:nvPicPr>
          <p:cNvPr id="2" name="Picture 1">
            <a:extLst>
              <a:ext uri="{FF2B5EF4-FFF2-40B4-BE49-F238E27FC236}">
                <a16:creationId xmlns:a16="http://schemas.microsoft.com/office/drawing/2014/main" id="{8861740C-12F5-868E-8445-75AE1A4E7690}"/>
              </a:ext>
            </a:extLst>
          </p:cNvPr>
          <p:cNvPicPr>
            <a:picLocks noChangeAspect="1"/>
          </p:cNvPicPr>
          <p:nvPr/>
        </p:nvPicPr>
        <p:blipFill>
          <a:blip r:embed="rId3"/>
          <a:stretch>
            <a:fillRect/>
          </a:stretch>
        </p:blipFill>
        <p:spPr>
          <a:xfrm>
            <a:off x="7018036" y="1869911"/>
            <a:ext cx="3657600" cy="3657600"/>
          </a:xfrm>
          <a:prstGeom prst="rect">
            <a:avLst/>
          </a:prstGeom>
          <a:ln>
            <a:solidFill>
              <a:schemeClr val="bg1">
                <a:lumMod val="85000"/>
              </a:schemeClr>
            </a:solidFill>
          </a:ln>
        </p:spPr>
      </p:pic>
    </p:spTree>
    <p:extLst>
      <p:ext uri="{BB962C8B-B14F-4D97-AF65-F5344CB8AC3E}">
        <p14:creationId xmlns:p14="http://schemas.microsoft.com/office/powerpoint/2010/main" val="85616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CFDF-E226-B448-93E9-AAF941D2E65C}"/>
              </a:ext>
            </a:extLst>
          </p:cNvPr>
          <p:cNvSpPr>
            <a:spLocks noGrp="1"/>
          </p:cNvSpPr>
          <p:nvPr>
            <p:ph type="ctrTitle"/>
          </p:nvPr>
        </p:nvSpPr>
        <p:spPr/>
        <p:txBody>
          <a:bodyPr/>
          <a:lstStyle/>
          <a:p>
            <a:pPr marL="717550" algn="l"/>
            <a:r>
              <a:rPr lang="tr-TR" dirty="0">
                <a:latin typeface="Helvetica Neue" panose="02000503000000020004" pitchFamily="2" charset="0"/>
                <a:ea typeface="Helvetica Neue" panose="02000503000000020004" pitchFamily="2" charset="0"/>
                <a:cs typeface="Helvetica Neue" panose="02000503000000020004" pitchFamily="2" charset="0"/>
              </a:rPr>
              <a:t>Bir Araştırma Üniversitesinde Eğitime Başlıyorsunuz</a:t>
            </a:r>
          </a:p>
        </p:txBody>
      </p:sp>
      <p:sp>
        <p:nvSpPr>
          <p:cNvPr id="4" name="Rectangle 2">
            <a:extLst>
              <a:ext uri="{FF2B5EF4-FFF2-40B4-BE49-F238E27FC236}">
                <a16:creationId xmlns:a16="http://schemas.microsoft.com/office/drawing/2014/main" id="{764EB17E-1DD8-AE48-A978-DC340498FF0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p>
        </p:txBody>
      </p:sp>
      <p:graphicFrame>
        <p:nvGraphicFramePr>
          <p:cNvPr id="9" name="Table 8">
            <a:extLst>
              <a:ext uri="{FF2B5EF4-FFF2-40B4-BE49-F238E27FC236}">
                <a16:creationId xmlns:a16="http://schemas.microsoft.com/office/drawing/2014/main" id="{4BC972ED-6AF4-4EB2-9CC7-DBA6370CCCFB}"/>
              </a:ext>
            </a:extLst>
          </p:cNvPr>
          <p:cNvGraphicFramePr>
            <a:graphicFrameLocks noGrp="1"/>
          </p:cNvGraphicFramePr>
          <p:nvPr>
            <p:extLst>
              <p:ext uri="{D42A27DB-BD31-4B8C-83A1-F6EECF244321}">
                <p14:modId xmlns:p14="http://schemas.microsoft.com/office/powerpoint/2010/main" val="3434905277"/>
              </p:ext>
            </p:extLst>
          </p:nvPr>
        </p:nvGraphicFramePr>
        <p:xfrm>
          <a:off x="1531185" y="1621499"/>
          <a:ext cx="5189552" cy="4919737"/>
        </p:xfrm>
        <a:graphic>
          <a:graphicData uri="http://schemas.openxmlformats.org/drawingml/2006/table">
            <a:tbl>
              <a:tblPr/>
              <a:tblGrid>
                <a:gridCol w="3491274">
                  <a:extLst>
                    <a:ext uri="{9D8B030D-6E8A-4147-A177-3AD203B41FA5}">
                      <a16:colId xmlns:a16="http://schemas.microsoft.com/office/drawing/2014/main" val="440076836"/>
                    </a:ext>
                  </a:extLst>
                </a:gridCol>
                <a:gridCol w="1698278">
                  <a:extLst>
                    <a:ext uri="{9D8B030D-6E8A-4147-A177-3AD203B41FA5}">
                      <a16:colId xmlns:a16="http://schemas.microsoft.com/office/drawing/2014/main" val="867669401"/>
                    </a:ext>
                  </a:extLst>
                </a:gridCol>
              </a:tblGrid>
              <a:tr h="365760">
                <a:tc>
                  <a:txBody>
                    <a:bodyPr/>
                    <a:lstStyle/>
                    <a:p>
                      <a:pPr algn="l" fontAlgn="ctr"/>
                      <a:r>
                        <a:rPr lang="tr-TR" sz="1100" b="0" i="0" u="none" strike="noStrike" noProof="0" dirty="0">
                          <a:solidFill>
                            <a:srgbClr val="FFFFFF"/>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YÖK Araştırma Üniversiteleri Listesi</a:t>
                      </a:r>
                    </a:p>
                  </a:txBody>
                  <a:tcPr marL="365760"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r>
                        <a:rPr lang="tr-TR" sz="1100" b="0" i="0" u="none" strike="noStrike" noProof="0" dirty="0">
                          <a:solidFill>
                            <a:srgbClr val="FFFFFF"/>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Türü</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55553542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Ankara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122208302"/>
                  </a:ext>
                </a:extLst>
              </a:tr>
              <a:tr h="197999">
                <a:tc>
                  <a:txBody>
                    <a:bodyPr/>
                    <a:lstStyle/>
                    <a:p>
                      <a:pPr lvl="0" algn="l" rtl="0" fontAlgn="ctr"/>
                      <a:r>
                        <a:rPr lang="tr-TR" sz="1100" b="1" i="0" u="none" strike="noStrike"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Atatürk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377" rtl="0" eaLnBrk="1" fontAlgn="ctr" latinLnBrk="0" hangingPunct="1"/>
                      <a:r>
                        <a:rPr lang="tr-TR" sz="1100" b="0" i="0" u="none" strike="noStrike" kern="1200"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252180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Boğaziçi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69296211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Bursa Uludağ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0779920"/>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Çukurova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585410136"/>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Dokuz Eylül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485786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Ege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88402193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Erciyes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00765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Fırat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77012921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Gazi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5679921"/>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Gebze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64893363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Hacettepe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126811"/>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İhsan Doğramacı Bilkent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024478910"/>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307586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26418543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Üniversitesi-Cerrahpaşa</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438825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İzmir Yüksek Teknoloji Enstitüsü</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23401694"/>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Karadeniz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6476597"/>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Koç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1647494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Marmara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2336104"/>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Orta Doğu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376575656"/>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Sabancı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485586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Yıldız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96043125"/>
                  </a:ext>
                </a:extLst>
              </a:tr>
            </a:tbl>
          </a:graphicData>
        </a:graphic>
      </p:graphicFrame>
      <p:pic>
        <p:nvPicPr>
          <p:cNvPr id="1026" name="Picture 2">
            <a:extLst>
              <a:ext uri="{FF2B5EF4-FFF2-40B4-BE49-F238E27FC236}">
                <a16:creationId xmlns:a16="http://schemas.microsoft.com/office/drawing/2014/main" id="{4D9A092B-ED74-CDD0-5F00-E42D7A666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466" y="1552204"/>
            <a:ext cx="3181449" cy="18153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C40CD1A-5480-F64A-B464-98C67E802B13}"/>
              </a:ext>
            </a:extLst>
          </p:cNvPr>
          <p:cNvPicPr>
            <a:picLocks noChangeAspect="1"/>
          </p:cNvPicPr>
          <p:nvPr/>
        </p:nvPicPr>
        <p:blipFill rotWithShape="1">
          <a:blip r:embed="rId4"/>
          <a:srcRect l="15129" r="25793" b="36444"/>
          <a:stretch/>
        </p:blipFill>
        <p:spPr>
          <a:xfrm>
            <a:off x="7517499" y="3658149"/>
            <a:ext cx="3779384" cy="270889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F8F06F53-A1EE-3DE2-A1E0-2984E77E4CDA}"/>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83138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CFDF-E226-B448-93E9-AAF941D2E65C}"/>
              </a:ext>
            </a:extLst>
          </p:cNvPr>
          <p:cNvSpPr>
            <a:spLocks noGrp="1"/>
          </p:cNvSpPr>
          <p:nvPr>
            <p:ph type="ctrTitle"/>
          </p:nvPr>
        </p:nvSpPr>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Araştırma Üniversitesi Nedir?</a:t>
            </a:r>
          </a:p>
        </p:txBody>
      </p:sp>
      <p:sp>
        <p:nvSpPr>
          <p:cNvPr id="3" name="Content Placeholder 2">
            <a:extLst>
              <a:ext uri="{FF2B5EF4-FFF2-40B4-BE49-F238E27FC236}">
                <a16:creationId xmlns:a16="http://schemas.microsoft.com/office/drawing/2014/main" id="{321A85A2-7EC5-EC47-89F4-BB6392ADF334}"/>
              </a:ext>
            </a:extLst>
          </p:cNvPr>
          <p:cNvSpPr>
            <a:spLocks noGrp="1"/>
          </p:cNvSpPr>
          <p:nvPr>
            <p:ph idx="1"/>
          </p:nvPr>
        </p:nvSpPr>
        <p:spPr>
          <a:xfrm>
            <a:off x="7458631" y="1639486"/>
            <a:ext cx="3818968" cy="3727639"/>
          </a:xfrm>
        </p:spPr>
        <p:txBody>
          <a:bodyPr>
            <a:noAutofit/>
          </a:bodyPr>
          <a:lstStyle/>
          <a:p>
            <a:pPr>
              <a:spcAft>
                <a:spcPts val="0"/>
              </a:spcAft>
            </a:pPr>
            <a:r>
              <a:rPr lang="tr-TR" sz="1600" dirty="0">
                <a:latin typeface="Helvetica Neue Light" panose="02000403000000020004" pitchFamily="2" charset="0"/>
                <a:ea typeface="Helvetica Neue Light" panose="02000403000000020004" pitchFamily="2" charset="0"/>
                <a:cs typeface="Helvetica Neue" panose="02000503000000020004" pitchFamily="2" charset="0"/>
              </a:rPr>
              <a:t>Araştırma üniversitelerinin tanımlanmış genel özellikleri (</a:t>
            </a:r>
            <a:r>
              <a:rPr lang="tr-TR" sz="1600" dirty="0" err="1">
                <a:latin typeface="Helvetica Neue Light" panose="02000403000000020004" pitchFamily="2" charset="0"/>
                <a:ea typeface="Helvetica Neue Light" panose="02000403000000020004" pitchFamily="2" charset="0"/>
                <a:cs typeface="Helvetica Neue" panose="02000503000000020004" pitchFamily="2" charset="0"/>
              </a:rPr>
              <a:t>Altbach</a:t>
            </a:r>
            <a:r>
              <a:rPr lang="tr-TR" sz="1600" dirty="0">
                <a:latin typeface="Helvetica Neue Light" panose="02000403000000020004" pitchFamily="2" charset="0"/>
                <a:ea typeface="Helvetica Neue Light" panose="02000403000000020004" pitchFamily="2" charset="0"/>
                <a:cs typeface="Helvetica Neue" panose="02000503000000020004" pitchFamily="2" charset="0"/>
              </a:rPr>
              <a:t>, 2004</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err="1">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Khoon</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et. al., 2005);</a:t>
            </a:r>
          </a:p>
          <a:p>
            <a:pPr>
              <a:spcAft>
                <a:spcPts val="0"/>
              </a:spcAft>
            </a:pP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 nitelikte akademik kadro</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mükemmel araştırma sonuçları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eğitim öğretimde yüksek kalite</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güçlü fon kaynakları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güçlü araştırma olanakları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ulusal ve uluslararası yetenekli öğrenciler</a:t>
            </a:r>
          </a:p>
        </p:txBody>
      </p:sp>
      <p:sp>
        <p:nvSpPr>
          <p:cNvPr id="4" name="Rectangle 2">
            <a:extLst>
              <a:ext uri="{FF2B5EF4-FFF2-40B4-BE49-F238E27FC236}">
                <a16:creationId xmlns:a16="http://schemas.microsoft.com/office/drawing/2014/main" id="{764EB17E-1DD8-AE48-A978-DC340498FF0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p>
        </p:txBody>
      </p:sp>
      <p:sp>
        <p:nvSpPr>
          <p:cNvPr id="7" name="Rectangle 6">
            <a:extLst>
              <a:ext uri="{FF2B5EF4-FFF2-40B4-BE49-F238E27FC236}">
                <a16:creationId xmlns:a16="http://schemas.microsoft.com/office/drawing/2014/main" id="{7A699801-755D-EE7A-A0A8-11F299A79150}"/>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8" name="Content Placeholder 3">
            <a:extLst>
              <a:ext uri="{FF2B5EF4-FFF2-40B4-BE49-F238E27FC236}">
                <a16:creationId xmlns:a16="http://schemas.microsoft.com/office/drawing/2014/main" id="{027AFEE7-CC5E-5196-C7BB-1F60BF32C9ED}"/>
              </a:ext>
            </a:extLst>
          </p:cNvPr>
          <p:cNvGraphicFramePr>
            <a:graphicFrameLocks/>
          </p:cNvGraphicFramePr>
          <p:nvPr>
            <p:extLst>
              <p:ext uri="{D42A27DB-BD31-4B8C-83A1-F6EECF244321}">
                <p14:modId xmlns:p14="http://schemas.microsoft.com/office/powerpoint/2010/main" val="290662258"/>
              </p:ext>
            </p:extLst>
          </p:nvPr>
        </p:nvGraphicFramePr>
        <p:xfrm>
          <a:off x="1542932" y="1621500"/>
          <a:ext cx="5480720" cy="4745544"/>
        </p:xfrm>
        <a:graphic>
          <a:graphicData uri="http://schemas.openxmlformats.org/drawingml/2006/table">
            <a:tbl>
              <a:tblPr firstRow="1" bandRow="1">
                <a:tableStyleId>{C083E6E3-FA7D-4D7B-A595-EF9225AFEA82}</a:tableStyleId>
              </a:tblPr>
              <a:tblGrid>
                <a:gridCol w="741940">
                  <a:extLst>
                    <a:ext uri="{9D8B030D-6E8A-4147-A177-3AD203B41FA5}">
                      <a16:colId xmlns:a16="http://schemas.microsoft.com/office/drawing/2014/main" val="2407468601"/>
                    </a:ext>
                  </a:extLst>
                </a:gridCol>
                <a:gridCol w="3389034">
                  <a:extLst>
                    <a:ext uri="{9D8B030D-6E8A-4147-A177-3AD203B41FA5}">
                      <a16:colId xmlns:a16="http://schemas.microsoft.com/office/drawing/2014/main" val="3252166307"/>
                    </a:ext>
                  </a:extLst>
                </a:gridCol>
                <a:gridCol w="1349746">
                  <a:extLst>
                    <a:ext uri="{9D8B030D-6E8A-4147-A177-3AD203B41FA5}">
                      <a16:colId xmlns:a16="http://schemas.microsoft.com/office/drawing/2014/main" val="1445882671"/>
                    </a:ext>
                  </a:extLst>
                </a:gridCol>
              </a:tblGrid>
              <a:tr h="649010">
                <a:tc gridSpan="3">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Dünyadaki Araştırma Üniversiteleri &amp; Sıralamaları</a:t>
                      </a:r>
                      <a:endParaRPr lang="en-US"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T="9144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17F7D"/>
                    </a:solidFill>
                  </a:tcPr>
                </a:tc>
                <a:tc hMerge="1">
                  <a:txBody>
                    <a:bodyPr/>
                    <a:lstStyle/>
                    <a:p>
                      <a:pPr algn="l"/>
                      <a:endParaRPr lang="tr-TR" sz="1600" b="0" i="0" noProof="0" dirty="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pPr algn="l"/>
                      <a:endParaRPr lang="tr-TR" sz="1600" b="0" i="0" noProof="0" dirty="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696561546"/>
                  </a:ext>
                </a:extLst>
              </a:tr>
              <a:tr h="421154">
                <a:tc>
                  <a:txBody>
                    <a:bodyPr/>
                    <a:lstStyle/>
                    <a:p>
                      <a:pPr algn="ctr"/>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Sıra</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Kurum</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Kuruluş Yılı</a:t>
                      </a: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178190795"/>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1</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Harvard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1636</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189163"/>
                  </a:ext>
                </a:extLst>
              </a:tr>
              <a:tr h="3675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2</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California Üniversitesi, Berkeley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1869</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479423"/>
                  </a:ext>
                </a:extLst>
              </a:tr>
              <a:tr h="367538">
                <a:tc>
                  <a:txBody>
                    <a:body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3</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Stanford Üniversitesi (ABD)</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1479186"/>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4</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Massachusetts Teknoloji Enstitüsü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1865</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69606"/>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5</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Cambridge Üniversitesi (İngiltere)</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1209</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409768"/>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6</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California Teknoloji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49459"/>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7</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Princeton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rPr>
                        <a:t>1746</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919721"/>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8</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Columbia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1754</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447285"/>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9</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Chicago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81849084"/>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10</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lvl="0" algn="l" defTabSz="914377" rtl="0" eaLnBrk="1" latinLnBrk="0" hangingPunct="1"/>
                      <a:r>
                        <a:rPr lang="tr-TR" sz="1200" b="0" i="0" kern="1200" noProof="0" dirty="0">
                          <a:solidFill>
                            <a:srgbClr val="404042"/>
                          </a:solidFill>
                          <a:latin typeface="Helvetica Neue Light" panose="02000403000000020004" pitchFamily="2" charset="0"/>
                          <a:ea typeface="Helvetica Neue Light" panose="02000403000000020004" pitchFamily="2" charset="0"/>
                          <a:cs typeface="+mn-cs"/>
                        </a:rPr>
                        <a:t>Oxford Üniversitesi (İngiltere)</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2"/>
                          </a:solidFill>
                          <a:latin typeface="Helvetica Neue Light" panose="02000403000000020004" pitchFamily="2" charset="0"/>
                          <a:ea typeface="Helvetica Neue Light" panose="02000403000000020004" pitchFamily="2" charset="0"/>
                          <a:cs typeface="+mn-cs"/>
                        </a:rPr>
                        <a:t>1096</a:t>
                      </a: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02927849"/>
                  </a:ext>
                </a:extLst>
              </a:tr>
            </a:tbl>
          </a:graphicData>
        </a:graphic>
      </p:graphicFrame>
    </p:spTree>
    <p:extLst>
      <p:ext uri="{BB962C8B-B14F-4D97-AF65-F5344CB8AC3E}">
        <p14:creationId xmlns:p14="http://schemas.microsoft.com/office/powerpoint/2010/main" val="74933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46060</TotalTime>
  <Words>5652</Words>
  <Application>Microsoft Macintosh PowerPoint</Application>
  <PresentationFormat>Geniş ekran</PresentationFormat>
  <Paragraphs>1284</Paragraphs>
  <Slides>74</Slides>
  <Notes>68</Notes>
  <HiddenSlides>0</HiddenSlides>
  <MMClips>2</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74</vt:i4>
      </vt:variant>
    </vt:vector>
  </HeadingPairs>
  <TitlesOfParts>
    <vt:vector size="88" baseType="lpstr">
      <vt:lpstr> helvetica Neue Light</vt:lpstr>
      <vt:lpstr>Arial</vt:lpstr>
      <vt:lpstr>Avenir Next</vt:lpstr>
      <vt:lpstr>Calibri</vt:lpstr>
      <vt:lpstr>Calibri Light</vt:lpstr>
      <vt:lpstr>Cambria Math</vt:lpstr>
      <vt:lpstr>Century Gothic</vt:lpstr>
      <vt:lpstr>Helvetica</vt:lpstr>
      <vt:lpstr>Helvetica Neue</vt:lpstr>
      <vt:lpstr>Helvetica Neue Light</vt:lpstr>
      <vt:lpstr>Helvetica Neue Medium</vt:lpstr>
      <vt:lpstr>Times New Roman</vt:lpstr>
      <vt:lpstr>Wingdings</vt:lpstr>
      <vt:lpstr>Office Theme</vt:lpstr>
      <vt:lpstr>PowerPoint Sunusu</vt:lpstr>
      <vt:lpstr>Birim Oryantasyon Programı</vt:lpstr>
      <vt:lpstr>Program İçeriği</vt:lpstr>
      <vt:lpstr>Atatürk Üniversitesi: 3 Misyon &amp; 7 Alan</vt:lpstr>
      <vt:lpstr>Eğitim</vt:lpstr>
      <vt:lpstr>Araştırma</vt:lpstr>
      <vt:lpstr>Toplumsal Katkı</vt:lpstr>
      <vt:lpstr>Bir Araştırma Üniversitesinde Eğitime Başlıyorsunuz</vt:lpstr>
      <vt:lpstr>Araştırma Üniversitesi Nedir?</vt:lpstr>
      <vt:lpstr>Temel Kavramlar </vt:lpstr>
      <vt:lpstr>Temel Kavramlar</vt:lpstr>
      <vt:lpstr>Üniversite Yönetimi</vt:lpstr>
      <vt:lpstr>Haberdar Olmak için Takip Edin</vt:lpstr>
      <vt:lpstr>ATA 1957 Store </vt:lpstr>
      <vt:lpstr>Giy &amp; Çık Mağazası</vt:lpstr>
      <vt:lpstr>Acil Durum &amp; Sağlık Randevuları için İletişim</vt:lpstr>
      <vt:lpstr>Fakülte Tanıtımı</vt:lpstr>
      <vt:lpstr>Fakülte Yönetimi</vt:lpstr>
      <vt:lpstr>Genel Bilgiler</vt:lpstr>
      <vt:lpstr>Genel Bilgiler</vt:lpstr>
      <vt:lpstr>Genel Bilgiler</vt:lpstr>
      <vt:lpstr>Genel Bilgiler</vt:lpstr>
      <vt:lpstr>Genel Bilgiler</vt:lpstr>
      <vt:lpstr>Genel Bilgiler</vt:lpstr>
      <vt:lpstr>DERSLİKLERİMİZDEN GÖRÜNTÜLER</vt:lpstr>
      <vt:lpstr>DERSLİKLERİMİZDEN GÖRÜNTÜLER</vt:lpstr>
      <vt:lpstr>Genel Bilgiler</vt:lpstr>
      <vt:lpstr>KONFERANS SALONUMUZ</vt:lpstr>
      <vt:lpstr>KÜTÜPHANEMİZ</vt:lpstr>
      <vt:lpstr>KÜTÜPHANEMİZ</vt:lpstr>
      <vt:lpstr>Genel Bilgiler</vt:lpstr>
      <vt:lpstr>YEMEKHANEMİZ</vt:lpstr>
      <vt:lpstr>Genel Bilgiler</vt:lpstr>
      <vt:lpstr>Genel Bilgiler</vt:lpstr>
      <vt:lpstr>Genel Bilgiler</vt:lpstr>
      <vt:lpstr>Genel Bilgiler</vt:lpstr>
      <vt:lpstr>Genel Bilgiler</vt:lpstr>
      <vt:lpstr>Genel Bilgiler</vt:lpstr>
      <vt:lpstr>Genel Bilgiler</vt:lpstr>
      <vt:lpstr>Genel Bilgiler</vt:lpstr>
      <vt:lpstr>Genel Bilgiler</vt:lpstr>
      <vt:lpstr>Program Tanıtımı</vt:lpstr>
      <vt:lpstr>2022 Kontenjan, Yerleştirme ve Kayıt İstatistikleri</vt:lpstr>
      <vt:lpstr>Program Öğrenci İstatistikleri</vt:lpstr>
      <vt:lpstr>Temel Kavramlar</vt:lpstr>
      <vt:lpstr>Akademik Kadro &amp; Tanışma</vt:lpstr>
      <vt:lpstr>Akademik Danışman</vt:lpstr>
      <vt:lpstr>Akademik Danışman Bilgileri</vt:lpstr>
      <vt:lpstr>Öğrencilerimize Öneriler</vt:lpstr>
      <vt:lpstr>Üniversite Kimlik Kartı</vt:lpstr>
      <vt:lpstr>Akademik Takvim</vt:lpstr>
      <vt:lpstr>Yeni Müfredat</vt:lpstr>
      <vt:lpstr>Ortak Zorunlu Dersler</vt:lpstr>
      <vt:lpstr>Temel Kavramlar</vt:lpstr>
      <vt:lpstr>OBS, DBS ve Ders Bilgi Paketi Tanıtımı</vt:lpstr>
      <vt:lpstr>Kayıt Yenileme</vt:lpstr>
      <vt:lpstr>Ders Alma</vt:lpstr>
      <vt:lpstr>Sınavlar</vt:lpstr>
      <vt:lpstr>Bağıl Değerlendirme</vt:lpstr>
      <vt:lpstr>Dönem Sonu Başarı Notları</vt:lpstr>
      <vt:lpstr>Sınav Sonuçlarına İtiraz</vt:lpstr>
      <vt:lpstr>Derse Devam</vt:lpstr>
      <vt:lpstr>Kulüpler ve Etkinlikler</vt:lpstr>
      <vt:lpstr>Öğretim Elemanlarıyla Yüz Yüze Görüşme</vt:lpstr>
      <vt:lpstr>Öğretim Elemanlarıyla E-Posta Yoluyla İletişim</vt:lpstr>
      <vt:lpstr>Üniversite Web Sayfası</vt:lpstr>
      <vt:lpstr>Üniversite Web Sayfası</vt:lpstr>
      <vt:lpstr>Öğrenci İşleri Daire Başkanlığı</vt:lpstr>
      <vt:lpstr>Öğrenci İşleri Daire Başkanlığı</vt:lpstr>
      <vt:lpstr>Öğrenci Dekanlığı</vt:lpstr>
      <vt:lpstr>Öğrenci Dekanlığı</vt:lpstr>
      <vt:lpstr>ATA100 Oryantasyon Açık Dersi</vt:lpstr>
      <vt:lpstr>Soru-Cevap Bölümü </vt:lpstr>
      <vt:lpstr>Geri Bildirim Anketi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Olcme ve Degerlendirme</dc:title>
  <dc:creator>Microsoft Office User</dc:creator>
  <cp:lastModifiedBy>Microsoft Office User</cp:lastModifiedBy>
  <cp:revision>619</cp:revision>
  <cp:lastPrinted>2022-09-28T12:39:53Z</cp:lastPrinted>
  <dcterms:created xsi:type="dcterms:W3CDTF">2019-02-28T10:19:38Z</dcterms:created>
  <dcterms:modified xsi:type="dcterms:W3CDTF">2023-10-12T09:39:06Z</dcterms:modified>
</cp:coreProperties>
</file>