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9" r:id="rId3"/>
    <p:sldId id="263" r:id="rId4"/>
    <p:sldId id="257" r:id="rId5"/>
    <p:sldId id="258" r:id="rId6"/>
    <p:sldId id="260" r:id="rId7"/>
    <p:sldId id="266" r:id="rId8"/>
    <p:sldId id="267" r:id="rId9"/>
    <p:sldId id="265" r:id="rId10"/>
    <p:sldId id="261" r:id="rId11"/>
    <p:sldId id="264" r:id="rId12"/>
    <p:sldId id="262" r:id="rId1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60" y="4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445E5D11-A4A1-4A88-A740-E2F226CCFEF9}" type="datetimeFigureOut">
              <a:rPr lang="tr-TR" smtClean="0"/>
              <a:t>28.09.2021</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F519D25-A95B-4D19-92E8-B0D93DCDF257}" type="slidenum">
              <a:rPr lang="tr-TR" smtClean="0"/>
              <a:t>‹#›</a:t>
            </a:fld>
            <a:endParaRPr lang="tr-TR"/>
          </a:p>
        </p:txBody>
      </p:sp>
    </p:spTree>
    <p:extLst>
      <p:ext uri="{BB962C8B-B14F-4D97-AF65-F5344CB8AC3E}">
        <p14:creationId xmlns:p14="http://schemas.microsoft.com/office/powerpoint/2010/main" val="2951323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445E5D11-A4A1-4A88-A740-E2F226CCFEF9}" type="datetimeFigureOut">
              <a:rPr lang="tr-TR" smtClean="0"/>
              <a:t>28.09.2021</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F519D25-A95B-4D19-92E8-B0D93DCDF257}" type="slidenum">
              <a:rPr lang="tr-TR" smtClean="0"/>
              <a:t>‹#›</a:t>
            </a:fld>
            <a:endParaRPr lang="tr-TR"/>
          </a:p>
        </p:txBody>
      </p:sp>
    </p:spTree>
    <p:extLst>
      <p:ext uri="{BB962C8B-B14F-4D97-AF65-F5344CB8AC3E}">
        <p14:creationId xmlns:p14="http://schemas.microsoft.com/office/powerpoint/2010/main" val="2815670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445E5D11-A4A1-4A88-A740-E2F226CCFEF9}" type="datetimeFigureOut">
              <a:rPr lang="tr-TR" smtClean="0"/>
              <a:t>28.09.2021</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F519D25-A95B-4D19-92E8-B0D93DCDF257}"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85925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a:t>
            </a:r>
          </a:p>
        </p:txBody>
      </p:sp>
      <p:sp>
        <p:nvSpPr>
          <p:cNvPr id="5" name="Date Placeholder 4"/>
          <p:cNvSpPr>
            <a:spLocks noGrp="1"/>
          </p:cNvSpPr>
          <p:nvPr>
            <p:ph type="dt" sz="half" idx="10"/>
          </p:nvPr>
        </p:nvSpPr>
        <p:spPr/>
        <p:txBody>
          <a:bodyPr/>
          <a:lstStyle/>
          <a:p>
            <a:fld id="{445E5D11-A4A1-4A88-A740-E2F226CCFEF9}" type="datetimeFigureOut">
              <a:rPr lang="tr-TR" smtClean="0"/>
              <a:t>28.09.2021</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F519D25-A95B-4D19-92E8-B0D93DCDF257}" type="slidenum">
              <a:rPr lang="tr-TR" smtClean="0"/>
              <a:t>‹#›</a:t>
            </a:fld>
            <a:endParaRPr lang="tr-TR"/>
          </a:p>
        </p:txBody>
      </p:sp>
    </p:spTree>
    <p:extLst>
      <p:ext uri="{BB962C8B-B14F-4D97-AF65-F5344CB8AC3E}">
        <p14:creationId xmlns:p14="http://schemas.microsoft.com/office/powerpoint/2010/main" val="4174215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a:t>
            </a:r>
          </a:p>
        </p:txBody>
      </p:sp>
      <p:sp>
        <p:nvSpPr>
          <p:cNvPr id="5" name="Date Placeholder 4"/>
          <p:cNvSpPr>
            <a:spLocks noGrp="1"/>
          </p:cNvSpPr>
          <p:nvPr>
            <p:ph type="dt" sz="half" idx="10"/>
          </p:nvPr>
        </p:nvSpPr>
        <p:spPr/>
        <p:txBody>
          <a:bodyPr/>
          <a:lstStyle/>
          <a:p>
            <a:fld id="{445E5D11-A4A1-4A88-A740-E2F226CCFEF9}" type="datetimeFigureOut">
              <a:rPr lang="tr-TR" smtClean="0"/>
              <a:t>28.09.2021</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F519D25-A95B-4D19-92E8-B0D93DCDF257}"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86942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a:t>
            </a:r>
          </a:p>
        </p:txBody>
      </p:sp>
      <p:sp>
        <p:nvSpPr>
          <p:cNvPr id="5" name="Date Placeholder 4"/>
          <p:cNvSpPr>
            <a:spLocks noGrp="1"/>
          </p:cNvSpPr>
          <p:nvPr>
            <p:ph type="dt" sz="half" idx="10"/>
          </p:nvPr>
        </p:nvSpPr>
        <p:spPr/>
        <p:txBody>
          <a:bodyPr/>
          <a:lstStyle/>
          <a:p>
            <a:fld id="{445E5D11-A4A1-4A88-A740-E2F226CCFEF9}" type="datetimeFigureOut">
              <a:rPr lang="tr-TR" smtClean="0"/>
              <a:t>28.09.2021</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F519D25-A95B-4D19-92E8-B0D93DCDF257}" type="slidenum">
              <a:rPr lang="tr-TR" smtClean="0"/>
              <a:t>‹#›</a:t>
            </a:fld>
            <a:endParaRPr lang="tr-TR"/>
          </a:p>
        </p:txBody>
      </p:sp>
    </p:spTree>
    <p:extLst>
      <p:ext uri="{BB962C8B-B14F-4D97-AF65-F5344CB8AC3E}">
        <p14:creationId xmlns:p14="http://schemas.microsoft.com/office/powerpoint/2010/main" val="20155530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45E5D11-A4A1-4A88-A740-E2F226CCFEF9}" type="datetimeFigureOut">
              <a:rPr lang="tr-TR" smtClean="0"/>
              <a:t>28.09.2021</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F519D25-A95B-4D19-92E8-B0D93DCDF257}" type="slidenum">
              <a:rPr lang="tr-TR" smtClean="0"/>
              <a:t>‹#›</a:t>
            </a:fld>
            <a:endParaRPr lang="tr-TR"/>
          </a:p>
        </p:txBody>
      </p:sp>
    </p:spTree>
    <p:extLst>
      <p:ext uri="{BB962C8B-B14F-4D97-AF65-F5344CB8AC3E}">
        <p14:creationId xmlns:p14="http://schemas.microsoft.com/office/powerpoint/2010/main" val="21105518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45E5D11-A4A1-4A88-A740-E2F226CCFEF9}" type="datetimeFigureOut">
              <a:rPr lang="tr-TR" smtClean="0"/>
              <a:t>28.09.2021</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F519D25-A95B-4D19-92E8-B0D93DCDF257}" type="slidenum">
              <a:rPr lang="tr-TR" smtClean="0"/>
              <a:t>‹#›</a:t>
            </a:fld>
            <a:endParaRPr lang="tr-TR"/>
          </a:p>
        </p:txBody>
      </p:sp>
    </p:spTree>
    <p:extLst>
      <p:ext uri="{BB962C8B-B14F-4D97-AF65-F5344CB8AC3E}">
        <p14:creationId xmlns:p14="http://schemas.microsoft.com/office/powerpoint/2010/main" val="1230500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45E5D11-A4A1-4A88-A740-E2F226CCFEF9}" type="datetimeFigureOut">
              <a:rPr lang="tr-TR" smtClean="0"/>
              <a:t>28.09.2021</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F519D25-A95B-4D19-92E8-B0D93DCDF257}" type="slidenum">
              <a:rPr lang="tr-TR" smtClean="0"/>
              <a:t>‹#›</a:t>
            </a:fld>
            <a:endParaRPr lang="tr-TR"/>
          </a:p>
        </p:txBody>
      </p:sp>
    </p:spTree>
    <p:extLst>
      <p:ext uri="{BB962C8B-B14F-4D97-AF65-F5344CB8AC3E}">
        <p14:creationId xmlns:p14="http://schemas.microsoft.com/office/powerpoint/2010/main" val="2155682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445E5D11-A4A1-4A88-A740-E2F226CCFEF9}" type="datetimeFigureOut">
              <a:rPr lang="tr-TR" smtClean="0"/>
              <a:t>28.09.2021</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F519D25-A95B-4D19-92E8-B0D93DCDF257}" type="slidenum">
              <a:rPr lang="tr-TR" smtClean="0"/>
              <a:t>‹#›</a:t>
            </a:fld>
            <a:endParaRPr lang="tr-TR"/>
          </a:p>
        </p:txBody>
      </p:sp>
    </p:spTree>
    <p:extLst>
      <p:ext uri="{BB962C8B-B14F-4D97-AF65-F5344CB8AC3E}">
        <p14:creationId xmlns:p14="http://schemas.microsoft.com/office/powerpoint/2010/main" val="4068721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45E5D11-A4A1-4A88-A740-E2F226CCFEF9}" type="datetimeFigureOut">
              <a:rPr lang="tr-TR" smtClean="0"/>
              <a:t>28.09.2021</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AF519D25-A95B-4D19-92E8-B0D93DCDF257}" type="slidenum">
              <a:rPr lang="tr-TR" smtClean="0"/>
              <a:t>‹#›</a:t>
            </a:fld>
            <a:endParaRPr lang="tr-TR"/>
          </a:p>
        </p:txBody>
      </p:sp>
    </p:spTree>
    <p:extLst>
      <p:ext uri="{BB962C8B-B14F-4D97-AF65-F5344CB8AC3E}">
        <p14:creationId xmlns:p14="http://schemas.microsoft.com/office/powerpoint/2010/main" val="2416512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445E5D11-A4A1-4A88-A740-E2F226CCFEF9}" type="datetimeFigureOut">
              <a:rPr lang="tr-TR" smtClean="0"/>
              <a:t>28.09.2021</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F519D25-A95B-4D19-92E8-B0D93DCDF257}" type="slidenum">
              <a:rPr lang="tr-TR" smtClean="0"/>
              <a:t>‹#›</a:t>
            </a:fld>
            <a:endParaRPr lang="tr-TR"/>
          </a:p>
        </p:txBody>
      </p:sp>
    </p:spTree>
    <p:extLst>
      <p:ext uri="{BB962C8B-B14F-4D97-AF65-F5344CB8AC3E}">
        <p14:creationId xmlns:p14="http://schemas.microsoft.com/office/powerpoint/2010/main" val="2867034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445E5D11-A4A1-4A88-A740-E2F226CCFEF9}" type="datetimeFigureOut">
              <a:rPr lang="tr-TR" smtClean="0"/>
              <a:t>28.09.2021</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F519D25-A95B-4D19-92E8-B0D93DCDF257}" type="slidenum">
              <a:rPr lang="tr-TR" smtClean="0"/>
              <a:t>‹#›</a:t>
            </a:fld>
            <a:endParaRPr lang="tr-TR"/>
          </a:p>
        </p:txBody>
      </p:sp>
    </p:spTree>
    <p:extLst>
      <p:ext uri="{BB962C8B-B14F-4D97-AF65-F5344CB8AC3E}">
        <p14:creationId xmlns:p14="http://schemas.microsoft.com/office/powerpoint/2010/main" val="1930130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5E5D11-A4A1-4A88-A740-E2F226CCFEF9}" type="datetimeFigureOut">
              <a:rPr lang="tr-TR" smtClean="0"/>
              <a:t>28.09.2021</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F519D25-A95B-4D19-92E8-B0D93DCDF257}" type="slidenum">
              <a:rPr lang="tr-TR" smtClean="0"/>
              <a:t>‹#›</a:t>
            </a:fld>
            <a:endParaRPr lang="tr-TR"/>
          </a:p>
        </p:txBody>
      </p:sp>
    </p:spTree>
    <p:extLst>
      <p:ext uri="{BB962C8B-B14F-4D97-AF65-F5344CB8AC3E}">
        <p14:creationId xmlns:p14="http://schemas.microsoft.com/office/powerpoint/2010/main" val="2093296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445E5D11-A4A1-4A88-A740-E2F226CCFEF9}" type="datetimeFigureOut">
              <a:rPr lang="tr-TR" smtClean="0"/>
              <a:t>28.09.2021</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F519D25-A95B-4D19-92E8-B0D93DCDF257}" type="slidenum">
              <a:rPr lang="tr-TR" smtClean="0"/>
              <a:t>‹#›</a:t>
            </a:fld>
            <a:endParaRPr lang="tr-TR"/>
          </a:p>
        </p:txBody>
      </p:sp>
    </p:spTree>
    <p:extLst>
      <p:ext uri="{BB962C8B-B14F-4D97-AF65-F5344CB8AC3E}">
        <p14:creationId xmlns:p14="http://schemas.microsoft.com/office/powerpoint/2010/main" val="3380073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445E5D11-A4A1-4A88-A740-E2F226CCFEF9}" type="datetimeFigureOut">
              <a:rPr lang="tr-TR" smtClean="0"/>
              <a:t>28.09.2021</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F519D25-A95B-4D19-92E8-B0D93DCDF257}" type="slidenum">
              <a:rPr lang="tr-TR" smtClean="0"/>
              <a:t>‹#›</a:t>
            </a:fld>
            <a:endParaRPr lang="tr-TR"/>
          </a:p>
        </p:txBody>
      </p:sp>
    </p:spTree>
    <p:extLst>
      <p:ext uri="{BB962C8B-B14F-4D97-AF65-F5344CB8AC3E}">
        <p14:creationId xmlns:p14="http://schemas.microsoft.com/office/powerpoint/2010/main" val="1987192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45E5D11-A4A1-4A88-A740-E2F226CCFEF9}" type="datetimeFigureOut">
              <a:rPr lang="tr-TR" smtClean="0"/>
              <a:t>28.09.2021</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F519D25-A95B-4D19-92E8-B0D93DCDF257}" type="slidenum">
              <a:rPr lang="tr-TR" smtClean="0"/>
              <a:t>‹#›</a:t>
            </a:fld>
            <a:endParaRPr lang="tr-TR"/>
          </a:p>
        </p:txBody>
      </p:sp>
    </p:spTree>
    <p:extLst>
      <p:ext uri="{BB962C8B-B14F-4D97-AF65-F5344CB8AC3E}">
        <p14:creationId xmlns:p14="http://schemas.microsoft.com/office/powerpoint/2010/main" val="74459713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956167" y="1529861"/>
            <a:ext cx="8915399" cy="2262781"/>
          </a:xfrm>
        </p:spPr>
        <p:txBody>
          <a:bodyPr/>
          <a:lstStyle/>
          <a:p>
            <a:pPr algn="ctr"/>
            <a:r>
              <a:rPr lang="tr-TR" dirty="0">
                <a:latin typeface="Times New Roman" panose="02020603050405020304" pitchFamily="18" charset="0"/>
                <a:cs typeface="Times New Roman" panose="02020603050405020304" pitchFamily="18" charset="0"/>
              </a:rPr>
              <a:t>Tarım Ekonomisi Bölümü Tanıtım Gösterisi</a:t>
            </a:r>
          </a:p>
        </p:txBody>
      </p:sp>
    </p:spTree>
    <p:extLst>
      <p:ext uri="{BB962C8B-B14F-4D97-AF65-F5344CB8AC3E}">
        <p14:creationId xmlns:p14="http://schemas.microsoft.com/office/powerpoint/2010/main" val="938042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381910" y="103605"/>
            <a:ext cx="8911687" cy="909269"/>
          </a:xfrm>
        </p:spPr>
        <p:txBody>
          <a:bodyPr/>
          <a:lstStyle/>
          <a:p>
            <a:pPr algn="ctr"/>
            <a:r>
              <a:rPr lang="tr-TR" b="1" dirty="0"/>
              <a:t>İş İmkanları</a:t>
            </a:r>
          </a:p>
        </p:txBody>
      </p:sp>
      <p:sp>
        <p:nvSpPr>
          <p:cNvPr id="3" name="İçerik Yer Tutucusu 2"/>
          <p:cNvSpPr>
            <a:spLocks noGrp="1"/>
          </p:cNvSpPr>
          <p:nvPr>
            <p:ph idx="1"/>
          </p:nvPr>
        </p:nvSpPr>
        <p:spPr>
          <a:xfrm>
            <a:off x="1966277" y="866594"/>
            <a:ext cx="8915400" cy="5351326"/>
          </a:xfrm>
        </p:spPr>
        <p:txBody>
          <a:bodyPr>
            <a:noAutofit/>
          </a:bodyPr>
          <a:lstStyle/>
          <a:p>
            <a:r>
              <a:rPr lang="tr-TR" sz="2400" dirty="0">
                <a:latin typeface="Times New Roman" panose="02020603050405020304" pitchFamily="18" charset="0"/>
                <a:cs typeface="Times New Roman" panose="02020603050405020304" pitchFamily="18" charset="0"/>
              </a:rPr>
              <a:t>Tarım ve Orman Bakanlığına bağlı;</a:t>
            </a:r>
          </a:p>
          <a:p>
            <a:r>
              <a:rPr lang="tr-TR" sz="2400" dirty="0">
                <a:latin typeface="Times New Roman" panose="02020603050405020304" pitchFamily="18" charset="0"/>
                <a:cs typeface="Times New Roman" panose="02020603050405020304" pitchFamily="18" charset="0"/>
              </a:rPr>
              <a:t>Avrupa Birliği ve Dış İlişkiler Müdürlüğü</a:t>
            </a:r>
          </a:p>
          <a:p>
            <a:r>
              <a:rPr lang="tr-TR" sz="2400" dirty="0">
                <a:latin typeface="Times New Roman" panose="02020603050405020304" pitchFamily="18" charset="0"/>
                <a:cs typeface="Times New Roman" panose="02020603050405020304" pitchFamily="18" charset="0"/>
              </a:rPr>
              <a:t>Bitkisel Üretim Genel Müdürlüğü (BÜGEM)</a:t>
            </a:r>
          </a:p>
          <a:p>
            <a:r>
              <a:rPr lang="tr-TR" sz="2400" dirty="0">
                <a:latin typeface="Times New Roman" panose="02020603050405020304" pitchFamily="18" charset="0"/>
                <a:cs typeface="Times New Roman" panose="02020603050405020304" pitchFamily="18" charset="0"/>
              </a:rPr>
              <a:t>Doğa Koruma ve Milli Parklar Müdürlüğü</a:t>
            </a:r>
          </a:p>
          <a:p>
            <a:r>
              <a:rPr lang="tr-TR" sz="2400" dirty="0">
                <a:latin typeface="Times New Roman" panose="02020603050405020304" pitchFamily="18" charset="0"/>
                <a:cs typeface="Times New Roman" panose="02020603050405020304" pitchFamily="18" charset="0"/>
              </a:rPr>
              <a:t>Gıda ve Kontrol Genel Müdürlüğü</a:t>
            </a:r>
          </a:p>
          <a:p>
            <a:r>
              <a:rPr lang="tr-TR" sz="2400" dirty="0">
                <a:latin typeface="Times New Roman" panose="02020603050405020304" pitchFamily="18" charset="0"/>
                <a:cs typeface="Times New Roman" panose="02020603050405020304" pitchFamily="18" charset="0"/>
              </a:rPr>
              <a:t>Tarım Reformu Genel Müdürlüğü</a:t>
            </a:r>
          </a:p>
          <a:p>
            <a:r>
              <a:rPr lang="tr-TR" sz="2400" dirty="0">
                <a:latin typeface="Times New Roman" panose="02020603050405020304" pitchFamily="18" charset="0"/>
                <a:cs typeface="Times New Roman" panose="02020603050405020304" pitchFamily="18" charset="0"/>
              </a:rPr>
              <a:t>Tarımsal Araştırmalar ve Politikalar Genel Müdürlüğü (TAGEM)</a:t>
            </a:r>
          </a:p>
          <a:p>
            <a:r>
              <a:rPr lang="tr-TR" sz="2400" dirty="0">
                <a:latin typeface="Times New Roman" panose="02020603050405020304" pitchFamily="18" charset="0"/>
                <a:cs typeface="Times New Roman" panose="02020603050405020304" pitchFamily="18" charset="0"/>
              </a:rPr>
              <a:t>Merkez Araştırma Enstitüleri</a:t>
            </a:r>
          </a:p>
          <a:p>
            <a:r>
              <a:rPr lang="tr-TR" sz="2400" dirty="0">
                <a:latin typeface="Times New Roman" panose="02020603050405020304" pitchFamily="18" charset="0"/>
                <a:cs typeface="Times New Roman" panose="02020603050405020304" pitchFamily="18" charset="0"/>
              </a:rPr>
              <a:t>Bölgesel Araştırma Enstitüleri</a:t>
            </a:r>
          </a:p>
          <a:p>
            <a:r>
              <a:rPr lang="tr-TR" sz="2400" dirty="0">
                <a:latin typeface="Times New Roman" panose="02020603050405020304" pitchFamily="18" charset="0"/>
                <a:cs typeface="Times New Roman" panose="02020603050405020304" pitchFamily="18" charset="0"/>
              </a:rPr>
              <a:t>Atatürk Orman Çiftliği Müdürlüğü</a:t>
            </a:r>
          </a:p>
          <a:p>
            <a:r>
              <a:rPr lang="tr-TR" sz="2400" dirty="0">
                <a:latin typeface="Times New Roman" panose="02020603050405020304" pitchFamily="18" charset="0"/>
                <a:cs typeface="Times New Roman" panose="02020603050405020304" pitchFamily="18" charset="0"/>
              </a:rPr>
              <a:t>Devlet Su İşleri Genel Müdürlüğü</a:t>
            </a:r>
          </a:p>
          <a:p>
            <a:pPr marL="0" indent="0">
              <a:buNone/>
            </a:pPr>
            <a:endParaRPr lang="tr-TR" sz="2400" dirty="0">
              <a:latin typeface="Times New Roman" panose="02020603050405020304" pitchFamily="18" charset="0"/>
              <a:cs typeface="Times New Roman" panose="02020603050405020304" pitchFamily="18" charset="0"/>
            </a:endParaRPr>
          </a:p>
          <a:p>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1862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89212" y="178068"/>
            <a:ext cx="8911687" cy="896682"/>
          </a:xfrm>
        </p:spPr>
        <p:txBody>
          <a:bodyPr/>
          <a:lstStyle/>
          <a:p>
            <a:pPr algn="ctr"/>
            <a:r>
              <a:rPr lang="tr-TR" b="1" dirty="0"/>
              <a:t>İş İmkanları</a:t>
            </a:r>
          </a:p>
        </p:txBody>
      </p:sp>
      <p:sp>
        <p:nvSpPr>
          <p:cNvPr id="3" name="İçerik Yer Tutucusu 2"/>
          <p:cNvSpPr>
            <a:spLocks noGrp="1"/>
          </p:cNvSpPr>
          <p:nvPr>
            <p:ph idx="1"/>
          </p:nvPr>
        </p:nvSpPr>
        <p:spPr>
          <a:xfrm>
            <a:off x="1885070" y="849429"/>
            <a:ext cx="10306929" cy="5720183"/>
          </a:xfrm>
        </p:spPr>
        <p:txBody>
          <a:bodyPr>
            <a:noAutofit/>
          </a:bodyPr>
          <a:lstStyle/>
          <a:p>
            <a:r>
              <a:rPr lang="tr-TR" sz="2200" dirty="0">
                <a:latin typeface="Times New Roman" panose="02020603050405020304" pitchFamily="18" charset="0"/>
                <a:cs typeface="Times New Roman" panose="02020603050405020304" pitchFamily="18" charset="0"/>
              </a:rPr>
              <a:t>Meteoroloji Genel Müdürlüğü</a:t>
            </a:r>
          </a:p>
          <a:p>
            <a:r>
              <a:rPr lang="tr-TR" sz="2200" dirty="0">
                <a:latin typeface="Times New Roman" panose="02020603050405020304" pitchFamily="18" charset="0"/>
                <a:cs typeface="Times New Roman" panose="02020603050405020304" pitchFamily="18" charset="0"/>
              </a:rPr>
              <a:t>Orman Genel Müdürlüğü</a:t>
            </a:r>
          </a:p>
          <a:p>
            <a:r>
              <a:rPr lang="tr-TR" sz="2200" dirty="0">
                <a:latin typeface="Times New Roman" panose="02020603050405020304" pitchFamily="18" charset="0"/>
                <a:cs typeface="Times New Roman" panose="02020603050405020304" pitchFamily="18" charset="0"/>
              </a:rPr>
              <a:t>Türkiye Su Enstitüsü</a:t>
            </a:r>
          </a:p>
          <a:p>
            <a:r>
              <a:rPr lang="tr-TR" sz="2200" dirty="0">
                <a:latin typeface="Times New Roman" panose="02020603050405020304" pitchFamily="18" charset="0"/>
                <a:cs typeface="Times New Roman" panose="02020603050405020304" pitchFamily="18" charset="0"/>
              </a:rPr>
              <a:t>Çay İşletmeleri Genel Müdürlüğü</a:t>
            </a:r>
          </a:p>
          <a:p>
            <a:r>
              <a:rPr lang="tr-TR" sz="2200" dirty="0">
                <a:latin typeface="Times New Roman" panose="02020603050405020304" pitchFamily="18" charset="0"/>
                <a:cs typeface="Times New Roman" panose="02020603050405020304" pitchFamily="18" charset="0"/>
              </a:rPr>
              <a:t>Et ve Süt Kurumu Genel Müdürlüğü</a:t>
            </a:r>
          </a:p>
          <a:p>
            <a:r>
              <a:rPr lang="tr-TR" sz="2200" dirty="0">
                <a:latin typeface="Times New Roman" panose="02020603050405020304" pitchFamily="18" charset="0"/>
                <a:cs typeface="Times New Roman" panose="02020603050405020304" pitchFamily="18" charset="0"/>
              </a:rPr>
              <a:t>İl ve İlçe Müdürlükleri</a:t>
            </a:r>
          </a:p>
          <a:p>
            <a:r>
              <a:rPr lang="tr-TR" sz="2200" dirty="0">
                <a:latin typeface="Times New Roman" panose="02020603050405020304" pitchFamily="18" charset="0"/>
                <a:cs typeface="Times New Roman" panose="02020603050405020304" pitchFamily="18" charset="0"/>
              </a:rPr>
              <a:t>Tarım ve Kırsal Kalkınmayı Destekleme Kurumu (TKDK)</a:t>
            </a:r>
          </a:p>
          <a:p>
            <a:r>
              <a:rPr lang="tr-TR" sz="2200" dirty="0">
                <a:latin typeface="Times New Roman" panose="02020603050405020304" pitchFamily="18" charset="0"/>
                <a:cs typeface="Times New Roman" panose="02020603050405020304" pitchFamily="18" charset="0"/>
              </a:rPr>
              <a:t>Kalkınma Ajansları Genel Müdürlüğü (KUDAKA, DAP, GAP)</a:t>
            </a:r>
          </a:p>
          <a:p>
            <a:r>
              <a:rPr lang="tr-TR" sz="2200" dirty="0">
                <a:latin typeface="Times New Roman" panose="02020603050405020304" pitchFamily="18" charset="0"/>
                <a:cs typeface="Times New Roman" panose="02020603050405020304" pitchFamily="18" charset="0"/>
              </a:rPr>
              <a:t>Üniversiteler</a:t>
            </a:r>
          </a:p>
          <a:p>
            <a:r>
              <a:rPr lang="tr-TR" sz="2200" dirty="0">
                <a:latin typeface="Times New Roman" panose="02020603050405020304" pitchFamily="18" charset="0"/>
                <a:cs typeface="Times New Roman" panose="02020603050405020304" pitchFamily="18" charset="0"/>
              </a:rPr>
              <a:t>Tarımsal Kooperatif ve Üretici Birlikleri</a:t>
            </a:r>
          </a:p>
          <a:p>
            <a:r>
              <a:rPr lang="tr-TR" sz="2200" dirty="0">
                <a:latin typeface="Times New Roman" panose="02020603050405020304" pitchFamily="18" charset="0"/>
                <a:cs typeface="Times New Roman" panose="02020603050405020304" pitchFamily="18" charset="0"/>
              </a:rPr>
              <a:t>Belediyeler</a:t>
            </a:r>
          </a:p>
          <a:p>
            <a:r>
              <a:rPr lang="tr-TR" sz="2200" dirty="0">
                <a:latin typeface="Times New Roman" panose="02020603050405020304" pitchFamily="18" charset="0"/>
                <a:cs typeface="Times New Roman" panose="02020603050405020304" pitchFamily="18" charset="0"/>
              </a:rPr>
              <a:t>Ziraat Odaları gibi resmi kurum ve kuruluşlarda çok çeşitli iş imkanları bulunmaktadır </a:t>
            </a:r>
          </a:p>
          <a:p>
            <a:endParaRPr lang="tr-TR"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2655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36674" y="3319340"/>
            <a:ext cx="9738946" cy="1325563"/>
          </a:xfrm>
        </p:spPr>
        <p:txBody>
          <a:bodyPr>
            <a:normAutofit fontScale="90000"/>
          </a:bodyPr>
          <a:lstStyle/>
          <a:p>
            <a:pPr algn="r"/>
            <a:r>
              <a:rPr lang="tr-TR" sz="5400" b="1" i="1" dirty="0">
                <a:solidFill>
                  <a:srgbClr val="C00000"/>
                </a:solidFill>
              </a:rPr>
              <a:t>TARIM EKONOMİSİ BÖLÜMÜ</a:t>
            </a:r>
            <a:br>
              <a:rPr lang="tr-TR" sz="5400" b="1" i="1" dirty="0">
                <a:solidFill>
                  <a:srgbClr val="C00000"/>
                </a:solidFill>
              </a:rPr>
            </a:br>
            <a:r>
              <a:rPr lang="tr-TR" sz="5400" b="1" i="1" dirty="0">
                <a:solidFill>
                  <a:srgbClr val="C00000"/>
                </a:solidFill>
              </a:rPr>
              <a:t>TEŞEKKÜRLER..</a:t>
            </a:r>
          </a:p>
        </p:txBody>
      </p:sp>
      <p:pic>
        <p:nvPicPr>
          <p:cNvPr id="5"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49973" y="340868"/>
            <a:ext cx="8915400" cy="2749509"/>
          </a:xfrm>
        </p:spPr>
      </p:pic>
    </p:spTree>
    <p:extLst>
      <p:ext uri="{BB962C8B-B14F-4D97-AF65-F5344CB8AC3E}">
        <p14:creationId xmlns:p14="http://schemas.microsoft.com/office/powerpoint/2010/main" val="2621456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3000" tmFilter="0, 0; .2, .5; .8, .5; 1, 0"/>
                                        <p:tgtEl>
                                          <p:spTgt spid="5"/>
                                        </p:tgtEl>
                                      </p:cBhvr>
                                    </p:animEffect>
                                    <p:animScale>
                                      <p:cBhvr>
                                        <p:cTn id="7" dur="1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61405" y="0"/>
            <a:ext cx="8911687" cy="731520"/>
          </a:xfrm>
        </p:spPr>
        <p:txBody>
          <a:bodyPr/>
          <a:lstStyle/>
          <a:p>
            <a:pPr algn="ctr"/>
            <a:r>
              <a:rPr lang="tr-TR" dirty="0">
                <a:latin typeface="Times New Roman" panose="02020603050405020304" pitchFamily="18" charset="0"/>
                <a:cs typeface="Times New Roman" panose="02020603050405020304" pitchFamily="18" charset="0"/>
              </a:rPr>
              <a:t>Bölüm Tanıtımı</a:t>
            </a:r>
          </a:p>
        </p:txBody>
      </p:sp>
      <p:sp>
        <p:nvSpPr>
          <p:cNvPr id="3" name="İçerik Yer Tutucusu 2"/>
          <p:cNvSpPr>
            <a:spLocks noGrp="1"/>
          </p:cNvSpPr>
          <p:nvPr>
            <p:ph idx="1"/>
          </p:nvPr>
        </p:nvSpPr>
        <p:spPr>
          <a:xfrm>
            <a:off x="1153551" y="731519"/>
            <a:ext cx="10747717" cy="5767755"/>
          </a:xfrm>
        </p:spPr>
        <p:txBody>
          <a:bodyPr>
            <a:noAutofit/>
          </a:bodyPr>
          <a:lstStyle/>
          <a:p>
            <a:pPr algn="just">
              <a:lnSpc>
                <a:spcPct val="150000"/>
              </a:lnSpc>
            </a:pPr>
            <a:r>
              <a:rPr lang="tr-TR" sz="2400" dirty="0">
                <a:latin typeface="Times New Roman" panose="02020603050405020304" pitchFamily="18" charset="0"/>
                <a:cs typeface="Times New Roman" panose="02020603050405020304" pitchFamily="18" charset="0"/>
              </a:rPr>
              <a:t>Tarım ekonomisi bölümü, Atatürk Üniversitesinin ilk kurulan bölümlerinden birisidir ve 1958 yılından beri eğitim ve araştırma faaliyetlerini sürdürmektedir.</a:t>
            </a:r>
          </a:p>
          <a:p>
            <a:pPr algn="just">
              <a:lnSpc>
                <a:spcPct val="150000"/>
              </a:lnSpc>
            </a:pPr>
            <a:r>
              <a:rPr lang="tr-TR" sz="2400" dirty="0">
                <a:latin typeface="Times New Roman" panose="02020603050405020304" pitchFamily="18" charset="0"/>
                <a:cs typeface="Times New Roman" panose="02020603050405020304" pitchFamily="18" charset="0"/>
              </a:rPr>
              <a:t>Tarım ekonomisi bölümünde mevcut olarak 13 öğretim üyesi, 2 öğretim elemanı ve 1 </a:t>
            </a:r>
            <a:r>
              <a:rPr lang="tr-TR" sz="2400" dirty="0" err="1">
                <a:latin typeface="Times New Roman" panose="02020603050405020304" pitchFamily="18" charset="0"/>
                <a:cs typeface="Times New Roman" panose="02020603050405020304" pitchFamily="18" charset="0"/>
              </a:rPr>
              <a:t>bursiyer</a:t>
            </a:r>
            <a:r>
              <a:rPr lang="tr-TR" sz="2400" dirty="0">
                <a:latin typeface="Times New Roman" panose="02020603050405020304" pitchFamily="18" charset="0"/>
                <a:cs typeface="Times New Roman" panose="02020603050405020304" pitchFamily="18" charset="0"/>
              </a:rPr>
              <a:t> bulunmaktadır. Aktif olarak lisans ve lisansüstü eğitim faaliyetlerinin yanı sıra araştırma faaliyetleri ile topluma katkı faaliyetleri de yürütülmektedir.</a:t>
            </a:r>
          </a:p>
          <a:p>
            <a:pPr algn="just">
              <a:lnSpc>
                <a:spcPct val="150000"/>
              </a:lnSpc>
            </a:pPr>
            <a:r>
              <a:rPr lang="tr-TR" sz="2400" dirty="0">
                <a:latin typeface="Times New Roman" panose="02020603050405020304" pitchFamily="18" charset="0"/>
                <a:cs typeface="Times New Roman" panose="02020603050405020304" pitchFamily="18" charset="0"/>
              </a:rPr>
              <a:t>Mevcut durumda;</a:t>
            </a:r>
          </a:p>
          <a:p>
            <a:pPr marL="457200" lvl="1" indent="0" algn="just">
              <a:lnSpc>
                <a:spcPct val="150000"/>
              </a:lnSpc>
              <a:buNone/>
            </a:pPr>
            <a:r>
              <a:rPr lang="tr-TR" sz="2400" dirty="0">
                <a:solidFill>
                  <a:srgbClr val="FF0000"/>
                </a:solidFill>
                <a:latin typeface="Times New Roman" panose="02020603050405020304" pitchFamily="18" charset="0"/>
                <a:cs typeface="Times New Roman" panose="02020603050405020304" pitchFamily="18" charset="0"/>
              </a:rPr>
              <a:t>200’ün üzerinde lisans</a:t>
            </a:r>
          </a:p>
          <a:p>
            <a:pPr marL="457200" lvl="1" indent="0" algn="just">
              <a:lnSpc>
                <a:spcPct val="150000"/>
              </a:lnSpc>
              <a:buNone/>
            </a:pPr>
            <a:r>
              <a:rPr lang="tr-TR" sz="2400" dirty="0">
                <a:solidFill>
                  <a:srgbClr val="FF0000"/>
                </a:solidFill>
                <a:latin typeface="Times New Roman" panose="02020603050405020304" pitchFamily="18" charset="0"/>
                <a:cs typeface="Times New Roman" panose="02020603050405020304" pitchFamily="18" charset="0"/>
              </a:rPr>
              <a:t>48 yüksek lisans</a:t>
            </a:r>
          </a:p>
          <a:p>
            <a:pPr marL="457200" lvl="1" indent="0" algn="just">
              <a:lnSpc>
                <a:spcPct val="150000"/>
              </a:lnSpc>
              <a:buNone/>
            </a:pPr>
            <a:r>
              <a:rPr lang="tr-TR" sz="2400" dirty="0">
                <a:solidFill>
                  <a:srgbClr val="FF0000"/>
                </a:solidFill>
                <a:latin typeface="Times New Roman" panose="02020603050405020304" pitchFamily="18" charset="0"/>
                <a:cs typeface="Times New Roman" panose="02020603050405020304" pitchFamily="18" charset="0"/>
              </a:rPr>
              <a:t>21 doktora öğrencisi </a:t>
            </a:r>
            <a:r>
              <a:rPr lang="tr-TR" sz="2400" dirty="0">
                <a:latin typeface="Times New Roman" panose="02020603050405020304" pitchFamily="18" charset="0"/>
                <a:cs typeface="Times New Roman" panose="02020603050405020304" pitchFamily="18" charset="0"/>
              </a:rPr>
              <a:t>bulunmaktadır.</a:t>
            </a:r>
          </a:p>
          <a:p>
            <a:pPr algn="just"/>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8293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480384" y="0"/>
            <a:ext cx="8911687" cy="1280890"/>
          </a:xfrm>
        </p:spPr>
        <p:txBody>
          <a:bodyPr/>
          <a:lstStyle/>
          <a:p>
            <a:r>
              <a:rPr lang="tr-TR" dirty="0">
                <a:latin typeface="Times New Roman" panose="02020603050405020304" pitchFamily="18" charset="0"/>
                <a:cs typeface="Times New Roman" panose="02020603050405020304" pitchFamily="18" charset="0"/>
              </a:rPr>
              <a:t>Misyon ve Vizyon</a:t>
            </a:r>
          </a:p>
        </p:txBody>
      </p:sp>
      <p:sp>
        <p:nvSpPr>
          <p:cNvPr id="3" name="İçerik Yer Tutucusu 2"/>
          <p:cNvSpPr>
            <a:spLocks noGrp="1"/>
          </p:cNvSpPr>
          <p:nvPr>
            <p:ph idx="1"/>
          </p:nvPr>
        </p:nvSpPr>
        <p:spPr>
          <a:xfrm>
            <a:off x="1364565" y="562708"/>
            <a:ext cx="10621109" cy="6534442"/>
          </a:xfrm>
        </p:spPr>
        <p:txBody>
          <a:bodyPr>
            <a:noAutofit/>
          </a:bodyPr>
          <a:lstStyle/>
          <a:p>
            <a:pPr algn="just">
              <a:lnSpc>
                <a:spcPct val="150000"/>
              </a:lnSpc>
            </a:pPr>
            <a:r>
              <a:rPr lang="tr-TR" sz="2400" dirty="0">
                <a:latin typeface="Times New Roman" panose="02020603050405020304" pitchFamily="18" charset="0"/>
                <a:cs typeface="Times New Roman" panose="02020603050405020304" pitchFamily="18" charset="0"/>
              </a:rPr>
              <a:t>Tarım Ekonomisi Bölümünün misyonu, ekonomi biliminin prensiplerini kullanarak, tarım sektörünün gelişmesi için tarımın güncel ekonomik problemlerine yönelik bilgi üretmek ve üretilen yararlı bilgileri yaymaktır.</a:t>
            </a:r>
          </a:p>
          <a:p>
            <a:pPr algn="just">
              <a:lnSpc>
                <a:spcPct val="150000"/>
              </a:lnSpc>
            </a:pPr>
            <a:r>
              <a:rPr lang="tr-TR" sz="2400" dirty="0">
                <a:latin typeface="Times New Roman" panose="02020603050405020304" pitchFamily="18" charset="0"/>
                <a:cs typeface="Times New Roman" panose="02020603050405020304" pitchFamily="18" charset="0"/>
              </a:rPr>
              <a:t>Tarım Ekonomisi Bölümünün vizyonu, tüm faaliyetlerimizde sürekli olarak yüksek ilmi standartları ve bilimsel objektifliği sağlamak, tarım işletmeciliği ve politikası temeline dayalı güçlü bir lisans programı ve ulusal düzeyde tanınmış uygulamalı ekonomi ağırlıklı bir lisans üstü programı var etmek ve kamu ve özel sektördeki karar vericiler ve meslektaşlarımızla sürekli ve sık sık irtibat kurarak, hitap ettiğimiz kitlenin karşılaştığı önemli güncel konulara yönelik çalışmalar yaptığımızdan emin olmaktır.   </a:t>
            </a:r>
          </a:p>
        </p:txBody>
      </p:sp>
    </p:spTree>
    <p:extLst>
      <p:ext uri="{BB962C8B-B14F-4D97-AF65-F5344CB8AC3E}">
        <p14:creationId xmlns:p14="http://schemas.microsoft.com/office/powerpoint/2010/main" val="1052906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719092"/>
          </a:xfrm>
        </p:spPr>
        <p:txBody>
          <a:bodyPr/>
          <a:lstStyle/>
          <a:p>
            <a:pPr algn="ctr"/>
            <a:r>
              <a:rPr lang="tr-TR" dirty="0"/>
              <a:t>Bölüm Akademik Personeli</a:t>
            </a:r>
          </a:p>
        </p:txBody>
      </p:sp>
      <p:graphicFrame>
        <p:nvGraphicFramePr>
          <p:cNvPr id="3" name="Nesne 2">
            <a:extLst>
              <a:ext uri="{FF2B5EF4-FFF2-40B4-BE49-F238E27FC236}">
                <a16:creationId xmlns:a16="http://schemas.microsoft.com/office/drawing/2014/main" id="{EFCF3754-DAAF-46AC-80F2-E53D26D15F79}"/>
              </a:ext>
            </a:extLst>
          </p:cNvPr>
          <p:cNvGraphicFramePr>
            <a:graphicFrameLocks noChangeAspect="1"/>
          </p:cNvGraphicFramePr>
          <p:nvPr>
            <p:extLst>
              <p:ext uri="{D42A27DB-BD31-4B8C-83A1-F6EECF244321}">
                <p14:modId xmlns:p14="http://schemas.microsoft.com/office/powerpoint/2010/main" val="1699165281"/>
              </p:ext>
            </p:extLst>
          </p:nvPr>
        </p:nvGraphicFramePr>
        <p:xfrm>
          <a:off x="1638300" y="974914"/>
          <a:ext cx="9517380" cy="5763510"/>
        </p:xfrm>
        <a:graphic>
          <a:graphicData uri="http://schemas.openxmlformats.org/presentationml/2006/ole">
            <mc:AlternateContent xmlns:mc="http://schemas.openxmlformats.org/markup-compatibility/2006">
              <mc:Choice xmlns:v="urn:schemas-microsoft-com:vml" Requires="v">
                <p:oleObj spid="_x0000_s1032" name="Acrobat Document" r:id="rId3" imgW="33746739" imgH="21602700" progId="AcroExch.Document.DC">
                  <p:embed/>
                </p:oleObj>
              </mc:Choice>
              <mc:Fallback>
                <p:oleObj name="Acrobat Document" r:id="rId3" imgW="33746739" imgH="21602700" progId="AcroExch.Document.DC">
                  <p:embed/>
                  <p:pic>
                    <p:nvPicPr>
                      <p:cNvPr id="0" name=""/>
                      <p:cNvPicPr/>
                      <p:nvPr/>
                    </p:nvPicPr>
                    <p:blipFill>
                      <a:blip r:embed="rId4"/>
                      <a:stretch>
                        <a:fillRect/>
                      </a:stretch>
                    </p:blipFill>
                    <p:spPr>
                      <a:xfrm>
                        <a:off x="1638300" y="974914"/>
                        <a:ext cx="9517380" cy="5763510"/>
                      </a:xfrm>
                      <a:prstGeom prst="rect">
                        <a:avLst/>
                      </a:prstGeom>
                    </p:spPr>
                  </p:pic>
                </p:oleObj>
              </mc:Fallback>
            </mc:AlternateContent>
          </a:graphicData>
        </a:graphic>
      </p:graphicFrame>
    </p:spTree>
    <p:extLst>
      <p:ext uri="{BB962C8B-B14F-4D97-AF65-F5344CB8AC3E}">
        <p14:creationId xmlns:p14="http://schemas.microsoft.com/office/powerpoint/2010/main" val="1794049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Bölüm Dersleri</a:t>
            </a: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99457" y="4163780"/>
            <a:ext cx="2429214" cy="2876951"/>
          </a:xfr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4338" y="2153211"/>
            <a:ext cx="1971950" cy="1981477"/>
          </a:xfrm>
          <a:prstGeom prst="rect">
            <a:avLst/>
          </a:prstGeom>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83" y="4150406"/>
            <a:ext cx="2914649" cy="1547343"/>
          </a:xfrm>
          <a:prstGeom prst="rect">
            <a:avLst/>
          </a:prstGeom>
        </p:spPr>
      </p:pic>
      <p:pic>
        <p:nvPicPr>
          <p:cNvPr id="7" name="Resim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51712" y="5126518"/>
            <a:ext cx="2637735" cy="1731482"/>
          </a:xfrm>
          <a:prstGeom prst="rect">
            <a:avLst/>
          </a:prstGeom>
        </p:spPr>
      </p:pic>
      <p:pic>
        <p:nvPicPr>
          <p:cNvPr id="8" name="Resim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8427" y="2441842"/>
            <a:ext cx="3364342" cy="1676831"/>
          </a:xfrm>
          <a:prstGeom prst="rect">
            <a:avLst/>
          </a:prstGeom>
        </p:spPr>
      </p:pic>
      <p:pic>
        <p:nvPicPr>
          <p:cNvPr id="9" name="Resim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99735" y="3979195"/>
            <a:ext cx="2157878" cy="2878805"/>
          </a:xfrm>
          <a:prstGeom prst="rect">
            <a:avLst/>
          </a:prstGeom>
        </p:spPr>
      </p:pic>
      <p:pic>
        <p:nvPicPr>
          <p:cNvPr id="10" name="Resim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83416" y="1971466"/>
            <a:ext cx="1255842" cy="2178940"/>
          </a:xfrm>
          <a:prstGeom prst="rect">
            <a:avLst/>
          </a:prstGeom>
        </p:spPr>
      </p:pic>
      <p:pic>
        <p:nvPicPr>
          <p:cNvPr id="11" name="Resim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32214" y="1875100"/>
            <a:ext cx="3225399" cy="2188111"/>
          </a:xfrm>
          <a:prstGeom prst="rect">
            <a:avLst/>
          </a:prstGeom>
        </p:spPr>
      </p:pic>
      <p:pic>
        <p:nvPicPr>
          <p:cNvPr id="12" name="Resim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25880" y="5819034"/>
            <a:ext cx="2828719" cy="1038966"/>
          </a:xfrm>
          <a:prstGeom prst="rect">
            <a:avLst/>
          </a:prstGeom>
        </p:spPr>
      </p:pic>
      <p:pic>
        <p:nvPicPr>
          <p:cNvPr id="13" name="Resim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097666" y="4076585"/>
            <a:ext cx="2810038" cy="1746122"/>
          </a:xfrm>
          <a:prstGeom prst="rect">
            <a:avLst/>
          </a:prstGeom>
        </p:spPr>
      </p:pic>
      <p:pic>
        <p:nvPicPr>
          <p:cNvPr id="14" name="Resim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987256" y="3823179"/>
            <a:ext cx="3225301" cy="1277743"/>
          </a:xfrm>
          <a:prstGeom prst="rect">
            <a:avLst/>
          </a:prstGeom>
        </p:spPr>
      </p:pic>
      <p:pic>
        <p:nvPicPr>
          <p:cNvPr id="15" name="Resim 1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59467" y="5504203"/>
            <a:ext cx="2907807" cy="1338079"/>
          </a:xfrm>
          <a:prstGeom prst="rect">
            <a:avLst/>
          </a:prstGeom>
        </p:spPr>
      </p:pic>
      <p:pic>
        <p:nvPicPr>
          <p:cNvPr id="3" name="Resim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544666" y="2441842"/>
            <a:ext cx="3238750" cy="1381338"/>
          </a:xfrm>
          <a:prstGeom prst="rect">
            <a:avLst/>
          </a:prstGeom>
        </p:spPr>
      </p:pic>
    </p:spTree>
    <p:extLst>
      <p:ext uri="{BB962C8B-B14F-4D97-AF65-F5344CB8AC3E}">
        <p14:creationId xmlns:p14="http://schemas.microsoft.com/office/powerpoint/2010/main" val="144915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Bölüm Teknik Altyapısı</a:t>
            </a: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6888" y="1762857"/>
            <a:ext cx="8704385" cy="5496072"/>
          </a:xfrm>
        </p:spPr>
      </p:pic>
      <p:sp>
        <p:nvSpPr>
          <p:cNvPr id="5" name="Yuvarlatılmış Dikdörtgen 4"/>
          <p:cNvSpPr/>
          <p:nvPr/>
        </p:nvSpPr>
        <p:spPr>
          <a:xfrm>
            <a:off x="5501322" y="1264555"/>
            <a:ext cx="3094892" cy="43082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tr-TR" dirty="0">
                <a:solidFill>
                  <a:schemeClr val="tx1"/>
                </a:solidFill>
              </a:rPr>
              <a:t>Lisansüstü Öğrenci Odası</a:t>
            </a:r>
          </a:p>
        </p:txBody>
      </p:sp>
    </p:spTree>
    <p:extLst>
      <p:ext uri="{BB962C8B-B14F-4D97-AF65-F5344CB8AC3E}">
        <p14:creationId xmlns:p14="http://schemas.microsoft.com/office/powerpoint/2010/main" val="1196255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AB700EE-891B-4F04-A4CC-A20B7F31C3E1}"/>
              </a:ext>
            </a:extLst>
          </p:cNvPr>
          <p:cNvSpPr>
            <a:spLocks noGrp="1"/>
          </p:cNvSpPr>
          <p:nvPr>
            <p:ph type="title"/>
          </p:nvPr>
        </p:nvSpPr>
        <p:spPr>
          <a:xfrm>
            <a:off x="2592925" y="624110"/>
            <a:ext cx="8911687" cy="1280890"/>
          </a:xfrm>
        </p:spPr>
        <p:txBody>
          <a:bodyPr/>
          <a:lstStyle/>
          <a:p>
            <a:pPr algn="ctr"/>
            <a:r>
              <a:rPr lang="tr-TR" dirty="0"/>
              <a:t>Bölüm Teknik Altyapısı</a:t>
            </a:r>
          </a:p>
        </p:txBody>
      </p:sp>
      <p:sp>
        <p:nvSpPr>
          <p:cNvPr id="4" name="Yuvarlatılmış Dikdörtgen 4">
            <a:extLst>
              <a:ext uri="{FF2B5EF4-FFF2-40B4-BE49-F238E27FC236}">
                <a16:creationId xmlns:a16="http://schemas.microsoft.com/office/drawing/2014/main" id="{A5EC8ECF-0405-485B-B038-E9A32D801CCD}"/>
              </a:ext>
            </a:extLst>
          </p:cNvPr>
          <p:cNvSpPr/>
          <p:nvPr/>
        </p:nvSpPr>
        <p:spPr>
          <a:xfrm>
            <a:off x="5360645" y="1323099"/>
            <a:ext cx="3094892" cy="43082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tr-TR" dirty="0">
                <a:solidFill>
                  <a:schemeClr val="tx1"/>
                </a:solidFill>
              </a:rPr>
              <a:t>Bilgisayar Laboratuvarı</a:t>
            </a:r>
          </a:p>
        </p:txBody>
      </p:sp>
      <p:pic>
        <p:nvPicPr>
          <p:cNvPr id="5" name="İçerik Yer Tutucusu 4" descr="C:\Users\Tarım Ekonomisi\Desktop\60f60a9f-836c-4626-8898-cac5779d5688.jpg">
            <a:extLst>
              <a:ext uri="{FF2B5EF4-FFF2-40B4-BE49-F238E27FC236}">
                <a16:creationId xmlns:a16="http://schemas.microsoft.com/office/drawing/2014/main" id="{C8999482-C277-4D73-9FF2-BD4AC24CE46E}"/>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86406" y="2006991"/>
            <a:ext cx="5037666" cy="3778250"/>
          </a:xfrm>
          <a:prstGeom prst="rect">
            <a:avLst/>
          </a:prstGeom>
          <a:noFill/>
          <a:ln>
            <a:noFill/>
          </a:ln>
        </p:spPr>
      </p:pic>
      <p:pic>
        <p:nvPicPr>
          <p:cNvPr id="7" name="Resim 6" descr="C:\Users\Tarım Ekonomisi\Desktop\ad53e194-02aa-4965-8406-5e67f22f27fe.jpg">
            <a:extLst>
              <a:ext uri="{FF2B5EF4-FFF2-40B4-BE49-F238E27FC236}">
                <a16:creationId xmlns:a16="http://schemas.microsoft.com/office/drawing/2014/main" id="{A2EB9C78-8668-4D60-AFB5-FA02F872351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8091" y="2006991"/>
            <a:ext cx="4455844" cy="3778250"/>
          </a:xfrm>
          <a:prstGeom prst="rect">
            <a:avLst/>
          </a:prstGeom>
          <a:noFill/>
          <a:ln>
            <a:noFill/>
          </a:ln>
        </p:spPr>
      </p:pic>
    </p:spTree>
    <p:extLst>
      <p:ext uri="{BB962C8B-B14F-4D97-AF65-F5344CB8AC3E}">
        <p14:creationId xmlns:p14="http://schemas.microsoft.com/office/powerpoint/2010/main" val="4120249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5C7C8797-FAF7-4982-BFA9-03F0EF151D01}"/>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88112" y="1479855"/>
            <a:ext cx="6147583" cy="4465067"/>
          </a:xfrm>
          <a:prstGeom prst="rect">
            <a:avLst/>
          </a:prstGeom>
          <a:noFill/>
          <a:ln>
            <a:noFill/>
          </a:ln>
        </p:spPr>
      </p:pic>
      <p:sp>
        <p:nvSpPr>
          <p:cNvPr id="5" name="Unvan 1">
            <a:extLst>
              <a:ext uri="{FF2B5EF4-FFF2-40B4-BE49-F238E27FC236}">
                <a16:creationId xmlns:a16="http://schemas.microsoft.com/office/drawing/2014/main" id="{064D013C-8172-4416-9D49-DABD18D4FB2F}"/>
              </a:ext>
            </a:extLst>
          </p:cNvPr>
          <p:cNvSpPr>
            <a:spLocks noGrp="1"/>
          </p:cNvSpPr>
          <p:nvPr>
            <p:ph type="title"/>
          </p:nvPr>
        </p:nvSpPr>
        <p:spPr>
          <a:xfrm>
            <a:off x="2395440" y="198743"/>
            <a:ext cx="8912225" cy="1281112"/>
          </a:xfrm>
        </p:spPr>
        <p:txBody>
          <a:bodyPr/>
          <a:lstStyle/>
          <a:p>
            <a:pPr algn="ctr"/>
            <a:r>
              <a:rPr lang="tr-TR" dirty="0"/>
              <a:t>Bölüm Teknik Altyapısı</a:t>
            </a:r>
            <a:br>
              <a:rPr lang="tr-TR" dirty="0"/>
            </a:br>
            <a:endParaRPr lang="tr-TR" dirty="0"/>
          </a:p>
        </p:txBody>
      </p:sp>
      <p:sp>
        <p:nvSpPr>
          <p:cNvPr id="7" name="Yuvarlatılmış Dikdörtgen 4">
            <a:extLst>
              <a:ext uri="{FF2B5EF4-FFF2-40B4-BE49-F238E27FC236}">
                <a16:creationId xmlns:a16="http://schemas.microsoft.com/office/drawing/2014/main" id="{7CD24009-8580-4EF5-9E15-AF423C02D118}"/>
              </a:ext>
            </a:extLst>
          </p:cNvPr>
          <p:cNvSpPr/>
          <p:nvPr/>
        </p:nvSpPr>
        <p:spPr>
          <a:xfrm>
            <a:off x="4318940" y="820469"/>
            <a:ext cx="5065224" cy="43082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tr-TR" dirty="0">
                <a:solidFill>
                  <a:schemeClr val="tx1"/>
                </a:solidFill>
              </a:rPr>
              <a:t>Lisans Öğrenci Derslikleri ve Teknoloji Sınıfı </a:t>
            </a:r>
          </a:p>
        </p:txBody>
      </p:sp>
      <p:pic>
        <p:nvPicPr>
          <p:cNvPr id="8" name="Picture 27" descr="C:\Users\pc\Desktop\Bölüm Resimler\lisans sınıf.jpg">
            <a:extLst>
              <a:ext uri="{FF2B5EF4-FFF2-40B4-BE49-F238E27FC236}">
                <a16:creationId xmlns:a16="http://schemas.microsoft.com/office/drawing/2014/main" id="{7D514CBF-E983-47E6-B5E1-59853BBACA6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387" y="1479855"/>
            <a:ext cx="5200725" cy="4465067"/>
          </a:xfrm>
          <a:prstGeom prst="rect">
            <a:avLst/>
          </a:prstGeom>
          <a:noFill/>
          <a:ln>
            <a:noFill/>
          </a:ln>
        </p:spPr>
      </p:pic>
    </p:spTree>
    <p:extLst>
      <p:ext uri="{BB962C8B-B14F-4D97-AF65-F5344CB8AC3E}">
        <p14:creationId xmlns:p14="http://schemas.microsoft.com/office/powerpoint/2010/main" val="298558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124222" y="206888"/>
            <a:ext cx="8910638" cy="128111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normAutofit/>
          </a:bodyPr>
          <a:lstStyle/>
          <a:p>
            <a:pPr algn="ctr"/>
            <a:r>
              <a:rPr lang="tr-TR" dirty="0"/>
              <a:t>Bölüm Teknik Altyapısı </a:t>
            </a:r>
            <a:br>
              <a:rPr lang="tr-TR" dirty="0"/>
            </a:br>
            <a:r>
              <a:rPr lang="tr-TR" sz="2700" dirty="0">
                <a:solidFill>
                  <a:schemeClr val="tx1"/>
                </a:solidFill>
              </a:rPr>
              <a:t>Bölüm Toplantı ve Seminer Salonu</a:t>
            </a:r>
          </a:p>
        </p:txBody>
      </p:sp>
      <p:pic>
        <p:nvPicPr>
          <p:cNvPr id="9" name="Picture 21" descr="C:\Users\pc\Desktop\Bölüm Resimler\toplantı odası.jpg">
            <a:extLst>
              <a:ext uri="{FF2B5EF4-FFF2-40B4-BE49-F238E27FC236}">
                <a16:creationId xmlns:a16="http://schemas.microsoft.com/office/drawing/2014/main" id="{B7FEF79F-28AD-4212-8B1C-693D769F0CD0}"/>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05243" y="1716259"/>
            <a:ext cx="10016197" cy="4557932"/>
          </a:xfrm>
          <a:prstGeom prst="rect">
            <a:avLst/>
          </a:prstGeom>
          <a:noFill/>
          <a:ln>
            <a:noFill/>
          </a:ln>
        </p:spPr>
      </p:pic>
    </p:spTree>
    <p:extLst>
      <p:ext uri="{BB962C8B-B14F-4D97-AF65-F5344CB8AC3E}">
        <p14:creationId xmlns:p14="http://schemas.microsoft.com/office/powerpoint/2010/main" val="2197070828"/>
      </p:ext>
    </p:extLst>
  </p:cSld>
  <p:clrMapOvr>
    <a:masterClrMapping/>
  </p:clrMapOvr>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157</TotalTime>
  <Words>340</Words>
  <Application>Microsoft Office PowerPoint</Application>
  <PresentationFormat>Geniş ekran</PresentationFormat>
  <Paragraphs>46</Paragraphs>
  <Slides>12</Slides>
  <Notes>0</Notes>
  <HiddenSlides>0</HiddenSlides>
  <MMClips>0</MMClips>
  <ScaleCrop>false</ScaleCrop>
  <HeadingPairs>
    <vt:vector size="8" baseType="variant">
      <vt:variant>
        <vt:lpstr>Kullanılan Yazı Tipleri</vt:lpstr>
      </vt:variant>
      <vt:variant>
        <vt:i4>4</vt:i4>
      </vt:variant>
      <vt:variant>
        <vt:lpstr>Tema</vt:lpstr>
      </vt:variant>
      <vt:variant>
        <vt:i4>1</vt:i4>
      </vt:variant>
      <vt:variant>
        <vt:lpstr>Eklenmiş OLE Hizmet Programları</vt:lpstr>
      </vt:variant>
      <vt:variant>
        <vt:i4>1</vt:i4>
      </vt:variant>
      <vt:variant>
        <vt:lpstr>Slayt Başlıkları</vt:lpstr>
      </vt:variant>
      <vt:variant>
        <vt:i4>12</vt:i4>
      </vt:variant>
    </vt:vector>
  </HeadingPairs>
  <TitlesOfParts>
    <vt:vector size="18" baseType="lpstr">
      <vt:lpstr>Arial</vt:lpstr>
      <vt:lpstr>Century Gothic</vt:lpstr>
      <vt:lpstr>Times New Roman</vt:lpstr>
      <vt:lpstr>Wingdings 3</vt:lpstr>
      <vt:lpstr>Duman</vt:lpstr>
      <vt:lpstr>Adobe Acrobat Document</vt:lpstr>
      <vt:lpstr>Tarım Ekonomisi Bölümü Tanıtım Gösterisi</vt:lpstr>
      <vt:lpstr>Bölüm Tanıtımı</vt:lpstr>
      <vt:lpstr>Misyon ve Vizyon</vt:lpstr>
      <vt:lpstr>Bölüm Akademik Personeli</vt:lpstr>
      <vt:lpstr>Bölüm Dersleri</vt:lpstr>
      <vt:lpstr>Bölüm Teknik Altyapısı</vt:lpstr>
      <vt:lpstr>Bölüm Teknik Altyapısı</vt:lpstr>
      <vt:lpstr>Bölüm Teknik Altyapısı </vt:lpstr>
      <vt:lpstr>Bölüm Teknik Altyapısı  Bölüm Toplantı ve Seminer Salonu</vt:lpstr>
      <vt:lpstr>İş İmkanları</vt:lpstr>
      <vt:lpstr>İş İmkanları</vt:lpstr>
      <vt:lpstr>TARIM EKONOMİSİ BÖLÜMÜ TEŞEKKÜRLER..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Tarım Ekonomisi Bölümü Tanıtım Gösterisi</dc:title>
  <dc:creator>Lenovo</dc:creator>
  <cp:lastModifiedBy>User</cp:lastModifiedBy>
  <cp:revision>25</cp:revision>
  <dcterms:created xsi:type="dcterms:W3CDTF">2019-03-27T10:36:18Z</dcterms:created>
  <dcterms:modified xsi:type="dcterms:W3CDTF">2021-09-28T13:06:45Z</dcterms:modified>
</cp:coreProperties>
</file>