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2" r:id="rId3"/>
    <p:sldId id="288" r:id="rId4"/>
    <p:sldId id="303" r:id="rId5"/>
    <p:sldId id="304" r:id="rId6"/>
    <p:sldId id="268" r:id="rId7"/>
    <p:sldId id="287" r:id="rId8"/>
    <p:sldId id="271" r:id="rId9"/>
    <p:sldId id="286" r:id="rId10"/>
    <p:sldId id="278" r:id="rId11"/>
    <p:sldId id="280" r:id="rId12"/>
    <p:sldId id="281" r:id="rId13"/>
    <p:sldId id="276" r:id="rId14"/>
    <p:sldId id="277" r:id="rId15"/>
    <p:sldId id="305" r:id="rId16"/>
    <p:sldId id="306" r:id="rId17"/>
    <p:sldId id="290" r:id="rId18"/>
    <p:sldId id="266" r:id="rId19"/>
    <p:sldId id="267" r:id="rId20"/>
    <p:sldId id="285" r:id="rId21"/>
    <p:sldId id="284" r:id="rId22"/>
    <p:sldId id="289" r:id="rId23"/>
    <p:sldId id="272" r:id="rId24"/>
    <p:sldId id="291" r:id="rId25"/>
    <p:sldId id="292" r:id="rId26"/>
    <p:sldId id="293" r:id="rId27"/>
    <p:sldId id="295" r:id="rId28"/>
    <p:sldId id="296" r:id="rId29"/>
    <p:sldId id="297" r:id="rId30"/>
    <p:sldId id="298" r:id="rId31"/>
    <p:sldId id="299" r:id="rId32"/>
    <p:sldId id="300" r:id="rId33"/>
    <p:sldId id="301"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1"/>
    <p:restoredTop sz="94644"/>
  </p:normalViewPr>
  <p:slideViewPr>
    <p:cSldViewPr snapToGrid="0" snapToObjects="1">
      <p:cViewPr varScale="1">
        <p:scale>
          <a:sx n="85" d="100"/>
          <a:sy n="85"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p>
        </p:txBody>
      </p:sp>
      <p:sp>
        <p:nvSpPr>
          <p:cNvPr id="3" name="Alt Konu Başlığı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F6D2D84-9C5F-6846-A4A0-E98590EB5514}" type="datetimeFigureOut">
              <a:rPr lang="tr-TR" smtClean="0"/>
              <a:t>10.11.2022</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00392C-7F33-104B-A9CF-414FB4477C72}" type="slidenum">
              <a:rPr lang="tr-TR" smtClean="0"/>
              <a:t>‹#›</a:t>
            </a:fld>
            <a:endParaRPr lang="tr-TR"/>
          </a:p>
        </p:txBody>
      </p:sp>
    </p:spTree>
    <p:extLst>
      <p:ext uri="{BB962C8B-B14F-4D97-AF65-F5344CB8AC3E}">
        <p14:creationId xmlns:p14="http://schemas.microsoft.com/office/powerpoint/2010/main" val="106530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p>
        </p:txBody>
      </p:sp>
      <p:sp>
        <p:nvSpPr>
          <p:cNvPr id="3" name="Dikey Metin Yer Tutucusu 2"/>
          <p:cNvSpPr>
            <a:spLocks noGrp="1"/>
          </p:cNvSpPr>
          <p:nvPr>
            <p:ph type="body" orient="vert" idx="1"/>
          </p:nvPr>
        </p:nvSpPr>
        <p:spPr/>
        <p:txBody>
          <a:bodyPr vert="eaVert"/>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F6D2D84-9C5F-6846-A4A0-E98590EB5514}" type="datetimeFigureOut">
              <a:rPr lang="tr-TR" smtClean="0"/>
              <a:t>10.11.2022</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00392C-7F33-104B-A9CF-414FB4477C72}" type="slidenum">
              <a:rPr lang="tr-TR" smtClean="0"/>
              <a:t>‹#›</a:t>
            </a:fld>
            <a:endParaRPr lang="tr-TR"/>
          </a:p>
        </p:txBody>
      </p:sp>
    </p:spTree>
    <p:extLst>
      <p:ext uri="{BB962C8B-B14F-4D97-AF65-F5344CB8AC3E}">
        <p14:creationId xmlns:p14="http://schemas.microsoft.com/office/powerpoint/2010/main" val="134497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F6D2D84-9C5F-6846-A4A0-E98590EB5514}" type="datetimeFigureOut">
              <a:rPr lang="tr-TR" smtClean="0"/>
              <a:t>10.11.2022</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00392C-7F33-104B-A9CF-414FB4477C72}" type="slidenum">
              <a:rPr lang="tr-TR" smtClean="0"/>
              <a:t>‹#›</a:t>
            </a:fld>
            <a:endParaRPr lang="tr-TR"/>
          </a:p>
        </p:txBody>
      </p:sp>
    </p:spTree>
    <p:extLst>
      <p:ext uri="{BB962C8B-B14F-4D97-AF65-F5344CB8AC3E}">
        <p14:creationId xmlns:p14="http://schemas.microsoft.com/office/powerpoint/2010/main" val="63947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p>
        </p:txBody>
      </p:sp>
      <p:sp>
        <p:nvSpPr>
          <p:cNvPr id="3" name="İçerik Yer Tutucusu 2"/>
          <p:cNvSpPr>
            <a:spLocks noGrp="1"/>
          </p:cNvSpPr>
          <p:nvPr>
            <p:ph idx="1"/>
          </p:nvPr>
        </p:nvSpPr>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F6D2D84-9C5F-6846-A4A0-E98590EB5514}" type="datetimeFigureOut">
              <a:rPr lang="tr-TR" smtClean="0"/>
              <a:t>10.11.2022</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00392C-7F33-104B-A9CF-414FB4477C72}" type="slidenum">
              <a:rPr lang="tr-TR" smtClean="0"/>
              <a:t>‹#›</a:t>
            </a:fld>
            <a:endParaRPr lang="tr-TR"/>
          </a:p>
        </p:txBody>
      </p:sp>
    </p:spTree>
    <p:extLst>
      <p:ext uri="{BB962C8B-B14F-4D97-AF65-F5344CB8AC3E}">
        <p14:creationId xmlns:p14="http://schemas.microsoft.com/office/powerpoint/2010/main" val="94388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Ana metin stillerini düzenlemek için tıklayın</a:t>
            </a:r>
          </a:p>
        </p:txBody>
      </p:sp>
      <p:sp>
        <p:nvSpPr>
          <p:cNvPr id="4" name="Veri Yer Tutucusu 3"/>
          <p:cNvSpPr>
            <a:spLocks noGrp="1"/>
          </p:cNvSpPr>
          <p:nvPr>
            <p:ph type="dt" sz="half" idx="10"/>
          </p:nvPr>
        </p:nvSpPr>
        <p:spPr/>
        <p:txBody>
          <a:bodyPr/>
          <a:lstStyle/>
          <a:p>
            <a:fld id="{6F6D2D84-9C5F-6846-A4A0-E98590EB5514}" type="datetimeFigureOut">
              <a:rPr lang="tr-TR" smtClean="0"/>
              <a:t>10.11.2022</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00392C-7F33-104B-A9CF-414FB4477C72}" type="slidenum">
              <a:rPr lang="tr-TR" smtClean="0"/>
              <a:t>‹#›</a:t>
            </a:fld>
            <a:endParaRPr lang="tr-TR"/>
          </a:p>
        </p:txBody>
      </p:sp>
    </p:spTree>
    <p:extLst>
      <p:ext uri="{BB962C8B-B14F-4D97-AF65-F5344CB8AC3E}">
        <p14:creationId xmlns:p14="http://schemas.microsoft.com/office/powerpoint/2010/main" val="41075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p>
        </p:txBody>
      </p:sp>
      <p:sp>
        <p:nvSpPr>
          <p:cNvPr id="3" name="İçerik Yer Tutucusu 2"/>
          <p:cNvSpPr>
            <a:spLocks noGrp="1"/>
          </p:cNvSpPr>
          <p:nvPr>
            <p:ph sz="half" idx="1"/>
          </p:nvPr>
        </p:nvSpPr>
        <p:spPr>
          <a:xfrm>
            <a:off x="838200" y="1825625"/>
            <a:ext cx="5181600" cy="4351338"/>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F6D2D84-9C5F-6846-A4A0-E98590EB5514}" type="datetimeFigureOut">
              <a:rPr lang="tr-TR" smtClean="0"/>
              <a:t>10.11.2022</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00392C-7F33-104B-A9CF-414FB4477C72}" type="slidenum">
              <a:rPr lang="tr-TR" smtClean="0"/>
              <a:t>‹#›</a:t>
            </a:fld>
            <a:endParaRPr lang="tr-TR"/>
          </a:p>
        </p:txBody>
      </p:sp>
    </p:spTree>
    <p:extLst>
      <p:ext uri="{BB962C8B-B14F-4D97-AF65-F5344CB8AC3E}">
        <p14:creationId xmlns:p14="http://schemas.microsoft.com/office/powerpoint/2010/main" val="154802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tıklayın</a:t>
            </a:r>
          </a:p>
        </p:txBody>
      </p:sp>
      <p:sp>
        <p:nvSpPr>
          <p:cNvPr id="4" name="İçerik Yer Tutucusu 3"/>
          <p:cNvSpPr>
            <a:spLocks noGrp="1"/>
          </p:cNvSpPr>
          <p:nvPr>
            <p:ph sz="half" idx="2"/>
          </p:nvPr>
        </p:nvSpPr>
        <p:spPr>
          <a:xfrm>
            <a:off x="839788" y="2505075"/>
            <a:ext cx="5157787" cy="3684588"/>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Ana metin stillerini düzenlemek için tıklayın</a:t>
            </a:r>
          </a:p>
        </p:txBody>
      </p:sp>
      <p:sp>
        <p:nvSpPr>
          <p:cNvPr id="6" name="İçerik Yer Tutucusu 5"/>
          <p:cNvSpPr>
            <a:spLocks noGrp="1"/>
          </p:cNvSpPr>
          <p:nvPr>
            <p:ph sz="quarter" idx="4"/>
          </p:nvPr>
        </p:nvSpPr>
        <p:spPr>
          <a:xfrm>
            <a:off x="6172200" y="2505075"/>
            <a:ext cx="5183188" cy="3684588"/>
          </a:xfrm>
        </p:spPr>
        <p:txBody>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F6D2D84-9C5F-6846-A4A0-E98590EB5514}" type="datetimeFigureOut">
              <a:rPr lang="tr-TR" smtClean="0"/>
              <a:t>10.11.2022</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000392C-7F33-104B-A9CF-414FB4477C72}" type="slidenum">
              <a:rPr lang="tr-TR" smtClean="0"/>
              <a:t>‹#›</a:t>
            </a:fld>
            <a:endParaRPr lang="tr-TR"/>
          </a:p>
        </p:txBody>
      </p:sp>
    </p:spTree>
    <p:extLst>
      <p:ext uri="{BB962C8B-B14F-4D97-AF65-F5344CB8AC3E}">
        <p14:creationId xmlns:p14="http://schemas.microsoft.com/office/powerpoint/2010/main" val="808294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tıklayın</a:t>
            </a:r>
          </a:p>
        </p:txBody>
      </p:sp>
      <p:sp>
        <p:nvSpPr>
          <p:cNvPr id="3" name="Veri Yer Tutucusu 2"/>
          <p:cNvSpPr>
            <a:spLocks noGrp="1"/>
          </p:cNvSpPr>
          <p:nvPr>
            <p:ph type="dt" sz="half" idx="10"/>
          </p:nvPr>
        </p:nvSpPr>
        <p:spPr/>
        <p:txBody>
          <a:bodyPr/>
          <a:lstStyle/>
          <a:p>
            <a:fld id="{6F6D2D84-9C5F-6846-A4A0-E98590EB5514}" type="datetimeFigureOut">
              <a:rPr lang="tr-TR" smtClean="0"/>
              <a:t>10.11.2022</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000392C-7F33-104B-A9CF-414FB4477C72}" type="slidenum">
              <a:rPr lang="tr-TR" smtClean="0"/>
              <a:t>‹#›</a:t>
            </a:fld>
            <a:endParaRPr lang="tr-TR"/>
          </a:p>
        </p:txBody>
      </p:sp>
    </p:spTree>
    <p:extLst>
      <p:ext uri="{BB962C8B-B14F-4D97-AF65-F5344CB8AC3E}">
        <p14:creationId xmlns:p14="http://schemas.microsoft.com/office/powerpoint/2010/main" val="2274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F6D2D84-9C5F-6846-A4A0-E98590EB5514}" type="datetimeFigureOut">
              <a:rPr lang="tr-TR" smtClean="0"/>
              <a:t>10.11.2022</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000392C-7F33-104B-A9CF-414FB4477C72}" type="slidenum">
              <a:rPr lang="tr-TR" smtClean="0"/>
              <a:t>‹#›</a:t>
            </a:fld>
            <a:endParaRPr lang="tr-TR"/>
          </a:p>
        </p:txBody>
      </p:sp>
    </p:spTree>
    <p:extLst>
      <p:ext uri="{BB962C8B-B14F-4D97-AF65-F5344CB8AC3E}">
        <p14:creationId xmlns:p14="http://schemas.microsoft.com/office/powerpoint/2010/main" val="93900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tıklayın</a:t>
            </a:r>
          </a:p>
        </p:txBody>
      </p:sp>
      <p:sp>
        <p:nvSpPr>
          <p:cNvPr id="5" name="Veri Yer Tutucusu 4"/>
          <p:cNvSpPr>
            <a:spLocks noGrp="1"/>
          </p:cNvSpPr>
          <p:nvPr>
            <p:ph type="dt" sz="half" idx="10"/>
          </p:nvPr>
        </p:nvSpPr>
        <p:spPr/>
        <p:txBody>
          <a:bodyPr/>
          <a:lstStyle/>
          <a:p>
            <a:fld id="{6F6D2D84-9C5F-6846-A4A0-E98590EB5514}" type="datetimeFigureOut">
              <a:rPr lang="tr-TR" smtClean="0"/>
              <a:t>10.11.2022</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00392C-7F33-104B-A9CF-414FB4477C72}" type="slidenum">
              <a:rPr lang="tr-TR" smtClean="0"/>
              <a:t>‹#›</a:t>
            </a:fld>
            <a:endParaRPr lang="tr-TR"/>
          </a:p>
        </p:txBody>
      </p:sp>
    </p:spTree>
    <p:extLst>
      <p:ext uri="{BB962C8B-B14F-4D97-AF65-F5344CB8AC3E}">
        <p14:creationId xmlns:p14="http://schemas.microsoft.com/office/powerpoint/2010/main" val="192616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Ana metin stillerini düzenlemek için tıklayın</a:t>
            </a:r>
          </a:p>
        </p:txBody>
      </p:sp>
      <p:sp>
        <p:nvSpPr>
          <p:cNvPr id="5" name="Veri Yer Tutucusu 4"/>
          <p:cNvSpPr>
            <a:spLocks noGrp="1"/>
          </p:cNvSpPr>
          <p:nvPr>
            <p:ph type="dt" sz="half" idx="10"/>
          </p:nvPr>
        </p:nvSpPr>
        <p:spPr/>
        <p:txBody>
          <a:bodyPr/>
          <a:lstStyle/>
          <a:p>
            <a:fld id="{6F6D2D84-9C5F-6846-A4A0-E98590EB5514}" type="datetimeFigureOut">
              <a:rPr lang="tr-TR" smtClean="0"/>
              <a:t>10.11.2022</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00392C-7F33-104B-A9CF-414FB4477C72}" type="slidenum">
              <a:rPr lang="tr-TR" smtClean="0"/>
              <a:t>‹#›</a:t>
            </a:fld>
            <a:endParaRPr lang="tr-TR"/>
          </a:p>
        </p:txBody>
      </p:sp>
    </p:spTree>
    <p:extLst>
      <p:ext uri="{BB962C8B-B14F-4D97-AF65-F5344CB8AC3E}">
        <p14:creationId xmlns:p14="http://schemas.microsoft.com/office/powerpoint/2010/main" val="194849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700" y="0"/>
            <a:ext cx="12150024" cy="6858000"/>
          </a:xfrm>
          <a:prstGeom prst="rect">
            <a:avLst/>
          </a:prstGeom>
        </p:spPr>
      </p:pic>
      <p:sp>
        <p:nvSpPr>
          <p:cNvPr id="2" name="Başlık Yer Tutucusu 1"/>
          <p:cNvSpPr>
            <a:spLocks noGrp="1"/>
          </p:cNvSpPr>
          <p:nvPr>
            <p:ph type="title"/>
          </p:nvPr>
        </p:nvSpPr>
        <p:spPr>
          <a:xfrm>
            <a:off x="838200" y="1337481"/>
            <a:ext cx="10515600" cy="912558"/>
          </a:xfrm>
          <a:prstGeom prst="rect">
            <a:avLst/>
          </a:prstGeom>
        </p:spPr>
        <p:txBody>
          <a:bodyPr vert="horz" lIns="91440" tIns="45720" rIns="91440" bIns="45720" rtlCol="0" anchor="ctr">
            <a:normAutofit/>
          </a:bodyPr>
          <a:lstStyle/>
          <a:p>
            <a:r>
              <a:rPr lang="tr-TR"/>
              <a:t>Asıl başlık stili için tıklayın</a:t>
            </a:r>
          </a:p>
        </p:txBody>
      </p:sp>
      <p:sp>
        <p:nvSpPr>
          <p:cNvPr id="3" name="Metin Yer Tutucusu 2"/>
          <p:cNvSpPr>
            <a:spLocks noGrp="1"/>
          </p:cNvSpPr>
          <p:nvPr>
            <p:ph type="body" idx="1"/>
          </p:nvPr>
        </p:nvSpPr>
        <p:spPr>
          <a:xfrm>
            <a:off x="838200" y="2429427"/>
            <a:ext cx="10515600" cy="3747535"/>
          </a:xfrm>
          <a:prstGeom prst="rect">
            <a:avLst/>
          </a:prstGeom>
        </p:spPr>
        <p:txBody>
          <a:bodyPr vert="horz" lIns="91440" tIns="45720" rIns="91440" bIns="45720" rtlCol="0">
            <a:normAutofit/>
          </a:bodyPr>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D2D84-9C5F-6846-A4A0-E98590EB5514}" type="datetimeFigureOut">
              <a:rPr lang="tr-TR" smtClean="0"/>
              <a:t>10.11.2022</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0392C-7F33-104B-A9CF-414FB4477C72}" type="slidenum">
              <a:rPr lang="tr-TR" smtClean="0"/>
              <a:t>‹#›</a:t>
            </a:fld>
            <a:endParaRPr lang="tr-TR"/>
          </a:p>
        </p:txBody>
      </p:sp>
    </p:spTree>
    <p:extLst>
      <p:ext uri="{BB962C8B-B14F-4D97-AF65-F5344CB8AC3E}">
        <p14:creationId xmlns:p14="http://schemas.microsoft.com/office/powerpoint/2010/main" val="2135153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formlar-staj/"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tauni.edu.tr/yuklemeler/f3532003a2dd8ca2a486cf6a9f7f307c.pdf" TargetMode="External"/><Relationship Id="rId2" Type="http://schemas.openxmlformats.org/officeDocument/2006/relationships/hyperlink" Target="http://webarsiv.atauni.edu.tr/yuklemeler/5026049e2151c60c084fc31c191c3870.pdf" TargetMode="External"/><Relationship Id="rId1" Type="http://schemas.openxmlformats.org/officeDocument/2006/relationships/slideLayout" Target="../slideLayouts/slideLayout2.xml"/><Relationship Id="rId4" Type="http://schemas.openxmlformats.org/officeDocument/2006/relationships/hyperlink" Target="https://atauni.edu.tr/yuklemeler/b0aad0973c78e84e5eb551a47f0652cd.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50024" cy="6858000"/>
          </a:xfrm>
          <a:prstGeom prst="rect">
            <a:avLst/>
          </a:prstGeom>
        </p:spPr>
      </p:pic>
      <p:sp>
        <p:nvSpPr>
          <p:cNvPr id="3" name="Dikdörtgen 2"/>
          <p:cNvSpPr/>
          <p:nvPr/>
        </p:nvSpPr>
        <p:spPr>
          <a:xfrm>
            <a:off x="3886072" y="4523574"/>
            <a:ext cx="5351850" cy="923330"/>
          </a:xfrm>
          <a:prstGeom prst="rect">
            <a:avLst/>
          </a:prstGeom>
          <a:noFill/>
        </p:spPr>
        <p:txBody>
          <a:bodyPr wrap="none" lIns="91440" tIns="45720" rIns="91440" bIns="45720">
            <a:spAutoFit/>
          </a:bodyPr>
          <a:lstStyle/>
          <a:p>
            <a:pPr algn="ctr"/>
            <a:r>
              <a:rPr lang="tr-TR" sz="5400" dirty="0">
                <a:ln w="0"/>
                <a:solidFill>
                  <a:schemeClr val="bg1"/>
                </a:solidFill>
                <a:effectLst>
                  <a:outerShdw blurRad="38100" dist="25400" dir="5400000" algn="ctr" rotWithShape="0">
                    <a:srgbClr val="6E747A">
                      <a:alpha val="43000"/>
                    </a:srgbClr>
                  </a:outerShdw>
                </a:effectLst>
              </a:rPr>
              <a:t>STAJ YOL HARİTASI</a:t>
            </a:r>
          </a:p>
        </p:txBody>
      </p:sp>
    </p:spTree>
    <p:extLst>
      <p:ext uri="{BB962C8B-B14F-4D97-AF65-F5344CB8AC3E}">
        <p14:creationId xmlns:p14="http://schemas.microsoft.com/office/powerpoint/2010/main" val="1568019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186B0352-8FF8-4A62-B8E0-3AFD04FA8B81}"/>
              </a:ext>
            </a:extLst>
          </p:cNvPr>
          <p:cNvPicPr>
            <a:picLocks noChangeAspect="1"/>
          </p:cNvPicPr>
          <p:nvPr/>
        </p:nvPicPr>
        <p:blipFill rotWithShape="1">
          <a:blip r:embed="rId2"/>
          <a:srcRect t="5482" b="5926"/>
          <a:stretch/>
        </p:blipFill>
        <p:spPr>
          <a:xfrm>
            <a:off x="643439" y="1597582"/>
            <a:ext cx="9195414" cy="4582380"/>
          </a:xfrm>
          <a:prstGeom prst="rect">
            <a:avLst/>
          </a:prstGeom>
        </p:spPr>
      </p:pic>
      <p:sp>
        <p:nvSpPr>
          <p:cNvPr id="8" name="Metin kutusu 7">
            <a:extLst>
              <a:ext uri="{FF2B5EF4-FFF2-40B4-BE49-F238E27FC236}">
                <a16:creationId xmlns:a16="http://schemas.microsoft.com/office/drawing/2014/main" id="{129A8FA1-E016-4935-A615-DA55888B21A7}"/>
              </a:ext>
            </a:extLst>
          </p:cNvPr>
          <p:cNvSpPr txBox="1"/>
          <p:nvPr/>
        </p:nvSpPr>
        <p:spPr>
          <a:xfrm>
            <a:off x="9812594" y="2462775"/>
            <a:ext cx="1740309" cy="2308324"/>
          </a:xfrm>
          <a:prstGeom prst="rect">
            <a:avLst/>
          </a:prstGeom>
          <a:solidFill>
            <a:srgbClr val="FF99CC"/>
          </a:solidFill>
        </p:spPr>
        <p:txBody>
          <a:bodyPr wrap="square" rtlCol="0">
            <a:spAutoFit/>
          </a:bodyPr>
          <a:lstStyle/>
          <a:p>
            <a:r>
              <a:rPr lang="tr-TR" dirty="0">
                <a:ln w="0"/>
              </a:rPr>
              <a:t>Ön başvuru yapıldıktan sonra sağ alt köşede </a:t>
            </a:r>
            <a:r>
              <a:rPr lang="tr-TR" b="1" dirty="0">
                <a:ln w="0">
                  <a:solidFill>
                    <a:srgbClr val="00B050"/>
                  </a:solidFill>
                </a:ln>
                <a:solidFill>
                  <a:srgbClr val="00B050"/>
                </a:solidFill>
              </a:rPr>
              <a:t>yeşil renkli </a:t>
            </a:r>
            <a:r>
              <a:rPr lang="tr-TR" dirty="0">
                <a:ln w="0"/>
              </a:rPr>
              <a:t>seçenek ile zorunlu staj formu görüntülenir.</a:t>
            </a:r>
            <a:endParaRPr lang="tr-TR" dirty="0"/>
          </a:p>
        </p:txBody>
      </p:sp>
      <p:pic>
        <p:nvPicPr>
          <p:cNvPr id="9" name="Resim 8">
            <a:extLst>
              <a:ext uri="{FF2B5EF4-FFF2-40B4-BE49-F238E27FC236}">
                <a16:creationId xmlns:a16="http://schemas.microsoft.com/office/drawing/2014/main" id="{91582F4D-AEF0-42B9-BC91-BE4AA7ED1688}"/>
              </a:ext>
            </a:extLst>
          </p:cNvPr>
          <p:cNvPicPr>
            <a:picLocks noChangeAspect="1"/>
          </p:cNvPicPr>
          <p:nvPr/>
        </p:nvPicPr>
        <p:blipFill rotWithShape="1">
          <a:blip r:embed="rId2"/>
          <a:srcRect l="94969" t="89504" r="1990" b="8364"/>
          <a:stretch/>
        </p:blipFill>
        <p:spPr>
          <a:xfrm>
            <a:off x="10324681" y="5006659"/>
            <a:ext cx="1060262" cy="418044"/>
          </a:xfrm>
          <a:prstGeom prst="rect">
            <a:avLst/>
          </a:prstGeom>
        </p:spPr>
      </p:pic>
      <p:sp>
        <p:nvSpPr>
          <p:cNvPr id="10" name="Ok: Yukarı Bükülü 10">
            <a:extLst>
              <a:ext uri="{FF2B5EF4-FFF2-40B4-BE49-F238E27FC236}">
                <a16:creationId xmlns:a16="http://schemas.microsoft.com/office/drawing/2014/main" id="{DDB30ABF-479D-4239-A85F-1D49EC0A86BD}"/>
              </a:ext>
            </a:extLst>
          </p:cNvPr>
          <p:cNvSpPr/>
          <p:nvPr/>
        </p:nvSpPr>
        <p:spPr>
          <a:xfrm>
            <a:off x="10048567" y="5578179"/>
            <a:ext cx="625295" cy="495832"/>
          </a:xfrm>
          <a:prstGeom prst="bentUpArrow">
            <a:avLst>
              <a:gd name="adj1" fmla="val 11119"/>
              <a:gd name="adj2" fmla="val 25000"/>
              <a:gd name="adj3" fmla="val 3440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Unvan 1">
            <a:extLst>
              <a:ext uri="{FF2B5EF4-FFF2-40B4-BE49-F238E27FC236}">
                <a16:creationId xmlns:a16="http://schemas.microsoft.com/office/drawing/2014/main" id="{3E0C14D2-A489-4500-8B52-CD958D32ACE0}"/>
              </a:ext>
            </a:extLst>
          </p:cNvPr>
          <p:cNvSpPr>
            <a:spLocks noGrp="1"/>
          </p:cNvSpPr>
          <p:nvPr>
            <p:ph type="title"/>
          </p:nvPr>
        </p:nvSpPr>
        <p:spPr>
          <a:xfrm>
            <a:off x="643439" y="1208388"/>
            <a:ext cx="10872681" cy="621792"/>
          </a:xfrm>
          <a:solidFill>
            <a:srgbClr val="00B0F0"/>
          </a:solidFill>
        </p:spPr>
        <p:txBody>
          <a:bodyPr>
            <a:normAutofit fontScale="90000"/>
          </a:bodyPr>
          <a:lstStyle/>
          <a:p>
            <a:pPr algn="ctr"/>
            <a:r>
              <a:rPr lang="tr-TR" b="1" dirty="0"/>
              <a:t>OBS BAŞVURU EKRANI    </a:t>
            </a:r>
          </a:p>
        </p:txBody>
      </p:sp>
    </p:spTree>
    <p:extLst>
      <p:ext uri="{BB962C8B-B14F-4D97-AF65-F5344CB8AC3E}">
        <p14:creationId xmlns:p14="http://schemas.microsoft.com/office/powerpoint/2010/main" val="2122381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a:extLst>
              <a:ext uri="{FF2B5EF4-FFF2-40B4-BE49-F238E27FC236}">
                <a16:creationId xmlns:a16="http://schemas.microsoft.com/office/drawing/2014/main" id="{67428E22-4A8B-4FF8-8611-DD157E090830}"/>
              </a:ext>
            </a:extLst>
          </p:cNvPr>
          <p:cNvSpPr>
            <a:spLocks noGrp="1"/>
          </p:cNvSpPr>
          <p:nvPr>
            <p:ph idx="1"/>
          </p:nvPr>
        </p:nvSpPr>
        <p:spPr>
          <a:xfrm>
            <a:off x="659423" y="1845247"/>
            <a:ext cx="10779369" cy="4397291"/>
          </a:xfrm>
        </p:spPr>
        <p:txBody>
          <a:bodyPr>
            <a:normAutofit fontScale="62500" lnSpcReduction="20000"/>
          </a:bodyPr>
          <a:lstStyle/>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dirty="0">
                <a:ln w="0"/>
                <a:solidFill>
                  <a:schemeClr val="tx1"/>
                </a:solidFill>
              </a:rPr>
              <a:t>Staj formunuz otomatik olarak çıkacaktır. Bu kısımda </a:t>
            </a:r>
            <a:r>
              <a:rPr lang="tr-TR" b="1" i="1" u="sng" dirty="0">
                <a:ln w="0"/>
                <a:solidFill>
                  <a:srgbClr val="FF0000"/>
                </a:solidFill>
              </a:rPr>
              <a:t>özellikle staj tarihlerini</a:t>
            </a:r>
            <a:r>
              <a:rPr lang="tr-TR" b="1" i="1" u="sng" dirty="0">
                <a:ln w="0"/>
                <a:solidFill>
                  <a:schemeClr val="tx1"/>
                </a:solidFill>
              </a:rPr>
              <a:t> </a:t>
            </a:r>
            <a:r>
              <a:rPr lang="tr-TR" dirty="0">
                <a:ln w="0"/>
                <a:solidFill>
                  <a:schemeClr val="tx1"/>
                </a:solidFill>
              </a:rPr>
              <a:t>kontrol etmeniz gerekmektedir. Tarihlerde resmi/dini bayram tatil günleri göz önünde bulundurularak belirlenecektir. Staj işlemleriniz bu tarihler üzerinden yürütüleceği için dikkat edilmesi gereken </a:t>
            </a:r>
            <a:r>
              <a:rPr lang="tr-TR" b="1" dirty="0">
                <a:ln w="0"/>
                <a:solidFill>
                  <a:srgbClr val="FF0000"/>
                </a:solidFill>
              </a:rPr>
              <a:t>önemli</a:t>
            </a:r>
            <a:r>
              <a:rPr lang="tr-TR" dirty="0">
                <a:ln w="0"/>
                <a:solidFill>
                  <a:schemeClr val="tx1"/>
                </a:solidFill>
              </a:rPr>
              <a:t> bir husustur.</a:t>
            </a:r>
          </a:p>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dirty="0">
                <a:ln w="0"/>
                <a:solidFill>
                  <a:schemeClr val="tx1"/>
                </a:solidFill>
              </a:rPr>
              <a:t>Kontrol işlemleri tamamlandıktan sonra ‘’Zorunlu Staj Formunu’’ </a:t>
            </a:r>
            <a:r>
              <a:rPr lang="tr-TR" b="1" dirty="0">
                <a:ln w="0"/>
                <a:solidFill>
                  <a:srgbClr val="FF0000"/>
                </a:solidFill>
              </a:rPr>
              <a:t>i</a:t>
            </a:r>
            <a:r>
              <a:rPr lang="tr-TR" b="1" u="sng" dirty="0">
                <a:ln w="0"/>
                <a:solidFill>
                  <a:srgbClr val="FF0000"/>
                </a:solidFill>
              </a:rPr>
              <a:t>ki nüsha</a:t>
            </a:r>
            <a:r>
              <a:rPr lang="tr-TR" dirty="0">
                <a:ln w="0"/>
                <a:solidFill>
                  <a:schemeClr val="tx1"/>
                </a:solidFill>
              </a:rPr>
              <a:t> olarak (birisi sizde kalacak diğeri firmaya teslim edilecek)  çıktı alınız. (Firmanın isteğine göre fazla da alınabilir)</a:t>
            </a:r>
          </a:p>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b="1" dirty="0">
                <a:ln w="0"/>
                <a:solidFill>
                  <a:srgbClr val="FF0000"/>
                </a:solidFill>
              </a:rPr>
              <a:t>Bu formu sırasıyla; </a:t>
            </a:r>
          </a:p>
          <a:p>
            <a:pPr marL="630238" lvl="1" indent="-457200" algn="just">
              <a:lnSpc>
                <a:spcPct val="100000"/>
              </a:lnSpc>
              <a:spcBef>
                <a:spcPts val="0"/>
              </a:spcBef>
              <a:spcAft>
                <a:spcPts val="2400"/>
              </a:spcAft>
              <a:buAutoNum type="arabicPeriod"/>
            </a:pPr>
            <a:r>
              <a:rPr lang="tr-TR" dirty="0">
                <a:ln w="0"/>
                <a:solidFill>
                  <a:schemeClr val="tx1"/>
                </a:solidFill>
              </a:rPr>
              <a:t>Dekanlık Birimine ‘Birim Yetkilisi’ kısmı imzalatılır. </a:t>
            </a:r>
          </a:p>
          <a:p>
            <a:pPr marL="630238" lvl="1" indent="-457200" algn="just">
              <a:lnSpc>
                <a:spcPct val="100000"/>
              </a:lnSpc>
              <a:spcBef>
                <a:spcPts val="0"/>
              </a:spcBef>
              <a:spcAft>
                <a:spcPts val="2400"/>
              </a:spcAft>
              <a:buAutoNum type="arabicPeriod"/>
            </a:pPr>
            <a:r>
              <a:rPr lang="tr-TR" dirty="0">
                <a:solidFill>
                  <a:schemeClr val="tx1"/>
                </a:solidFill>
              </a:rPr>
              <a:t>Form firmaya götürülür. Firma kendisine ait bilgileri doldurarak (kaşe/ıslak imza) imzalar. </a:t>
            </a:r>
          </a:p>
          <a:p>
            <a:pPr marL="630238" lvl="1" indent="-457200" algn="just">
              <a:lnSpc>
                <a:spcPct val="100000"/>
              </a:lnSpc>
              <a:spcBef>
                <a:spcPts val="0"/>
              </a:spcBef>
              <a:spcAft>
                <a:spcPts val="2400"/>
              </a:spcAft>
              <a:buAutoNum type="arabicPeriod"/>
            </a:pPr>
            <a:r>
              <a:rPr lang="tr-TR" dirty="0">
                <a:solidFill>
                  <a:schemeClr val="tx1"/>
                </a:solidFill>
              </a:rPr>
              <a:t>Firmadan formu teslim alan öğrenci, </a:t>
            </a:r>
            <a:r>
              <a:rPr lang="tr-TR" dirty="0">
                <a:ln w="0"/>
                <a:solidFill>
                  <a:schemeClr val="tx1"/>
                </a:solidFill>
              </a:rPr>
              <a:t>Bölüm Komisyon Danışman hocası ile görüşülerek, ‘Staj Komisyon Başkan Onayı’ imzalatılır. </a:t>
            </a:r>
          </a:p>
          <a:p>
            <a:pPr marL="630238" lvl="1" indent="-457200" algn="just">
              <a:lnSpc>
                <a:spcPct val="100000"/>
              </a:lnSpc>
              <a:spcBef>
                <a:spcPts val="0"/>
              </a:spcBef>
              <a:spcAft>
                <a:spcPts val="2400"/>
              </a:spcAft>
              <a:buAutoNum type="arabicPeriod"/>
            </a:pPr>
            <a:r>
              <a:rPr lang="tr-TR" dirty="0">
                <a:ln w="0"/>
                <a:solidFill>
                  <a:schemeClr val="tx1"/>
                </a:solidFill>
              </a:rPr>
              <a:t>Dekanlık Biriminden ‘Dekanlık Onayı’ yapılır.</a:t>
            </a:r>
            <a:endParaRPr lang="tr-TR" dirty="0">
              <a:solidFill>
                <a:schemeClr val="tx1"/>
              </a:solidFill>
            </a:endParaRPr>
          </a:p>
        </p:txBody>
      </p:sp>
      <p:sp>
        <p:nvSpPr>
          <p:cNvPr id="7" name="Unvan 1">
            <a:extLst>
              <a:ext uri="{FF2B5EF4-FFF2-40B4-BE49-F238E27FC236}">
                <a16:creationId xmlns:a16="http://schemas.microsoft.com/office/drawing/2014/main" id="{EDFDD83E-FD10-4BC8-91D3-F7978B64D3C5}"/>
              </a:ext>
            </a:extLst>
          </p:cNvPr>
          <p:cNvSpPr>
            <a:spLocks noGrp="1"/>
          </p:cNvSpPr>
          <p:nvPr>
            <p:ph type="title"/>
          </p:nvPr>
        </p:nvSpPr>
        <p:spPr>
          <a:xfrm>
            <a:off x="729761" y="1076531"/>
            <a:ext cx="10840916" cy="621792"/>
          </a:xfrm>
          <a:solidFill>
            <a:srgbClr val="00B0F0"/>
          </a:solidFill>
        </p:spPr>
        <p:txBody>
          <a:bodyPr>
            <a:normAutofit fontScale="90000"/>
          </a:bodyPr>
          <a:lstStyle/>
          <a:p>
            <a:pPr algn="ctr"/>
            <a:r>
              <a:rPr lang="tr-TR" b="1" dirty="0"/>
              <a:t>BAŞVURU İŞLEMLERİ</a:t>
            </a:r>
          </a:p>
        </p:txBody>
      </p:sp>
    </p:spTree>
    <p:extLst>
      <p:ext uri="{BB962C8B-B14F-4D97-AF65-F5344CB8AC3E}">
        <p14:creationId xmlns:p14="http://schemas.microsoft.com/office/powerpoint/2010/main" val="61170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186B0352-8FF8-4A62-B8E0-3AFD04FA8B81}"/>
              </a:ext>
            </a:extLst>
          </p:cNvPr>
          <p:cNvPicPr>
            <a:picLocks noChangeAspect="1"/>
          </p:cNvPicPr>
          <p:nvPr/>
        </p:nvPicPr>
        <p:blipFill rotWithShape="1">
          <a:blip r:embed="rId2"/>
          <a:srcRect t="5482" b="5926"/>
          <a:stretch/>
        </p:blipFill>
        <p:spPr>
          <a:xfrm>
            <a:off x="680885" y="1859323"/>
            <a:ext cx="8710858" cy="4340910"/>
          </a:xfrm>
          <a:prstGeom prst="rect">
            <a:avLst/>
          </a:prstGeom>
        </p:spPr>
      </p:pic>
      <p:sp>
        <p:nvSpPr>
          <p:cNvPr id="8" name="Metin kutusu 7">
            <a:extLst>
              <a:ext uri="{FF2B5EF4-FFF2-40B4-BE49-F238E27FC236}">
                <a16:creationId xmlns:a16="http://schemas.microsoft.com/office/drawing/2014/main" id="{129A8FA1-E016-4935-A615-DA55888B21A7}"/>
              </a:ext>
            </a:extLst>
          </p:cNvPr>
          <p:cNvSpPr txBox="1"/>
          <p:nvPr/>
        </p:nvSpPr>
        <p:spPr>
          <a:xfrm>
            <a:off x="8379825" y="2971497"/>
            <a:ext cx="3667247" cy="1754326"/>
          </a:xfrm>
          <a:prstGeom prst="rect">
            <a:avLst/>
          </a:prstGeom>
          <a:solidFill>
            <a:srgbClr val="FF99CC"/>
          </a:solidFill>
        </p:spPr>
        <p:txBody>
          <a:bodyPr wrap="square" rtlCol="0">
            <a:spAutoFit/>
          </a:bodyPr>
          <a:lstStyle/>
          <a:p>
            <a:pPr algn="ctr"/>
            <a:r>
              <a:rPr lang="tr-TR" dirty="0">
                <a:ln w="0"/>
              </a:rPr>
              <a:t>Firma, Staj Komisyonu ve Dekanlık onayları alındıktan sonra sisteminiz üzerinden </a:t>
            </a:r>
          </a:p>
          <a:p>
            <a:pPr algn="ctr"/>
            <a:r>
              <a:rPr lang="tr-TR" b="1" dirty="0">
                <a:ln w="0"/>
                <a:solidFill>
                  <a:schemeClr val="accent1">
                    <a:lumMod val="75000"/>
                  </a:schemeClr>
                </a:solidFill>
              </a:rPr>
              <a:t>turuncu renkli </a:t>
            </a:r>
          </a:p>
          <a:p>
            <a:pPr algn="ctr"/>
            <a:r>
              <a:rPr lang="tr-TR" dirty="0">
                <a:ln w="0"/>
                <a:solidFill>
                  <a:srgbClr val="FF0000"/>
                </a:solidFill>
              </a:rPr>
              <a:t>staj başvurusunu tamamla</a:t>
            </a:r>
            <a:r>
              <a:rPr lang="tr-TR" dirty="0">
                <a:ln w="0"/>
              </a:rPr>
              <a:t> </a:t>
            </a:r>
          </a:p>
          <a:p>
            <a:pPr algn="ctr"/>
            <a:r>
              <a:rPr lang="tr-TR" dirty="0">
                <a:ln w="0"/>
              </a:rPr>
              <a:t>seçeneğini seçiniz.</a:t>
            </a:r>
            <a:endParaRPr lang="tr-TR" dirty="0"/>
          </a:p>
        </p:txBody>
      </p:sp>
      <p:pic>
        <p:nvPicPr>
          <p:cNvPr id="9" name="Resim 8">
            <a:extLst>
              <a:ext uri="{FF2B5EF4-FFF2-40B4-BE49-F238E27FC236}">
                <a16:creationId xmlns:a16="http://schemas.microsoft.com/office/drawing/2014/main" id="{91582F4D-AEF0-42B9-BC91-BE4AA7ED1688}"/>
              </a:ext>
            </a:extLst>
          </p:cNvPr>
          <p:cNvPicPr>
            <a:picLocks noChangeAspect="1"/>
          </p:cNvPicPr>
          <p:nvPr/>
        </p:nvPicPr>
        <p:blipFill rotWithShape="1">
          <a:blip r:embed="rId2"/>
          <a:srcRect l="94969" t="89504" r="1990" b="8364"/>
          <a:stretch/>
        </p:blipFill>
        <p:spPr>
          <a:xfrm>
            <a:off x="9883575" y="4746175"/>
            <a:ext cx="1060262" cy="418044"/>
          </a:xfrm>
          <a:prstGeom prst="rect">
            <a:avLst/>
          </a:prstGeom>
        </p:spPr>
      </p:pic>
      <p:sp>
        <p:nvSpPr>
          <p:cNvPr id="10" name="Ok: Yukarı Bükülü 7">
            <a:extLst>
              <a:ext uri="{FF2B5EF4-FFF2-40B4-BE49-F238E27FC236}">
                <a16:creationId xmlns:a16="http://schemas.microsoft.com/office/drawing/2014/main" id="{D327CB97-B7F2-424A-BF87-250DE69A9358}"/>
              </a:ext>
            </a:extLst>
          </p:cNvPr>
          <p:cNvSpPr/>
          <p:nvPr/>
        </p:nvSpPr>
        <p:spPr>
          <a:xfrm>
            <a:off x="9427933" y="5411778"/>
            <a:ext cx="1154449" cy="495832"/>
          </a:xfrm>
          <a:prstGeom prst="bentUpArrow">
            <a:avLst>
              <a:gd name="adj1" fmla="val 11119"/>
              <a:gd name="adj2" fmla="val 25000"/>
              <a:gd name="adj3" fmla="val 3440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Unvan 1">
            <a:extLst>
              <a:ext uri="{FF2B5EF4-FFF2-40B4-BE49-F238E27FC236}">
                <a16:creationId xmlns:a16="http://schemas.microsoft.com/office/drawing/2014/main" id="{9F6A0648-755C-4BFD-B829-83636F8A150E}"/>
              </a:ext>
            </a:extLst>
          </p:cNvPr>
          <p:cNvSpPr>
            <a:spLocks noGrp="1"/>
          </p:cNvSpPr>
          <p:nvPr>
            <p:ph type="title"/>
          </p:nvPr>
        </p:nvSpPr>
        <p:spPr>
          <a:xfrm>
            <a:off x="606669" y="1386752"/>
            <a:ext cx="10955216" cy="621792"/>
          </a:xfrm>
          <a:solidFill>
            <a:srgbClr val="00B0F0"/>
          </a:solidFill>
        </p:spPr>
        <p:txBody>
          <a:bodyPr>
            <a:normAutofit fontScale="90000"/>
          </a:bodyPr>
          <a:lstStyle/>
          <a:p>
            <a:pPr algn="ctr"/>
            <a:r>
              <a:rPr lang="tr-TR" b="1" dirty="0"/>
              <a:t>OBS BAŞVURU EKRANI </a:t>
            </a:r>
          </a:p>
        </p:txBody>
      </p:sp>
      <p:sp>
        <p:nvSpPr>
          <p:cNvPr id="12" name="Dikdörtgen 11">
            <a:extLst>
              <a:ext uri="{FF2B5EF4-FFF2-40B4-BE49-F238E27FC236}">
                <a16:creationId xmlns:a16="http://schemas.microsoft.com/office/drawing/2014/main" id="{1CC2E319-3E60-4DFA-887D-2A601CD22F80}"/>
              </a:ext>
            </a:extLst>
          </p:cNvPr>
          <p:cNvSpPr/>
          <p:nvPr/>
        </p:nvSpPr>
        <p:spPr>
          <a:xfrm>
            <a:off x="10245029" y="4721279"/>
            <a:ext cx="337353" cy="4180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1091263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a:extLst>
              <a:ext uri="{FF2B5EF4-FFF2-40B4-BE49-F238E27FC236}">
                <a16:creationId xmlns:a16="http://schemas.microsoft.com/office/drawing/2014/main" id="{4D6BEA32-109E-4C73-A67B-0CB24541AB6B}"/>
              </a:ext>
            </a:extLst>
          </p:cNvPr>
          <p:cNvSpPr>
            <a:spLocks noGrp="1"/>
          </p:cNvSpPr>
          <p:nvPr>
            <p:ph idx="1"/>
          </p:nvPr>
        </p:nvSpPr>
        <p:spPr>
          <a:xfrm>
            <a:off x="677008" y="1748260"/>
            <a:ext cx="10665069" cy="4467901"/>
          </a:xfrm>
        </p:spPr>
        <p:txBody>
          <a:bodyPr>
            <a:normAutofit/>
          </a:bodyPr>
          <a:lstStyle/>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dirty="0">
                <a:ln w="0"/>
                <a:solidFill>
                  <a:schemeClr val="tx1"/>
                </a:solidFill>
              </a:rPr>
              <a:t>Eğer firmanız özel bir firma ise, sistemde sizden staj yerine ait </a:t>
            </a:r>
            <a:r>
              <a:rPr lang="tr-TR" b="1" dirty="0">
                <a:ln w="0"/>
                <a:solidFill>
                  <a:schemeClr val="tx1"/>
                </a:solidFill>
              </a:rPr>
              <a:t>IBAN Numarası </a:t>
            </a:r>
            <a:r>
              <a:rPr lang="tr-TR" dirty="0">
                <a:ln w="0"/>
                <a:solidFill>
                  <a:schemeClr val="tx1"/>
                </a:solidFill>
              </a:rPr>
              <a:t>istenecektir. Firmanız başvuru formuna IBAN Numarasını yazması gerekmektedir. Eğer firma IBAN No vermek istemiyor ise, ‘</a:t>
            </a:r>
            <a:r>
              <a:rPr lang="tr-TR" dirty="0">
                <a:ln w="0"/>
                <a:solidFill>
                  <a:srgbClr val="FF0000"/>
                </a:solidFill>
              </a:rPr>
              <a:t>’Şirket IBAN Numarası vermek istemiyor’’</a:t>
            </a:r>
            <a:r>
              <a:rPr lang="tr-TR" dirty="0">
                <a:ln w="0"/>
                <a:solidFill>
                  <a:schemeClr val="tx1"/>
                </a:solidFill>
              </a:rPr>
              <a:t>  seçeneğini seçebilirsiniz.</a:t>
            </a:r>
          </a:p>
          <a:p>
            <a:pPr marL="450850" indent="-358775" algn="just">
              <a:lnSpc>
                <a:spcPct val="100000"/>
              </a:lnSpc>
              <a:spcBef>
                <a:spcPts val="0"/>
              </a:spcBef>
              <a:spcAft>
                <a:spcPts val="2400"/>
              </a:spcAft>
              <a:buClr>
                <a:srgbClr val="CC3399"/>
              </a:buClr>
              <a:buFont typeface="Wingdings" panose="05000000000000000000" pitchFamily="2" charset="2"/>
              <a:buChar char="Ø"/>
              <a:tabLst>
                <a:tab pos="531813" algn="l"/>
              </a:tabLst>
            </a:pPr>
            <a:r>
              <a:rPr lang="tr-TR" dirty="0">
                <a:solidFill>
                  <a:schemeClr val="tx1"/>
                </a:solidFill>
              </a:rPr>
              <a:t>Resmi kurumlarda sistem IBAN Numarası istemeyecektir.</a:t>
            </a:r>
          </a:p>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dirty="0">
                <a:ln w="0"/>
                <a:solidFill>
                  <a:schemeClr val="tx1"/>
                </a:solidFill>
              </a:rPr>
              <a:t>Son olarak </a:t>
            </a:r>
            <a:r>
              <a:rPr lang="tr-TR" b="1" dirty="0">
                <a:ln w="0"/>
                <a:solidFill>
                  <a:srgbClr val="FF0000"/>
                </a:solidFill>
              </a:rPr>
              <a:t>Kaydet</a:t>
            </a:r>
            <a:r>
              <a:rPr lang="tr-TR" dirty="0">
                <a:ln w="0"/>
                <a:solidFill>
                  <a:schemeClr val="tx1"/>
                </a:solidFill>
              </a:rPr>
              <a:t> butonuna basarak ‘’Ön Başvuru’’ işleminiz tamamlanacaktır. </a:t>
            </a:r>
          </a:p>
          <a:p>
            <a:endParaRPr lang="tr-TR" dirty="0"/>
          </a:p>
        </p:txBody>
      </p:sp>
      <p:sp>
        <p:nvSpPr>
          <p:cNvPr id="7" name="Unvan 1">
            <a:extLst>
              <a:ext uri="{FF2B5EF4-FFF2-40B4-BE49-F238E27FC236}">
                <a16:creationId xmlns:a16="http://schemas.microsoft.com/office/drawing/2014/main" id="{EDFDD83E-FD10-4BC8-91D3-F7978B64D3C5}"/>
              </a:ext>
            </a:extLst>
          </p:cNvPr>
          <p:cNvSpPr>
            <a:spLocks noGrp="1"/>
          </p:cNvSpPr>
          <p:nvPr>
            <p:ph type="title"/>
          </p:nvPr>
        </p:nvSpPr>
        <p:spPr>
          <a:xfrm>
            <a:off x="677008" y="1106777"/>
            <a:ext cx="10840916" cy="621792"/>
          </a:xfrm>
          <a:solidFill>
            <a:srgbClr val="00B0F0"/>
          </a:solidFill>
        </p:spPr>
        <p:txBody>
          <a:bodyPr>
            <a:normAutofit fontScale="90000"/>
          </a:bodyPr>
          <a:lstStyle/>
          <a:p>
            <a:pPr algn="ctr"/>
            <a:r>
              <a:rPr lang="tr-TR" b="1" dirty="0"/>
              <a:t>BAŞVURU İŞLEMLERİ</a:t>
            </a:r>
          </a:p>
        </p:txBody>
      </p:sp>
    </p:spTree>
    <p:extLst>
      <p:ext uri="{BB962C8B-B14F-4D97-AF65-F5344CB8AC3E}">
        <p14:creationId xmlns:p14="http://schemas.microsoft.com/office/powerpoint/2010/main" val="1418827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3">
            <a:extLst>
              <a:ext uri="{FF2B5EF4-FFF2-40B4-BE49-F238E27FC236}">
                <a16:creationId xmlns:a16="http://schemas.microsoft.com/office/drawing/2014/main" id="{2206707F-D65B-465C-B7C3-10198A09E9F1}"/>
              </a:ext>
            </a:extLst>
          </p:cNvPr>
          <p:cNvPicPr>
            <a:picLocks noChangeAspect="1"/>
          </p:cNvPicPr>
          <p:nvPr/>
        </p:nvPicPr>
        <p:blipFill rotWithShape="1">
          <a:blip r:embed="rId2"/>
          <a:srcRect t="5407" r="3046" b="66623"/>
          <a:stretch/>
        </p:blipFill>
        <p:spPr>
          <a:xfrm>
            <a:off x="681737" y="1723292"/>
            <a:ext cx="10724893" cy="2960013"/>
          </a:xfrm>
          <a:prstGeom prst="rect">
            <a:avLst/>
          </a:prstGeom>
          <a:solidFill>
            <a:schemeClr val="bg1"/>
          </a:solidFill>
          <a:ln w="38100">
            <a:noFill/>
          </a:ln>
        </p:spPr>
      </p:pic>
      <p:sp>
        <p:nvSpPr>
          <p:cNvPr id="7" name="Metin kutusu 6">
            <a:extLst>
              <a:ext uri="{FF2B5EF4-FFF2-40B4-BE49-F238E27FC236}">
                <a16:creationId xmlns:a16="http://schemas.microsoft.com/office/drawing/2014/main" id="{C85DA7E3-2B16-449D-9B3E-42ECF66481A4}"/>
              </a:ext>
            </a:extLst>
          </p:cNvPr>
          <p:cNvSpPr txBox="1"/>
          <p:nvPr/>
        </p:nvSpPr>
        <p:spPr>
          <a:xfrm>
            <a:off x="681737" y="4871286"/>
            <a:ext cx="10831188" cy="1200329"/>
          </a:xfrm>
          <a:prstGeom prst="rect">
            <a:avLst/>
          </a:prstGeom>
          <a:solidFill>
            <a:srgbClr val="FF99CC"/>
          </a:solidFill>
        </p:spPr>
        <p:txBody>
          <a:bodyPr wrap="square" rtlCol="0">
            <a:spAutoFit/>
          </a:bodyPr>
          <a:lstStyle/>
          <a:p>
            <a:r>
              <a:rPr lang="tr-TR" sz="2400" dirty="0">
                <a:ln w="0"/>
              </a:rPr>
              <a:t>Staj başvurusunu tamamla seçeneğini seçince, sistem sizden son doldurmanız gereken kısımları isteyecektir. Doldurma işlemi bitince </a:t>
            </a:r>
            <a:r>
              <a:rPr lang="tr-TR" sz="2400" dirty="0">
                <a:ln w="0"/>
                <a:solidFill>
                  <a:srgbClr val="FF0000"/>
                </a:solidFill>
                <a:highlight>
                  <a:srgbClr val="FFFF00"/>
                </a:highlight>
              </a:rPr>
              <a:t>KAYDET</a:t>
            </a:r>
            <a:r>
              <a:rPr lang="tr-TR" sz="2400" dirty="0">
                <a:ln w="0"/>
              </a:rPr>
              <a:t> butonu ile Ön Başvuru İşleminiz tamamlanmış olacaktır. </a:t>
            </a:r>
            <a:endParaRPr lang="tr-TR" sz="2400" dirty="0"/>
          </a:p>
        </p:txBody>
      </p:sp>
      <p:sp>
        <p:nvSpPr>
          <p:cNvPr id="8" name="Unvan 1">
            <a:extLst>
              <a:ext uri="{FF2B5EF4-FFF2-40B4-BE49-F238E27FC236}">
                <a16:creationId xmlns:a16="http://schemas.microsoft.com/office/drawing/2014/main" id="{9F6A0648-755C-4BFD-B829-83636F8A150E}"/>
              </a:ext>
            </a:extLst>
          </p:cNvPr>
          <p:cNvSpPr>
            <a:spLocks noGrp="1"/>
          </p:cNvSpPr>
          <p:nvPr>
            <p:ph type="title"/>
          </p:nvPr>
        </p:nvSpPr>
        <p:spPr>
          <a:xfrm>
            <a:off x="619723" y="1224415"/>
            <a:ext cx="10955216" cy="621792"/>
          </a:xfrm>
          <a:solidFill>
            <a:srgbClr val="00B0F0"/>
          </a:solidFill>
        </p:spPr>
        <p:txBody>
          <a:bodyPr>
            <a:normAutofit fontScale="90000"/>
          </a:bodyPr>
          <a:lstStyle/>
          <a:p>
            <a:pPr algn="ctr"/>
            <a:r>
              <a:rPr lang="tr-TR" b="1" dirty="0"/>
              <a:t>OBS BAŞVURU EKRANI </a:t>
            </a:r>
          </a:p>
        </p:txBody>
      </p:sp>
    </p:spTree>
    <p:extLst>
      <p:ext uri="{BB962C8B-B14F-4D97-AF65-F5344CB8AC3E}">
        <p14:creationId xmlns:p14="http://schemas.microsoft.com/office/powerpoint/2010/main" val="1565380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79C07CA7-D7F0-423C-BC47-A1AEEB9AB6D1}"/>
              </a:ext>
            </a:extLst>
          </p:cNvPr>
          <p:cNvSpPr>
            <a:spLocks noGrp="1"/>
          </p:cNvSpPr>
          <p:nvPr>
            <p:ph type="title"/>
          </p:nvPr>
        </p:nvSpPr>
        <p:spPr>
          <a:xfrm>
            <a:off x="593657" y="1447216"/>
            <a:ext cx="10924266" cy="548638"/>
          </a:xfrm>
          <a:solidFill>
            <a:srgbClr val="00B0F0"/>
          </a:solidFill>
        </p:spPr>
        <p:txBody>
          <a:bodyPr>
            <a:normAutofit fontScale="90000"/>
          </a:bodyPr>
          <a:lstStyle/>
          <a:p>
            <a:pPr algn="ctr"/>
            <a:r>
              <a:rPr lang="tr-TR" b="1" dirty="0"/>
              <a:t>BAŞVURU FORMU TESLİMİ</a:t>
            </a:r>
          </a:p>
        </p:txBody>
      </p:sp>
      <p:sp>
        <p:nvSpPr>
          <p:cNvPr id="6" name="İçerik Yer Tutucusu 2">
            <a:extLst>
              <a:ext uri="{FF2B5EF4-FFF2-40B4-BE49-F238E27FC236}">
                <a16:creationId xmlns:a16="http://schemas.microsoft.com/office/drawing/2014/main" id="{44FFE740-7339-4F38-BF64-099CBE6EF47C}"/>
              </a:ext>
            </a:extLst>
          </p:cNvPr>
          <p:cNvSpPr>
            <a:spLocks noGrp="1"/>
          </p:cNvSpPr>
          <p:nvPr>
            <p:ph idx="1"/>
          </p:nvPr>
        </p:nvSpPr>
        <p:spPr>
          <a:xfrm>
            <a:off x="593656" y="1995853"/>
            <a:ext cx="10782267" cy="4049705"/>
          </a:xfrm>
        </p:spPr>
        <p:txBody>
          <a:bodyPr>
            <a:normAutofit fontScale="92500" lnSpcReduction="10000"/>
          </a:bodyPr>
          <a:lstStyle/>
          <a:p>
            <a:pPr>
              <a:lnSpc>
                <a:spcPct val="110000"/>
              </a:lnSpc>
              <a:spcBef>
                <a:spcPts val="600"/>
              </a:spcBef>
              <a:spcAft>
                <a:spcPts val="600"/>
              </a:spcAft>
            </a:pPr>
            <a:r>
              <a:rPr lang="tr-TR" dirty="0">
                <a:solidFill>
                  <a:schemeClr val="tx1"/>
                </a:solidFill>
              </a:rPr>
              <a:t>Staj başvurunuzu </a:t>
            </a:r>
            <a:r>
              <a:rPr lang="tr-TR" dirty="0">
                <a:ln w="0"/>
                <a:solidFill>
                  <a:schemeClr val="tx1"/>
                </a:solidFill>
              </a:rPr>
              <a:t>tamamladıktan sonra;</a:t>
            </a:r>
          </a:p>
          <a:p>
            <a:pPr>
              <a:lnSpc>
                <a:spcPct val="110000"/>
              </a:lnSpc>
              <a:spcBef>
                <a:spcPts val="600"/>
              </a:spcBef>
              <a:spcAft>
                <a:spcPts val="600"/>
              </a:spcAft>
              <a:buClr>
                <a:srgbClr val="CC3399"/>
              </a:buClr>
              <a:buFont typeface="Wingdings" panose="05000000000000000000" pitchFamily="2" charset="2"/>
              <a:buChar char="Ø"/>
            </a:pPr>
            <a:r>
              <a:rPr lang="tr-TR" dirty="0">
                <a:ln w="0"/>
                <a:solidFill>
                  <a:schemeClr val="tx1"/>
                </a:solidFill>
              </a:rPr>
              <a:t>Öğrenci staj başvuru işlemini ilgili yönetmeliklere uygun olarak yaptığını belirten ‘STAJ TAAHHÜT’ belgesini doldurarak, teslim etmek zorundadır.  </a:t>
            </a:r>
          </a:p>
          <a:p>
            <a:pPr algn="just">
              <a:lnSpc>
                <a:spcPct val="110000"/>
              </a:lnSpc>
              <a:spcBef>
                <a:spcPts val="600"/>
              </a:spcBef>
              <a:spcAft>
                <a:spcPts val="600"/>
              </a:spcAft>
              <a:buClr>
                <a:srgbClr val="CC3399"/>
              </a:buClr>
              <a:buFont typeface="Wingdings" panose="05000000000000000000" pitchFamily="2" charset="2"/>
              <a:buChar char="Ø"/>
            </a:pPr>
            <a:r>
              <a:rPr lang="tr-TR" dirty="0">
                <a:ln w="0"/>
                <a:solidFill>
                  <a:schemeClr val="tx1"/>
                </a:solidFill>
              </a:rPr>
              <a:t>Firmanıza imzalattığınız </a:t>
            </a:r>
            <a:r>
              <a:rPr lang="tr-TR" dirty="0">
                <a:ln w="0"/>
                <a:solidFill>
                  <a:srgbClr val="FF0000"/>
                </a:solidFill>
              </a:rPr>
              <a:t>‘’Staj Başvuru Formunun’’</a:t>
            </a:r>
            <a:r>
              <a:rPr lang="tr-TR" dirty="0">
                <a:ln w="0"/>
                <a:solidFill>
                  <a:schemeClr val="tx1"/>
                </a:solidFill>
              </a:rPr>
              <a:t> bir nüshasını ve </a:t>
            </a:r>
            <a:r>
              <a:rPr lang="tr-TR" dirty="0">
                <a:ln w="0"/>
                <a:solidFill>
                  <a:srgbClr val="FF0000"/>
                </a:solidFill>
              </a:rPr>
              <a:t>‘’Staj Taahhütname’’</a:t>
            </a:r>
            <a:r>
              <a:rPr lang="tr-TR" dirty="0">
                <a:ln w="0"/>
                <a:solidFill>
                  <a:schemeClr val="tx1"/>
                </a:solidFill>
              </a:rPr>
              <a:t> (staj linkinden ulaşılabilir) staj komisyonuna teslim ediniz.</a:t>
            </a:r>
            <a:r>
              <a:rPr lang="tr-TR" dirty="0">
                <a:ln w="0"/>
              </a:rPr>
              <a:t> </a:t>
            </a:r>
            <a:r>
              <a:rPr lang="tr-TR" dirty="0">
                <a:ln w="0"/>
                <a:solidFill>
                  <a:srgbClr val="FF0000"/>
                </a:solidFill>
              </a:rPr>
              <a:t>Diğer imzalı form ise sizde kalacaktır.</a:t>
            </a:r>
            <a:r>
              <a:rPr lang="tr-TR" dirty="0">
                <a:ln w="0"/>
              </a:rPr>
              <a:t> </a:t>
            </a:r>
          </a:p>
          <a:p>
            <a:pPr algn="just">
              <a:lnSpc>
                <a:spcPct val="110000"/>
              </a:lnSpc>
              <a:spcBef>
                <a:spcPts val="600"/>
              </a:spcBef>
              <a:spcAft>
                <a:spcPts val="600"/>
              </a:spcAft>
              <a:buClr>
                <a:srgbClr val="CC3399"/>
              </a:buClr>
              <a:buFont typeface="Wingdings" panose="05000000000000000000" pitchFamily="2" charset="2"/>
              <a:buChar char="Ø"/>
            </a:pPr>
            <a:r>
              <a:rPr lang="tr-TR" dirty="0">
                <a:ln w="0"/>
                <a:solidFill>
                  <a:schemeClr val="tx1"/>
                </a:solidFill>
              </a:rPr>
              <a:t>Taahhüt verilmeyen başvuru formları kesinlikle değerlendirilmeye alınmayacaktır.</a:t>
            </a:r>
          </a:p>
          <a:p>
            <a:pPr marL="265113" indent="-265113">
              <a:lnSpc>
                <a:spcPct val="110000"/>
              </a:lnSpc>
              <a:spcBef>
                <a:spcPts val="600"/>
              </a:spcBef>
              <a:spcAft>
                <a:spcPts val="600"/>
              </a:spcAft>
              <a:buClr>
                <a:schemeClr val="bg2">
                  <a:lumMod val="50000"/>
                </a:schemeClr>
              </a:buClr>
              <a:buFont typeface="Wingdings" panose="05000000000000000000" pitchFamily="2" charset="2"/>
              <a:buChar char="Ø"/>
            </a:pPr>
            <a:endParaRPr lang="tr-TR"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46286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p:cNvPicPr>
            <a:picLocks noChangeAspect="1"/>
          </p:cNvPicPr>
          <p:nvPr/>
        </p:nvPicPr>
        <p:blipFill>
          <a:blip r:embed="rId2"/>
          <a:stretch>
            <a:fillRect/>
          </a:stretch>
        </p:blipFill>
        <p:spPr>
          <a:xfrm>
            <a:off x="4522911" y="641838"/>
            <a:ext cx="3864952" cy="5471313"/>
          </a:xfrm>
          <a:prstGeom prst="rect">
            <a:avLst/>
          </a:prstGeom>
        </p:spPr>
      </p:pic>
      <p:sp>
        <p:nvSpPr>
          <p:cNvPr id="15" name="Metin kutusu 14">
            <a:extLst>
              <a:ext uri="{FF2B5EF4-FFF2-40B4-BE49-F238E27FC236}">
                <a16:creationId xmlns:a16="http://schemas.microsoft.com/office/drawing/2014/main" id="{114C216F-8E78-4307-A18D-B6E135E3B9D3}"/>
              </a:ext>
            </a:extLst>
          </p:cNvPr>
          <p:cNvSpPr txBox="1"/>
          <p:nvPr/>
        </p:nvSpPr>
        <p:spPr>
          <a:xfrm rot="16200000">
            <a:off x="1017403" y="3335070"/>
            <a:ext cx="4775470" cy="461666"/>
          </a:xfrm>
          <a:prstGeom prst="rect">
            <a:avLst/>
          </a:prstGeom>
          <a:solidFill>
            <a:schemeClr val="bg1"/>
          </a:solidFill>
        </p:spPr>
        <p:txBody>
          <a:bodyPr wrap="square" rtlCol="0">
            <a:spAutoFit/>
          </a:bodyPr>
          <a:lstStyle/>
          <a:p>
            <a:pPr algn="ctr"/>
            <a:r>
              <a:rPr lang="tr-TR" sz="2400" b="1" dirty="0">
                <a:solidFill>
                  <a:srgbClr val="FF0000"/>
                </a:solidFill>
              </a:rPr>
              <a:t>STAJ TAAHÜTNAME</a:t>
            </a:r>
          </a:p>
        </p:txBody>
      </p:sp>
    </p:spTree>
    <p:extLst>
      <p:ext uri="{BB962C8B-B14F-4D97-AF65-F5344CB8AC3E}">
        <p14:creationId xmlns:p14="http://schemas.microsoft.com/office/powerpoint/2010/main" val="2150091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id="{AE78F1BE-C6DC-4B86-AA22-F4658CDD24D7}"/>
              </a:ext>
            </a:extLst>
          </p:cNvPr>
          <p:cNvSpPr>
            <a:spLocks noGrp="1"/>
          </p:cNvSpPr>
          <p:nvPr>
            <p:ph type="title"/>
          </p:nvPr>
        </p:nvSpPr>
        <p:spPr>
          <a:xfrm>
            <a:off x="668214" y="1080400"/>
            <a:ext cx="10805747" cy="621792"/>
          </a:xfrm>
          <a:solidFill>
            <a:srgbClr val="00B0F0"/>
          </a:solidFill>
        </p:spPr>
        <p:txBody>
          <a:bodyPr>
            <a:normAutofit fontScale="90000"/>
          </a:bodyPr>
          <a:lstStyle/>
          <a:p>
            <a:pPr algn="ctr"/>
            <a:r>
              <a:rPr lang="tr-TR" b="1" dirty="0"/>
              <a:t>BAŞVURU DEĞERLENDİRME İŞLEMLER</a:t>
            </a:r>
          </a:p>
        </p:txBody>
      </p:sp>
      <p:sp>
        <p:nvSpPr>
          <p:cNvPr id="7" name="İçerik Yer Tutucusu 2">
            <a:extLst>
              <a:ext uri="{FF2B5EF4-FFF2-40B4-BE49-F238E27FC236}">
                <a16:creationId xmlns:a16="http://schemas.microsoft.com/office/drawing/2014/main" id="{639844F2-91F6-4FF3-8753-88F186104FAE}"/>
              </a:ext>
            </a:extLst>
          </p:cNvPr>
          <p:cNvSpPr>
            <a:spLocks noGrp="1"/>
          </p:cNvSpPr>
          <p:nvPr>
            <p:ph idx="1"/>
          </p:nvPr>
        </p:nvSpPr>
        <p:spPr>
          <a:xfrm>
            <a:off x="668214" y="1853293"/>
            <a:ext cx="10805747" cy="4362869"/>
          </a:xfrm>
        </p:spPr>
        <p:txBody>
          <a:bodyPr>
            <a:normAutofit/>
          </a:bodyPr>
          <a:lstStyle/>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dirty="0">
                <a:ln w="0"/>
                <a:solidFill>
                  <a:schemeClr val="tx1"/>
                </a:solidFill>
                <a:latin typeface="Arial" panose="020B0604020202020204" pitchFamily="34" charset="0"/>
                <a:cs typeface="Arial" panose="020B0604020202020204" pitchFamily="34" charset="0"/>
              </a:rPr>
              <a:t>Eksiksiz ve doğru bilgiler ile hazırlanmış </a:t>
            </a:r>
            <a:r>
              <a:rPr lang="tr-TR" dirty="0">
                <a:ln w="0"/>
                <a:solidFill>
                  <a:schemeClr val="tx1"/>
                </a:solidFill>
              </a:rPr>
              <a:t>başvuru belgeleri </a:t>
            </a:r>
            <a:r>
              <a:rPr lang="tr-TR" dirty="0">
                <a:ln w="0"/>
                <a:solidFill>
                  <a:srgbClr val="FF0000"/>
                </a:solidFill>
              </a:rPr>
              <a:t>(Onaylı Zorunlu Staj Formu ve </a:t>
            </a:r>
            <a:r>
              <a:rPr lang="tr-TR" dirty="0" err="1">
                <a:ln w="0"/>
                <a:solidFill>
                  <a:srgbClr val="FF0000"/>
                </a:solidFill>
              </a:rPr>
              <a:t>Tahhütname</a:t>
            </a:r>
            <a:r>
              <a:rPr lang="tr-TR" dirty="0">
                <a:ln w="0"/>
                <a:solidFill>
                  <a:schemeClr val="tx1"/>
                </a:solidFill>
              </a:rPr>
              <a:t>) s</a:t>
            </a:r>
            <a:r>
              <a:rPr lang="tr-TR" dirty="0">
                <a:ln w="0"/>
                <a:solidFill>
                  <a:schemeClr val="tx1"/>
                </a:solidFill>
                <a:latin typeface="Arial" panose="020B0604020202020204" pitchFamily="34" charset="0"/>
                <a:cs typeface="Arial" panose="020B0604020202020204" pitchFamily="34" charset="0"/>
              </a:rPr>
              <a:t>taj komisyonuna teslim edildikten sonra, komisyon tarafından staj formunun uygunluğu sistem üzerinden </a:t>
            </a:r>
            <a:r>
              <a:rPr lang="tr-TR" dirty="0">
                <a:ln w="0"/>
                <a:solidFill>
                  <a:schemeClr val="tx1"/>
                </a:solidFill>
              </a:rPr>
              <a:t>incelenir. </a:t>
            </a:r>
          </a:p>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dirty="0">
                <a:ln w="0"/>
                <a:solidFill>
                  <a:schemeClr val="tx1"/>
                </a:solidFill>
              </a:rPr>
              <a:t>Belgelerinizde eksikli veya hata olması durumunda başvurunuz komisyon tarafından </a:t>
            </a:r>
            <a:r>
              <a:rPr lang="tr-TR" dirty="0" err="1">
                <a:ln w="0"/>
                <a:solidFill>
                  <a:schemeClr val="tx1"/>
                </a:solidFill>
              </a:rPr>
              <a:t>reddilecektir</a:t>
            </a:r>
            <a:r>
              <a:rPr lang="tr-TR" dirty="0">
                <a:ln w="0"/>
                <a:solidFill>
                  <a:schemeClr val="tx1"/>
                </a:solidFill>
              </a:rPr>
              <a:t>. Bununla ilgili size sistem üzerinden </a:t>
            </a:r>
            <a:r>
              <a:rPr lang="tr-TR" dirty="0">
                <a:ln w="0"/>
                <a:solidFill>
                  <a:srgbClr val="FF0000"/>
                </a:solidFill>
              </a:rPr>
              <a:t>ret sebebini içeren bir mesaj gelecektir. </a:t>
            </a:r>
            <a:endParaRPr lang="tr-TR" dirty="0">
              <a:ln w="0"/>
            </a:endParaRPr>
          </a:p>
          <a:p>
            <a:pPr marL="0" indent="0">
              <a:lnSpc>
                <a:spcPct val="120000"/>
              </a:lnSpc>
              <a:spcBef>
                <a:spcPts val="0"/>
              </a:spcBef>
              <a:spcAft>
                <a:spcPts val="0"/>
              </a:spcAft>
              <a:buClr>
                <a:schemeClr val="bg2">
                  <a:lumMod val="50000"/>
                </a:schemeClr>
              </a:buClr>
              <a:buNone/>
            </a:pPr>
            <a:endParaRPr lang="tr-TR" dirty="0">
              <a:ln w="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524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AE78F1BE-C6DC-4B86-AA22-F4658CDD24D7}"/>
              </a:ext>
            </a:extLst>
          </p:cNvPr>
          <p:cNvSpPr>
            <a:spLocks noGrp="1"/>
          </p:cNvSpPr>
          <p:nvPr>
            <p:ph type="title"/>
          </p:nvPr>
        </p:nvSpPr>
        <p:spPr>
          <a:xfrm>
            <a:off x="637619" y="1097281"/>
            <a:ext cx="10853927" cy="621792"/>
          </a:xfrm>
          <a:solidFill>
            <a:srgbClr val="00B0F0"/>
          </a:solidFill>
        </p:spPr>
        <p:txBody>
          <a:bodyPr>
            <a:normAutofit fontScale="90000"/>
          </a:bodyPr>
          <a:lstStyle/>
          <a:p>
            <a:pPr algn="ctr"/>
            <a:r>
              <a:rPr lang="tr-TR" b="1" dirty="0"/>
              <a:t>REDDEDİLEN BAŞVURU İŞLEMLERİ </a:t>
            </a:r>
            <a:r>
              <a:rPr lang="tr-TR" sz="2400" b="1" dirty="0">
                <a:solidFill>
                  <a:srgbClr val="FF0000"/>
                </a:solidFill>
              </a:rPr>
              <a:t>(YANLIŞ TARİH NEDENİYLE)</a:t>
            </a:r>
            <a:endParaRPr lang="tr-TR" b="1" dirty="0">
              <a:solidFill>
                <a:srgbClr val="FF0000"/>
              </a:solidFill>
            </a:endParaRPr>
          </a:p>
        </p:txBody>
      </p:sp>
      <p:sp>
        <p:nvSpPr>
          <p:cNvPr id="6" name="İçerik Yer Tutucusu 2">
            <a:extLst>
              <a:ext uri="{FF2B5EF4-FFF2-40B4-BE49-F238E27FC236}">
                <a16:creationId xmlns:a16="http://schemas.microsoft.com/office/drawing/2014/main" id="{639844F2-91F6-4FF3-8753-88F186104FAE}"/>
              </a:ext>
            </a:extLst>
          </p:cNvPr>
          <p:cNvSpPr>
            <a:spLocks noGrp="1"/>
          </p:cNvSpPr>
          <p:nvPr>
            <p:ph idx="1"/>
          </p:nvPr>
        </p:nvSpPr>
        <p:spPr>
          <a:xfrm>
            <a:off x="637618" y="1805588"/>
            <a:ext cx="10730835" cy="4419366"/>
          </a:xfrm>
        </p:spPr>
        <p:txBody>
          <a:bodyPr>
            <a:noAutofit/>
          </a:bodyPr>
          <a:lstStyle/>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dirty="0">
                <a:ln w="0"/>
                <a:solidFill>
                  <a:srgbClr val="FF0000"/>
                </a:solidFill>
              </a:rPr>
              <a:t>Staj başlangıç-bitiş tarihleriniz eğer hatalı ise staj komisyonu başvurunuzu ret edecektir. </a:t>
            </a:r>
            <a:r>
              <a:rPr lang="tr-TR" dirty="0">
                <a:ln w="0"/>
                <a:solidFill>
                  <a:schemeClr val="tx1"/>
                </a:solidFill>
              </a:rPr>
              <a:t>Sürekli yapılan bir hatadır. Bu hususta dikkat edilmesi gerekmektedir.</a:t>
            </a:r>
          </a:p>
          <a:p>
            <a:pPr marL="450850" indent="-358775" algn="just">
              <a:lnSpc>
                <a:spcPct val="100000"/>
              </a:lnSpc>
              <a:spcBef>
                <a:spcPts val="0"/>
              </a:spcBef>
              <a:spcAft>
                <a:spcPts val="600"/>
              </a:spcAft>
              <a:buClr>
                <a:srgbClr val="CC3399"/>
              </a:buClr>
              <a:buFont typeface="Wingdings" panose="05000000000000000000" pitchFamily="2" charset="2"/>
              <a:buChar char="Ø"/>
            </a:pPr>
            <a:r>
              <a:rPr lang="tr-TR" dirty="0">
                <a:ln w="0"/>
                <a:solidFill>
                  <a:srgbClr val="FF0000"/>
                </a:solidFill>
                <a:latin typeface="Arial" panose="020B0604020202020204" pitchFamily="34" charset="0"/>
                <a:cs typeface="Arial" panose="020B0604020202020204" pitchFamily="34" charset="0"/>
              </a:rPr>
              <a:t>Eğer tarihleriniz hatalı olduğu için ret aldıysanız, </a:t>
            </a:r>
          </a:p>
          <a:p>
            <a:pPr marL="568198" lvl="1" indent="-358775" algn="just">
              <a:lnSpc>
                <a:spcPct val="100000"/>
              </a:lnSpc>
              <a:spcBef>
                <a:spcPts val="0"/>
              </a:spcBef>
              <a:spcAft>
                <a:spcPts val="2400"/>
              </a:spcAft>
              <a:buFont typeface="Wingdings" panose="05000000000000000000" pitchFamily="2" charset="2"/>
              <a:buChar char="Ø"/>
            </a:pPr>
            <a:r>
              <a:rPr lang="tr-TR" sz="1800" dirty="0">
                <a:ln w="0"/>
                <a:solidFill>
                  <a:schemeClr val="tx1"/>
                </a:solidFill>
                <a:latin typeface="Arial" panose="020B0604020202020204" pitchFamily="34" charset="0"/>
                <a:cs typeface="Arial" panose="020B0604020202020204" pitchFamily="34" charset="0"/>
              </a:rPr>
              <a:t>Sistem üzerinden tekrar doğru tarihler ile ön başvuru yapıp başvuruyu tamamla işlemini gerçekleştirmeniz gerecektir. Bu süreçte belgenizi tekrar çıktı alıp firmanıza imzalatmanıza gerek yoktur. Staj komisyonu evrakınızda gerekli düzeltmeyi yapacaktır. </a:t>
            </a:r>
          </a:p>
          <a:p>
            <a:pPr marL="568198" lvl="1" indent="-358775" algn="just">
              <a:lnSpc>
                <a:spcPct val="100000"/>
              </a:lnSpc>
              <a:spcBef>
                <a:spcPts val="0"/>
              </a:spcBef>
              <a:spcAft>
                <a:spcPts val="2400"/>
              </a:spcAft>
              <a:buFont typeface="Wingdings" panose="05000000000000000000" pitchFamily="2" charset="2"/>
              <a:buChar char="Ø"/>
            </a:pPr>
            <a:r>
              <a:rPr lang="tr-TR" dirty="0">
                <a:ln w="0"/>
                <a:solidFill>
                  <a:schemeClr val="tx1"/>
                </a:solidFill>
                <a:latin typeface="Arial" panose="020B0604020202020204" pitchFamily="34" charset="0"/>
                <a:cs typeface="Arial" panose="020B0604020202020204" pitchFamily="34" charset="0"/>
              </a:rPr>
              <a:t>Birden fazla iş yapılmaması adına staj belgenizin doğruluğundan emin olunuz. </a:t>
            </a:r>
          </a:p>
        </p:txBody>
      </p:sp>
    </p:spTree>
    <p:extLst>
      <p:ext uri="{BB962C8B-B14F-4D97-AF65-F5344CB8AC3E}">
        <p14:creationId xmlns:p14="http://schemas.microsoft.com/office/powerpoint/2010/main" val="2671805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9433FB10-DE2B-44FE-844C-8FD59BF6CC86}"/>
              </a:ext>
            </a:extLst>
          </p:cNvPr>
          <p:cNvSpPr>
            <a:spLocks noGrp="1"/>
          </p:cNvSpPr>
          <p:nvPr>
            <p:ph type="title"/>
          </p:nvPr>
        </p:nvSpPr>
        <p:spPr>
          <a:xfrm>
            <a:off x="655203" y="1193997"/>
            <a:ext cx="10862720" cy="529296"/>
          </a:xfrm>
          <a:solidFill>
            <a:srgbClr val="00B0F0"/>
          </a:solidFill>
        </p:spPr>
        <p:txBody>
          <a:bodyPr>
            <a:normAutofit fontScale="90000"/>
          </a:bodyPr>
          <a:lstStyle/>
          <a:p>
            <a:pPr algn="ctr"/>
            <a:r>
              <a:rPr lang="tr-TR" b="1" dirty="0"/>
              <a:t>KABUL EDİLEN BAŞVURU FORMU</a:t>
            </a:r>
          </a:p>
        </p:txBody>
      </p:sp>
      <p:sp>
        <p:nvSpPr>
          <p:cNvPr id="6" name="İçerik Yer Tutucusu 2">
            <a:extLst>
              <a:ext uri="{FF2B5EF4-FFF2-40B4-BE49-F238E27FC236}">
                <a16:creationId xmlns:a16="http://schemas.microsoft.com/office/drawing/2014/main" id="{1B356384-276C-405E-A668-BE7667357756}"/>
              </a:ext>
            </a:extLst>
          </p:cNvPr>
          <p:cNvSpPr>
            <a:spLocks noGrp="1"/>
          </p:cNvSpPr>
          <p:nvPr>
            <p:ph idx="1"/>
          </p:nvPr>
        </p:nvSpPr>
        <p:spPr>
          <a:xfrm>
            <a:off x="655203" y="1867135"/>
            <a:ext cx="10862720" cy="4331442"/>
          </a:xfrm>
        </p:spPr>
        <p:txBody>
          <a:bodyPr>
            <a:noAutofit/>
          </a:bodyPr>
          <a:lstStyle/>
          <a:p>
            <a:pPr marL="450850" indent="-358775" algn="just">
              <a:lnSpc>
                <a:spcPct val="100000"/>
              </a:lnSpc>
              <a:spcBef>
                <a:spcPts val="600"/>
              </a:spcBef>
              <a:spcAft>
                <a:spcPts val="600"/>
              </a:spcAft>
              <a:buClr>
                <a:srgbClr val="CC3399"/>
              </a:buClr>
              <a:buFont typeface="Wingdings" panose="05000000000000000000" pitchFamily="2" charset="2"/>
              <a:buChar char="Ø"/>
            </a:pPr>
            <a:r>
              <a:rPr lang="tr-TR" sz="1800" dirty="0">
                <a:ln w="0"/>
                <a:solidFill>
                  <a:schemeClr val="tx1"/>
                </a:solidFill>
              </a:rPr>
              <a:t>Hatasız olan staj ön başvuru işlemleri, komisyon tarafından kabul edilecek ve staj tarihinize uyumlu bir şekilde sistem üzerinden onaylanacaktır. </a:t>
            </a:r>
          </a:p>
          <a:p>
            <a:pPr marL="450850" indent="-358775" algn="just">
              <a:lnSpc>
                <a:spcPct val="100000"/>
              </a:lnSpc>
              <a:spcBef>
                <a:spcPts val="600"/>
              </a:spcBef>
              <a:spcAft>
                <a:spcPts val="600"/>
              </a:spcAft>
              <a:buClr>
                <a:srgbClr val="CC3399"/>
              </a:buClr>
              <a:buFont typeface="Wingdings" panose="05000000000000000000" pitchFamily="2" charset="2"/>
              <a:buChar char="Ø"/>
            </a:pPr>
            <a:r>
              <a:rPr lang="tr-TR" sz="1800" dirty="0">
                <a:ln w="0"/>
                <a:solidFill>
                  <a:schemeClr val="tx1"/>
                </a:solidFill>
              </a:rPr>
              <a:t>Komisyon tarafından kabul edilen başvurular, İlgili Komisyon Üyesi tarafınca sistem onayı verilerek, Fakülte Onayına sunulacaktır. Fakülte onayı da sistem üzerinden yapılacak ve son olarak SKS onayına sistem üzerinden sunulacaktır. (Bu süreçte öğrencinin yapacağı bir işlem yoktur). </a:t>
            </a:r>
          </a:p>
          <a:p>
            <a:pPr algn="just">
              <a:lnSpc>
                <a:spcPct val="100000"/>
              </a:lnSpc>
              <a:spcBef>
                <a:spcPts val="600"/>
              </a:spcBef>
              <a:spcAft>
                <a:spcPts val="600"/>
              </a:spcAft>
              <a:buClr>
                <a:srgbClr val="CC3399"/>
              </a:buClr>
              <a:buFont typeface="Wingdings" panose="05000000000000000000" pitchFamily="2" charset="2"/>
              <a:buChar char="Ø"/>
            </a:pPr>
            <a:r>
              <a:rPr lang="tr-TR" sz="1800" dirty="0" err="1">
                <a:ln w="0"/>
                <a:solidFill>
                  <a:schemeClr val="tx1"/>
                </a:solidFill>
              </a:rPr>
              <a:t>SKS’ye</a:t>
            </a:r>
            <a:r>
              <a:rPr lang="tr-TR" sz="1800" dirty="0">
                <a:ln w="0"/>
                <a:solidFill>
                  <a:schemeClr val="tx1"/>
                </a:solidFill>
              </a:rPr>
              <a:t> onaya düşen öğrencinin SKS giriş işlemi, SKS tarafından öğrenci staja başlamadan 2-3 gün önce yapılacaktır. Öğrencinin başvurusu 3 ay önce olsa bile, SKS girişi staj başlangıcında 2-3 gün önce yapılacaktır. SKS belgesi </a:t>
            </a:r>
            <a:r>
              <a:rPr lang="tr-TR" sz="1800" b="1" dirty="0">
                <a:ln w="0"/>
                <a:solidFill>
                  <a:schemeClr val="tx1"/>
                </a:solidFill>
              </a:rPr>
              <a:t>sadece öğrenci tarafından E-devlet üzerinden görüntületilir</a:t>
            </a:r>
            <a:r>
              <a:rPr lang="tr-TR" sz="1800" dirty="0">
                <a:ln w="0"/>
                <a:solidFill>
                  <a:schemeClr val="tx1"/>
                </a:solidFill>
              </a:rPr>
              <a:t>. Gerekirse, çıktı alıp firmasına da verebilir.</a:t>
            </a:r>
          </a:p>
        </p:txBody>
      </p:sp>
    </p:spTree>
    <p:extLst>
      <p:ext uri="{BB962C8B-B14F-4D97-AF65-F5344CB8AC3E}">
        <p14:creationId xmlns:p14="http://schemas.microsoft.com/office/powerpoint/2010/main" val="1055245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3E4CCBFC-497D-4949-B160-73DB9B38F24C}"/>
              </a:ext>
            </a:extLst>
          </p:cNvPr>
          <p:cNvSpPr>
            <a:spLocks noGrp="1"/>
          </p:cNvSpPr>
          <p:nvPr>
            <p:ph type="title"/>
          </p:nvPr>
        </p:nvSpPr>
        <p:spPr>
          <a:xfrm>
            <a:off x="633046" y="1125415"/>
            <a:ext cx="10884877" cy="668216"/>
          </a:xfrm>
          <a:solidFill>
            <a:srgbClr val="00B0F0"/>
          </a:solidFill>
        </p:spPr>
        <p:txBody>
          <a:bodyPr>
            <a:normAutofit fontScale="90000"/>
          </a:bodyPr>
          <a:lstStyle/>
          <a:p>
            <a:pPr algn="ctr"/>
            <a:r>
              <a:rPr lang="tr-TR" b="1" dirty="0">
                <a:solidFill>
                  <a:srgbClr val="FF0000"/>
                </a:solidFill>
              </a:rPr>
              <a:t>BİLGİLENDİRME</a:t>
            </a:r>
          </a:p>
        </p:txBody>
      </p:sp>
      <p:sp>
        <p:nvSpPr>
          <p:cNvPr id="5" name="İçerik Yer Tutucusu 2">
            <a:extLst>
              <a:ext uri="{FF2B5EF4-FFF2-40B4-BE49-F238E27FC236}">
                <a16:creationId xmlns:a16="http://schemas.microsoft.com/office/drawing/2014/main" id="{E40C6411-9660-405F-9255-A7CA6EB31728}"/>
              </a:ext>
            </a:extLst>
          </p:cNvPr>
          <p:cNvSpPr>
            <a:spLocks noGrp="1"/>
          </p:cNvSpPr>
          <p:nvPr>
            <p:ph idx="1"/>
          </p:nvPr>
        </p:nvSpPr>
        <p:spPr>
          <a:xfrm>
            <a:off x="633046" y="1793630"/>
            <a:ext cx="10884877" cy="4378569"/>
          </a:xfrm>
        </p:spPr>
        <p:txBody>
          <a:bodyPr>
            <a:normAutofit fontScale="77500" lnSpcReduction="20000"/>
          </a:bodyPr>
          <a:lstStyle/>
          <a:p>
            <a:pPr marL="431800" indent="-342900">
              <a:lnSpc>
                <a:spcPct val="120000"/>
              </a:lnSpc>
              <a:spcBef>
                <a:spcPts val="600"/>
              </a:spcBef>
              <a:spcAft>
                <a:spcPts val="600"/>
              </a:spcAft>
              <a:buClr>
                <a:srgbClr val="CC3399"/>
              </a:buClr>
              <a:buFont typeface="Wingdings" panose="05000000000000000000" pitchFamily="2" charset="2"/>
              <a:buChar char="Ø"/>
            </a:pPr>
            <a:r>
              <a:rPr lang="tr-TR" dirty="0"/>
              <a:t>Bu yol haritası, </a:t>
            </a:r>
            <a:r>
              <a:rPr lang="tr-TR" b="1" dirty="0">
                <a:solidFill>
                  <a:srgbClr val="FF0000"/>
                </a:solidFill>
              </a:rPr>
              <a:t>İLGİLİ YÖNETMELİKLERDE BULUNMAYAN ÖZEL HUSUSLARI AÇIKLAMAK </a:t>
            </a:r>
            <a:r>
              <a:rPr lang="tr-TR" dirty="0"/>
              <a:t>amacıyla hazırlanmıştır.  Öğrencilerin öncelikli olarak ilgili </a:t>
            </a:r>
            <a:r>
              <a:rPr lang="tr-TR" b="1" dirty="0"/>
              <a:t>Fakültemiz Staj Yönetmeliğini ve Bölüm Yönetmeliğini okumaları</a:t>
            </a:r>
            <a:r>
              <a:rPr lang="tr-TR" dirty="0"/>
              <a:t>, staj hakkında bilgi sahibi olmaları gerekmektedir. </a:t>
            </a:r>
          </a:p>
          <a:p>
            <a:pPr marL="431800" indent="-342900">
              <a:lnSpc>
                <a:spcPct val="120000"/>
              </a:lnSpc>
              <a:spcBef>
                <a:spcPts val="600"/>
              </a:spcBef>
              <a:spcAft>
                <a:spcPts val="600"/>
              </a:spcAft>
              <a:buClr>
                <a:srgbClr val="CC3399"/>
              </a:buClr>
              <a:buFont typeface="Wingdings" panose="05000000000000000000" pitchFamily="2" charset="2"/>
              <a:buChar char="Ø"/>
            </a:pPr>
            <a:r>
              <a:rPr lang="tr-TR" dirty="0"/>
              <a:t>Bu yol haritası Staj Yönetmeliklerine ek olarak hazırlandığı için, öncelikli olarak </a:t>
            </a:r>
            <a:r>
              <a:rPr lang="tr-TR" dirty="0">
                <a:solidFill>
                  <a:srgbClr val="FF0000"/>
                </a:solidFill>
              </a:rPr>
              <a:t>YÖNETMELİKLERİN</a:t>
            </a:r>
            <a:r>
              <a:rPr lang="tr-TR" dirty="0"/>
              <a:t> dikkatli bir şekilde okunması gerekmektedir. </a:t>
            </a:r>
          </a:p>
          <a:p>
            <a:pPr marL="431800" indent="-342900">
              <a:lnSpc>
                <a:spcPct val="120000"/>
              </a:lnSpc>
              <a:spcBef>
                <a:spcPts val="600"/>
              </a:spcBef>
              <a:spcAft>
                <a:spcPts val="600"/>
              </a:spcAft>
              <a:buClr>
                <a:srgbClr val="CC3399"/>
              </a:buClr>
              <a:buFont typeface="Wingdings" panose="05000000000000000000" pitchFamily="2" charset="2"/>
              <a:buChar char="Ø"/>
            </a:pPr>
            <a:r>
              <a:rPr lang="tr-TR" dirty="0"/>
              <a:t>Yönetmeliklerde ifade edilip, öğrenciler tarafından dikkate alınmayan hususlar nedeniyle yaşanacak aksaklıklardan </a:t>
            </a:r>
            <a:r>
              <a:rPr lang="tr-TR" dirty="0">
                <a:solidFill>
                  <a:srgbClr val="FF0000"/>
                </a:solidFill>
              </a:rPr>
              <a:t>ÖĞRENCİ SORUMLUDUR</a:t>
            </a:r>
            <a:r>
              <a:rPr lang="tr-TR" dirty="0"/>
              <a:t>. </a:t>
            </a:r>
          </a:p>
          <a:p>
            <a:pPr marL="431800" indent="-342900">
              <a:lnSpc>
                <a:spcPct val="120000"/>
              </a:lnSpc>
              <a:spcBef>
                <a:spcPts val="600"/>
              </a:spcBef>
              <a:spcAft>
                <a:spcPts val="600"/>
              </a:spcAft>
              <a:buClr>
                <a:srgbClr val="CC3399"/>
              </a:buClr>
              <a:buFont typeface="Wingdings" panose="05000000000000000000" pitchFamily="2" charset="2"/>
              <a:buChar char="Ø"/>
            </a:pPr>
            <a:r>
              <a:rPr lang="tr-TR" b="1" dirty="0"/>
              <a:t>Yönetmeliklerde ve bu yol haritasında bulunmayan özel durumlar </a:t>
            </a:r>
            <a:r>
              <a:rPr lang="tr-TR" dirty="0"/>
              <a:t>için Bölümünüzün Staj Komisyonu ile iletişime geçilmesi gerekmektedir. İletişim bilgileri web sitesinde mevcuttur. </a:t>
            </a:r>
          </a:p>
          <a:p>
            <a:pPr marL="431800" indent="-342900">
              <a:lnSpc>
                <a:spcPct val="120000"/>
              </a:lnSpc>
              <a:spcBef>
                <a:spcPts val="600"/>
              </a:spcBef>
              <a:spcAft>
                <a:spcPts val="600"/>
              </a:spcAft>
              <a:buClr>
                <a:srgbClr val="CC3399"/>
              </a:buClr>
              <a:buFont typeface="Wingdings" panose="05000000000000000000" pitchFamily="2" charset="2"/>
              <a:buChar char="Ø"/>
            </a:pPr>
            <a:endParaRPr lang="tr-TR" dirty="0"/>
          </a:p>
        </p:txBody>
      </p:sp>
    </p:spTree>
    <p:extLst>
      <p:ext uri="{BB962C8B-B14F-4D97-AF65-F5344CB8AC3E}">
        <p14:creationId xmlns:p14="http://schemas.microsoft.com/office/powerpoint/2010/main" val="1764641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1F412196-860A-4051-AA73-A5AD30D35968}"/>
              </a:ext>
            </a:extLst>
          </p:cNvPr>
          <p:cNvSpPr txBox="1"/>
          <p:nvPr/>
        </p:nvSpPr>
        <p:spPr>
          <a:xfrm>
            <a:off x="1838632" y="2745085"/>
            <a:ext cx="7413522" cy="646331"/>
          </a:xfrm>
          <a:prstGeom prst="rect">
            <a:avLst/>
          </a:prstGeom>
          <a:solidFill>
            <a:srgbClr val="00B0F0"/>
          </a:solidFill>
          <a:ln w="57150">
            <a:solidFill>
              <a:schemeClr val="bg2">
                <a:lumMod val="50000"/>
              </a:schemeClr>
            </a:solidFill>
          </a:ln>
        </p:spPr>
        <p:txBody>
          <a:bodyPr wrap="square" rtlCol="0">
            <a:spAutoFit/>
          </a:bodyPr>
          <a:lstStyle/>
          <a:p>
            <a:pPr algn="ctr">
              <a:spcBef>
                <a:spcPts val="3600"/>
              </a:spcBef>
              <a:spcAft>
                <a:spcPts val="3600"/>
              </a:spcAft>
              <a:tabLst>
                <a:tab pos="5741988" algn="l"/>
              </a:tabLst>
            </a:pPr>
            <a:r>
              <a:rPr lang="tr-TR" sz="3600" dirty="0">
                <a:solidFill>
                  <a:srgbClr val="CC3399"/>
                </a:solidFill>
                <a:latin typeface="Arial" panose="020B0604020202020204" pitchFamily="34" charset="0"/>
                <a:cs typeface="Arial" panose="020B0604020202020204" pitchFamily="34" charset="0"/>
              </a:rPr>
              <a:t>STAJ İŞLEMLERİ</a:t>
            </a:r>
          </a:p>
        </p:txBody>
      </p:sp>
    </p:spTree>
    <p:extLst>
      <p:ext uri="{BB962C8B-B14F-4D97-AF65-F5344CB8AC3E}">
        <p14:creationId xmlns:p14="http://schemas.microsoft.com/office/powerpoint/2010/main" val="3499655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id="{7E889BE8-AC01-41DC-89EB-5B60E83F9DA5}"/>
              </a:ext>
            </a:extLst>
          </p:cNvPr>
          <p:cNvSpPr>
            <a:spLocks noGrp="1"/>
          </p:cNvSpPr>
          <p:nvPr>
            <p:ph type="title"/>
          </p:nvPr>
        </p:nvSpPr>
        <p:spPr>
          <a:xfrm>
            <a:off x="641838" y="1116623"/>
            <a:ext cx="10867293" cy="650630"/>
          </a:xfrm>
          <a:solidFill>
            <a:srgbClr val="00B0F0"/>
          </a:solidFill>
        </p:spPr>
        <p:txBody>
          <a:bodyPr>
            <a:normAutofit fontScale="90000"/>
          </a:bodyPr>
          <a:lstStyle/>
          <a:p>
            <a:pPr algn="ctr"/>
            <a:r>
              <a:rPr lang="tr-TR" dirty="0"/>
              <a:t>Staj Başlangıcı</a:t>
            </a:r>
          </a:p>
        </p:txBody>
      </p:sp>
      <p:sp>
        <p:nvSpPr>
          <p:cNvPr id="7" name="İçerik Yer Tutucusu 2">
            <a:extLst>
              <a:ext uri="{FF2B5EF4-FFF2-40B4-BE49-F238E27FC236}">
                <a16:creationId xmlns:a16="http://schemas.microsoft.com/office/drawing/2014/main" id="{1D51D8E6-DCE8-4967-9A63-B8D1BEE0FD49}"/>
              </a:ext>
            </a:extLst>
          </p:cNvPr>
          <p:cNvSpPr>
            <a:spLocks noGrp="1"/>
          </p:cNvSpPr>
          <p:nvPr>
            <p:ph idx="1"/>
          </p:nvPr>
        </p:nvSpPr>
        <p:spPr>
          <a:xfrm>
            <a:off x="641838" y="1796795"/>
            <a:ext cx="10867293" cy="4489704"/>
          </a:xfrm>
        </p:spPr>
        <p:txBody>
          <a:bodyPr>
            <a:normAutofit lnSpcReduction="10000"/>
          </a:bodyPr>
          <a:lstStyle/>
          <a:p>
            <a:pPr>
              <a:lnSpc>
                <a:spcPct val="100000"/>
              </a:lnSpc>
              <a:spcBef>
                <a:spcPts val="0"/>
              </a:spcBef>
              <a:spcAft>
                <a:spcPts val="2400"/>
              </a:spcAft>
              <a:buClr>
                <a:srgbClr val="CC3399"/>
              </a:buClr>
              <a:buFont typeface="Wingdings" panose="05000000000000000000" pitchFamily="2" charset="2"/>
              <a:buChar char="Ø"/>
            </a:pPr>
            <a:r>
              <a:rPr lang="tr-TR" b="1" dirty="0">
                <a:solidFill>
                  <a:srgbClr val="FF0000"/>
                </a:solidFill>
              </a:rPr>
              <a:t>Staj öncesinde staj yönetmelikleri detaylı bir şekilde incelenmeli ve staj esnasında dikkat edilmesi ve özellikle öğrenilmesi gereken hususlar / konular tespit edilmelidir. Staj defterinin nasıl doldurulması, mülakat sınavında staj hakkında nelerin sorulacağı gibi staj sonunda karşılaşılacağı hususlar stajın başındayken öğrenilmeli ve staja bilinçli bir şekilde başlanılmalıdır.  </a:t>
            </a:r>
          </a:p>
          <a:p>
            <a:pPr>
              <a:lnSpc>
                <a:spcPct val="100000"/>
              </a:lnSpc>
              <a:spcBef>
                <a:spcPts val="0"/>
              </a:spcBef>
              <a:spcAft>
                <a:spcPts val="2400"/>
              </a:spcAft>
              <a:buClr>
                <a:srgbClr val="CC3399"/>
              </a:buClr>
              <a:buFont typeface="Wingdings" panose="05000000000000000000" pitchFamily="2" charset="2"/>
              <a:buChar char="Ø"/>
            </a:pPr>
            <a:r>
              <a:rPr lang="tr-TR" dirty="0">
                <a:solidFill>
                  <a:schemeClr val="tx1"/>
                </a:solidFill>
              </a:rPr>
              <a:t>Stajlar, </a:t>
            </a:r>
            <a:r>
              <a:rPr lang="tr-TR" b="1" dirty="0">
                <a:solidFill>
                  <a:srgbClr val="FF0000"/>
                </a:solidFill>
              </a:rPr>
              <a:t>ilgili firmada, Bölüm Staj Komisyonunun kontrolünde </a:t>
            </a:r>
            <a:r>
              <a:rPr lang="tr-TR" dirty="0">
                <a:solidFill>
                  <a:schemeClr val="tx1"/>
                </a:solidFill>
              </a:rPr>
              <a:t>yapılacaktır. Öğrenci staj defterinin ilk sayfası da dikkatli bir şekilde doldurulmalıdır. </a:t>
            </a:r>
          </a:p>
          <a:p>
            <a:endParaRPr lang="tr-TR" dirty="0"/>
          </a:p>
        </p:txBody>
      </p:sp>
    </p:spTree>
    <p:extLst>
      <p:ext uri="{BB962C8B-B14F-4D97-AF65-F5344CB8AC3E}">
        <p14:creationId xmlns:p14="http://schemas.microsoft.com/office/powerpoint/2010/main" val="346156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a:extLst>
              <a:ext uri="{FF2B5EF4-FFF2-40B4-BE49-F238E27FC236}">
                <a16:creationId xmlns:a16="http://schemas.microsoft.com/office/drawing/2014/main" id="{8239DC31-22FC-425C-BE0E-8852EB8D851F}"/>
              </a:ext>
            </a:extLst>
          </p:cNvPr>
          <p:cNvSpPr>
            <a:spLocks noGrp="1"/>
          </p:cNvSpPr>
          <p:nvPr>
            <p:ph type="title"/>
          </p:nvPr>
        </p:nvSpPr>
        <p:spPr>
          <a:xfrm>
            <a:off x="663995" y="1164454"/>
            <a:ext cx="10818759" cy="523669"/>
          </a:xfrm>
          <a:solidFill>
            <a:srgbClr val="00B0F0"/>
          </a:solidFill>
        </p:spPr>
        <p:txBody>
          <a:bodyPr>
            <a:normAutofit fontScale="90000"/>
          </a:bodyPr>
          <a:lstStyle/>
          <a:p>
            <a:pPr algn="ctr"/>
            <a:r>
              <a:rPr lang="tr-TR" dirty="0"/>
              <a:t>Staj Defterinin Doldurulması</a:t>
            </a:r>
          </a:p>
        </p:txBody>
      </p:sp>
      <p:sp>
        <p:nvSpPr>
          <p:cNvPr id="4" name="İçerik Yer Tutucusu 2">
            <a:extLst>
              <a:ext uri="{FF2B5EF4-FFF2-40B4-BE49-F238E27FC236}">
                <a16:creationId xmlns:a16="http://schemas.microsoft.com/office/drawing/2014/main" id="{5686C350-0B71-46B4-8686-1039644055CA}"/>
              </a:ext>
            </a:extLst>
          </p:cNvPr>
          <p:cNvSpPr>
            <a:spLocks noGrp="1"/>
          </p:cNvSpPr>
          <p:nvPr>
            <p:ph idx="1"/>
          </p:nvPr>
        </p:nvSpPr>
        <p:spPr>
          <a:xfrm>
            <a:off x="663995" y="1749668"/>
            <a:ext cx="10818760" cy="4422531"/>
          </a:xfrm>
        </p:spPr>
        <p:txBody>
          <a:bodyPr>
            <a:normAutofit fontScale="70000" lnSpcReduction="20000"/>
          </a:bodyPr>
          <a:lstStyle/>
          <a:p>
            <a:pPr>
              <a:lnSpc>
                <a:spcPct val="120000"/>
              </a:lnSpc>
              <a:spcBef>
                <a:spcPts val="600"/>
              </a:spcBef>
              <a:spcAft>
                <a:spcPts val="600"/>
              </a:spcAft>
              <a:buClr>
                <a:srgbClr val="CC3399"/>
              </a:buClr>
              <a:buFont typeface="Wingdings" panose="05000000000000000000" pitchFamily="2" charset="2"/>
              <a:buChar char="Ø"/>
            </a:pPr>
            <a:r>
              <a:rPr lang="tr-TR" sz="2800" b="1" dirty="0">
                <a:solidFill>
                  <a:srgbClr val="FF0000"/>
                </a:solidFill>
              </a:rPr>
              <a:t>Staj defterlerini bölüm web sayfasında staj linki altında formlar sekmesinde bulunmaktadır. Defter sayfaları istenildiği kadar çoğaltılabilir. </a:t>
            </a:r>
            <a:r>
              <a:rPr lang="tr-TR" sz="2800" b="1" dirty="0">
                <a:solidFill>
                  <a:srgbClr val="CC3399"/>
                </a:solidFill>
              </a:rPr>
              <a:t>(Öğrenci İşlerinden alınmayacaktır)</a:t>
            </a:r>
          </a:p>
          <a:p>
            <a:pPr>
              <a:lnSpc>
                <a:spcPct val="120000"/>
              </a:lnSpc>
              <a:spcBef>
                <a:spcPts val="600"/>
              </a:spcBef>
              <a:spcAft>
                <a:spcPts val="600"/>
              </a:spcAft>
              <a:buClr>
                <a:srgbClr val="CC3399"/>
              </a:buClr>
              <a:buFont typeface="Wingdings" panose="05000000000000000000" pitchFamily="2" charset="2"/>
              <a:buChar char="Ø"/>
            </a:pPr>
            <a:r>
              <a:rPr lang="tr-TR" b="1" dirty="0">
                <a:solidFill>
                  <a:srgbClr val="FF0000"/>
                </a:solidFill>
              </a:rPr>
              <a:t>Defterler elle yazılmalıdır. </a:t>
            </a:r>
            <a:r>
              <a:rPr lang="tr-TR" dirty="0">
                <a:solidFill>
                  <a:srgbClr val="FF0000"/>
                </a:solidFill>
              </a:rPr>
              <a:t>Defter doldurmaya ilgili hususlar için Bölüm yönetmeliğini inceleyiniz. </a:t>
            </a:r>
          </a:p>
          <a:p>
            <a:pPr>
              <a:lnSpc>
                <a:spcPct val="120000"/>
              </a:lnSpc>
              <a:spcBef>
                <a:spcPts val="600"/>
              </a:spcBef>
              <a:spcAft>
                <a:spcPts val="600"/>
              </a:spcAft>
              <a:buClr>
                <a:srgbClr val="CC3399"/>
              </a:buClr>
              <a:buFont typeface="Wingdings" panose="05000000000000000000" pitchFamily="2" charset="2"/>
              <a:buChar char="Ø"/>
            </a:pPr>
            <a:r>
              <a:rPr lang="tr-TR" dirty="0">
                <a:solidFill>
                  <a:schemeClr val="tx1"/>
                </a:solidFill>
              </a:rPr>
              <a:t>Bazı kurumların özel talebi ile bilgisayar da yazılan staj defterleri aşağıdaki şekilde teslim edilecektir.  </a:t>
            </a:r>
          </a:p>
          <a:p>
            <a:pPr lvl="1">
              <a:lnSpc>
                <a:spcPct val="120000"/>
              </a:lnSpc>
              <a:spcBef>
                <a:spcPts val="600"/>
              </a:spcBef>
              <a:spcAft>
                <a:spcPts val="600"/>
              </a:spcAft>
              <a:buFont typeface="Wingdings" panose="05000000000000000000" pitchFamily="2" charset="2"/>
              <a:buChar char="Ø"/>
            </a:pPr>
            <a:r>
              <a:rPr lang="tr-TR" dirty="0">
                <a:solidFill>
                  <a:schemeClr val="tx1"/>
                </a:solidFill>
              </a:rPr>
              <a:t>1. Firmanın elle yazılan staj defterini kabul etmediğini belirten staj sorumlusu tarafından imza ve kaşeli belge/dilekçe</a:t>
            </a:r>
          </a:p>
          <a:p>
            <a:pPr lvl="1">
              <a:lnSpc>
                <a:spcPct val="120000"/>
              </a:lnSpc>
              <a:spcBef>
                <a:spcPts val="600"/>
              </a:spcBef>
              <a:spcAft>
                <a:spcPts val="600"/>
              </a:spcAft>
              <a:buFont typeface="Wingdings" panose="05000000000000000000" pitchFamily="2" charset="2"/>
              <a:buChar char="Ø"/>
            </a:pPr>
            <a:r>
              <a:rPr lang="tr-TR" dirty="0">
                <a:solidFill>
                  <a:schemeClr val="tx1"/>
                </a:solidFill>
              </a:rPr>
              <a:t>2. Bilgisayarda hazırlanan defterler </a:t>
            </a:r>
            <a:r>
              <a:rPr lang="tr-TR" dirty="0" err="1">
                <a:solidFill>
                  <a:schemeClr val="tx1"/>
                </a:solidFill>
              </a:rPr>
              <a:t>Turnitin</a:t>
            </a:r>
            <a:r>
              <a:rPr lang="tr-TR" dirty="0">
                <a:solidFill>
                  <a:schemeClr val="tx1"/>
                </a:solidFill>
              </a:rPr>
              <a:t> Programından alınmış benzerlik raporu (benzerlik en fazla %40 olacak)</a:t>
            </a:r>
          </a:p>
          <a:p>
            <a:pPr lvl="1">
              <a:lnSpc>
                <a:spcPct val="120000"/>
              </a:lnSpc>
              <a:spcBef>
                <a:spcPts val="600"/>
              </a:spcBef>
              <a:spcAft>
                <a:spcPts val="600"/>
              </a:spcAft>
              <a:buFont typeface="Wingdings" panose="05000000000000000000" pitchFamily="2" charset="2"/>
              <a:buChar char="Ø"/>
            </a:pPr>
            <a:r>
              <a:rPr lang="tr-TR" dirty="0">
                <a:solidFill>
                  <a:schemeClr val="tx1"/>
                </a:solidFill>
              </a:rPr>
              <a:t>3. Bilgisayarda hazırlanan staj defterinin aynısının elle yazılmış hali (onaysız olarak)</a:t>
            </a:r>
          </a:p>
          <a:p>
            <a:pPr>
              <a:lnSpc>
                <a:spcPct val="120000"/>
              </a:lnSpc>
              <a:spcBef>
                <a:spcPts val="600"/>
              </a:spcBef>
              <a:spcAft>
                <a:spcPts val="600"/>
              </a:spcAft>
              <a:buClr>
                <a:srgbClr val="CC3399"/>
              </a:buClr>
              <a:buFont typeface="Wingdings" panose="05000000000000000000" pitchFamily="2" charset="2"/>
              <a:buChar char="Ø"/>
            </a:pPr>
            <a:r>
              <a:rPr lang="tr-TR" dirty="0">
                <a:solidFill>
                  <a:schemeClr val="tx1"/>
                </a:solidFill>
              </a:rPr>
              <a:t>Staj defterinde yapılan işler hakkında bilgi verilmeli, o işin nasıl yapıldığı iyi bir şekilde izlenmeli, yöntem adımları detaylı bir şekilde anlatılmalı</a:t>
            </a:r>
            <a:r>
              <a:rPr lang="tr-TR" dirty="0"/>
              <a:t> ve</a:t>
            </a:r>
            <a:r>
              <a:rPr lang="tr-TR" dirty="0">
                <a:solidFill>
                  <a:schemeClr val="tx1"/>
                </a:solidFill>
              </a:rPr>
              <a:t> gerekli görseller eklenmelidir. </a:t>
            </a:r>
            <a:endParaRPr lang="tr-TR" dirty="0"/>
          </a:p>
        </p:txBody>
      </p:sp>
    </p:spTree>
    <p:extLst>
      <p:ext uri="{BB962C8B-B14F-4D97-AF65-F5344CB8AC3E}">
        <p14:creationId xmlns:p14="http://schemas.microsoft.com/office/powerpoint/2010/main" val="1390409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a:extLst>
              <a:ext uri="{FF2B5EF4-FFF2-40B4-BE49-F238E27FC236}">
                <a16:creationId xmlns:a16="http://schemas.microsoft.com/office/drawing/2014/main" id="{5686C350-0B71-46B4-8686-1039644055CA}"/>
              </a:ext>
            </a:extLst>
          </p:cNvPr>
          <p:cNvSpPr>
            <a:spLocks noGrp="1"/>
          </p:cNvSpPr>
          <p:nvPr>
            <p:ph idx="1"/>
          </p:nvPr>
        </p:nvSpPr>
        <p:spPr>
          <a:xfrm>
            <a:off x="694592" y="1682496"/>
            <a:ext cx="10832123" cy="4489704"/>
          </a:xfrm>
        </p:spPr>
        <p:txBody>
          <a:bodyPr>
            <a:normAutofit fontScale="92500" lnSpcReduction="10000"/>
          </a:bodyPr>
          <a:lstStyle/>
          <a:p>
            <a:pPr marL="0" indent="0">
              <a:lnSpc>
                <a:spcPct val="120000"/>
              </a:lnSpc>
              <a:spcBef>
                <a:spcPts val="600"/>
              </a:spcBef>
              <a:spcAft>
                <a:spcPts val="600"/>
              </a:spcAft>
              <a:buClr>
                <a:srgbClr val="CC3399"/>
              </a:buClr>
              <a:buNone/>
            </a:pPr>
            <a:r>
              <a:rPr lang="tr-TR" dirty="0">
                <a:solidFill>
                  <a:srgbClr val="FF0000"/>
                </a:solidFill>
              </a:rPr>
              <a:t> </a:t>
            </a:r>
          </a:p>
          <a:p>
            <a:pPr>
              <a:lnSpc>
                <a:spcPct val="120000"/>
              </a:lnSpc>
              <a:spcBef>
                <a:spcPts val="600"/>
              </a:spcBef>
              <a:spcAft>
                <a:spcPts val="600"/>
              </a:spcAft>
              <a:buClr>
                <a:srgbClr val="CC3399"/>
              </a:buClr>
              <a:buFont typeface="Wingdings" panose="05000000000000000000" pitchFamily="2" charset="2"/>
              <a:buChar char="Ø"/>
            </a:pPr>
            <a:r>
              <a:rPr lang="tr-TR" dirty="0">
                <a:solidFill>
                  <a:srgbClr val="FF0000"/>
                </a:solidFill>
              </a:rPr>
              <a:t>Staj defterin her sayfası özenli bir şekilde eksiksiz olarak doldurulur  </a:t>
            </a:r>
            <a:r>
              <a:rPr lang="tr-TR" dirty="0">
                <a:solidFill>
                  <a:schemeClr val="tx1"/>
                </a:solidFill>
              </a:rPr>
              <a:t>ve staj sorumlusu (İşyeri orta düzey yöneticisi) tarafından kontrol edilerek imzalanıp mühür/kaşelenmelidir. İş yerince onaylanmamış veya eksik doldurulmuş defterler geri çevrilecektir. </a:t>
            </a:r>
          </a:p>
          <a:p>
            <a:endParaRPr lang="tr-TR" b="1" i="1" dirty="0"/>
          </a:p>
          <a:p>
            <a:pPr algn="ctr">
              <a:tabLst>
                <a:tab pos="11029950" algn="l"/>
              </a:tabLst>
            </a:pPr>
            <a:r>
              <a:rPr lang="tr-TR" sz="3600" b="1" i="1" dirty="0">
                <a:solidFill>
                  <a:srgbClr val="FF0000"/>
                </a:solidFill>
              </a:rPr>
              <a:t>Her şeyden önce can güvenliğiniz önde gelir, staj süresince oldukça dikkatli olunuz ve iş güvenliği kurallarına kesinlikle uyunuz. </a:t>
            </a:r>
          </a:p>
          <a:p>
            <a:endParaRPr lang="tr-TR" dirty="0">
              <a:solidFill>
                <a:srgbClr val="FF0000"/>
              </a:solidFill>
            </a:endParaRPr>
          </a:p>
        </p:txBody>
      </p:sp>
      <p:sp>
        <p:nvSpPr>
          <p:cNvPr id="7" name="Unvan 1">
            <a:extLst>
              <a:ext uri="{FF2B5EF4-FFF2-40B4-BE49-F238E27FC236}">
                <a16:creationId xmlns:a16="http://schemas.microsoft.com/office/drawing/2014/main" id="{8239DC31-22FC-425C-BE0E-8852EB8D851F}"/>
              </a:ext>
            </a:extLst>
          </p:cNvPr>
          <p:cNvSpPr>
            <a:spLocks noGrp="1"/>
          </p:cNvSpPr>
          <p:nvPr>
            <p:ph type="title"/>
          </p:nvPr>
        </p:nvSpPr>
        <p:spPr>
          <a:xfrm>
            <a:off x="663995" y="1164454"/>
            <a:ext cx="10818759" cy="523669"/>
          </a:xfrm>
          <a:solidFill>
            <a:srgbClr val="00B0F0"/>
          </a:solidFill>
        </p:spPr>
        <p:txBody>
          <a:bodyPr>
            <a:normAutofit fontScale="90000"/>
          </a:bodyPr>
          <a:lstStyle/>
          <a:p>
            <a:pPr algn="ctr"/>
            <a:r>
              <a:rPr lang="tr-TR" dirty="0"/>
              <a:t>Staj Defterinin Doldurulması</a:t>
            </a:r>
          </a:p>
        </p:txBody>
      </p:sp>
    </p:spTree>
    <p:extLst>
      <p:ext uri="{BB962C8B-B14F-4D97-AF65-F5344CB8AC3E}">
        <p14:creationId xmlns:p14="http://schemas.microsoft.com/office/powerpoint/2010/main" val="1116123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F412196-860A-4051-AA73-A5AD30D35968}"/>
              </a:ext>
            </a:extLst>
          </p:cNvPr>
          <p:cNvSpPr txBox="1"/>
          <p:nvPr/>
        </p:nvSpPr>
        <p:spPr>
          <a:xfrm>
            <a:off x="2111193" y="2736293"/>
            <a:ext cx="7413522" cy="646331"/>
          </a:xfrm>
          <a:prstGeom prst="rect">
            <a:avLst/>
          </a:prstGeom>
          <a:solidFill>
            <a:srgbClr val="00B0F0"/>
          </a:solidFill>
          <a:ln w="57150">
            <a:solidFill>
              <a:schemeClr val="bg2">
                <a:lumMod val="50000"/>
              </a:schemeClr>
            </a:solidFill>
          </a:ln>
        </p:spPr>
        <p:txBody>
          <a:bodyPr wrap="square" rtlCol="0">
            <a:spAutoFit/>
          </a:bodyPr>
          <a:lstStyle/>
          <a:p>
            <a:pPr algn="ctr">
              <a:spcBef>
                <a:spcPts val="3600"/>
              </a:spcBef>
              <a:spcAft>
                <a:spcPts val="3600"/>
              </a:spcAft>
              <a:tabLst>
                <a:tab pos="5741988" algn="l"/>
              </a:tabLst>
            </a:pPr>
            <a:r>
              <a:rPr lang="tr-TR" sz="3600" dirty="0">
                <a:solidFill>
                  <a:srgbClr val="CC3399"/>
                </a:solidFill>
                <a:latin typeface="Arial" panose="020B0604020202020204" pitchFamily="34" charset="0"/>
                <a:cs typeface="Arial" panose="020B0604020202020204" pitchFamily="34" charset="0"/>
              </a:rPr>
              <a:t>STAJ SONRASI İŞLEMLER</a:t>
            </a:r>
          </a:p>
        </p:txBody>
      </p:sp>
    </p:spTree>
    <p:extLst>
      <p:ext uri="{BB962C8B-B14F-4D97-AF65-F5344CB8AC3E}">
        <p14:creationId xmlns:p14="http://schemas.microsoft.com/office/powerpoint/2010/main" val="3225539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31F2793C-AC63-4AF7-A9E2-2C09128152ED}"/>
              </a:ext>
            </a:extLst>
          </p:cNvPr>
          <p:cNvSpPr>
            <a:spLocks noGrp="1"/>
          </p:cNvSpPr>
          <p:nvPr>
            <p:ph type="title"/>
          </p:nvPr>
        </p:nvSpPr>
        <p:spPr>
          <a:xfrm>
            <a:off x="677008" y="1134207"/>
            <a:ext cx="10823330" cy="729761"/>
          </a:xfrm>
          <a:solidFill>
            <a:srgbClr val="00B0F0"/>
          </a:solidFill>
        </p:spPr>
        <p:txBody>
          <a:bodyPr>
            <a:normAutofit/>
          </a:bodyPr>
          <a:lstStyle/>
          <a:p>
            <a:pPr algn="ctr"/>
            <a:r>
              <a:rPr lang="tr-TR" dirty="0"/>
              <a:t>Staj Değerlendirme Formunun Doldurulması</a:t>
            </a:r>
          </a:p>
        </p:txBody>
      </p:sp>
      <p:sp>
        <p:nvSpPr>
          <p:cNvPr id="5" name="İçerik Yer Tutucusu 2">
            <a:extLst>
              <a:ext uri="{FF2B5EF4-FFF2-40B4-BE49-F238E27FC236}">
                <a16:creationId xmlns:a16="http://schemas.microsoft.com/office/drawing/2014/main" id="{6C0D692F-2A91-45A8-B669-A0C4BA4ACC8A}"/>
              </a:ext>
            </a:extLst>
          </p:cNvPr>
          <p:cNvSpPr>
            <a:spLocks noGrp="1"/>
          </p:cNvSpPr>
          <p:nvPr>
            <p:ph idx="1"/>
          </p:nvPr>
        </p:nvSpPr>
        <p:spPr>
          <a:xfrm>
            <a:off x="677008" y="1960685"/>
            <a:ext cx="10823330" cy="4220307"/>
          </a:xfrm>
        </p:spPr>
        <p:txBody>
          <a:bodyPr>
            <a:normAutofit/>
          </a:bodyPr>
          <a:lstStyle/>
          <a:p>
            <a:pPr algn="just">
              <a:lnSpc>
                <a:spcPct val="100000"/>
              </a:lnSpc>
              <a:spcBef>
                <a:spcPts val="0"/>
              </a:spcBef>
              <a:spcAft>
                <a:spcPts val="600"/>
              </a:spcAft>
              <a:buClr>
                <a:srgbClr val="CC3399"/>
              </a:buClr>
              <a:buFont typeface="Wingdings" panose="05000000000000000000" pitchFamily="2" charset="2"/>
              <a:buChar char="Ø"/>
            </a:pPr>
            <a:r>
              <a:rPr lang="tr-TR" dirty="0">
                <a:ln w="0"/>
                <a:solidFill>
                  <a:schemeClr val="tx1"/>
                </a:solidFill>
              </a:rPr>
              <a:t>Staj sonunda; Bölüm web sayfasındaki staj kısmında ‘Formlar’ sekmesinde bulunan </a:t>
            </a:r>
            <a:r>
              <a:rPr lang="tr-TR" dirty="0">
                <a:ln w="0"/>
                <a:solidFill>
                  <a:srgbClr val="FF0000"/>
                </a:solidFill>
              </a:rPr>
              <a:t>‘’Staj Değerlendirme Formu’’ </a:t>
            </a:r>
            <a:r>
              <a:rPr lang="tr-TR" dirty="0">
                <a:ln w="0"/>
                <a:solidFill>
                  <a:schemeClr val="tx1"/>
                </a:solidFill>
              </a:rPr>
              <a:t>işveren açısından doldurulması </a:t>
            </a:r>
            <a:r>
              <a:rPr lang="tr-TR" dirty="0">
                <a:ln w="0"/>
                <a:solidFill>
                  <a:srgbClr val="FF0000"/>
                </a:solidFill>
              </a:rPr>
              <a:t>zorunludur. </a:t>
            </a:r>
          </a:p>
          <a:p>
            <a:pPr marL="0" indent="0" algn="just">
              <a:lnSpc>
                <a:spcPct val="100000"/>
              </a:lnSpc>
              <a:spcBef>
                <a:spcPts val="0"/>
              </a:spcBef>
              <a:spcAft>
                <a:spcPts val="600"/>
              </a:spcAft>
              <a:buClr>
                <a:srgbClr val="CC3399"/>
              </a:buClr>
              <a:buNone/>
            </a:pPr>
            <a:endParaRPr lang="tr-TR" dirty="0">
              <a:ln w="0"/>
              <a:solidFill>
                <a:srgbClr val="FF0000"/>
              </a:solidFill>
            </a:endParaRPr>
          </a:p>
          <a:p>
            <a:pPr algn="just">
              <a:lnSpc>
                <a:spcPct val="100000"/>
              </a:lnSpc>
              <a:spcBef>
                <a:spcPts val="0"/>
              </a:spcBef>
              <a:spcAft>
                <a:spcPts val="600"/>
              </a:spcAft>
              <a:buClr>
                <a:srgbClr val="CC3399"/>
              </a:buClr>
              <a:buFont typeface="Wingdings" panose="05000000000000000000" pitchFamily="2" charset="2"/>
              <a:buChar char="Ø"/>
            </a:pPr>
            <a:r>
              <a:rPr lang="tr-TR" dirty="0">
                <a:ln w="0"/>
                <a:solidFill>
                  <a:srgbClr val="FF0000"/>
                </a:solidFill>
                <a:hlinkClick r:id="rId2"/>
              </a:rPr>
              <a:t>https://............................................./formlar-staj/</a:t>
            </a:r>
            <a:endParaRPr lang="tr-TR" dirty="0">
              <a:ln w="0"/>
              <a:solidFill>
                <a:srgbClr val="FF0000"/>
              </a:solidFill>
            </a:endParaRPr>
          </a:p>
          <a:p>
            <a:pPr marL="0" indent="0" algn="just">
              <a:lnSpc>
                <a:spcPct val="100000"/>
              </a:lnSpc>
              <a:spcBef>
                <a:spcPts val="0"/>
              </a:spcBef>
              <a:spcAft>
                <a:spcPts val="2400"/>
              </a:spcAft>
              <a:buClr>
                <a:srgbClr val="CC3399"/>
              </a:buClr>
              <a:buNone/>
            </a:pPr>
            <a:endParaRPr lang="tr-TR" dirty="0">
              <a:ln w="0"/>
              <a:solidFill>
                <a:schemeClr val="tx1"/>
              </a:solidFill>
            </a:endParaRPr>
          </a:p>
        </p:txBody>
      </p:sp>
    </p:spTree>
    <p:extLst>
      <p:ext uri="{BB962C8B-B14F-4D97-AF65-F5344CB8AC3E}">
        <p14:creationId xmlns:p14="http://schemas.microsoft.com/office/powerpoint/2010/main" val="1665760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3CBF5182-0879-46ED-B3EE-0A39066212D5}"/>
              </a:ext>
            </a:extLst>
          </p:cNvPr>
          <p:cNvSpPr>
            <a:spLocks noGrp="1"/>
          </p:cNvSpPr>
          <p:nvPr>
            <p:ph type="title"/>
          </p:nvPr>
        </p:nvSpPr>
        <p:spPr>
          <a:xfrm>
            <a:off x="641838" y="1090246"/>
            <a:ext cx="10876085" cy="650631"/>
          </a:xfrm>
          <a:solidFill>
            <a:srgbClr val="00B0F0"/>
          </a:solidFill>
        </p:spPr>
        <p:txBody>
          <a:bodyPr>
            <a:normAutofit fontScale="90000"/>
          </a:bodyPr>
          <a:lstStyle/>
          <a:p>
            <a:pPr algn="ctr"/>
            <a:r>
              <a:rPr lang="tr-TR" dirty="0"/>
              <a:t>İşveren Staj Değerlendirme Formu </a:t>
            </a:r>
          </a:p>
        </p:txBody>
      </p:sp>
      <p:sp>
        <p:nvSpPr>
          <p:cNvPr id="6" name="İçerik Yer Tutucusu 2">
            <a:extLst>
              <a:ext uri="{FF2B5EF4-FFF2-40B4-BE49-F238E27FC236}">
                <a16:creationId xmlns:a16="http://schemas.microsoft.com/office/drawing/2014/main" id="{1D1B37C6-482A-4BD0-BB3E-F3EB74C0D20F}"/>
              </a:ext>
            </a:extLst>
          </p:cNvPr>
          <p:cNvSpPr>
            <a:spLocks noGrp="1"/>
          </p:cNvSpPr>
          <p:nvPr>
            <p:ph idx="1"/>
          </p:nvPr>
        </p:nvSpPr>
        <p:spPr>
          <a:xfrm>
            <a:off x="641838" y="1740877"/>
            <a:ext cx="10692206" cy="4475284"/>
          </a:xfrm>
        </p:spPr>
        <p:txBody>
          <a:bodyPr/>
          <a:lstStyle/>
          <a:p>
            <a:pPr algn="just">
              <a:spcBef>
                <a:spcPts val="0"/>
              </a:spcBef>
              <a:spcAft>
                <a:spcPts val="2400"/>
              </a:spcAft>
              <a:buClr>
                <a:srgbClr val="CC3399"/>
              </a:buClr>
              <a:buFont typeface="Wingdings" panose="05000000000000000000" pitchFamily="2" charset="2"/>
              <a:buChar char="Ø"/>
            </a:pPr>
            <a:r>
              <a:rPr lang="tr-TR" dirty="0">
                <a:ln w="0"/>
                <a:solidFill>
                  <a:schemeClr val="tx1"/>
                </a:solidFill>
              </a:rPr>
              <a:t>Değerlendirme formunu dolduran iş veren, formu</a:t>
            </a:r>
            <a:r>
              <a:rPr lang="tr-TR" dirty="0">
                <a:ln w="0"/>
                <a:solidFill>
                  <a:srgbClr val="FF0000"/>
                </a:solidFill>
              </a:rPr>
              <a:t> kaşeleyip imzalayacaktır.</a:t>
            </a:r>
          </a:p>
          <a:p>
            <a:pPr algn="just">
              <a:spcBef>
                <a:spcPts val="0"/>
              </a:spcBef>
              <a:spcAft>
                <a:spcPts val="2400"/>
              </a:spcAft>
              <a:buClr>
                <a:srgbClr val="CC3399"/>
              </a:buClr>
              <a:buFont typeface="Wingdings" panose="05000000000000000000" pitchFamily="2" charset="2"/>
              <a:buChar char="Ø"/>
            </a:pPr>
            <a:r>
              <a:rPr lang="tr-TR" dirty="0">
                <a:ln w="0"/>
                <a:solidFill>
                  <a:schemeClr val="tx1"/>
                </a:solidFill>
              </a:rPr>
              <a:t>Bu belgeyi staj defteriniz ile komisyona teslim ediniz.</a:t>
            </a:r>
          </a:p>
          <a:p>
            <a:pPr algn="just">
              <a:spcBef>
                <a:spcPts val="0"/>
              </a:spcBef>
              <a:spcAft>
                <a:spcPts val="2400"/>
              </a:spcAft>
              <a:buClr>
                <a:srgbClr val="CC3399"/>
              </a:buClr>
              <a:buFont typeface="Wingdings" panose="05000000000000000000" pitchFamily="2" charset="2"/>
              <a:buChar char="Ø"/>
            </a:pPr>
            <a:r>
              <a:rPr lang="tr-TR" dirty="0">
                <a:solidFill>
                  <a:schemeClr val="tx1"/>
                </a:solidFill>
              </a:rPr>
              <a:t>Staj değerlendirme formları elektronik ortamda doldurulmuş olmalıdır.</a:t>
            </a:r>
            <a:r>
              <a:rPr lang="tr-TR" dirty="0"/>
              <a:t> </a:t>
            </a:r>
          </a:p>
          <a:p>
            <a:pPr algn="just">
              <a:spcBef>
                <a:spcPts val="0"/>
              </a:spcBef>
              <a:spcAft>
                <a:spcPts val="2400"/>
              </a:spcAft>
              <a:buClr>
                <a:srgbClr val="CC3399"/>
              </a:buClr>
              <a:buFont typeface="Wingdings" panose="05000000000000000000" pitchFamily="2" charset="2"/>
              <a:buChar char="Ø"/>
            </a:pPr>
            <a:endParaRPr lang="tr-TR" dirty="0">
              <a:ln w="0"/>
              <a:solidFill>
                <a:schemeClr val="tx1"/>
              </a:solidFill>
            </a:endParaRPr>
          </a:p>
          <a:p>
            <a:endParaRPr lang="tr-TR" dirty="0"/>
          </a:p>
        </p:txBody>
      </p:sp>
    </p:spTree>
    <p:extLst>
      <p:ext uri="{BB962C8B-B14F-4D97-AF65-F5344CB8AC3E}">
        <p14:creationId xmlns:p14="http://schemas.microsoft.com/office/powerpoint/2010/main" val="1737613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A20FDAB7-2FD8-4C68-95DF-E4800E3906DF}"/>
              </a:ext>
            </a:extLst>
          </p:cNvPr>
          <p:cNvSpPr>
            <a:spLocks noGrp="1"/>
          </p:cNvSpPr>
          <p:nvPr>
            <p:ph type="title"/>
          </p:nvPr>
        </p:nvSpPr>
        <p:spPr>
          <a:xfrm>
            <a:off x="620033" y="1261170"/>
            <a:ext cx="10915475" cy="621792"/>
          </a:xfrm>
          <a:solidFill>
            <a:srgbClr val="00B0F0"/>
          </a:solidFill>
        </p:spPr>
        <p:txBody>
          <a:bodyPr>
            <a:normAutofit fontScale="90000"/>
          </a:bodyPr>
          <a:lstStyle/>
          <a:p>
            <a:pPr algn="ctr"/>
            <a:r>
              <a:rPr lang="tr-TR" dirty="0"/>
              <a:t>Staj Değerlendirme</a:t>
            </a:r>
          </a:p>
        </p:txBody>
      </p:sp>
      <p:sp>
        <p:nvSpPr>
          <p:cNvPr id="5" name="İçerik Yer Tutucusu 2">
            <a:extLst>
              <a:ext uri="{FF2B5EF4-FFF2-40B4-BE49-F238E27FC236}">
                <a16:creationId xmlns:a16="http://schemas.microsoft.com/office/drawing/2014/main" id="{97E673F6-DFA0-4CB6-9FE9-25224D7E6473}"/>
              </a:ext>
            </a:extLst>
          </p:cNvPr>
          <p:cNvSpPr>
            <a:spLocks noGrp="1"/>
          </p:cNvSpPr>
          <p:nvPr>
            <p:ph idx="1"/>
          </p:nvPr>
        </p:nvSpPr>
        <p:spPr>
          <a:xfrm>
            <a:off x="620033" y="1978268"/>
            <a:ext cx="10853930" cy="4193931"/>
          </a:xfrm>
        </p:spPr>
        <p:txBody>
          <a:bodyPr>
            <a:noAutofit/>
          </a:bodyPr>
          <a:lstStyle/>
          <a:p>
            <a:pPr algn="just">
              <a:lnSpc>
                <a:spcPct val="100000"/>
              </a:lnSpc>
              <a:spcBef>
                <a:spcPts val="0"/>
              </a:spcBef>
              <a:spcAft>
                <a:spcPts val="2400"/>
              </a:spcAft>
              <a:buClr>
                <a:srgbClr val="CC3399"/>
              </a:buClr>
              <a:buFont typeface="Wingdings" panose="05000000000000000000" pitchFamily="2" charset="2"/>
              <a:buChar char="Ø"/>
              <a:tabLst>
                <a:tab pos="11123613" algn="l"/>
              </a:tabLst>
            </a:pPr>
            <a:r>
              <a:rPr lang="tr-TR" sz="2000" dirty="0"/>
              <a:t>Öğrenci staj dosyalarını, </a:t>
            </a:r>
            <a:r>
              <a:rPr lang="tr-TR" sz="2000" u="sng" dirty="0"/>
              <a:t>stajını tamamladığı tarihi takip eden akademik dönemin ders kayıt haftasının başlangıç tarihinden en geç 30 gün önce danışmanına teslim etmek zorundadır</a:t>
            </a:r>
            <a:r>
              <a:rPr lang="tr-TR" sz="2000" dirty="0"/>
              <a:t>. Kargo ile yapılacak teslimlerde yaşanacak aksaklıklar öğrencinin sorumluluğundadır. </a:t>
            </a:r>
          </a:p>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sz="2000" dirty="0">
                <a:solidFill>
                  <a:schemeClr val="tx1"/>
                </a:solidFill>
              </a:rPr>
              <a:t>Staj defterleri, ilgili raporlar ve değerlendirme formları Bölüm</a:t>
            </a:r>
            <a:r>
              <a:rPr lang="en-US" sz="2000" dirty="0">
                <a:solidFill>
                  <a:schemeClr val="tx1"/>
                </a:solidFill>
              </a:rPr>
              <a:t> </a:t>
            </a:r>
            <a:r>
              <a:rPr lang="tr-TR" sz="2000" dirty="0">
                <a:solidFill>
                  <a:schemeClr val="tx1"/>
                </a:solidFill>
              </a:rPr>
              <a:t>Staj</a:t>
            </a:r>
            <a:r>
              <a:rPr lang="en-US" sz="2000" dirty="0">
                <a:solidFill>
                  <a:schemeClr val="tx1"/>
                </a:solidFill>
              </a:rPr>
              <a:t> </a:t>
            </a:r>
            <a:r>
              <a:rPr lang="tr-TR" sz="2000" dirty="0">
                <a:solidFill>
                  <a:schemeClr val="tx1"/>
                </a:solidFill>
              </a:rPr>
              <a:t>Komisyonu</a:t>
            </a:r>
            <a:r>
              <a:rPr lang="en-US" sz="2000" dirty="0">
                <a:solidFill>
                  <a:schemeClr val="tx1"/>
                </a:solidFill>
              </a:rPr>
              <a:t> </a:t>
            </a:r>
            <a:r>
              <a:rPr lang="tr-TR" sz="2000" dirty="0">
                <a:solidFill>
                  <a:schemeClr val="tx1"/>
                </a:solidFill>
              </a:rPr>
              <a:t>tarafından</a:t>
            </a:r>
            <a:r>
              <a:rPr lang="en-US" sz="2000" dirty="0">
                <a:solidFill>
                  <a:schemeClr val="tx1"/>
                </a:solidFill>
              </a:rPr>
              <a:t> </a:t>
            </a:r>
            <a:r>
              <a:rPr lang="tr-TR" sz="2000" dirty="0">
                <a:solidFill>
                  <a:schemeClr val="tx1"/>
                </a:solidFill>
              </a:rPr>
              <a:t>incelenir</a:t>
            </a:r>
            <a:r>
              <a:rPr lang="en-US" sz="2000" dirty="0">
                <a:solidFill>
                  <a:schemeClr val="tx1"/>
                </a:solidFill>
              </a:rPr>
              <a:t>. </a:t>
            </a:r>
            <a:r>
              <a:rPr lang="tr-TR" sz="2000" dirty="0">
                <a:solidFill>
                  <a:srgbClr val="7030A0"/>
                </a:solidFill>
              </a:rPr>
              <a:t>Staj Komisyonu staj bitiminde </a:t>
            </a:r>
            <a:r>
              <a:rPr lang="tr-TR" dirty="0"/>
              <a:t>gerek gördüğü durumlarda</a:t>
            </a:r>
            <a:r>
              <a:rPr lang="tr-TR" sz="2000" dirty="0">
                <a:solidFill>
                  <a:srgbClr val="00B050"/>
                </a:solidFill>
              </a:rPr>
              <a:t> </a:t>
            </a:r>
            <a:r>
              <a:rPr lang="tr-TR" sz="2000" dirty="0">
                <a:solidFill>
                  <a:srgbClr val="7030A0"/>
                </a:solidFill>
              </a:rPr>
              <a:t>staj hakkında öğrenciyi mülakata alarak, değerlendirme yapabilir. </a:t>
            </a:r>
          </a:p>
          <a:p>
            <a:pPr marL="450850" indent="-358775" algn="just">
              <a:lnSpc>
                <a:spcPct val="100000"/>
              </a:lnSpc>
              <a:spcBef>
                <a:spcPts val="0"/>
              </a:spcBef>
              <a:spcAft>
                <a:spcPts val="2400"/>
              </a:spcAft>
              <a:buClr>
                <a:srgbClr val="CC3399"/>
              </a:buClr>
              <a:buFont typeface="Wingdings" panose="05000000000000000000" pitchFamily="2" charset="2"/>
              <a:buChar char="Ø"/>
            </a:pPr>
            <a:r>
              <a:rPr lang="tr-TR" sz="2000" dirty="0">
                <a:solidFill>
                  <a:srgbClr val="7030A0"/>
                </a:solidFill>
              </a:rPr>
              <a:t>Staj notu FF harf notu olanlar için, staj kabul edilmemiş sayılacak ve öğrencinin  yeniden yapılması istenecektir. Not konusunda ayrıntılı bilgi için Üniversitemizin staj yönergesi incelenebilir. </a:t>
            </a:r>
            <a:endParaRPr lang="tr-TR" sz="2000" dirty="0"/>
          </a:p>
        </p:txBody>
      </p:sp>
    </p:spTree>
    <p:extLst>
      <p:ext uri="{BB962C8B-B14F-4D97-AF65-F5344CB8AC3E}">
        <p14:creationId xmlns:p14="http://schemas.microsoft.com/office/powerpoint/2010/main" val="3183043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F412196-860A-4051-AA73-A5AD30D35968}"/>
              </a:ext>
            </a:extLst>
          </p:cNvPr>
          <p:cNvSpPr txBox="1"/>
          <p:nvPr/>
        </p:nvSpPr>
        <p:spPr>
          <a:xfrm>
            <a:off x="3259393" y="2607055"/>
            <a:ext cx="5673213" cy="646331"/>
          </a:xfrm>
          <a:prstGeom prst="rect">
            <a:avLst/>
          </a:prstGeom>
          <a:solidFill>
            <a:srgbClr val="00B0F0"/>
          </a:solidFill>
          <a:ln w="57150">
            <a:solidFill>
              <a:schemeClr val="bg2">
                <a:lumMod val="50000"/>
              </a:schemeClr>
            </a:solidFill>
          </a:ln>
        </p:spPr>
        <p:txBody>
          <a:bodyPr wrap="square" rtlCol="0">
            <a:spAutoFit/>
          </a:bodyPr>
          <a:lstStyle/>
          <a:p>
            <a:pPr algn="ctr">
              <a:spcBef>
                <a:spcPts val="3600"/>
              </a:spcBef>
              <a:spcAft>
                <a:spcPts val="3600"/>
              </a:spcAft>
              <a:tabLst>
                <a:tab pos="5741988" algn="l"/>
              </a:tabLst>
            </a:pPr>
            <a:r>
              <a:rPr lang="tr-TR" sz="3600" dirty="0">
                <a:solidFill>
                  <a:srgbClr val="CC3399"/>
                </a:solidFill>
                <a:latin typeface="Arial" panose="020B0604020202020204" pitchFamily="34" charset="0"/>
                <a:cs typeface="Arial" panose="020B0604020202020204" pitchFamily="34" charset="0"/>
              </a:rPr>
              <a:t>STAJ İPTALİ</a:t>
            </a:r>
          </a:p>
        </p:txBody>
      </p:sp>
    </p:spTree>
    <p:extLst>
      <p:ext uri="{BB962C8B-B14F-4D97-AF65-F5344CB8AC3E}">
        <p14:creationId xmlns:p14="http://schemas.microsoft.com/office/powerpoint/2010/main" val="2346898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6D6B4473-5849-45BE-933A-7BF76F015E52}"/>
              </a:ext>
            </a:extLst>
          </p:cNvPr>
          <p:cNvSpPr>
            <a:spLocks noGrp="1"/>
          </p:cNvSpPr>
          <p:nvPr>
            <p:ph type="title"/>
          </p:nvPr>
        </p:nvSpPr>
        <p:spPr>
          <a:xfrm>
            <a:off x="611241" y="1113108"/>
            <a:ext cx="10906682" cy="621792"/>
          </a:xfrm>
          <a:solidFill>
            <a:srgbClr val="00B0F0"/>
          </a:solidFill>
        </p:spPr>
        <p:txBody>
          <a:bodyPr>
            <a:normAutofit fontScale="90000"/>
          </a:bodyPr>
          <a:lstStyle/>
          <a:p>
            <a:pPr algn="ctr"/>
            <a:r>
              <a:rPr lang="tr-TR" b="1" dirty="0"/>
              <a:t>STAJ İPTALİ</a:t>
            </a:r>
          </a:p>
        </p:txBody>
      </p:sp>
      <p:sp>
        <p:nvSpPr>
          <p:cNvPr id="5" name="İçerik Yer Tutucusu 2">
            <a:extLst>
              <a:ext uri="{FF2B5EF4-FFF2-40B4-BE49-F238E27FC236}">
                <a16:creationId xmlns:a16="http://schemas.microsoft.com/office/drawing/2014/main" id="{9966221F-F6A8-4939-8434-9D236ACF33A0}"/>
              </a:ext>
            </a:extLst>
          </p:cNvPr>
          <p:cNvSpPr>
            <a:spLocks noGrp="1"/>
          </p:cNvSpPr>
          <p:nvPr>
            <p:ph idx="1"/>
          </p:nvPr>
        </p:nvSpPr>
        <p:spPr>
          <a:xfrm>
            <a:off x="611240" y="1734900"/>
            <a:ext cx="10906683" cy="4437300"/>
          </a:xfrm>
        </p:spPr>
        <p:txBody>
          <a:bodyPr>
            <a:normAutofit fontScale="77500" lnSpcReduction="20000"/>
          </a:bodyPr>
          <a:lstStyle/>
          <a:p>
            <a:pPr marL="92075" indent="0">
              <a:lnSpc>
                <a:spcPct val="110000"/>
              </a:lnSpc>
              <a:spcBef>
                <a:spcPts val="600"/>
              </a:spcBef>
              <a:spcAft>
                <a:spcPts val="600"/>
              </a:spcAft>
              <a:buClr>
                <a:schemeClr val="bg2">
                  <a:lumMod val="50000"/>
                </a:schemeClr>
              </a:buClr>
              <a:buNone/>
            </a:pPr>
            <a:r>
              <a:rPr lang="tr-TR" dirty="0">
                <a:solidFill>
                  <a:schemeClr val="tx1"/>
                </a:solidFill>
              </a:rPr>
              <a:t>Staj iptal işlemi bulunduğunuz aşamaya göre </a:t>
            </a:r>
            <a:r>
              <a:rPr lang="tr-TR" dirty="0">
                <a:solidFill>
                  <a:srgbClr val="FF0000"/>
                </a:solidFill>
              </a:rPr>
              <a:t>farklılık</a:t>
            </a:r>
            <a:r>
              <a:rPr lang="tr-TR" dirty="0"/>
              <a:t> </a:t>
            </a:r>
            <a:r>
              <a:rPr lang="tr-TR" dirty="0">
                <a:solidFill>
                  <a:schemeClr val="tx1"/>
                </a:solidFill>
              </a:rPr>
              <a:t>göstermektedir. </a:t>
            </a:r>
          </a:p>
          <a:p>
            <a:pPr marL="457200" indent="-365125">
              <a:lnSpc>
                <a:spcPct val="110000"/>
              </a:lnSpc>
              <a:spcBef>
                <a:spcPts val="600"/>
              </a:spcBef>
              <a:spcAft>
                <a:spcPts val="600"/>
              </a:spcAft>
              <a:buClr>
                <a:srgbClr val="CC3399"/>
              </a:buClr>
              <a:buFont typeface="+mj-lt"/>
              <a:buAutoNum type="arabicPeriod"/>
            </a:pPr>
            <a:r>
              <a:rPr lang="tr-TR" dirty="0">
                <a:solidFill>
                  <a:srgbClr val="FF0000"/>
                </a:solidFill>
              </a:rPr>
              <a:t>Ön başvuru aşamasında </a:t>
            </a:r>
            <a:r>
              <a:rPr lang="tr-TR" dirty="0">
                <a:solidFill>
                  <a:schemeClr val="tx1"/>
                </a:solidFill>
              </a:rPr>
              <a:t>ise, başvuru sistem üzerinden iptal edebilirsiniz</a:t>
            </a:r>
            <a:r>
              <a:rPr lang="tr-TR" dirty="0"/>
              <a:t>. </a:t>
            </a:r>
          </a:p>
          <a:p>
            <a:pPr marL="457200" indent="-365125">
              <a:lnSpc>
                <a:spcPct val="110000"/>
              </a:lnSpc>
              <a:spcBef>
                <a:spcPts val="600"/>
              </a:spcBef>
              <a:spcAft>
                <a:spcPts val="600"/>
              </a:spcAft>
              <a:buClr>
                <a:srgbClr val="CC3399"/>
              </a:buClr>
              <a:buFont typeface="+mj-lt"/>
              <a:buAutoNum type="arabicPeriod"/>
            </a:pPr>
            <a:r>
              <a:rPr lang="tr-TR" dirty="0">
                <a:solidFill>
                  <a:srgbClr val="FF0000"/>
                </a:solidFill>
              </a:rPr>
              <a:t>Ön başvuru işleminden sonra ise</a:t>
            </a:r>
            <a:r>
              <a:rPr lang="tr-TR" dirty="0">
                <a:solidFill>
                  <a:schemeClr val="tx1"/>
                </a:solidFill>
              </a:rPr>
              <a:t>; staj komisyon üyeleri ile görüşerek iptal edebilirsiniz. </a:t>
            </a:r>
          </a:p>
          <a:p>
            <a:pPr marL="457200" indent="-365125" algn="just">
              <a:lnSpc>
                <a:spcPct val="110000"/>
              </a:lnSpc>
              <a:spcBef>
                <a:spcPts val="600"/>
              </a:spcBef>
              <a:spcAft>
                <a:spcPts val="600"/>
              </a:spcAft>
              <a:buClr>
                <a:srgbClr val="CC3399"/>
              </a:buClr>
              <a:buFont typeface="+mj-lt"/>
              <a:buAutoNum type="arabicPeriod"/>
            </a:pPr>
            <a:r>
              <a:rPr lang="tr-TR" dirty="0">
                <a:solidFill>
                  <a:srgbClr val="FF0000"/>
                </a:solidFill>
              </a:rPr>
              <a:t>Staj başvurunuz onaylanmış ve SGK onaylı belgeniz sistem üzerine düşmüş ise veya stajınızı yapıyor iseniz; ‘’</a:t>
            </a:r>
            <a:r>
              <a:rPr lang="tr-TR" dirty="0"/>
              <a:t> İLGİLİ</a:t>
            </a:r>
            <a:r>
              <a:rPr lang="tr-TR" dirty="0">
                <a:solidFill>
                  <a:schemeClr val="tx1"/>
                </a:solidFill>
              </a:rPr>
              <a:t> BÖLÜM BAŞKANLIĞI’NA’’ başlıklı bir dilekçe yazarak staj iptali için talepte bulunmanız gerekmektedir. İptal gerekçeniz dilekçeye açıkça yazılmalıdır. Dilekçeyi staj komisyonuna değil </a:t>
            </a:r>
            <a:r>
              <a:rPr lang="tr-TR" dirty="0">
                <a:solidFill>
                  <a:srgbClr val="FF0000"/>
                </a:solidFill>
              </a:rPr>
              <a:t>bölüme teslim etmeniz gerekmektedir</a:t>
            </a:r>
            <a:r>
              <a:rPr lang="tr-TR" dirty="0">
                <a:solidFill>
                  <a:schemeClr val="tx1"/>
                </a:solidFill>
              </a:rPr>
              <a:t>. Dilekçe ekine SKS tarafından sisteminize yüklenen sigorta evrakınızı da eklenmelidir. </a:t>
            </a:r>
            <a:r>
              <a:rPr lang="tr-TR" dirty="0">
                <a:solidFill>
                  <a:srgbClr val="CC3399"/>
                </a:solidFill>
              </a:rPr>
              <a:t>Dilekçe teslimi bölüm adına bölüm sekreterliğine yapılmalıdır. Ayrıca işlemlerin takibi ve hızlandırılması amacıyla ilgili Staj Komisyon Üyesine bilgi verilmelidir. </a:t>
            </a:r>
          </a:p>
        </p:txBody>
      </p:sp>
    </p:spTree>
    <p:extLst>
      <p:ext uri="{BB962C8B-B14F-4D97-AF65-F5344CB8AC3E}">
        <p14:creationId xmlns:p14="http://schemas.microsoft.com/office/powerpoint/2010/main" val="25639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931984"/>
            <a:ext cx="10515600" cy="923193"/>
          </a:xfrm>
        </p:spPr>
        <p:txBody>
          <a:bodyPr>
            <a:normAutofit/>
          </a:bodyPr>
          <a:lstStyle/>
          <a:p>
            <a:pPr algn="ctr"/>
            <a:r>
              <a:rPr lang="tr-TR" sz="2800" b="1" dirty="0"/>
              <a:t>ÖNEMLİ HUSUSLAR</a:t>
            </a:r>
            <a:endParaRPr lang="tr-TR" sz="2800" b="1" dirty="0">
              <a:latin typeface="Times New Roman" panose="02020603050405020304" pitchFamily="18" charset="0"/>
              <a:cs typeface="Times New Roman" panose="02020603050405020304" pitchFamily="18" charset="0"/>
            </a:endParaRPr>
          </a:p>
        </p:txBody>
      </p:sp>
      <p:sp>
        <p:nvSpPr>
          <p:cNvPr id="6" name="İçerik Yer Tutucusu 2"/>
          <p:cNvSpPr>
            <a:spLocks noGrp="1"/>
          </p:cNvSpPr>
          <p:nvPr>
            <p:ph idx="1"/>
          </p:nvPr>
        </p:nvSpPr>
        <p:spPr>
          <a:xfrm>
            <a:off x="685800" y="1641987"/>
            <a:ext cx="10876935" cy="4522839"/>
          </a:xfrm>
        </p:spPr>
        <p:txBody>
          <a:bodyPr>
            <a:normAutofit fontScale="92500" lnSpcReduction="20000"/>
          </a:bodyPr>
          <a:lstStyle/>
          <a:p>
            <a:pPr marL="549275" indent="-457200" algn="just">
              <a:lnSpc>
                <a:spcPct val="120000"/>
              </a:lnSpc>
              <a:spcBef>
                <a:spcPts val="0"/>
              </a:spcBef>
              <a:spcAft>
                <a:spcPts val="600"/>
              </a:spcAft>
              <a:buClr>
                <a:srgbClr val="CC3399"/>
              </a:buClr>
              <a:buFont typeface="+mj-lt"/>
              <a:buAutoNum type="arabicPeriod"/>
            </a:pPr>
            <a:r>
              <a:rPr lang="tr-TR" sz="2000" dirty="0">
                <a:solidFill>
                  <a:schemeClr val="tx1"/>
                </a:solidFill>
              </a:rPr>
              <a:t>Staj başvuru evrakınız (Komisyon ve Dekanlık tarafından onaylanmış haliyle) SKS ye gönderimi </a:t>
            </a:r>
            <a:r>
              <a:rPr lang="tr-TR" sz="2000" b="1" dirty="0">
                <a:solidFill>
                  <a:srgbClr val="FF0000"/>
                </a:solidFill>
              </a:rPr>
              <a:t>en geç 20 iş günü öncesinde (Rektörlük talebidir) </a:t>
            </a:r>
            <a:r>
              <a:rPr lang="tr-TR" sz="2000" dirty="0">
                <a:solidFill>
                  <a:schemeClr val="tx1"/>
                </a:solidFill>
              </a:rPr>
              <a:t>yapılmalıdır. Bu nedenle öğrenci OBS üzerinden staj başvuru işlemlerini </a:t>
            </a:r>
            <a:r>
              <a:rPr lang="tr-TR" sz="2000" b="1" dirty="0">
                <a:solidFill>
                  <a:srgbClr val="FF0000"/>
                </a:solidFill>
              </a:rPr>
              <a:t>en geç 30 gün öncesinde </a:t>
            </a:r>
            <a:r>
              <a:rPr lang="tr-TR" sz="2000" dirty="0">
                <a:solidFill>
                  <a:schemeClr val="tx1"/>
                </a:solidFill>
              </a:rPr>
              <a:t>başlatması gerekmektedir. </a:t>
            </a:r>
          </a:p>
          <a:p>
            <a:pPr marL="549275" indent="-457200" algn="just">
              <a:lnSpc>
                <a:spcPct val="120000"/>
              </a:lnSpc>
              <a:spcBef>
                <a:spcPts val="0"/>
              </a:spcBef>
              <a:spcAft>
                <a:spcPts val="600"/>
              </a:spcAft>
              <a:buClr>
                <a:srgbClr val="CC3399"/>
              </a:buClr>
              <a:buFont typeface="+mj-lt"/>
              <a:buAutoNum type="arabicPeriod"/>
            </a:pPr>
            <a:r>
              <a:rPr lang="tr-TR" sz="2000" dirty="0">
                <a:solidFill>
                  <a:schemeClr val="tx1"/>
                </a:solidFill>
              </a:rPr>
              <a:t>OBS sistem 7-24 açık olduğundan dolayı istediğiniz tarihte staj başvurunuzu yapabilirsiniz. </a:t>
            </a:r>
          </a:p>
          <a:p>
            <a:pPr marL="549275" indent="-457200" algn="just">
              <a:lnSpc>
                <a:spcPct val="120000"/>
              </a:lnSpc>
              <a:spcBef>
                <a:spcPts val="0"/>
              </a:spcBef>
              <a:spcAft>
                <a:spcPts val="600"/>
              </a:spcAft>
              <a:buClr>
                <a:srgbClr val="CC3399"/>
              </a:buClr>
              <a:buFont typeface="+mj-lt"/>
              <a:buAutoNum type="arabicPeriod"/>
            </a:pPr>
            <a:r>
              <a:rPr lang="tr-TR" sz="2000" dirty="0">
                <a:solidFill>
                  <a:schemeClr val="tx1"/>
                </a:solidFill>
              </a:rPr>
              <a:t>Stajla ilgili SKS giriş işlemleriniz, staj başlangıcından 2-3 iş günü önce yapılacaktır. </a:t>
            </a:r>
          </a:p>
          <a:p>
            <a:pPr marL="549275" indent="-457200" algn="just">
              <a:lnSpc>
                <a:spcPct val="120000"/>
              </a:lnSpc>
              <a:spcBef>
                <a:spcPts val="0"/>
              </a:spcBef>
              <a:spcAft>
                <a:spcPts val="600"/>
              </a:spcAft>
              <a:buClr>
                <a:srgbClr val="CC3399"/>
              </a:buClr>
              <a:buFont typeface="+mj-lt"/>
              <a:buAutoNum type="arabicPeriod"/>
            </a:pPr>
            <a:r>
              <a:rPr lang="tr-TR" sz="2000" dirty="0"/>
              <a:t>Bazı firmalar staj başvuru esnasında </a:t>
            </a:r>
            <a:r>
              <a:rPr lang="tr-TR" sz="2000" b="1" dirty="0"/>
              <a:t>Zorunlu Staj Evrakı</a:t>
            </a:r>
            <a:r>
              <a:rPr lang="tr-TR" sz="2000" dirty="0"/>
              <a:t> istemektedir. Fakültemizde staj seçmeli ders olarak verilmektedir. Ancak yönetmelikte her seçilen ders zorunlu olarak kabul edildiğinden sistemden Zorunlu Staj Belgesi almak için; öğrenci ön staj başvuru işlemini OBS den yaparak ilgili evrakın çıktısını alabilecektir. Öğrenci ilgili yerleri imzalatarak, staj başvurusunu yapabilir. Ancak; ön başvuru firma tarafından kesin olmadığı için öğrenci, </a:t>
            </a:r>
            <a:r>
              <a:rPr lang="tr-TR" sz="2000" b="1" dirty="0">
                <a:solidFill>
                  <a:srgbClr val="FF0000"/>
                </a:solidFill>
              </a:rPr>
              <a:t>ön başvurusunu yapıp, Zorunlu Staj Belgesini sistemden çıkardıktan hemen sonra, Ön Başvuru İşlemini İptal etmesi gerekmektedir</a:t>
            </a:r>
            <a:r>
              <a:rPr lang="tr-TR" sz="2000" dirty="0"/>
              <a:t>. Aksi durumda, ön başvuru komisyon tarafından işleme alınır ve öğrenci bu iş yerinde onay alamaz ise, başka iş yerinden aldığı onayı sisteme işletemez. Çünkü aynı anda iki farklı staj yerinde staj yapmak anlamına gelir. </a:t>
            </a:r>
            <a:r>
              <a:rPr lang="tr-TR" sz="2000" b="1" dirty="0">
                <a:solidFill>
                  <a:srgbClr val="FF0000"/>
                </a:solidFill>
              </a:rPr>
              <a:t>Ön başvurunun iptal edilmesi, öğrencinin sorumluluğundadır. </a:t>
            </a:r>
            <a:endParaRPr lang="tr-TR" sz="2000" dirty="0"/>
          </a:p>
        </p:txBody>
      </p:sp>
    </p:spTree>
    <p:extLst>
      <p:ext uri="{BB962C8B-B14F-4D97-AF65-F5344CB8AC3E}">
        <p14:creationId xmlns:p14="http://schemas.microsoft.com/office/powerpoint/2010/main" val="1663992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58356159-6288-434E-943B-20BD07D86162}"/>
              </a:ext>
            </a:extLst>
          </p:cNvPr>
          <p:cNvSpPr>
            <a:spLocks noGrp="1"/>
          </p:cNvSpPr>
          <p:nvPr>
            <p:ph type="title"/>
          </p:nvPr>
        </p:nvSpPr>
        <p:spPr>
          <a:xfrm>
            <a:off x="620034" y="1234793"/>
            <a:ext cx="10889097" cy="621792"/>
          </a:xfrm>
          <a:solidFill>
            <a:srgbClr val="00B0F0"/>
          </a:solidFill>
        </p:spPr>
        <p:txBody>
          <a:bodyPr>
            <a:normAutofit fontScale="90000"/>
          </a:bodyPr>
          <a:lstStyle/>
          <a:p>
            <a:pPr algn="ctr"/>
            <a:r>
              <a:rPr lang="tr-TR" dirty="0"/>
              <a:t>Dönem İçi Staj Yapabilme Şartları</a:t>
            </a:r>
          </a:p>
        </p:txBody>
      </p:sp>
      <p:sp>
        <p:nvSpPr>
          <p:cNvPr id="5" name="İçerik Yer Tutucusu 2">
            <a:extLst>
              <a:ext uri="{FF2B5EF4-FFF2-40B4-BE49-F238E27FC236}">
                <a16:creationId xmlns:a16="http://schemas.microsoft.com/office/drawing/2014/main" id="{64D0CAF0-287B-4C3B-8C94-9BAF24FD9BFD}"/>
              </a:ext>
            </a:extLst>
          </p:cNvPr>
          <p:cNvSpPr>
            <a:spLocks noGrp="1"/>
          </p:cNvSpPr>
          <p:nvPr>
            <p:ph idx="1"/>
          </p:nvPr>
        </p:nvSpPr>
        <p:spPr>
          <a:xfrm>
            <a:off x="620034" y="1856584"/>
            <a:ext cx="10889097" cy="4385954"/>
          </a:xfrm>
        </p:spPr>
        <p:txBody>
          <a:bodyPr>
            <a:normAutofit fontScale="62500" lnSpcReduction="20000"/>
          </a:bodyPr>
          <a:lstStyle/>
          <a:p>
            <a:pPr marL="0" indent="0" algn="just">
              <a:lnSpc>
                <a:spcPct val="120000"/>
              </a:lnSpc>
              <a:spcBef>
                <a:spcPts val="0"/>
              </a:spcBef>
              <a:spcAft>
                <a:spcPts val="2400"/>
              </a:spcAft>
              <a:buNone/>
            </a:pPr>
            <a:r>
              <a:rPr lang="tr-TR" dirty="0">
                <a:solidFill>
                  <a:schemeClr val="tx1"/>
                </a:solidFill>
              </a:rPr>
              <a:t>Ders döneminde staj yapabilmeniz için aşağıdaki koşulları sağlamanız gerekmektedir;</a:t>
            </a:r>
          </a:p>
          <a:p>
            <a:pPr marL="457200" indent="-457200" algn="just">
              <a:lnSpc>
                <a:spcPct val="120000"/>
              </a:lnSpc>
              <a:spcBef>
                <a:spcPts val="0"/>
              </a:spcBef>
              <a:spcAft>
                <a:spcPts val="2400"/>
              </a:spcAft>
              <a:buClr>
                <a:srgbClr val="CC3399"/>
              </a:buClr>
              <a:buFont typeface="+mj-lt"/>
              <a:buAutoNum type="arabicParenR"/>
            </a:pPr>
            <a:r>
              <a:rPr lang="tr-TR" dirty="0">
                <a:solidFill>
                  <a:schemeClr val="tx1"/>
                </a:solidFill>
              </a:rPr>
              <a:t>Öğrencinin aldığı ders /derslerin herhangi birinde veya hepsinden devam zorunluluğu var ve haftalık ders yükü maksimum 9 Saat </a:t>
            </a:r>
            <a:r>
              <a:rPr lang="tr-TR" dirty="0">
                <a:solidFill>
                  <a:srgbClr val="FF0000"/>
                </a:solidFill>
              </a:rPr>
              <a:t>(</a:t>
            </a:r>
            <a:r>
              <a:rPr lang="tr-TR" b="1" dirty="0">
                <a:solidFill>
                  <a:srgbClr val="FF0000"/>
                </a:solidFill>
              </a:rPr>
              <a:t>kredi değil saat</a:t>
            </a:r>
            <a:r>
              <a:rPr lang="tr-TR" dirty="0">
                <a:solidFill>
                  <a:srgbClr val="FF0000"/>
                </a:solidFill>
              </a:rPr>
              <a:t>) </a:t>
            </a:r>
            <a:r>
              <a:rPr lang="tr-TR" dirty="0">
                <a:solidFill>
                  <a:schemeClr val="tx1"/>
                </a:solidFill>
              </a:rPr>
              <a:t>ise </a:t>
            </a:r>
            <a:r>
              <a:rPr lang="tr-TR" dirty="0">
                <a:solidFill>
                  <a:srgbClr val="FF0000"/>
                </a:solidFill>
              </a:rPr>
              <a:t>staj yeri Erzurum il sınırları içerisinde olmak şartıyla stajını yapabilir.</a:t>
            </a:r>
            <a:r>
              <a:rPr lang="tr-TR" dirty="0">
                <a:solidFill>
                  <a:schemeClr val="tx1"/>
                </a:solidFill>
              </a:rPr>
              <a:t>  </a:t>
            </a:r>
          </a:p>
          <a:p>
            <a:pPr marL="457200" indent="-457200" algn="just">
              <a:lnSpc>
                <a:spcPct val="120000"/>
              </a:lnSpc>
              <a:spcBef>
                <a:spcPts val="0"/>
              </a:spcBef>
              <a:spcAft>
                <a:spcPts val="2400"/>
              </a:spcAft>
              <a:buClr>
                <a:srgbClr val="CC3399"/>
              </a:buClr>
              <a:buFont typeface="+mj-lt"/>
              <a:buAutoNum type="arabicParenR"/>
            </a:pPr>
            <a:r>
              <a:rPr lang="tr-TR" dirty="0">
                <a:solidFill>
                  <a:schemeClr val="tx1"/>
                </a:solidFill>
              </a:rPr>
              <a:t>Öğrencinin aldığı ders veya derslerin </a:t>
            </a:r>
            <a:r>
              <a:rPr lang="tr-TR" dirty="0">
                <a:solidFill>
                  <a:srgbClr val="FF0000"/>
                </a:solidFill>
              </a:rPr>
              <a:t>hiçbirinden devam zorunluluğu yok ise </a:t>
            </a:r>
            <a:r>
              <a:rPr lang="tr-TR" dirty="0">
                <a:solidFill>
                  <a:schemeClr val="tx1"/>
                </a:solidFill>
              </a:rPr>
              <a:t>öğrencinin aldığı haftalık ders kredisine bakılmaksızın istediği şehirde staj yapabilir.  </a:t>
            </a:r>
          </a:p>
          <a:p>
            <a:pPr marL="457200" indent="-457200" algn="just">
              <a:lnSpc>
                <a:spcPct val="120000"/>
              </a:lnSpc>
              <a:spcBef>
                <a:spcPts val="0"/>
              </a:spcBef>
              <a:spcAft>
                <a:spcPts val="2400"/>
              </a:spcAft>
              <a:buClr>
                <a:srgbClr val="CC3399"/>
              </a:buClr>
              <a:buFont typeface="+mj-lt"/>
              <a:buAutoNum type="arabicParenR"/>
            </a:pPr>
            <a:r>
              <a:rPr lang="tr-TR" dirty="0">
                <a:solidFill>
                  <a:schemeClr val="tx1"/>
                </a:solidFill>
              </a:rPr>
              <a:t>Öğrenci devam zorunluluğu olan ders/dersleri ile devam zorunluğu olmayan ders/dersleri aynı anda alıyor ise, </a:t>
            </a:r>
            <a:r>
              <a:rPr lang="tr-TR" b="1" dirty="0">
                <a:solidFill>
                  <a:schemeClr val="tx1"/>
                </a:solidFill>
              </a:rPr>
              <a:t>sadece devam zorunluluğu olan ders/dersler için haftalık ders yükü </a:t>
            </a:r>
            <a:r>
              <a:rPr lang="tr-TR" dirty="0">
                <a:solidFill>
                  <a:schemeClr val="tx1"/>
                </a:solidFill>
              </a:rPr>
              <a:t>maksimum 9 Saat </a:t>
            </a:r>
            <a:r>
              <a:rPr lang="tr-TR" dirty="0">
                <a:solidFill>
                  <a:srgbClr val="FF0000"/>
                </a:solidFill>
              </a:rPr>
              <a:t>(</a:t>
            </a:r>
            <a:r>
              <a:rPr lang="tr-TR" b="1" dirty="0">
                <a:solidFill>
                  <a:srgbClr val="FF0000"/>
                </a:solidFill>
              </a:rPr>
              <a:t>kredi değil saat</a:t>
            </a:r>
            <a:r>
              <a:rPr lang="tr-TR" dirty="0">
                <a:solidFill>
                  <a:srgbClr val="FF0000"/>
                </a:solidFill>
              </a:rPr>
              <a:t>) </a:t>
            </a:r>
            <a:r>
              <a:rPr lang="tr-TR" dirty="0">
                <a:solidFill>
                  <a:schemeClr val="tx1"/>
                </a:solidFill>
              </a:rPr>
              <a:t>ise </a:t>
            </a:r>
            <a:r>
              <a:rPr lang="tr-TR" dirty="0">
                <a:solidFill>
                  <a:srgbClr val="FF0000"/>
                </a:solidFill>
              </a:rPr>
              <a:t>staj yeri Erzurum il sınırları içerisinde olmak şartıyla stajını yapabilir.</a:t>
            </a:r>
            <a:r>
              <a:rPr lang="tr-TR" dirty="0">
                <a:solidFill>
                  <a:schemeClr val="tx1"/>
                </a:solidFill>
              </a:rPr>
              <a:t> </a:t>
            </a:r>
            <a:endParaRPr lang="tr-TR" b="1" dirty="0">
              <a:solidFill>
                <a:schemeClr val="tx1"/>
              </a:solidFill>
            </a:endParaRPr>
          </a:p>
          <a:p>
            <a:pPr marL="0" indent="0" algn="just">
              <a:lnSpc>
                <a:spcPct val="120000"/>
              </a:lnSpc>
              <a:spcBef>
                <a:spcPts val="0"/>
              </a:spcBef>
              <a:spcAft>
                <a:spcPts val="2400"/>
              </a:spcAft>
              <a:buNone/>
            </a:pPr>
            <a:r>
              <a:rPr lang="tr-TR" dirty="0">
                <a:solidFill>
                  <a:schemeClr val="tx1"/>
                </a:solidFill>
              </a:rPr>
              <a:t>Şartlarınız tutuyor ise ‘’İLGİLİ BÖLÜM BAŞKANLIĞI’NA’’ aldığınız dersin kodunu, kredisini ve haftalık ders saatini belirterek konuya ilişkin dilekçe yazıp </a:t>
            </a:r>
            <a:r>
              <a:rPr lang="tr-TR" dirty="0">
                <a:solidFill>
                  <a:srgbClr val="FF0000"/>
                </a:solidFill>
              </a:rPr>
              <a:t>Bölüm Sekreterliği’ne </a:t>
            </a:r>
            <a:r>
              <a:rPr lang="tr-TR" dirty="0">
                <a:solidFill>
                  <a:schemeClr val="tx1"/>
                </a:solidFill>
              </a:rPr>
              <a:t>teslim ediniz</a:t>
            </a:r>
            <a:endParaRPr lang="tr-TR" dirty="0"/>
          </a:p>
        </p:txBody>
      </p:sp>
    </p:spTree>
    <p:extLst>
      <p:ext uri="{BB962C8B-B14F-4D97-AF65-F5344CB8AC3E}">
        <p14:creationId xmlns:p14="http://schemas.microsoft.com/office/powerpoint/2010/main" val="2570004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58356159-6288-434E-943B-20BD07D86162}"/>
              </a:ext>
            </a:extLst>
          </p:cNvPr>
          <p:cNvSpPr>
            <a:spLocks noGrp="1"/>
          </p:cNvSpPr>
          <p:nvPr>
            <p:ph type="title"/>
          </p:nvPr>
        </p:nvSpPr>
        <p:spPr>
          <a:xfrm>
            <a:off x="668214" y="1243583"/>
            <a:ext cx="10849709" cy="699515"/>
          </a:xfrm>
          <a:solidFill>
            <a:srgbClr val="00B0F0"/>
          </a:solidFill>
        </p:spPr>
        <p:txBody>
          <a:bodyPr>
            <a:normAutofit/>
          </a:bodyPr>
          <a:lstStyle/>
          <a:p>
            <a:pPr algn="ctr"/>
            <a:r>
              <a:rPr lang="tr-TR" dirty="0"/>
              <a:t>Yaz Dönemi Staj Yapabilme Şartları</a:t>
            </a:r>
          </a:p>
        </p:txBody>
      </p:sp>
      <p:sp>
        <p:nvSpPr>
          <p:cNvPr id="5" name="İçerik Yer Tutucusu 2">
            <a:extLst>
              <a:ext uri="{FF2B5EF4-FFF2-40B4-BE49-F238E27FC236}">
                <a16:creationId xmlns:a16="http://schemas.microsoft.com/office/drawing/2014/main" id="{64D0CAF0-287B-4C3B-8C94-9BAF24FD9BFD}"/>
              </a:ext>
            </a:extLst>
          </p:cNvPr>
          <p:cNvSpPr>
            <a:spLocks noGrp="1"/>
          </p:cNvSpPr>
          <p:nvPr>
            <p:ph idx="1"/>
          </p:nvPr>
        </p:nvSpPr>
        <p:spPr>
          <a:xfrm>
            <a:off x="668214" y="2004646"/>
            <a:ext cx="10849709" cy="4106008"/>
          </a:xfrm>
        </p:spPr>
        <p:txBody>
          <a:bodyPr>
            <a:normAutofit fontScale="70000" lnSpcReduction="20000"/>
          </a:bodyPr>
          <a:lstStyle/>
          <a:p>
            <a:pPr marL="0" indent="0" algn="just">
              <a:lnSpc>
                <a:spcPct val="170000"/>
              </a:lnSpc>
              <a:spcBef>
                <a:spcPts val="0"/>
              </a:spcBef>
              <a:spcAft>
                <a:spcPts val="0"/>
              </a:spcAft>
              <a:buNone/>
            </a:pPr>
            <a:r>
              <a:rPr lang="tr-TR" dirty="0">
                <a:solidFill>
                  <a:schemeClr val="tx1"/>
                </a:solidFill>
              </a:rPr>
              <a:t>Ders döneminde staj yapabilmeniz için aşağıdaki koşulları sağlamanız gerekmektedir;</a:t>
            </a:r>
          </a:p>
          <a:p>
            <a:pPr marL="457200" indent="-457200" algn="just">
              <a:lnSpc>
                <a:spcPct val="170000"/>
              </a:lnSpc>
              <a:spcBef>
                <a:spcPts val="0"/>
              </a:spcBef>
              <a:spcAft>
                <a:spcPts val="0"/>
              </a:spcAft>
              <a:buClr>
                <a:srgbClr val="CC3399"/>
              </a:buClr>
              <a:buFont typeface="+mj-lt"/>
              <a:buAutoNum type="arabicParenR"/>
            </a:pPr>
            <a:r>
              <a:rPr lang="tr-TR" dirty="0"/>
              <a:t>Yaz dönemi staj yapan öğrenci; yaz okulundan herhangi bir ders/dersler almıyorsa istediği yerde staj yapabileceğini, </a:t>
            </a:r>
          </a:p>
          <a:p>
            <a:pPr marL="457200" indent="-457200" algn="just">
              <a:lnSpc>
                <a:spcPct val="170000"/>
              </a:lnSpc>
              <a:spcBef>
                <a:spcPts val="0"/>
              </a:spcBef>
              <a:spcAft>
                <a:spcPts val="0"/>
              </a:spcAft>
              <a:buClr>
                <a:srgbClr val="CC3399"/>
              </a:buClr>
              <a:buFont typeface="+mj-lt"/>
              <a:buAutoNum type="arabicParenR"/>
            </a:pPr>
            <a:r>
              <a:rPr lang="tr-TR" dirty="0"/>
              <a:t>Yaz dönemi staj yapan öğrenci; yaz okulundan ders alıyor ise alınan </a:t>
            </a:r>
            <a:r>
              <a:rPr lang="tr-TR" b="1" dirty="0"/>
              <a:t>ders/derslerin haftalık ders yükü toplam 9 saat (kredi değil saat) ve altı ise öğrenci yaz okulu aldığı şehirde, staj yapabilir. </a:t>
            </a:r>
          </a:p>
          <a:p>
            <a:pPr marL="457200" indent="-457200" algn="just">
              <a:lnSpc>
                <a:spcPct val="170000"/>
              </a:lnSpc>
              <a:spcBef>
                <a:spcPts val="0"/>
              </a:spcBef>
              <a:spcAft>
                <a:spcPts val="0"/>
              </a:spcAft>
              <a:buClr>
                <a:srgbClr val="CC3399"/>
              </a:buClr>
              <a:buFont typeface="+mj-lt"/>
              <a:buAutoNum type="arabicParenR"/>
            </a:pPr>
            <a:r>
              <a:rPr lang="tr-TR" dirty="0"/>
              <a:t>Yaz dönemi staj yapan öğrenci; yaz okulundan ders alıyor ise alınan </a:t>
            </a:r>
            <a:r>
              <a:rPr lang="tr-TR" b="1" dirty="0"/>
              <a:t>ders/derslerin haftalık ders yükü toplam 9 saat (kredi değil saat) üzerinde ise öğrenci yaz okulu döneminde staj yapamaz.  </a:t>
            </a:r>
          </a:p>
        </p:txBody>
      </p:sp>
    </p:spTree>
    <p:extLst>
      <p:ext uri="{BB962C8B-B14F-4D97-AF65-F5344CB8AC3E}">
        <p14:creationId xmlns:p14="http://schemas.microsoft.com/office/powerpoint/2010/main" val="1408968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9346EB00-1D5E-4F58-A011-FF3E2FA5372F}"/>
              </a:ext>
            </a:extLst>
          </p:cNvPr>
          <p:cNvSpPr>
            <a:spLocks noGrp="1"/>
          </p:cNvSpPr>
          <p:nvPr>
            <p:ph type="title"/>
          </p:nvPr>
        </p:nvSpPr>
        <p:spPr>
          <a:xfrm>
            <a:off x="646411" y="1438424"/>
            <a:ext cx="10853927" cy="621792"/>
          </a:xfrm>
          <a:solidFill>
            <a:srgbClr val="00B0F0"/>
          </a:solidFill>
        </p:spPr>
        <p:txBody>
          <a:bodyPr>
            <a:normAutofit fontScale="90000"/>
          </a:bodyPr>
          <a:lstStyle/>
          <a:p>
            <a:pPr algn="ctr"/>
            <a:r>
              <a:rPr lang="tr-TR" dirty="0"/>
              <a:t>Mezuniyet Aşamasındaki Öğrenciler</a:t>
            </a:r>
          </a:p>
        </p:txBody>
      </p:sp>
      <p:sp>
        <p:nvSpPr>
          <p:cNvPr id="5" name="İçerik Yer Tutucusu 2">
            <a:extLst>
              <a:ext uri="{FF2B5EF4-FFF2-40B4-BE49-F238E27FC236}">
                <a16:creationId xmlns:a16="http://schemas.microsoft.com/office/drawing/2014/main" id="{454CD944-3C77-4907-BD09-B84BC7409A70}"/>
              </a:ext>
            </a:extLst>
          </p:cNvPr>
          <p:cNvSpPr>
            <a:spLocks noGrp="1"/>
          </p:cNvSpPr>
          <p:nvPr>
            <p:ph idx="1"/>
          </p:nvPr>
        </p:nvSpPr>
        <p:spPr>
          <a:xfrm>
            <a:off x="646411" y="2242038"/>
            <a:ext cx="10853928" cy="3930162"/>
          </a:xfrm>
        </p:spPr>
        <p:txBody>
          <a:bodyPr/>
          <a:lstStyle/>
          <a:p>
            <a:pPr marL="457200" indent="-457200" algn="just">
              <a:lnSpc>
                <a:spcPct val="100000"/>
              </a:lnSpc>
              <a:spcBef>
                <a:spcPts val="0"/>
              </a:spcBef>
              <a:spcAft>
                <a:spcPts val="2400"/>
              </a:spcAft>
              <a:buClr>
                <a:srgbClr val="CC3399"/>
              </a:buClr>
              <a:buFont typeface="+mj-lt"/>
              <a:buAutoNum type="arabicPeriod"/>
            </a:pPr>
            <a:r>
              <a:rPr lang="tr-TR" dirty="0">
                <a:solidFill>
                  <a:schemeClr val="tx1"/>
                </a:solidFill>
              </a:rPr>
              <a:t>Tüm derslerini tamamlamış, mezun durumdaki öğrenciler, eksik stajlarını yaparak, staj defterlerini staj bitiminden </a:t>
            </a:r>
            <a:r>
              <a:rPr lang="tr-TR" dirty="0">
                <a:solidFill>
                  <a:srgbClr val="FF0000"/>
                </a:solidFill>
              </a:rPr>
              <a:t>en geç bir ay içinde </a:t>
            </a:r>
            <a:r>
              <a:rPr lang="tr-TR" dirty="0">
                <a:solidFill>
                  <a:schemeClr val="tx1"/>
                </a:solidFill>
              </a:rPr>
              <a:t>staj komisyonuna teslim etmek zorundadırlar.   </a:t>
            </a:r>
          </a:p>
          <a:p>
            <a:pPr marL="457200" indent="-457200" algn="just">
              <a:lnSpc>
                <a:spcPct val="100000"/>
              </a:lnSpc>
              <a:spcBef>
                <a:spcPts val="0"/>
              </a:spcBef>
              <a:spcAft>
                <a:spcPts val="2400"/>
              </a:spcAft>
              <a:buClr>
                <a:srgbClr val="CC3399"/>
              </a:buClr>
              <a:buFont typeface="+mj-lt"/>
              <a:buAutoNum type="arabicPeriod"/>
            </a:pPr>
            <a:r>
              <a:rPr lang="tr-TR" dirty="0">
                <a:solidFill>
                  <a:schemeClr val="tx1"/>
                </a:solidFill>
              </a:rPr>
              <a:t>Defterle birlikte gerekli belge/formlar eksiksiz olarak doldurulup teslim edilmelidir.  </a:t>
            </a:r>
          </a:p>
          <a:p>
            <a:endParaRPr lang="tr-TR" dirty="0"/>
          </a:p>
        </p:txBody>
      </p:sp>
    </p:spTree>
    <p:extLst>
      <p:ext uri="{BB962C8B-B14F-4D97-AF65-F5344CB8AC3E}">
        <p14:creationId xmlns:p14="http://schemas.microsoft.com/office/powerpoint/2010/main" val="2733964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316E202B-02DF-42DA-8402-CF56E0061DAA}"/>
              </a:ext>
            </a:extLst>
          </p:cNvPr>
          <p:cNvSpPr>
            <a:spLocks noGrp="1"/>
          </p:cNvSpPr>
          <p:nvPr>
            <p:ph type="title"/>
          </p:nvPr>
        </p:nvSpPr>
        <p:spPr>
          <a:xfrm>
            <a:off x="637618" y="1408177"/>
            <a:ext cx="10880305" cy="621792"/>
          </a:xfrm>
          <a:solidFill>
            <a:srgbClr val="00B0F0"/>
          </a:solidFill>
        </p:spPr>
        <p:txBody>
          <a:bodyPr>
            <a:normAutofit fontScale="90000"/>
          </a:bodyPr>
          <a:lstStyle/>
          <a:p>
            <a:pPr algn="ctr"/>
            <a:r>
              <a:rPr lang="tr-TR" dirty="0"/>
              <a:t>Özel Hususlar</a:t>
            </a:r>
          </a:p>
        </p:txBody>
      </p:sp>
      <p:sp>
        <p:nvSpPr>
          <p:cNvPr id="5" name="İçerik Yer Tutucusu 2">
            <a:extLst>
              <a:ext uri="{FF2B5EF4-FFF2-40B4-BE49-F238E27FC236}">
                <a16:creationId xmlns:a16="http://schemas.microsoft.com/office/drawing/2014/main" id="{6AFDAD9E-544D-40D0-A073-F16EEE8403D5}"/>
              </a:ext>
            </a:extLst>
          </p:cNvPr>
          <p:cNvSpPr>
            <a:spLocks noGrp="1"/>
          </p:cNvSpPr>
          <p:nvPr>
            <p:ph idx="1"/>
          </p:nvPr>
        </p:nvSpPr>
        <p:spPr>
          <a:xfrm>
            <a:off x="637618" y="2029968"/>
            <a:ext cx="10880305" cy="4142231"/>
          </a:xfrm>
        </p:spPr>
        <p:txBody>
          <a:bodyPr>
            <a:normAutofit/>
          </a:bodyPr>
          <a:lstStyle/>
          <a:p>
            <a:pPr>
              <a:lnSpc>
                <a:spcPct val="160000"/>
              </a:lnSpc>
              <a:spcBef>
                <a:spcPts val="0"/>
              </a:spcBef>
              <a:spcAft>
                <a:spcPts val="0"/>
              </a:spcAft>
              <a:buClr>
                <a:srgbClr val="FF0000"/>
              </a:buClr>
              <a:buFont typeface="Wingdings" panose="05000000000000000000" pitchFamily="2" charset="2"/>
              <a:buChar char="Ø"/>
            </a:pPr>
            <a:r>
              <a:rPr lang="tr-TR" sz="2000" dirty="0">
                <a:solidFill>
                  <a:schemeClr val="tx1"/>
                </a:solidFill>
              </a:rPr>
              <a:t>Müfredatta staj ders olarak tanımlanmıştır. Yapılan staj için öğrenciye not verilir. Staj bir ders sayıldığı için, staj dışında başka dersi olan öğrenci Mezuniyet Tek Ders Sınavına katılamaz. </a:t>
            </a:r>
          </a:p>
          <a:p>
            <a:pPr>
              <a:lnSpc>
                <a:spcPct val="160000"/>
              </a:lnSpc>
              <a:spcBef>
                <a:spcPts val="0"/>
              </a:spcBef>
              <a:spcAft>
                <a:spcPts val="0"/>
              </a:spcAft>
              <a:buClr>
                <a:srgbClr val="FF0000"/>
              </a:buClr>
              <a:buFont typeface="Wingdings" panose="05000000000000000000" pitchFamily="2" charset="2"/>
              <a:buChar char="Ø"/>
            </a:pPr>
            <a:r>
              <a:rPr lang="tr-TR" sz="2000" dirty="0">
                <a:solidFill>
                  <a:schemeClr val="tx1"/>
                </a:solidFill>
              </a:rPr>
              <a:t>Öğrenciler bir kez staj yapabilirler.</a:t>
            </a:r>
          </a:p>
          <a:p>
            <a:pPr>
              <a:lnSpc>
                <a:spcPct val="160000"/>
              </a:lnSpc>
              <a:spcBef>
                <a:spcPts val="0"/>
              </a:spcBef>
              <a:spcAft>
                <a:spcPts val="0"/>
              </a:spcAft>
              <a:buClr>
                <a:srgbClr val="FF0000"/>
              </a:buClr>
              <a:buFont typeface="Wingdings" panose="05000000000000000000" pitchFamily="2" charset="2"/>
              <a:buChar char="Ø"/>
            </a:pPr>
            <a:r>
              <a:rPr lang="tr-TR" sz="2000" dirty="0">
                <a:solidFill>
                  <a:schemeClr val="tx1"/>
                </a:solidFill>
              </a:rPr>
              <a:t>Staj </a:t>
            </a:r>
            <a:r>
              <a:rPr lang="tr-TR" sz="2000" dirty="0"/>
              <a:t>2</a:t>
            </a:r>
            <a:r>
              <a:rPr lang="tr-TR" sz="2000" dirty="0">
                <a:solidFill>
                  <a:schemeClr val="tx1"/>
                </a:solidFill>
              </a:rPr>
              <a:t>0 iş günüdür ve parçalanamaz.</a:t>
            </a:r>
          </a:p>
        </p:txBody>
      </p:sp>
    </p:spTree>
    <p:extLst>
      <p:ext uri="{BB962C8B-B14F-4D97-AF65-F5344CB8AC3E}">
        <p14:creationId xmlns:p14="http://schemas.microsoft.com/office/powerpoint/2010/main" val="134292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E550579B-4B5F-40BB-8A9A-7E176EA2BECE}"/>
              </a:ext>
            </a:extLst>
          </p:cNvPr>
          <p:cNvSpPr>
            <a:spLocks noGrp="1"/>
          </p:cNvSpPr>
          <p:nvPr>
            <p:ph type="title"/>
          </p:nvPr>
        </p:nvSpPr>
        <p:spPr>
          <a:xfrm>
            <a:off x="628826" y="1278754"/>
            <a:ext cx="10897889" cy="541254"/>
          </a:xfrm>
          <a:solidFill>
            <a:srgbClr val="00B0F0"/>
          </a:solidFill>
        </p:spPr>
        <p:txBody>
          <a:bodyPr>
            <a:normAutofit fontScale="90000"/>
          </a:bodyPr>
          <a:lstStyle/>
          <a:p>
            <a:pPr algn="ctr"/>
            <a:r>
              <a:rPr lang="tr-TR" b="1" dirty="0">
                <a:solidFill>
                  <a:schemeClr val="tx1"/>
                </a:solidFill>
              </a:rPr>
              <a:t>YÖNETMELİKLER</a:t>
            </a:r>
            <a:endParaRPr lang="tr-TR" dirty="0">
              <a:solidFill>
                <a:schemeClr val="tx1"/>
              </a:solidFill>
            </a:endParaRPr>
          </a:p>
        </p:txBody>
      </p:sp>
      <p:sp>
        <p:nvSpPr>
          <p:cNvPr id="5" name="İçerik Yer Tutucusu 2">
            <a:extLst>
              <a:ext uri="{FF2B5EF4-FFF2-40B4-BE49-F238E27FC236}">
                <a16:creationId xmlns:a16="http://schemas.microsoft.com/office/drawing/2014/main" id="{4A860F7F-B283-4030-B7A4-BD25125EDB85}"/>
              </a:ext>
            </a:extLst>
          </p:cNvPr>
          <p:cNvSpPr>
            <a:spLocks noGrp="1"/>
          </p:cNvSpPr>
          <p:nvPr>
            <p:ph idx="1"/>
          </p:nvPr>
        </p:nvSpPr>
        <p:spPr>
          <a:xfrm>
            <a:off x="628826" y="1820008"/>
            <a:ext cx="10974910" cy="4352192"/>
          </a:xfrm>
        </p:spPr>
        <p:txBody>
          <a:bodyPr>
            <a:normAutofit fontScale="62500" lnSpcReduction="20000"/>
          </a:bodyPr>
          <a:lstStyle/>
          <a:p>
            <a:pPr marL="92075" indent="0">
              <a:lnSpc>
                <a:spcPct val="120000"/>
              </a:lnSpc>
              <a:spcBef>
                <a:spcPts val="600"/>
              </a:spcBef>
              <a:spcAft>
                <a:spcPts val="600"/>
              </a:spcAft>
              <a:buNone/>
            </a:pPr>
            <a:r>
              <a:rPr lang="tr-TR" b="1" dirty="0">
                <a:solidFill>
                  <a:schemeClr val="tx1"/>
                </a:solidFill>
              </a:rPr>
              <a:t>İlgili Yönetmelikler ‘Fakültemiz Web Sayfası Staj /Yönetmelikler’ sekmesinde ulaşılabilir. </a:t>
            </a:r>
          </a:p>
          <a:p>
            <a:pPr marL="354013" indent="-265113">
              <a:lnSpc>
                <a:spcPct val="120000"/>
              </a:lnSpc>
              <a:spcBef>
                <a:spcPts val="600"/>
              </a:spcBef>
              <a:spcAft>
                <a:spcPts val="600"/>
              </a:spcAft>
              <a:buClr>
                <a:srgbClr val="CC3399"/>
              </a:buClr>
              <a:buFont typeface="+mj-lt"/>
              <a:buAutoNum type="arabicPeriod"/>
            </a:pPr>
            <a:r>
              <a:rPr lang="tr-TR" b="1" dirty="0">
                <a:solidFill>
                  <a:schemeClr val="tx1"/>
                </a:solidFill>
              </a:rPr>
              <a:t>Atatürk Üniversitesi Staj Uygulama Esasları</a:t>
            </a:r>
            <a:endParaRPr lang="tr-TR" b="1" dirty="0">
              <a:solidFill>
                <a:srgbClr val="FF0000"/>
              </a:solidFill>
            </a:endParaRPr>
          </a:p>
          <a:p>
            <a:pPr marL="354012" indent="0">
              <a:lnSpc>
                <a:spcPct val="120000"/>
              </a:lnSpc>
              <a:spcBef>
                <a:spcPts val="600"/>
              </a:spcBef>
              <a:spcAft>
                <a:spcPts val="600"/>
              </a:spcAft>
              <a:buClr>
                <a:srgbClr val="CC3399"/>
              </a:buClr>
              <a:buNone/>
            </a:pPr>
            <a:r>
              <a:rPr lang="tr-TR" dirty="0">
                <a:hlinkClick r:id="rId2"/>
              </a:rPr>
              <a:t>https://atauni.edu.tr/yuklemeler/46d5e9254e15124c3742d974e2a686e3.pdf</a:t>
            </a:r>
          </a:p>
          <a:p>
            <a:pPr marL="354013" indent="-265113">
              <a:lnSpc>
                <a:spcPct val="120000"/>
              </a:lnSpc>
              <a:spcBef>
                <a:spcPts val="600"/>
              </a:spcBef>
              <a:spcAft>
                <a:spcPts val="600"/>
              </a:spcAft>
              <a:buClr>
                <a:srgbClr val="CC3399"/>
              </a:buClr>
              <a:buFont typeface="+mj-lt"/>
              <a:buAutoNum type="arabicPeriod" startAt="2"/>
            </a:pPr>
            <a:r>
              <a:rPr lang="tr-TR" b="1" dirty="0">
                <a:solidFill>
                  <a:schemeClr val="tx1"/>
                </a:solidFill>
              </a:rPr>
              <a:t>İktisadi ve İdari Bilimler Fakültesi Staj Uygulama Esasları</a:t>
            </a:r>
            <a:endParaRPr lang="tr-TR" b="1" dirty="0">
              <a:solidFill>
                <a:srgbClr val="FF0000"/>
              </a:solidFill>
            </a:endParaRPr>
          </a:p>
          <a:p>
            <a:pPr marL="88900" indent="271463">
              <a:lnSpc>
                <a:spcPct val="120000"/>
              </a:lnSpc>
              <a:spcBef>
                <a:spcPts val="600"/>
              </a:spcBef>
              <a:spcAft>
                <a:spcPts val="600"/>
              </a:spcAft>
              <a:buClr>
                <a:srgbClr val="CC3399"/>
              </a:buClr>
              <a:buNone/>
            </a:pPr>
            <a:r>
              <a:rPr lang="tr-TR" dirty="0">
                <a:solidFill>
                  <a:schemeClr val="tx1"/>
                </a:solidFill>
                <a:hlinkClick r:id="rId3"/>
              </a:rPr>
              <a:t>http://.............................................................................07/STAJ-KLAVUZU.pdf</a:t>
            </a:r>
          </a:p>
          <a:p>
            <a:pPr marL="88900" indent="271463">
              <a:lnSpc>
                <a:spcPct val="120000"/>
              </a:lnSpc>
              <a:spcBef>
                <a:spcPts val="600"/>
              </a:spcBef>
              <a:spcAft>
                <a:spcPts val="600"/>
              </a:spcAft>
              <a:buClr>
                <a:srgbClr val="CC3399"/>
              </a:buClr>
              <a:buNone/>
            </a:pPr>
            <a:r>
              <a:rPr lang="tr-TR" dirty="0">
                <a:solidFill>
                  <a:schemeClr val="tx1"/>
                </a:solidFill>
              </a:rPr>
              <a:t> </a:t>
            </a:r>
            <a:r>
              <a:rPr lang="tr-TR" b="1" dirty="0"/>
              <a:t>…………………………  Bölümü Staj Uygulama Esasları </a:t>
            </a:r>
          </a:p>
          <a:p>
            <a:pPr marL="88900" indent="271463">
              <a:lnSpc>
                <a:spcPct val="120000"/>
              </a:lnSpc>
              <a:spcBef>
                <a:spcPts val="600"/>
              </a:spcBef>
              <a:spcAft>
                <a:spcPts val="600"/>
              </a:spcAft>
              <a:buClr>
                <a:srgbClr val="CC3399"/>
              </a:buClr>
              <a:buNone/>
            </a:pPr>
            <a:r>
              <a:rPr lang="tr-TR" dirty="0">
                <a:hlinkClick r:id="rId4"/>
              </a:rPr>
              <a:t>http://....................................................Yonetmeligine-Gore.pdf</a:t>
            </a:r>
          </a:p>
          <a:p>
            <a:pPr marL="92075" indent="0">
              <a:lnSpc>
                <a:spcPct val="120000"/>
              </a:lnSpc>
              <a:spcBef>
                <a:spcPts val="600"/>
              </a:spcBef>
              <a:spcAft>
                <a:spcPts val="600"/>
              </a:spcAft>
              <a:buClr>
                <a:srgbClr val="CC3399"/>
              </a:buClr>
              <a:buNone/>
            </a:pPr>
            <a:endParaRPr lang="tr-TR" dirty="0"/>
          </a:p>
          <a:p>
            <a:pPr marL="92075" indent="0" algn="just">
              <a:lnSpc>
                <a:spcPct val="120000"/>
              </a:lnSpc>
              <a:spcBef>
                <a:spcPts val="600"/>
              </a:spcBef>
              <a:spcAft>
                <a:spcPts val="600"/>
              </a:spcAft>
              <a:buNone/>
            </a:pPr>
            <a:r>
              <a:rPr lang="tr-TR" b="1" dirty="0">
                <a:solidFill>
                  <a:srgbClr val="FF0000"/>
                </a:solidFill>
              </a:rPr>
              <a:t>NOT: Staj öncesinde staj yönetmelikleri detaylı bir şekilde incelenmeli ve staj esnasında dikkat edilmesi gereken hususlar tespit edilmelidir. </a:t>
            </a:r>
          </a:p>
        </p:txBody>
      </p:sp>
    </p:spTree>
    <p:extLst>
      <p:ext uri="{BB962C8B-B14F-4D97-AF65-F5344CB8AC3E}">
        <p14:creationId xmlns:p14="http://schemas.microsoft.com/office/powerpoint/2010/main" val="253314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6B2E5C1D-6046-4013-99E2-E2C9D6C8CC2D}"/>
              </a:ext>
            </a:extLst>
          </p:cNvPr>
          <p:cNvSpPr>
            <a:spLocks noGrp="1"/>
          </p:cNvSpPr>
          <p:nvPr>
            <p:ph type="title"/>
          </p:nvPr>
        </p:nvSpPr>
        <p:spPr>
          <a:xfrm>
            <a:off x="655203" y="1408177"/>
            <a:ext cx="10889097" cy="621792"/>
          </a:xfrm>
          <a:solidFill>
            <a:srgbClr val="00B0F0"/>
          </a:solidFill>
        </p:spPr>
        <p:txBody>
          <a:bodyPr>
            <a:normAutofit fontScale="90000"/>
          </a:bodyPr>
          <a:lstStyle/>
          <a:p>
            <a:pPr algn="ctr"/>
            <a:r>
              <a:rPr lang="tr-TR" b="1" dirty="0">
                <a:solidFill>
                  <a:schemeClr val="tx1"/>
                </a:solidFill>
              </a:rPr>
              <a:t>STAJ YERİ SEÇİMİNİN ÖNEMİ</a:t>
            </a:r>
          </a:p>
        </p:txBody>
      </p:sp>
      <p:sp>
        <p:nvSpPr>
          <p:cNvPr id="5" name="İçerik Yer Tutucusu 2">
            <a:extLst>
              <a:ext uri="{FF2B5EF4-FFF2-40B4-BE49-F238E27FC236}">
                <a16:creationId xmlns:a16="http://schemas.microsoft.com/office/drawing/2014/main" id="{6463957E-68E0-43FE-A35D-8DDEA09FCB50}"/>
              </a:ext>
            </a:extLst>
          </p:cNvPr>
          <p:cNvSpPr>
            <a:spLocks noGrp="1"/>
          </p:cNvSpPr>
          <p:nvPr>
            <p:ph idx="1"/>
          </p:nvPr>
        </p:nvSpPr>
        <p:spPr>
          <a:xfrm>
            <a:off x="655203" y="2029968"/>
            <a:ext cx="10827552" cy="4142231"/>
          </a:xfrm>
        </p:spPr>
        <p:txBody>
          <a:bodyPr>
            <a:normAutofit/>
          </a:bodyPr>
          <a:lstStyle/>
          <a:p>
            <a:pPr marL="450850" indent="-358775" algn="just">
              <a:lnSpc>
                <a:spcPct val="100000"/>
              </a:lnSpc>
              <a:spcBef>
                <a:spcPts val="0"/>
              </a:spcBef>
              <a:spcAft>
                <a:spcPts val="2400"/>
              </a:spcAft>
              <a:buClr>
                <a:srgbClr val="CC3399"/>
              </a:buClr>
              <a:buFont typeface="Wingdings" panose="05000000000000000000" pitchFamily="2" charset="2"/>
              <a:buChar char="Ø"/>
              <a:tabLst>
                <a:tab pos="531813" algn="l"/>
              </a:tabLst>
            </a:pPr>
            <a:r>
              <a:rPr lang="tr-TR" dirty="0">
                <a:solidFill>
                  <a:srgbClr val="FF0000"/>
                </a:solidFill>
              </a:rPr>
              <a:t>Uygun firma seçimi öğrencinin sorumluluğundadır. </a:t>
            </a:r>
            <a:r>
              <a:rPr lang="tr-TR" dirty="0"/>
              <a:t>Uygunluğu bölüm staj komisyonunca onaylanmamış bir işyerinde yapılacak olan çalışmalar staj olarak kabul edilmez. </a:t>
            </a:r>
          </a:p>
        </p:txBody>
      </p:sp>
    </p:spTree>
    <p:extLst>
      <p:ext uri="{BB962C8B-B14F-4D97-AF65-F5344CB8AC3E}">
        <p14:creationId xmlns:p14="http://schemas.microsoft.com/office/powerpoint/2010/main" val="4231861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DA209B70-D690-4C25-906B-5CDDA97FC0AA}"/>
              </a:ext>
            </a:extLst>
          </p:cNvPr>
          <p:cNvSpPr txBox="1"/>
          <p:nvPr/>
        </p:nvSpPr>
        <p:spPr>
          <a:xfrm>
            <a:off x="2772697" y="2548061"/>
            <a:ext cx="5997677" cy="646331"/>
          </a:xfrm>
          <a:prstGeom prst="rect">
            <a:avLst/>
          </a:prstGeom>
          <a:solidFill>
            <a:srgbClr val="00B0F0"/>
          </a:solidFill>
          <a:ln w="57150">
            <a:solidFill>
              <a:schemeClr val="bg2">
                <a:lumMod val="50000"/>
              </a:schemeClr>
            </a:solidFill>
          </a:ln>
        </p:spPr>
        <p:txBody>
          <a:bodyPr wrap="square" rtlCol="0">
            <a:spAutoFit/>
          </a:bodyPr>
          <a:lstStyle/>
          <a:p>
            <a:pPr algn="ctr">
              <a:spcBef>
                <a:spcPts val="3600"/>
              </a:spcBef>
              <a:spcAft>
                <a:spcPts val="3600"/>
              </a:spcAft>
              <a:tabLst>
                <a:tab pos="5741988" algn="l"/>
              </a:tabLst>
            </a:pPr>
            <a:r>
              <a:rPr lang="tr-TR" sz="3600" dirty="0">
                <a:solidFill>
                  <a:srgbClr val="CC3399"/>
                </a:solidFill>
                <a:latin typeface="Arial" panose="020B0604020202020204" pitchFamily="34" charset="0"/>
                <a:cs typeface="Arial" panose="020B0604020202020204" pitchFamily="34" charset="0"/>
              </a:rPr>
              <a:t>BAŞVURU İŞLEMLERİ</a:t>
            </a:r>
          </a:p>
        </p:txBody>
      </p:sp>
    </p:spTree>
    <p:extLst>
      <p:ext uri="{BB962C8B-B14F-4D97-AF65-F5344CB8AC3E}">
        <p14:creationId xmlns:p14="http://schemas.microsoft.com/office/powerpoint/2010/main" val="105240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a:extLst>
              <a:ext uri="{FF2B5EF4-FFF2-40B4-BE49-F238E27FC236}">
                <a16:creationId xmlns:a16="http://schemas.microsoft.com/office/drawing/2014/main" id="{81DA2933-C418-446B-80F6-142F8C1E6693}"/>
              </a:ext>
            </a:extLst>
          </p:cNvPr>
          <p:cNvSpPr>
            <a:spLocks noGrp="1"/>
          </p:cNvSpPr>
          <p:nvPr>
            <p:ph type="title"/>
          </p:nvPr>
        </p:nvSpPr>
        <p:spPr>
          <a:xfrm>
            <a:off x="699584" y="1155662"/>
            <a:ext cx="11037511" cy="621792"/>
          </a:xfrm>
          <a:solidFill>
            <a:srgbClr val="00B0F0"/>
          </a:solidFill>
        </p:spPr>
        <p:txBody>
          <a:bodyPr>
            <a:normAutofit fontScale="90000"/>
          </a:bodyPr>
          <a:lstStyle/>
          <a:p>
            <a:pPr algn="ctr"/>
            <a:r>
              <a:rPr lang="tr-TR" dirty="0"/>
              <a:t>OBS Başvuru Ekranı </a:t>
            </a:r>
          </a:p>
        </p:txBody>
      </p:sp>
      <p:sp>
        <p:nvSpPr>
          <p:cNvPr id="8" name="Metin kutusu 7">
            <a:extLst>
              <a:ext uri="{FF2B5EF4-FFF2-40B4-BE49-F238E27FC236}">
                <a16:creationId xmlns:a16="http://schemas.microsoft.com/office/drawing/2014/main" id="{0D8B3BFA-9493-4149-A163-69EF89E06AEE}"/>
              </a:ext>
            </a:extLst>
          </p:cNvPr>
          <p:cNvSpPr txBox="1"/>
          <p:nvPr/>
        </p:nvSpPr>
        <p:spPr>
          <a:xfrm>
            <a:off x="703384" y="2967335"/>
            <a:ext cx="2181582" cy="923330"/>
          </a:xfrm>
          <a:prstGeom prst="rect">
            <a:avLst/>
          </a:prstGeom>
          <a:solidFill>
            <a:srgbClr val="FF0000"/>
          </a:solidFill>
        </p:spPr>
        <p:txBody>
          <a:bodyPr wrap="square" rtlCol="0">
            <a:spAutoFit/>
          </a:bodyPr>
          <a:lstStyle/>
          <a:p>
            <a:r>
              <a:rPr lang="tr-TR" dirty="0"/>
              <a:t>1. </a:t>
            </a:r>
            <a:r>
              <a:rPr lang="tr-TR" dirty="0">
                <a:ln w="0"/>
              </a:rPr>
              <a:t>OBS üzerinden başvuru işlemlerine tıklayın</a:t>
            </a:r>
            <a:endParaRPr lang="tr-TR" dirty="0"/>
          </a:p>
        </p:txBody>
      </p:sp>
      <p:pic>
        <p:nvPicPr>
          <p:cNvPr id="9" name="Resim 8">
            <a:extLst>
              <a:ext uri="{FF2B5EF4-FFF2-40B4-BE49-F238E27FC236}">
                <a16:creationId xmlns:a16="http://schemas.microsoft.com/office/drawing/2014/main" id="{54FCD6D0-1BE3-4C16-8B07-A30BB744E1CF}"/>
              </a:ext>
            </a:extLst>
          </p:cNvPr>
          <p:cNvPicPr>
            <a:picLocks noChangeAspect="1"/>
          </p:cNvPicPr>
          <p:nvPr/>
        </p:nvPicPr>
        <p:blipFill>
          <a:blip r:embed="rId2"/>
          <a:stretch>
            <a:fillRect/>
          </a:stretch>
        </p:blipFill>
        <p:spPr>
          <a:xfrm>
            <a:off x="2972189" y="1901352"/>
            <a:ext cx="2774880" cy="4306018"/>
          </a:xfrm>
          <a:prstGeom prst="rect">
            <a:avLst/>
          </a:prstGeom>
        </p:spPr>
      </p:pic>
      <p:pic>
        <p:nvPicPr>
          <p:cNvPr id="10" name="Resim 9">
            <a:extLst>
              <a:ext uri="{FF2B5EF4-FFF2-40B4-BE49-F238E27FC236}">
                <a16:creationId xmlns:a16="http://schemas.microsoft.com/office/drawing/2014/main" id="{3D4B392B-D906-40F9-96AE-0B863109F1CA}"/>
              </a:ext>
            </a:extLst>
          </p:cNvPr>
          <p:cNvPicPr>
            <a:picLocks noChangeAspect="1"/>
          </p:cNvPicPr>
          <p:nvPr/>
        </p:nvPicPr>
        <p:blipFill>
          <a:blip r:embed="rId3"/>
          <a:stretch>
            <a:fillRect/>
          </a:stretch>
        </p:blipFill>
        <p:spPr>
          <a:xfrm>
            <a:off x="5834292" y="1901351"/>
            <a:ext cx="2993462" cy="4306019"/>
          </a:xfrm>
          <a:prstGeom prst="rect">
            <a:avLst/>
          </a:prstGeom>
        </p:spPr>
      </p:pic>
      <p:sp>
        <p:nvSpPr>
          <p:cNvPr id="11" name="Metin kutusu 10">
            <a:extLst>
              <a:ext uri="{FF2B5EF4-FFF2-40B4-BE49-F238E27FC236}">
                <a16:creationId xmlns:a16="http://schemas.microsoft.com/office/drawing/2014/main" id="{D35A800F-2E6E-4EBB-9BC5-19E788C8CB56}"/>
              </a:ext>
            </a:extLst>
          </p:cNvPr>
          <p:cNvSpPr txBox="1"/>
          <p:nvPr/>
        </p:nvSpPr>
        <p:spPr>
          <a:xfrm>
            <a:off x="8917858" y="2967335"/>
            <a:ext cx="2281084" cy="646331"/>
          </a:xfrm>
          <a:prstGeom prst="rect">
            <a:avLst/>
          </a:prstGeom>
          <a:solidFill>
            <a:srgbClr val="FF0000"/>
          </a:solidFill>
        </p:spPr>
        <p:txBody>
          <a:bodyPr wrap="square" rtlCol="0">
            <a:spAutoFit/>
          </a:bodyPr>
          <a:lstStyle/>
          <a:p>
            <a:pPr algn="ctr"/>
            <a:r>
              <a:rPr lang="tr-TR" dirty="0"/>
              <a:t>2. </a:t>
            </a:r>
            <a:r>
              <a:rPr lang="tr-TR" dirty="0">
                <a:ln w="0"/>
              </a:rPr>
              <a:t>Kayıt başvurularını seçin</a:t>
            </a:r>
            <a:endParaRPr lang="tr-TR" dirty="0"/>
          </a:p>
        </p:txBody>
      </p:sp>
    </p:spTree>
    <p:extLst>
      <p:ext uri="{BB962C8B-B14F-4D97-AF65-F5344CB8AC3E}">
        <p14:creationId xmlns:p14="http://schemas.microsoft.com/office/powerpoint/2010/main" val="3302979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480CB85-9C52-444E-9F45-4496AB83FC4C}"/>
              </a:ext>
            </a:extLst>
          </p:cNvPr>
          <p:cNvSpPr txBox="1"/>
          <p:nvPr/>
        </p:nvSpPr>
        <p:spPr>
          <a:xfrm>
            <a:off x="653657" y="1885859"/>
            <a:ext cx="2084437" cy="1323439"/>
          </a:xfrm>
          <a:prstGeom prst="rect">
            <a:avLst/>
          </a:prstGeom>
          <a:solidFill>
            <a:srgbClr val="FF0000"/>
          </a:solidFill>
        </p:spPr>
        <p:txBody>
          <a:bodyPr wrap="square" rtlCol="0">
            <a:spAutoFit/>
          </a:bodyPr>
          <a:lstStyle/>
          <a:p>
            <a:r>
              <a:rPr lang="tr-TR" sz="2000" dirty="0"/>
              <a:t>3. </a:t>
            </a:r>
            <a:r>
              <a:rPr lang="tr-TR" sz="2000" dirty="0">
                <a:ln w="0"/>
              </a:rPr>
              <a:t>Sol üstte yer alan STAJ BAŞVURUSU seçilir</a:t>
            </a:r>
            <a:endParaRPr lang="tr-TR" sz="2000" dirty="0"/>
          </a:p>
        </p:txBody>
      </p:sp>
      <p:pic>
        <p:nvPicPr>
          <p:cNvPr id="7" name="Resim 6">
            <a:extLst>
              <a:ext uri="{FF2B5EF4-FFF2-40B4-BE49-F238E27FC236}">
                <a16:creationId xmlns:a16="http://schemas.microsoft.com/office/drawing/2014/main" id="{899A04DC-1343-43E9-8221-61C35D5E1169}"/>
              </a:ext>
            </a:extLst>
          </p:cNvPr>
          <p:cNvPicPr>
            <a:picLocks noChangeAspect="1"/>
          </p:cNvPicPr>
          <p:nvPr/>
        </p:nvPicPr>
        <p:blipFill>
          <a:blip r:embed="rId2"/>
          <a:stretch>
            <a:fillRect/>
          </a:stretch>
        </p:blipFill>
        <p:spPr>
          <a:xfrm>
            <a:off x="2738094" y="1677990"/>
            <a:ext cx="8647944" cy="4599163"/>
          </a:xfrm>
          <a:prstGeom prst="rect">
            <a:avLst/>
          </a:prstGeom>
        </p:spPr>
      </p:pic>
      <p:sp>
        <p:nvSpPr>
          <p:cNvPr id="8" name="Unvan 1">
            <a:extLst>
              <a:ext uri="{FF2B5EF4-FFF2-40B4-BE49-F238E27FC236}">
                <a16:creationId xmlns:a16="http://schemas.microsoft.com/office/drawing/2014/main" id="{3E0C14D2-A489-4500-8B52-CD958D32ACE0}"/>
              </a:ext>
            </a:extLst>
          </p:cNvPr>
          <p:cNvSpPr>
            <a:spLocks noGrp="1"/>
          </p:cNvSpPr>
          <p:nvPr>
            <p:ph type="title"/>
          </p:nvPr>
        </p:nvSpPr>
        <p:spPr>
          <a:xfrm>
            <a:off x="610073" y="1228448"/>
            <a:ext cx="10872681" cy="621792"/>
          </a:xfrm>
          <a:solidFill>
            <a:srgbClr val="00B0F0"/>
          </a:solidFill>
        </p:spPr>
        <p:txBody>
          <a:bodyPr>
            <a:normAutofit fontScale="90000"/>
          </a:bodyPr>
          <a:lstStyle/>
          <a:p>
            <a:pPr algn="ctr"/>
            <a:r>
              <a:rPr lang="tr-TR" dirty="0"/>
              <a:t>OBS Başvuru Ekranı </a:t>
            </a:r>
          </a:p>
        </p:txBody>
      </p:sp>
    </p:spTree>
    <p:extLst>
      <p:ext uri="{BB962C8B-B14F-4D97-AF65-F5344CB8AC3E}">
        <p14:creationId xmlns:p14="http://schemas.microsoft.com/office/powerpoint/2010/main" val="47953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CA0E5AA0-9D57-4770-9B24-DC1D1D976E83}"/>
              </a:ext>
            </a:extLst>
          </p:cNvPr>
          <p:cNvPicPr>
            <a:picLocks noChangeAspect="1"/>
          </p:cNvPicPr>
          <p:nvPr/>
        </p:nvPicPr>
        <p:blipFill>
          <a:blip r:embed="rId2"/>
          <a:stretch>
            <a:fillRect/>
          </a:stretch>
        </p:blipFill>
        <p:spPr>
          <a:xfrm>
            <a:off x="1651073" y="1539344"/>
            <a:ext cx="9831681" cy="4576454"/>
          </a:xfrm>
          <a:prstGeom prst="rect">
            <a:avLst/>
          </a:prstGeom>
        </p:spPr>
      </p:pic>
      <p:sp>
        <p:nvSpPr>
          <p:cNvPr id="7" name="Metin kutusu 6">
            <a:extLst>
              <a:ext uri="{FF2B5EF4-FFF2-40B4-BE49-F238E27FC236}">
                <a16:creationId xmlns:a16="http://schemas.microsoft.com/office/drawing/2014/main" id="{69488A7B-4461-4792-88B5-B3F09D74E45A}"/>
              </a:ext>
            </a:extLst>
          </p:cNvPr>
          <p:cNvSpPr txBox="1"/>
          <p:nvPr/>
        </p:nvSpPr>
        <p:spPr>
          <a:xfrm>
            <a:off x="610073" y="2002177"/>
            <a:ext cx="1913947" cy="2431435"/>
          </a:xfrm>
          <a:prstGeom prst="rect">
            <a:avLst/>
          </a:prstGeom>
          <a:solidFill>
            <a:srgbClr val="FF0000"/>
          </a:solidFill>
        </p:spPr>
        <p:txBody>
          <a:bodyPr wrap="square" rtlCol="0">
            <a:spAutoFit/>
          </a:bodyPr>
          <a:lstStyle/>
          <a:p>
            <a:r>
              <a:rPr lang="tr-TR" sz="2000" dirty="0"/>
              <a:t>4. İlgili kısımdaki bilgiler eksiksiz doldurulur.</a:t>
            </a:r>
          </a:p>
          <a:p>
            <a:endParaRPr lang="tr-TR" sz="2000" dirty="0"/>
          </a:p>
          <a:p>
            <a:r>
              <a:rPr lang="tr-TR" dirty="0"/>
              <a:t>Staj yerinin adı / adresi gibi bilgiler ayrıntılı bir şekilde yazılmalıdır</a:t>
            </a:r>
            <a:endParaRPr lang="tr-TR" sz="2000" dirty="0"/>
          </a:p>
        </p:txBody>
      </p:sp>
      <p:sp>
        <p:nvSpPr>
          <p:cNvPr id="9" name="Unvan 1">
            <a:extLst>
              <a:ext uri="{FF2B5EF4-FFF2-40B4-BE49-F238E27FC236}">
                <a16:creationId xmlns:a16="http://schemas.microsoft.com/office/drawing/2014/main" id="{3E0C14D2-A489-4500-8B52-CD958D32ACE0}"/>
              </a:ext>
            </a:extLst>
          </p:cNvPr>
          <p:cNvSpPr>
            <a:spLocks noGrp="1"/>
          </p:cNvSpPr>
          <p:nvPr>
            <p:ph type="title"/>
          </p:nvPr>
        </p:nvSpPr>
        <p:spPr>
          <a:xfrm>
            <a:off x="610073" y="1228448"/>
            <a:ext cx="10872681" cy="621792"/>
          </a:xfrm>
          <a:solidFill>
            <a:srgbClr val="00B0F0"/>
          </a:solidFill>
        </p:spPr>
        <p:txBody>
          <a:bodyPr>
            <a:normAutofit fontScale="90000"/>
          </a:bodyPr>
          <a:lstStyle/>
          <a:p>
            <a:pPr algn="ctr"/>
            <a:r>
              <a:rPr lang="tr-TR" dirty="0"/>
              <a:t>OBS Başvuru Ekranı </a:t>
            </a:r>
          </a:p>
        </p:txBody>
      </p:sp>
      <p:sp>
        <p:nvSpPr>
          <p:cNvPr id="10" name="Metin kutusu 9">
            <a:extLst>
              <a:ext uri="{FF2B5EF4-FFF2-40B4-BE49-F238E27FC236}">
                <a16:creationId xmlns:a16="http://schemas.microsoft.com/office/drawing/2014/main" id="{D9403785-32F0-4B7A-A733-53E9F4EDB556}"/>
              </a:ext>
            </a:extLst>
          </p:cNvPr>
          <p:cNvSpPr txBox="1"/>
          <p:nvPr/>
        </p:nvSpPr>
        <p:spPr>
          <a:xfrm>
            <a:off x="3804106" y="5710720"/>
            <a:ext cx="3378737" cy="400110"/>
          </a:xfrm>
          <a:prstGeom prst="rect">
            <a:avLst/>
          </a:prstGeom>
          <a:solidFill>
            <a:srgbClr val="FF0000"/>
          </a:solidFill>
        </p:spPr>
        <p:txBody>
          <a:bodyPr wrap="square" rtlCol="0">
            <a:spAutoFit/>
          </a:bodyPr>
          <a:lstStyle/>
          <a:p>
            <a:r>
              <a:rPr lang="tr-TR" sz="2000" dirty="0"/>
              <a:t>5. ‘’ Ön Kayıt Yap’’ tıklanır. </a:t>
            </a:r>
          </a:p>
        </p:txBody>
      </p:sp>
    </p:spTree>
    <p:extLst>
      <p:ext uri="{BB962C8B-B14F-4D97-AF65-F5344CB8AC3E}">
        <p14:creationId xmlns:p14="http://schemas.microsoft.com/office/powerpoint/2010/main" val="333072392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TotalTime>
  <Words>1942</Words>
  <Application>Microsoft Office PowerPoint</Application>
  <PresentationFormat>Geniş ekran</PresentationFormat>
  <Paragraphs>127</Paragraphs>
  <Slides>33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Arial</vt:lpstr>
      <vt:lpstr>Calibri</vt:lpstr>
      <vt:lpstr>Calibri Light</vt:lpstr>
      <vt:lpstr>Times New Roman</vt:lpstr>
      <vt:lpstr>Wingdings</vt:lpstr>
      <vt:lpstr>Office Teması</vt:lpstr>
      <vt:lpstr>PowerPoint Sunusu</vt:lpstr>
      <vt:lpstr>BİLGİLENDİRME</vt:lpstr>
      <vt:lpstr>ÖNEMLİ HUSUSLAR</vt:lpstr>
      <vt:lpstr>YÖNETMELİKLER</vt:lpstr>
      <vt:lpstr>STAJ YERİ SEÇİMİNİN ÖNEMİ</vt:lpstr>
      <vt:lpstr>PowerPoint Sunusu</vt:lpstr>
      <vt:lpstr>OBS Başvuru Ekranı </vt:lpstr>
      <vt:lpstr>OBS Başvuru Ekranı </vt:lpstr>
      <vt:lpstr>OBS Başvuru Ekranı </vt:lpstr>
      <vt:lpstr>OBS BAŞVURU EKRANI    </vt:lpstr>
      <vt:lpstr>BAŞVURU İŞLEMLERİ</vt:lpstr>
      <vt:lpstr>OBS BAŞVURU EKRANI </vt:lpstr>
      <vt:lpstr>BAŞVURU İŞLEMLERİ</vt:lpstr>
      <vt:lpstr>OBS BAŞVURU EKRANI </vt:lpstr>
      <vt:lpstr>BAŞVURU FORMU TESLİMİ</vt:lpstr>
      <vt:lpstr>PowerPoint Sunusu</vt:lpstr>
      <vt:lpstr>BAŞVURU DEĞERLENDİRME İŞLEMLER</vt:lpstr>
      <vt:lpstr>REDDEDİLEN BAŞVURU İŞLEMLERİ (YANLIŞ TARİH NEDENİYLE)</vt:lpstr>
      <vt:lpstr>KABUL EDİLEN BAŞVURU FORMU</vt:lpstr>
      <vt:lpstr>PowerPoint Sunusu</vt:lpstr>
      <vt:lpstr>Staj Başlangıcı</vt:lpstr>
      <vt:lpstr>Staj Defterinin Doldurulması</vt:lpstr>
      <vt:lpstr>Staj Defterinin Doldurulması</vt:lpstr>
      <vt:lpstr>PowerPoint Sunusu</vt:lpstr>
      <vt:lpstr>Staj Değerlendirme Formunun Doldurulması</vt:lpstr>
      <vt:lpstr>İşveren Staj Değerlendirme Formu </vt:lpstr>
      <vt:lpstr>Staj Değerlendirme</vt:lpstr>
      <vt:lpstr>PowerPoint Sunusu</vt:lpstr>
      <vt:lpstr>STAJ İPTALİ</vt:lpstr>
      <vt:lpstr>Dönem İçi Staj Yapabilme Şartları</vt:lpstr>
      <vt:lpstr>Yaz Dönemi Staj Yapabilme Şartları</vt:lpstr>
      <vt:lpstr>Mezuniyet Aşamasındaki Öğrenciler</vt:lpstr>
      <vt:lpstr>Özel Hususlar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oksuzoglufulya@gmail.com</dc:creator>
  <cp:lastModifiedBy>İİBF DY</cp:lastModifiedBy>
  <cp:revision>95</cp:revision>
  <dcterms:created xsi:type="dcterms:W3CDTF">2019-06-11T11:22:55Z</dcterms:created>
  <dcterms:modified xsi:type="dcterms:W3CDTF">2022-11-10T12:34:40Z</dcterms:modified>
</cp:coreProperties>
</file>