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68"/>
  </p:notesMasterIdLst>
  <p:handoutMasterIdLst>
    <p:handoutMasterId r:id="rId69"/>
  </p:handoutMasterIdLst>
  <p:sldIdLst>
    <p:sldId id="906" r:id="rId3"/>
    <p:sldId id="329" r:id="rId4"/>
    <p:sldId id="817" r:id="rId5"/>
    <p:sldId id="907" r:id="rId6"/>
    <p:sldId id="908" r:id="rId7"/>
    <p:sldId id="854" r:id="rId8"/>
    <p:sldId id="909" r:id="rId9"/>
    <p:sldId id="950" r:id="rId10"/>
    <p:sldId id="910" r:id="rId11"/>
    <p:sldId id="911" r:id="rId12"/>
    <p:sldId id="912" r:id="rId13"/>
    <p:sldId id="913" r:id="rId14"/>
    <p:sldId id="878" r:id="rId15"/>
    <p:sldId id="914" r:id="rId16"/>
    <p:sldId id="915" r:id="rId17"/>
    <p:sldId id="880" r:id="rId18"/>
    <p:sldId id="916" r:id="rId19"/>
    <p:sldId id="917" r:id="rId20"/>
    <p:sldId id="918" r:id="rId21"/>
    <p:sldId id="863" r:id="rId22"/>
    <p:sldId id="864" r:id="rId23"/>
    <p:sldId id="865" r:id="rId24"/>
    <p:sldId id="920" r:id="rId25"/>
    <p:sldId id="876" r:id="rId26"/>
    <p:sldId id="875" r:id="rId27"/>
    <p:sldId id="921" r:id="rId28"/>
    <p:sldId id="904" r:id="rId29"/>
    <p:sldId id="922" r:id="rId30"/>
    <p:sldId id="795" r:id="rId31"/>
    <p:sldId id="798" r:id="rId32"/>
    <p:sldId id="790" r:id="rId33"/>
    <p:sldId id="923" r:id="rId34"/>
    <p:sldId id="924" r:id="rId35"/>
    <p:sldId id="925" r:id="rId36"/>
    <p:sldId id="926" r:id="rId37"/>
    <p:sldId id="777" r:id="rId38"/>
    <p:sldId id="927" r:id="rId39"/>
    <p:sldId id="928" r:id="rId40"/>
    <p:sldId id="947" r:id="rId41"/>
    <p:sldId id="799" r:id="rId42"/>
    <p:sldId id="813" r:id="rId43"/>
    <p:sldId id="949" r:id="rId44"/>
    <p:sldId id="812" r:id="rId45"/>
    <p:sldId id="810" r:id="rId46"/>
    <p:sldId id="874" r:id="rId47"/>
    <p:sldId id="932" r:id="rId48"/>
    <p:sldId id="934" r:id="rId49"/>
    <p:sldId id="931" r:id="rId50"/>
    <p:sldId id="933" r:id="rId51"/>
    <p:sldId id="929" r:id="rId52"/>
    <p:sldId id="930" r:id="rId53"/>
    <p:sldId id="938" r:id="rId54"/>
    <p:sldId id="940" r:id="rId55"/>
    <p:sldId id="941" r:id="rId56"/>
    <p:sldId id="942" r:id="rId57"/>
    <p:sldId id="943" r:id="rId58"/>
    <p:sldId id="806" r:id="rId59"/>
    <p:sldId id="801" r:id="rId60"/>
    <p:sldId id="805" r:id="rId61"/>
    <p:sldId id="814" r:id="rId62"/>
    <p:sldId id="781" r:id="rId63"/>
    <p:sldId id="815" r:id="rId64"/>
    <p:sldId id="888" r:id="rId65"/>
    <p:sldId id="844" r:id="rId66"/>
    <p:sldId id="81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906"/>
            <p14:sldId id="329"/>
            <p14:sldId id="817"/>
            <p14:sldId id="907"/>
            <p14:sldId id="908"/>
            <p14:sldId id="854"/>
            <p14:sldId id="909"/>
            <p14:sldId id="950"/>
            <p14:sldId id="910"/>
            <p14:sldId id="911"/>
            <p14:sldId id="912"/>
            <p14:sldId id="913"/>
            <p14:sldId id="878"/>
            <p14:sldId id="914"/>
            <p14:sldId id="915"/>
            <p14:sldId id="880"/>
            <p14:sldId id="916"/>
            <p14:sldId id="917"/>
            <p14:sldId id="918"/>
            <p14:sldId id="863"/>
            <p14:sldId id="864"/>
            <p14:sldId id="865"/>
            <p14:sldId id="920"/>
            <p14:sldId id="876"/>
            <p14:sldId id="875"/>
            <p14:sldId id="921"/>
            <p14:sldId id="904"/>
            <p14:sldId id="922"/>
            <p14:sldId id="795"/>
            <p14:sldId id="798"/>
            <p14:sldId id="790"/>
            <p14:sldId id="923"/>
            <p14:sldId id="924"/>
            <p14:sldId id="925"/>
            <p14:sldId id="926"/>
            <p14:sldId id="777"/>
            <p14:sldId id="927"/>
            <p14:sldId id="928"/>
            <p14:sldId id="947"/>
            <p14:sldId id="799"/>
            <p14:sldId id="813"/>
            <p14:sldId id="949"/>
            <p14:sldId id="812"/>
            <p14:sldId id="810"/>
            <p14:sldId id="874"/>
            <p14:sldId id="932"/>
            <p14:sldId id="934"/>
            <p14:sldId id="931"/>
            <p14:sldId id="933"/>
            <p14:sldId id="929"/>
            <p14:sldId id="930"/>
            <p14:sldId id="938"/>
            <p14:sldId id="940"/>
            <p14:sldId id="941"/>
            <p14:sldId id="942"/>
            <p14:sldId id="943"/>
            <p14:sldId id="806"/>
            <p14:sldId id="801"/>
            <p14:sldId id="805"/>
            <p14:sldId id="814"/>
            <p14:sldId id="781"/>
            <p14:sldId id="815"/>
            <p14:sldId id="888"/>
            <p14:sldId id="844"/>
            <p14:sldId id="8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7FC"/>
    <a:srgbClr val="16AAA8"/>
    <a:srgbClr val="DAE3F3"/>
    <a:srgbClr val="7030A0"/>
    <a:srgbClr val="456990"/>
    <a:srgbClr val="C00000"/>
    <a:srgbClr val="404042"/>
    <a:srgbClr val="3172AE"/>
    <a:srgbClr val="117F7D"/>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47"/>
    <p:restoredTop sz="73971" autoAdjust="0"/>
  </p:normalViewPr>
  <p:slideViewPr>
    <p:cSldViewPr snapToGrid="0" snapToObjects="1">
      <p:cViewPr varScale="1">
        <p:scale>
          <a:sx n="81" d="100"/>
          <a:sy n="81" d="100"/>
        </p:scale>
        <p:origin x="2346" y="96"/>
      </p:cViewPr>
      <p:guideLst>
        <p:guide orient="horz" pos="2160"/>
        <p:guide pos="3840"/>
      </p:guideLst>
    </p:cSldViewPr>
  </p:slideViewPr>
  <p:outlineViewPr>
    <p:cViewPr>
      <p:scale>
        <a:sx n="33" d="100"/>
        <a:sy n="33" d="100"/>
      </p:scale>
      <p:origin x="0" y="-336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55" d="100"/>
          <a:sy n="55" d="100"/>
        </p:scale>
        <p:origin x="20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E8FD2-89F2-4B83-F9DC-6729B2FCE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ACF9-FCD3-3109-403A-13A23A1C8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3930B-AC20-E236-1D18-E2828DB8B6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71053F7-458D-402D-B715-69F347E4C03B}"/>
              </a:ext>
            </a:extLst>
          </p:cNvPr>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62068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endParaRPr lang="tr-TR" noProof="0"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3361530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noProof="0" dirty="0">
              <a:solidFill>
                <a:schemeClr val="tx1"/>
              </a:solidFill>
              <a:latin typeface="Aptos" panose="020B0004020202020204" pitchFamily="34"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3923171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529995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4060898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endParaRPr lang="tr-TR" noProof="0"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4105841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401554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305399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348948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noProof="0"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205061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203903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tr-TR" sz="1100" b="1" noProof="0" dirty="0">
                <a:solidFill>
                  <a:schemeClr val="tx1"/>
                </a:solidFill>
                <a:latin typeface="Aptos" panose="020B0004020202020204" pitchFamily="34" charset="0"/>
              </a:rPr>
              <a:t>Sunucu: Arş. Gör. İlknur ÇAKIR</a:t>
            </a:r>
            <a:endParaRPr lang="en-US" sz="1100" kern="1200" dirty="0">
              <a:solidFill>
                <a:schemeClr val="tx1"/>
              </a:solidFill>
              <a:latin typeface="Aptos" panose="020B0004020202020204" pitchFamily="34" charset="0"/>
              <a:ea typeface="+mn-ea"/>
              <a:cs typeface="+mn-cs"/>
            </a:endParaRPr>
          </a:p>
          <a:p>
            <a:pPr marL="0" marR="0" algn="l" defTabSz="914400" rtl="0" eaLnBrk="1" latinLnBrk="0" hangingPunct="1">
              <a:spcBef>
                <a:spcPts val="0"/>
              </a:spcBef>
              <a:spcAft>
                <a:spcPts val="0"/>
              </a:spcAft>
            </a:pPr>
            <a:r>
              <a:rPr lang="en-US" sz="1100" kern="1200" dirty="0">
                <a:solidFill>
                  <a:schemeClr val="tx1"/>
                </a:solidFill>
                <a:latin typeface="Aptos" panose="020B0004020202020204" pitchFamily="34" charset="0"/>
                <a:ea typeface="+mn-ea"/>
                <a:cs typeface="+mn-cs"/>
              </a:rPr>
              <a:t>Öncelikle Atatürk </a:t>
            </a:r>
            <a:r>
              <a:rPr lang="en-US" sz="1100" kern="1200" dirty="0" err="1">
                <a:solidFill>
                  <a:schemeClr val="tx1"/>
                </a:solidFill>
                <a:latin typeface="Aptos" panose="020B0004020202020204" pitchFamily="34" charset="0"/>
                <a:ea typeface="+mn-ea"/>
                <a:cs typeface="+mn-cs"/>
              </a:rPr>
              <a:t>Üniversitesi’ne</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hoş</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geldiniz</a:t>
            </a:r>
            <a:r>
              <a:rPr lang="en-US" sz="1100" kern="1200" dirty="0">
                <a:solidFill>
                  <a:schemeClr val="tx1"/>
                </a:solidFill>
                <a:latin typeface="Aptos" panose="020B0004020202020204" pitchFamily="34" charset="0"/>
                <a:ea typeface="+mn-ea"/>
                <a:cs typeface="+mn-cs"/>
              </a:rPr>
              <a:t>!</a:t>
            </a:r>
            <a:endParaRPr lang="tr-TR" sz="1100" kern="1200" dirty="0">
              <a:solidFill>
                <a:schemeClr val="tx1"/>
              </a:solidFill>
              <a:latin typeface="Aptos" panose="020B0004020202020204" pitchFamily="34" charset="0"/>
              <a:ea typeface="+mn-ea"/>
              <a:cs typeface="+mn-cs"/>
            </a:endParaRPr>
          </a:p>
          <a:p>
            <a:pPr marL="0" marR="0" algn="l" defTabSz="914400" rtl="0" eaLnBrk="1" latinLnBrk="0" hangingPunct="1">
              <a:spcBef>
                <a:spcPts val="0"/>
              </a:spcBef>
              <a:spcAft>
                <a:spcPts val="0"/>
              </a:spcAft>
            </a:pPr>
            <a:endParaRPr lang="tr-TR" sz="1100" kern="1200" dirty="0">
              <a:solidFill>
                <a:schemeClr val="tx1"/>
              </a:solidFill>
              <a:latin typeface="Aptos" panose="020B0004020202020204" pitchFamily="34" charset="0"/>
              <a:ea typeface="+mn-ea"/>
              <a:cs typeface="+mn-cs"/>
            </a:endParaRPr>
          </a:p>
          <a:p>
            <a:pPr marL="0" marR="0" algn="l" defTabSz="914400" rtl="0" eaLnBrk="1" latinLnBrk="0" hangingPunct="1">
              <a:spcBef>
                <a:spcPts val="0"/>
              </a:spcBef>
              <a:spcAft>
                <a:spcPts val="0"/>
              </a:spcAft>
            </a:pPr>
            <a:r>
              <a:rPr lang="en-US" sz="1100" kern="1200" dirty="0">
                <a:solidFill>
                  <a:schemeClr val="tx1"/>
                </a:solidFill>
                <a:latin typeface="Aptos" panose="020B0004020202020204" pitchFamily="34" charset="0"/>
                <a:ea typeface="+mn-ea"/>
                <a:cs typeface="+mn-cs"/>
              </a:rPr>
              <a:t>Yeni </a:t>
            </a:r>
            <a:r>
              <a:rPr lang="en-US" sz="1100" kern="1200" dirty="0" err="1">
                <a:solidFill>
                  <a:schemeClr val="tx1"/>
                </a:solidFill>
                <a:latin typeface="Aptos" panose="020B0004020202020204" pitchFamily="34" charset="0"/>
                <a:ea typeface="+mn-ea"/>
                <a:cs typeface="+mn-cs"/>
              </a:rPr>
              <a:t>öğrencilerimizin</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üniversite</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yaşamına</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uyum</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sürecini</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hızlandırmak</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amacıyla</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hazırladığımız</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bu</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oryantasyon</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programı</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üniversitenin</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işleyişi</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akademik</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ve</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sosyal</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imkanları</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ile</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birlikte</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birçok</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faydalı</a:t>
            </a:r>
            <a:r>
              <a:rPr lang="en-US" sz="1100" kern="1200" dirty="0">
                <a:solidFill>
                  <a:schemeClr val="tx1"/>
                </a:solidFill>
                <a:latin typeface="Aptos" panose="020B0004020202020204" pitchFamily="34" charset="0"/>
                <a:ea typeface="+mn-ea"/>
                <a:cs typeface="+mn-cs"/>
              </a:rPr>
              <a:t> </a:t>
            </a:r>
            <a:r>
              <a:rPr lang="en-US" sz="1100" kern="1200" dirty="0" err="1">
                <a:solidFill>
                  <a:schemeClr val="tx1"/>
                </a:solidFill>
                <a:latin typeface="Aptos" panose="020B0004020202020204" pitchFamily="34" charset="0"/>
                <a:ea typeface="+mn-ea"/>
                <a:cs typeface="+mn-cs"/>
              </a:rPr>
              <a:t>bilgi</a:t>
            </a:r>
            <a:r>
              <a:rPr lang="en-US" sz="1100" kern="1200" dirty="0">
                <a:solidFill>
                  <a:schemeClr val="tx1"/>
                </a:solidFill>
                <a:latin typeface="Aptos" panose="020B0004020202020204" pitchFamily="34" charset="0"/>
                <a:ea typeface="+mn-ea"/>
                <a:cs typeface="+mn-cs"/>
              </a:rPr>
              <a:t> içermektedir.</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96905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noProof="0" dirty="0">
              <a:solidFill>
                <a:schemeClr val="tx1"/>
              </a:solidFill>
              <a:latin typeface="Aptos" panose="020B0004020202020204" pitchFamily="34"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2838106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noProof="0" dirty="0">
              <a:solidFill>
                <a:schemeClr val="tx1"/>
              </a:solidFill>
              <a:latin typeface="Aptos" panose="020B0004020202020204" pitchFamily="34"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18994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noProof="0" dirty="0">
                <a:solidFill>
                  <a:schemeClr val="tx1"/>
                </a:solidFill>
                <a:latin typeface="Aptos" panose="020B0004020202020204" pitchFamily="34" charset="0"/>
              </a:rPr>
              <a:t>FEDEK, farklı disiplinlerdeki Fen, Edebiyat, Dil ve Tarih-Coğrafya Fakülteleri ile Fen-Edebiyat Fakülteleri öğretim programları için akreditasyon, değerlendirme ve bilgilendirme çalışmaları yaparak, Türkiye’de Fen Edebiyat Fakültesi öğretiminin kalitesinin yükseltilmesine katkıda bulunan bir kuruluştur.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noProof="0" dirty="0">
              <a:solidFill>
                <a:schemeClr val="tx1"/>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noProof="0" dirty="0">
                <a:solidFill>
                  <a:schemeClr val="tx1"/>
                </a:solidFill>
                <a:latin typeface="Aptos" panose="020B0004020202020204" pitchFamily="34" charset="0"/>
              </a:rPr>
              <a:t>FEDEK, bu fakültelerdeki bölümlerde eğitim-öğretim, bilimsel araştırma ve topluma hizmeti ilerletmek amacıyla kurulmuştur.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noProof="0" dirty="0">
              <a:solidFill>
                <a:schemeClr val="tx1"/>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noProof="0" dirty="0">
                <a:solidFill>
                  <a:schemeClr val="tx1"/>
                </a:solidFill>
                <a:latin typeface="Aptos" panose="020B0004020202020204" pitchFamily="34" charset="0"/>
              </a:rPr>
              <a:t>Fakültemizde 20 program </a:t>
            </a:r>
            <a:r>
              <a:rPr lang="tr-TR" sz="1200" b="0" noProof="0" dirty="0" err="1">
                <a:solidFill>
                  <a:schemeClr val="tx1"/>
                </a:solidFill>
                <a:latin typeface="Aptos" panose="020B0004020202020204" pitchFamily="34" charset="0"/>
              </a:rPr>
              <a:t>FEDEK’e</a:t>
            </a:r>
            <a:r>
              <a:rPr lang="tr-TR" sz="1200" b="0" noProof="0" dirty="0">
                <a:solidFill>
                  <a:schemeClr val="tx1"/>
                </a:solidFill>
                <a:latin typeface="Aptos" panose="020B0004020202020204" pitchFamily="34" charset="0"/>
              </a:rPr>
              <a:t> akredite programdır. Bu programlar tablodaki gibi olup Coğrafya birinci ve ikinci öğretim programları akredite programlardır.</a:t>
            </a: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32564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1160389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157463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213015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3112189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5F45-0EA2-2487-6F8B-D9E58724C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DFC74-8882-45A7-FD68-8E7CB8D06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44EFE-F864-AE6A-F52C-85DE4B3733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100" kern="100" dirty="0">
                <a:effectLst/>
                <a:latin typeface="Aptos" panose="020B0004020202020204" pitchFamily="34" charset="0"/>
                <a:ea typeface="Calibri" panose="020F0502020204030204" pitchFamily="34" charset="0"/>
                <a:cs typeface="Times New Roman" panose="02020603050405020304" pitchFamily="18" charset="0"/>
              </a:rPr>
              <a:t>Oryantasyon programımızın ikinci bölümünde ise program tanıtımımız olacaktır.</a:t>
            </a:r>
            <a:endParaRPr lang="en-US" sz="11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CF70EA1-420D-8EF7-3532-AA435537A52D}"/>
              </a:ext>
            </a:extLst>
          </p:cNvPr>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2360990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noProof="0" dirty="0">
                <a:solidFill>
                  <a:schemeClr val="tx1"/>
                </a:solidFill>
                <a:latin typeface="Aptos" panose="020B0004020202020204" pitchFamily="34" charset="0"/>
              </a:rPr>
              <a:t>Sunucu: Arş. Gör. İlknur ÇAKIR</a:t>
            </a:r>
            <a:endParaRPr lang="en-US" sz="11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kern="100" dirty="0" err="1">
                <a:effectLst/>
                <a:latin typeface="Aptos" panose="020B0004020202020204" pitchFamily="34" charset="0"/>
                <a:ea typeface="Calibri" panose="020F0502020204030204" pitchFamily="34" charset="0"/>
                <a:cs typeface="Times New Roman" panose="02020603050405020304" pitchFamily="18" charset="0"/>
              </a:rPr>
              <a:t>Programın</a:t>
            </a:r>
            <a:r>
              <a:rPr lang="en-US" sz="1100" b="1"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b="1" kern="100" dirty="0" err="1">
                <a:effectLst/>
                <a:latin typeface="Aptos" panose="020B0004020202020204" pitchFamily="34" charset="0"/>
                <a:ea typeface="Calibri" panose="020F0502020204030204" pitchFamily="34" charset="0"/>
                <a:cs typeface="Times New Roman" panose="02020603050405020304" pitchFamily="18" charset="0"/>
              </a:rPr>
              <a:t>Akışı</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Oryantasyon</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programımız</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iki</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bölümden</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oluşmaktadır</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a:t>
            </a:r>
            <a:endParaRPr lang="tr-TR" sz="11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tr-TR" sz="11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kern="100" dirty="0">
                <a:effectLst/>
                <a:latin typeface="Aptos" panose="020B0004020202020204" pitchFamily="34" charset="0"/>
                <a:ea typeface="Calibri" panose="020F0502020204030204" pitchFamily="34" charset="0"/>
                <a:cs typeface="Times New Roman" panose="02020603050405020304" pitchFamily="18" charset="0"/>
              </a:rPr>
              <a:t>İlk </a:t>
            </a:r>
            <a:r>
              <a:rPr lang="en-US" sz="1100" b="1" kern="100" dirty="0" err="1">
                <a:effectLst/>
                <a:latin typeface="Aptos" panose="020B0004020202020204" pitchFamily="34" charset="0"/>
                <a:ea typeface="Calibri" panose="020F0502020204030204" pitchFamily="34" charset="0"/>
                <a:cs typeface="Times New Roman" panose="02020603050405020304" pitchFamily="18" charset="0"/>
              </a:rPr>
              <a:t>bölümde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bağlı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olduğumuz</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fakülte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hakkında</a:t>
            </a:r>
            <a:r>
              <a:rPr lang="tr-TR" sz="1100" kern="100" dirty="0">
                <a:effectLst/>
                <a:latin typeface="Aptos" panose="020B000402020202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1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kern="100" dirty="0" err="1">
                <a:effectLst/>
                <a:latin typeface="Aptos" panose="020B0004020202020204" pitchFamily="34" charset="0"/>
                <a:ea typeface="Calibri" panose="020F0502020204030204" pitchFamily="34" charset="0"/>
                <a:cs typeface="Times New Roman" panose="02020603050405020304" pitchFamily="18" charset="0"/>
              </a:rPr>
              <a:t>İkinci</a:t>
            </a:r>
            <a:r>
              <a:rPr lang="en-US" sz="1100" b="1"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b="1" kern="100" dirty="0" err="1">
                <a:effectLst/>
                <a:latin typeface="Aptos" panose="020B0004020202020204" pitchFamily="34" charset="0"/>
                <a:ea typeface="Calibri" panose="020F0502020204030204" pitchFamily="34" charset="0"/>
                <a:cs typeface="Times New Roman" panose="02020603050405020304" pitchFamily="18" charset="0"/>
              </a:rPr>
              <a:t>bölümde</a:t>
            </a:r>
            <a:r>
              <a:rPr lang="en-US" sz="1100" b="1"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b="1" kern="100" dirty="0" err="1">
                <a:effectLst/>
                <a:latin typeface="Aptos" panose="020B0004020202020204" pitchFamily="34" charset="0"/>
                <a:ea typeface="Calibri" panose="020F0502020204030204" pitchFamily="34" charset="0"/>
                <a:cs typeface="Times New Roman" panose="02020603050405020304" pitchFamily="18" charset="0"/>
              </a:rPr>
              <a:t>ise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tr-TR" sz="1100" kern="100" dirty="0">
                <a:effectLst/>
                <a:latin typeface="Aptos" panose="020B0004020202020204" pitchFamily="34" charset="0"/>
                <a:ea typeface="Calibri" panose="020F0502020204030204" pitchFamily="34" charset="0"/>
                <a:cs typeface="Times New Roman" panose="02020603050405020304" pitchFamily="18" charset="0"/>
              </a:rPr>
              <a:t>bölümümüz ve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öğretim</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üyeler</a:t>
            </a:r>
            <a:r>
              <a:rPr lang="tr-TR" sz="1100" kern="100" dirty="0">
                <a:effectLst/>
                <a:latin typeface="Aptos" panose="020B0004020202020204" pitchFamily="34" charset="0"/>
                <a:ea typeface="Calibri" panose="020F0502020204030204" pitchFamily="34" charset="0"/>
                <a:cs typeface="Times New Roman" panose="02020603050405020304" pitchFamily="18" charset="0"/>
              </a:rPr>
              <a:t>i ile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dersler</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hakkında</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bilgiler</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tr-TR" sz="1100" kern="100" dirty="0">
                <a:effectLst/>
                <a:latin typeface="Aptos" panose="020B0004020202020204" pitchFamily="34" charset="0"/>
                <a:ea typeface="Calibri" panose="020F0502020204030204" pitchFamily="34" charset="0"/>
                <a:cs typeface="Times New Roman" panose="02020603050405020304" pitchFamily="18" charset="0"/>
              </a:rPr>
              <a:t>verilecek, a</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kademik</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danışmanlarınızı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tanıyacak</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ve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onlardan</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beklentilerini</a:t>
            </a:r>
            <a:r>
              <a:rPr lang="tr-TR" sz="1100" kern="100" dirty="0" err="1">
                <a:effectLst/>
                <a:latin typeface="Aptos" panose="020B0004020202020204" pitchFamily="34" charset="0"/>
                <a:ea typeface="Calibri" panose="020F0502020204030204" pitchFamily="34" charset="0"/>
                <a:cs typeface="Times New Roman" panose="02020603050405020304" pitchFamily="18" charset="0"/>
              </a:rPr>
              <a:t>zi</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öğrenme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fırsatını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yakalayacaksınız</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Ayrıca</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yeni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müfredatımız</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hakkında</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bilgilendirmeler</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yapılacak</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Uyum</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sürecinizi</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hızlandırmak</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için</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ders</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kayıtları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sınavlar</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ölçme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ve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değerlendirme</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kimlik</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kartları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gibi</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konularda</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faydalı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bilgilerin</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yer</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aldığı</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sunumlarımız</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 da </a:t>
            </a:r>
            <a:r>
              <a:rPr lang="en-US" sz="1100" kern="100" dirty="0" err="1">
                <a:effectLst/>
                <a:latin typeface="Aptos" panose="020B0004020202020204" pitchFamily="34" charset="0"/>
                <a:ea typeface="Calibri" panose="020F0502020204030204" pitchFamily="34" charset="0"/>
                <a:cs typeface="Times New Roman" panose="02020603050405020304" pitchFamily="18" charset="0"/>
              </a:rPr>
              <a:t>olacak</a:t>
            </a:r>
            <a:r>
              <a:rPr lang="en-US" sz="1100" kern="100" dirty="0">
                <a:effectLst/>
                <a:latin typeface="Aptos" panose="020B000402020202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68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68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68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6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8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643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643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noProof="0" dirty="0">
                <a:solidFill>
                  <a:schemeClr val="tx1"/>
                </a:solidFill>
                <a:latin typeface="Aptos" panose="020B0004020202020204" pitchFamily="34" charset="0"/>
              </a:rPr>
              <a:t>Sunucu: Arş. Gör. İlknur ÇAKIR</a:t>
            </a:r>
            <a:endParaRPr lang="en-US" sz="11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32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Aptos" panose="020B0004020202020204" pitchFamily="34" charset="0"/>
              </a:rPr>
              <a:t>Sunucu: Arş. Gör. İlknur ÇAKIR</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tr-TR" sz="1200" kern="100" dirty="0">
                <a:effectLst/>
                <a:latin typeface="Aptos" panose="020B0004020202020204" pitchFamily="34" charset="0"/>
                <a:ea typeface="Calibri" panose="020F0502020204030204" pitchFamily="34" charset="0"/>
                <a:cs typeface="Times New Roman" panose="02020603050405020304" pitchFamily="18" charset="0"/>
              </a:rPr>
              <a:t>F</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akültemizin</a:t>
            </a:r>
            <a:r>
              <a:rPr lang="tr-TR"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özelliklerini</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ve</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olanakları</a:t>
            </a:r>
            <a:r>
              <a:rPr lang="tr-TR" sz="1200" kern="100" dirty="0" err="1">
                <a:effectLst/>
                <a:latin typeface="Aptos" panose="020B0004020202020204" pitchFamily="34" charset="0"/>
                <a:ea typeface="Calibri" panose="020F0502020204030204" pitchFamily="34" charset="0"/>
                <a:cs typeface="Times New Roman" panose="02020603050405020304" pitchFamily="18" charset="0"/>
              </a:rPr>
              <a:t>nı</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detaylı</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bir</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şekilde</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r>
              <a:rPr lang="en-US" sz="1200" kern="100" dirty="0" err="1">
                <a:effectLst/>
                <a:latin typeface="Aptos" panose="020B0004020202020204" pitchFamily="34" charset="0"/>
                <a:ea typeface="Calibri" panose="020F0502020204030204" pitchFamily="34" charset="0"/>
                <a:cs typeface="Times New Roman" panose="02020603050405020304" pitchFamily="18" charset="0"/>
              </a:rPr>
              <a:t>inceleyeceğiz</a:t>
            </a:r>
            <a:r>
              <a:rPr lang="en-US" sz="1200" kern="100" dirty="0">
                <a:effectLst/>
                <a:latin typeface="Aptos" panose="020B00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060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a:t>
            </a:r>
            <a:r>
              <a:rPr lang="tr-TR" sz="1100" b="1" kern="100">
                <a:effectLst/>
                <a:latin typeface="Aptos" panose="020B0004020202020204" pitchFamily="34" charset="0"/>
                <a:ea typeface="Calibri" panose="020F0502020204030204" pitchFamily="34" charset="0"/>
                <a:cs typeface="Times New Roman" panose="02020603050405020304" pitchFamily="18" charset="0"/>
              </a:rPr>
              <a:t>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659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1810642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4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sz="1400"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54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71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Sunucu: Arş. Gör. İlknur ÇAKIR</a:t>
            </a:r>
          </a:p>
          <a:p>
            <a:endParaRPr lang="tr-TR" b="1"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31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Sunucu: Arş. Gör. İlknur ÇAKIR</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60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Aptos" panose="020B0004020202020204" pitchFamily="34" charset="0"/>
              </a:rPr>
              <a:t>Sunucu: Arş. Gör. İlknur ÇAKIR</a:t>
            </a:r>
            <a:endParaRPr lang="tr-TR" sz="1200" dirty="0">
              <a:solidFill>
                <a:schemeClr val="tx1"/>
              </a:solidFill>
              <a:latin typeface="Aptos" panose="020B0004020202020204" pitchFamily="34" charset="0"/>
            </a:endParaRPr>
          </a:p>
          <a:p>
            <a:endPar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r>
              <a:rPr lang="tr-TR" sz="1200" u="sng" dirty="0">
                <a:solidFill>
                  <a:schemeClr val="tx1"/>
                </a:solidFill>
                <a:latin typeface="Aptos" panose="020B0004020202020204" pitchFamily="34" charset="0"/>
              </a:rPr>
              <a:t>Dekanımız</a:t>
            </a:r>
            <a:r>
              <a:rPr lang="tr-TR" sz="1200" dirty="0">
                <a:solidFill>
                  <a:schemeClr val="tx1"/>
                </a:solidFill>
                <a:latin typeface="Aptos" panose="020B0004020202020204" pitchFamily="34" charset="0"/>
              </a:rPr>
              <a:t> Prof. Dr. Süleyman ÇİĞDEM</a:t>
            </a:r>
          </a:p>
          <a:p>
            <a:r>
              <a:rPr lang="tr-TR" sz="1200" u="sng" dirty="0">
                <a:solidFill>
                  <a:schemeClr val="tx1"/>
                </a:solidFill>
                <a:latin typeface="Aptos" panose="020B0004020202020204" pitchFamily="34" charset="0"/>
              </a:rPr>
              <a:t>Dekan Yardımcılarımız</a:t>
            </a:r>
            <a:r>
              <a:rPr lang="tr-TR" sz="1200" u="none" dirty="0">
                <a:solidFill>
                  <a:schemeClr val="tx1"/>
                </a:solidFill>
                <a:latin typeface="Aptos" panose="020B0004020202020204" pitchFamily="34" charset="0"/>
              </a:rPr>
              <a:t>  </a:t>
            </a:r>
            <a:r>
              <a:rPr lang="tr-TR" sz="1200" dirty="0">
                <a:solidFill>
                  <a:schemeClr val="tx1"/>
                </a:solidFill>
                <a:latin typeface="Aptos" panose="020B0004020202020204" pitchFamily="34" charset="0"/>
              </a:rPr>
              <a:t>Doç. Dr. Savaş EĞİLMEZ ve Doç. Dr. Gül GEYİK</a:t>
            </a:r>
          </a:p>
          <a:p>
            <a:r>
              <a:rPr lang="tr-TR" sz="1200" dirty="0">
                <a:solidFill>
                  <a:schemeClr val="tx1"/>
                </a:solidFill>
                <a:latin typeface="Aptos" panose="020B0004020202020204" pitchFamily="34" charset="0"/>
              </a:rPr>
              <a:t>ve </a:t>
            </a:r>
            <a:r>
              <a:rPr lang="tr-TR" sz="1200" u="sng" dirty="0">
                <a:solidFill>
                  <a:schemeClr val="tx1"/>
                </a:solidFill>
                <a:latin typeface="Aptos" panose="020B0004020202020204" pitchFamily="34" charset="0"/>
              </a:rPr>
              <a:t>Fakülte Sekreterimiz </a:t>
            </a:r>
            <a:r>
              <a:rPr lang="tr-TR" sz="1200" dirty="0">
                <a:solidFill>
                  <a:schemeClr val="tx1"/>
                </a:solidFill>
                <a:latin typeface="Aptos" panose="020B0004020202020204" pitchFamily="34" charset="0"/>
              </a:rPr>
              <a:t>Cemal </a:t>
            </a:r>
            <a:r>
              <a:rPr lang="tr-TR" sz="1200" dirty="0" err="1">
                <a:solidFill>
                  <a:schemeClr val="tx1"/>
                </a:solidFill>
                <a:latin typeface="Aptos" panose="020B0004020202020204" pitchFamily="34" charset="0"/>
              </a:rPr>
              <a:t>AKBAŞ’tır</a:t>
            </a:r>
            <a:r>
              <a:rPr lang="tr-TR" sz="1200" dirty="0">
                <a:solidFill>
                  <a:schemeClr val="tx1"/>
                </a:solidFill>
                <a:latin typeface="Aptos" panose="020B0004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40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2880796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4053150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Sunucu: Arş. Gör. İlknur ÇAKIR</a:t>
            </a: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445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30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715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97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18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noProof="0" dirty="0">
              <a:solidFill>
                <a:schemeClr val="tx1"/>
              </a:solidFill>
              <a:latin typeface="Aptos" panose="020B0004020202020204" pitchFamily="34"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249957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60</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61</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62</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4E33-8AB1-0E12-1963-AB3B83969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4EFC9-1682-29A6-45CC-897752C04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82849-E8E0-980A-7ADD-E9A59645A8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9DC9FBF-85CA-6F24-07F9-E75A2CFDECAB}"/>
              </a:ext>
            </a:extLst>
          </p:cNvPr>
          <p:cNvSpPr>
            <a:spLocks noGrp="1"/>
          </p:cNvSpPr>
          <p:nvPr>
            <p:ph type="sldNum" sz="quarter" idx="5"/>
          </p:nvPr>
        </p:nvSpPr>
        <p:spPr/>
        <p:txBody>
          <a:bodyPr/>
          <a:lstStyle/>
          <a:p>
            <a:fld id="{E94CF8B0-938A-B940-827E-E11CB1E17B31}" type="slidenum">
              <a:rPr lang="en-US" smtClean="0"/>
              <a:t>63</a:t>
            </a:fld>
            <a:endParaRPr lang="en-US"/>
          </a:p>
        </p:txBody>
      </p:sp>
    </p:spTree>
    <p:extLst>
      <p:ext uri="{BB962C8B-B14F-4D97-AF65-F5344CB8AC3E}">
        <p14:creationId xmlns:p14="http://schemas.microsoft.com/office/powerpoint/2010/main" val="1916527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64</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100" b="1"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65</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t>
            </a:r>
            <a:r>
              <a:rPr lang="tr-TR" sz="1200" b="1" noProof="0" dirty="0">
                <a:solidFill>
                  <a:schemeClr val="tx1"/>
                </a:solidFill>
                <a:latin typeface="Aptos" panose="020B0004020202020204" pitchFamily="34" charset="0"/>
              </a:rPr>
              <a:t>Arş. Gör. İlknur ÇAKIR</a:t>
            </a:r>
            <a:endParaRPr lang="tr-TR" noProof="0"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89405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tr-TR"/>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a:effectLst/>
              <a:latin typeface="Aptos" panose="020B0004020202020204" pitchFamily="34" charset="0"/>
              <a:ea typeface="Calibri" panose="020F0502020204030204" pitchFamily="34" charset="0"/>
              <a:cs typeface="Times New Roman" panose="02020603050405020304" pitchFamily="18" charset="0"/>
            </a:endParaRPr>
          </a:p>
          <a:p>
            <a:endParaRPr lang="tr-TR" dirty="0">
              <a:solidFill>
                <a:schemeClr val="tx1"/>
              </a:solidFill>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CF8B0-938A-B940-827E-E11CB1E17B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750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00" dirty="0">
                <a:effectLst/>
                <a:latin typeface="Aptos" panose="020B0004020202020204" pitchFamily="34" charset="0"/>
                <a:ea typeface="Calibri" panose="020F0502020204030204" pitchFamily="34" charset="0"/>
                <a:cs typeface="Times New Roman" panose="02020603050405020304" pitchFamily="18" charset="0"/>
              </a:rPr>
              <a:t>Sunucu: Arş. Gör. İlknur ÇAKIR</a:t>
            </a:r>
            <a:endParaRPr lang="en-US" sz="1200" b="1"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noProof="0"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40801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1875746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r>
              <a:rPr lang="tr-TR"/>
              <a:t>Asıl başlık stilini düzenlemek için tıklayın</a:t>
            </a:r>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r>
              <a:rPr lang="tr-TR"/>
              <a:t>Asıl metin stillerini düzenlemek için tıklayın</a:t>
            </a:r>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2513877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a:t>Asıl alt başlık stilini düzenlemek için tıklayın</a:t>
            </a:r>
            <a:endParaRPr lang="en-US"/>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910271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tr-TR"/>
              <a:t>Asıl başlık stilini düzenlemek için tıklayın</a:t>
            </a:r>
            <a:endParaRPr lang="en-US"/>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588668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tr-TR"/>
              <a:t>Asıl başlık stilini düzenlemek için tıklayın</a:t>
            </a:r>
            <a:endParaRPr lang="en-US"/>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a:t>Asıl metin stillerini düzenlemek için tıklayın</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229142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tr-TR"/>
              <a:t>Asıl başlık stilini düzenlemek için tıklayın</a:t>
            </a:r>
            <a:endParaRPr lang="en-US"/>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69201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tr-TR"/>
              <a:t>Asıl başlık stilini düzenlemek için tıklayın</a:t>
            </a:r>
            <a:endParaRPr lang="en-US"/>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tıklayın</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düzenlemek için tıklayın</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8492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tr-TR"/>
              <a:t>Asıl başlık stilini düzenlemek için tıklayın</a:t>
            </a:r>
            <a:endParaRPr lang="en-US"/>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7664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642699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düzenlemek için tıklayın</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70329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tr-TR"/>
              <a:t>Resim eklemek için simgeye tıklayın</a:t>
            </a:r>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düzenlemek için tıklayın</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513771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tr-TR"/>
              <a:t>Asıl başlık stilini düzenlemek için tıklayın</a:t>
            </a:r>
            <a:endParaRPr lang="en-US"/>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70090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tr-TR"/>
              <a:t>Asıl başlık stilini düzenlemek için tıklayın</a:t>
            </a:r>
            <a:endParaRPr lang="en-US"/>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5606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10/2/2025</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10/2/2025</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19790688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mailto:edebiyatfak@atauni.edu.tr" TargetMode="External"/><Relationship Id="rId4" Type="http://schemas.openxmlformats.org/officeDocument/2006/relationships/hyperlink" Target="https://birimler.atauni.edu.tr/edebiyat-fakultes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atauni.edu.tr/obs-yardim-kilavuzlari" TargetMode="External"/><Relationship Id="rId3" Type="http://schemas.openxmlformats.org/officeDocument/2006/relationships/hyperlink" Target="https://obs.atauni.edu.tr/" TargetMode="External"/><Relationship Id="rId7"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hMB45F5zAs8?start=1&amp;feature=oembed" TargetMode="Externa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https://www.youtube.com/embed/Gewl5n-P1fU?start=16&amp;feature=oembed" TargetMode="Externa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53.pn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atauni.edu.tr/"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F7FC"/>
        </a:solidFill>
        <a:effectLst/>
      </p:bgPr>
    </p:bg>
    <p:spTree>
      <p:nvGrpSpPr>
        <p:cNvPr id="1" name="">
          <a:extLst>
            <a:ext uri="{FF2B5EF4-FFF2-40B4-BE49-F238E27FC236}">
              <a16:creationId xmlns:a16="http://schemas.microsoft.com/office/drawing/2014/main" id="{688648EB-0EBE-6E34-83AD-21F0BF4F2D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02E12C-FD29-5B6B-D1AC-CF730A77C8B2}"/>
              </a:ext>
            </a:extLst>
          </p:cNvPr>
          <p:cNvPicPr>
            <a:picLocks noChangeAspect="1"/>
          </p:cNvPicPr>
          <p:nvPr/>
        </p:nvPicPr>
        <p:blipFill>
          <a:blip r:embed="rId3"/>
          <a:srcRect l="3163" t="3165" r="2132" b="3166"/>
          <a:stretch/>
        </p:blipFill>
        <p:spPr>
          <a:xfrm>
            <a:off x="2812647" y="1085295"/>
            <a:ext cx="6566703" cy="5772705"/>
          </a:xfrm>
          <a:prstGeom prst="rect">
            <a:avLst/>
          </a:prstGeom>
        </p:spPr>
      </p:pic>
      <p:sp>
        <p:nvSpPr>
          <p:cNvPr id="30" name="Title 1">
            <a:extLst>
              <a:ext uri="{FF2B5EF4-FFF2-40B4-BE49-F238E27FC236}">
                <a16:creationId xmlns:a16="http://schemas.microsoft.com/office/drawing/2014/main" id="{50756F3B-C135-F3E1-EA0C-6B6E31ADB877}"/>
              </a:ext>
            </a:extLst>
          </p:cNvPr>
          <p:cNvSpPr txBox="1">
            <a:spLocks/>
          </p:cNvSpPr>
          <p:nvPr/>
        </p:nvSpPr>
        <p:spPr>
          <a:xfrm>
            <a:off x="1102965" y="755607"/>
            <a:ext cx="9986065" cy="113054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2800" b="1" i="0" kern="1200" cap="none" spc="0">
                <a:solidFill>
                  <a:srgbClr val="404041"/>
                </a:solidFill>
                <a:latin typeface="Century Gothic" panose="020B0502020202020204" pitchFamily="34" charset="0"/>
                <a:ea typeface="+mj-ea"/>
                <a:cs typeface="Arial"/>
              </a:defRPr>
            </a:lvl1pPr>
          </a:lstStyle>
          <a:p>
            <a:r>
              <a:rPr lang="tr-TR" sz="3600" dirty="0">
                <a:latin typeface="Helvetica Neue" panose="02000503000000020004" pitchFamily="2" charset="0"/>
                <a:ea typeface="Helvetica Neue" panose="02000503000000020004" pitchFamily="2" charset="0"/>
                <a:cs typeface="Helvetica Neue" panose="02000503000000020004" pitchFamily="2" charset="0"/>
              </a:rPr>
              <a:t>Coğrafya Bölümü Oryantasyon Programı</a:t>
            </a:r>
          </a:p>
        </p:txBody>
      </p:sp>
    </p:spTree>
    <p:extLst>
      <p:ext uri="{BB962C8B-B14F-4D97-AF65-F5344CB8AC3E}">
        <p14:creationId xmlns:p14="http://schemas.microsoft.com/office/powerpoint/2010/main" val="2300485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mc:AlternateContent xmlns:mc="http://schemas.openxmlformats.org/markup-compatibility/2006">
        <mc:Choice xmlns:a14="http://schemas.microsoft.com/office/drawing/2010/main" Requires="a14">
          <p:sp>
            <p:nvSpPr>
              <p:cNvPr id="7" name="Metin kutusu 6">
                <a:extLst>
                  <a:ext uri="{FF2B5EF4-FFF2-40B4-BE49-F238E27FC236}">
                    <a16:creationId xmlns:a16="http://schemas.microsoft.com/office/drawing/2014/main" id="{BE53906D-AC89-027A-4AB3-0157D9C10753}"/>
                  </a:ext>
                </a:extLst>
              </p:cNvPr>
              <p:cNvSpPr txBox="1"/>
              <p:nvPr/>
            </p:nvSpPr>
            <p:spPr>
              <a:xfrm>
                <a:off x="6271781" y="1932996"/>
                <a:ext cx="5272261" cy="4524315"/>
              </a:xfrm>
              <a:prstGeom prst="rect">
                <a:avLst/>
              </a:prstGeom>
              <a:noFill/>
            </p:spPr>
            <p:txBody>
              <a:bodyPr wrap="square">
                <a:spAutoFit/>
              </a:bodyPr>
              <a:lstStyle/>
              <a:p>
                <a:r>
                  <a:rPr lang="tr-TR" sz="2400" dirty="0">
                    <a:latin typeface=" helvetica Neue Light"/>
                    <a:cs typeface="Helvetica" panose="020B0604020202020204" pitchFamily="34" charset="0"/>
                  </a:rPr>
                  <a:t>Edebiyat Fakültesi </a:t>
                </a:r>
                <a:r>
                  <a:rPr lang="tr-TR" sz="2400" b="1" dirty="0">
                    <a:solidFill>
                      <a:srgbClr val="C00000"/>
                    </a:solidFill>
                    <a:latin typeface=" helvetica Neue Light"/>
                    <a:cs typeface="Helvetica" panose="020B0604020202020204" pitchFamily="34" charset="0"/>
                  </a:rPr>
                  <a:t>yeni </a:t>
                </a:r>
                <a:r>
                  <a:rPr lang="tr-TR" sz="2400" b="1">
                    <a:solidFill>
                      <a:srgbClr val="C00000"/>
                    </a:solidFill>
                    <a:latin typeface=" helvetica Neue Light"/>
                    <a:cs typeface="Helvetica" panose="020B0604020202020204" pitchFamily="34" charset="0"/>
                  </a:rPr>
                  <a:t>binasına </a:t>
                </a:r>
              </a:p>
              <a:p>
                <a:r>
                  <a:rPr lang="tr-TR" sz="2400" b="1">
                    <a:solidFill>
                      <a:srgbClr val="C00000"/>
                    </a:solidFill>
                    <a:latin typeface=" helvetica Neue Light"/>
                    <a:cs typeface="Helvetica" panose="020B0604020202020204" pitchFamily="34" charset="0"/>
                  </a:rPr>
                  <a:t>2019-2020 </a:t>
                </a:r>
                <a:r>
                  <a:rPr lang="tr-TR" sz="2400" dirty="0">
                    <a:latin typeface=" helvetica Neue Light"/>
                    <a:cs typeface="Helvetica" panose="020B0604020202020204" pitchFamily="34" charset="0"/>
                  </a:rPr>
                  <a:t>öğretim yılı güz yarıyılında taşınmıştır.</a:t>
                </a:r>
              </a:p>
              <a:p>
                <a:endParaRPr lang="tr-TR" sz="2400" dirty="0">
                  <a:latin typeface=" helvetica Neue Light"/>
                  <a:cs typeface="Helvetica" panose="020B0604020202020204" pitchFamily="34" charset="0"/>
                </a:endParaRPr>
              </a:p>
              <a:p>
                <a:r>
                  <a:rPr lang="tr-TR" sz="2400" dirty="0">
                    <a:latin typeface=" helvetica Neue Light"/>
                    <a:cs typeface="Helvetica" panose="020B0604020202020204" pitchFamily="34" charset="0"/>
                  </a:rPr>
                  <a:t>Binanın kurulum alanı </a:t>
                </a:r>
                <a:r>
                  <a:rPr lang="tr-TR" sz="2400" b="1" dirty="0">
                    <a:solidFill>
                      <a:srgbClr val="C00000"/>
                    </a:solidFill>
                    <a:latin typeface=" helvetica Neue Light"/>
                    <a:cs typeface="Helvetica" panose="020B0604020202020204" pitchFamily="34" charset="0"/>
                  </a:rPr>
                  <a:t>7.351</a:t>
                </a:r>
                <a:r>
                  <a:rPr lang="tr-TR" sz="2400" dirty="0">
                    <a:latin typeface=" helvetica Neue Light"/>
                    <a:cs typeface="Helvetica" panose="020B0604020202020204" pitchFamily="34" charset="0"/>
                  </a:rPr>
                  <a:t> </a:t>
                </a:r>
                <a14:m>
                  <m:oMath xmlns:m="http://schemas.openxmlformats.org/officeDocument/2006/math">
                    <m:sSup>
                      <m:sSupPr>
                        <m:ctrlPr>
                          <a:rPr lang="tr-TR" sz="2400" i="1" smtClean="0">
                            <a:latin typeface="Cambria Math" panose="02040503050406030204" pitchFamily="18" charset="0"/>
                            <a:cs typeface="Helvetica" panose="020B0604020202020204" pitchFamily="34" charset="0"/>
                          </a:rPr>
                        </m:ctrlPr>
                      </m:sSupPr>
                      <m:e>
                        <m:r>
                          <a:rPr lang="tr-TR" sz="2400" b="0" i="1" smtClean="0">
                            <a:latin typeface="Cambria Math" panose="02040503050406030204" pitchFamily="18" charset="0"/>
                            <a:cs typeface="Helvetica" panose="020B0604020202020204" pitchFamily="34" charset="0"/>
                          </a:rPr>
                          <m:t>𝑚</m:t>
                        </m:r>
                      </m:e>
                      <m:sup>
                        <m:r>
                          <a:rPr lang="tr-TR" sz="2400" b="0" i="1" smtClean="0">
                            <a:latin typeface="Cambria Math" panose="02040503050406030204" pitchFamily="18" charset="0"/>
                            <a:cs typeface="Helvetica" panose="020B0604020202020204" pitchFamily="34" charset="0"/>
                          </a:rPr>
                          <m:t>2</m:t>
                        </m:r>
                      </m:sup>
                    </m:sSup>
                  </m:oMath>
                </a14:m>
                <a:endParaRPr lang="tr-TR" sz="2400" dirty="0">
                  <a:latin typeface=" helvetica Neue Light"/>
                  <a:cs typeface="Helvetica" panose="020B0604020202020204" pitchFamily="34" charset="0"/>
                </a:endParaRPr>
              </a:p>
              <a:p>
                <a:endParaRPr lang="tr-TR" sz="2400" dirty="0">
                  <a:latin typeface=" helvetica Neue Light"/>
                  <a:cs typeface="Helvetica" panose="020B0604020202020204" pitchFamily="34" charset="0"/>
                </a:endParaRPr>
              </a:p>
              <a:p>
                <a:r>
                  <a:rPr lang="tr-TR" sz="2400" dirty="0">
                    <a:latin typeface=" helvetica Neue Light"/>
                    <a:cs typeface="Helvetica" panose="020B0604020202020204" pitchFamily="34" charset="0"/>
                  </a:rPr>
                  <a:t>Bodrum kat, zemin kat ve diğer dört katla birlikte toplam </a:t>
                </a:r>
                <a:r>
                  <a:rPr lang="tr-TR" sz="2400" b="1" dirty="0">
                    <a:solidFill>
                      <a:srgbClr val="C00000"/>
                    </a:solidFill>
                    <a:latin typeface=" helvetica Neue Light"/>
                    <a:cs typeface="Helvetica" panose="020B0604020202020204" pitchFamily="34" charset="0"/>
                  </a:rPr>
                  <a:t>6</a:t>
                </a:r>
                <a:r>
                  <a:rPr lang="tr-TR" sz="2400" dirty="0">
                    <a:latin typeface=" helvetica Neue Light"/>
                    <a:cs typeface="Helvetica" panose="020B0604020202020204" pitchFamily="34" charset="0"/>
                  </a:rPr>
                  <a:t> katta öğretim faaliyetleri sürdürülmektedir.</a:t>
                </a:r>
              </a:p>
              <a:p>
                <a:endParaRPr lang="tr-TR" sz="2400" dirty="0">
                  <a:latin typeface=" helvetica Neue Light"/>
                  <a:cs typeface="Helvetica" panose="020B0604020202020204" pitchFamily="34" charset="0"/>
                </a:endParaRPr>
              </a:p>
              <a:p>
                <a:r>
                  <a:rPr lang="tr-TR" sz="2400" dirty="0">
                    <a:latin typeface=" helvetica Neue Light"/>
                    <a:cs typeface="Helvetica" panose="020B0604020202020204" pitchFamily="34" charset="0"/>
                  </a:rPr>
                  <a:t>Binanın toplam kullanım alanı </a:t>
                </a:r>
                <a:r>
                  <a:rPr lang="tr-TR" sz="2400" b="1" dirty="0">
                    <a:solidFill>
                      <a:srgbClr val="C00000"/>
                    </a:solidFill>
                    <a:latin typeface=" helvetica Neue Light"/>
                    <a:cs typeface="Helvetica" panose="020B0604020202020204" pitchFamily="34" charset="0"/>
                  </a:rPr>
                  <a:t>48.467</a:t>
                </a:r>
                <a:r>
                  <a:rPr lang="tr-TR" sz="2400" dirty="0">
                    <a:latin typeface=" helvetica Neue Light"/>
                    <a:cs typeface="Helvetica" panose="020B0604020202020204" pitchFamily="34" charset="0"/>
                  </a:rPr>
                  <a:t> </a:t>
                </a:r>
                <a14:m>
                  <m:oMath xmlns:m="http://schemas.openxmlformats.org/officeDocument/2006/math">
                    <m:sSup>
                      <m:sSupPr>
                        <m:ctrlPr>
                          <a:rPr lang="tr-TR" sz="2400" i="1" smtClean="0">
                            <a:latin typeface="Cambria Math" panose="02040503050406030204" pitchFamily="18" charset="0"/>
                            <a:cs typeface="Helvetica" panose="020B0604020202020204" pitchFamily="34" charset="0"/>
                          </a:rPr>
                        </m:ctrlPr>
                      </m:sSupPr>
                      <m:e>
                        <m:r>
                          <a:rPr lang="tr-TR" sz="2400" b="0" i="1" smtClean="0">
                            <a:latin typeface="Cambria Math" panose="02040503050406030204" pitchFamily="18" charset="0"/>
                            <a:cs typeface="Helvetica" panose="020B0604020202020204" pitchFamily="34" charset="0"/>
                          </a:rPr>
                          <m:t>𝑚</m:t>
                        </m:r>
                      </m:e>
                      <m:sup>
                        <m:r>
                          <a:rPr lang="tr-TR" sz="2400" b="0" i="1" smtClean="0">
                            <a:latin typeface="Cambria Math" panose="02040503050406030204" pitchFamily="18" charset="0"/>
                            <a:cs typeface="Helvetica" panose="020B0604020202020204" pitchFamily="34" charset="0"/>
                          </a:rPr>
                          <m:t>2</m:t>
                        </m:r>
                      </m:sup>
                    </m:sSup>
                  </m:oMath>
                </a14:m>
                <a:endParaRPr lang="tr-TR" sz="2400" dirty="0">
                  <a:latin typeface=" helvetica Neue Light"/>
                  <a:cs typeface="Helvetica" panose="020B0604020202020204" pitchFamily="34" charset="0"/>
                </a:endParaRPr>
              </a:p>
            </p:txBody>
          </p:sp>
        </mc:Choice>
        <mc:Fallback>
          <p:sp>
            <p:nvSpPr>
              <p:cNvPr id="7" name="Metin kutusu 6">
                <a:extLst>
                  <a:ext uri="{FF2B5EF4-FFF2-40B4-BE49-F238E27FC236}">
                    <a16:creationId xmlns:a16="http://schemas.microsoft.com/office/drawing/2014/main" id="{BE53906D-AC89-027A-4AB3-0157D9C10753}"/>
                  </a:ext>
                </a:extLst>
              </p:cNvPr>
              <p:cNvSpPr txBox="1">
                <a:spLocks noRot="1" noChangeAspect="1" noMove="1" noResize="1" noEditPoints="1" noAdjustHandles="1" noChangeArrowheads="1" noChangeShapeType="1" noTextEdit="1"/>
              </p:cNvSpPr>
              <p:nvPr/>
            </p:nvSpPr>
            <p:spPr>
              <a:xfrm>
                <a:off x="6271781" y="1932996"/>
                <a:ext cx="5272261" cy="4524315"/>
              </a:xfrm>
              <a:prstGeom prst="rect">
                <a:avLst/>
              </a:prstGeom>
              <a:blipFill>
                <a:blip r:embed="rId3"/>
                <a:stretch>
                  <a:fillRect l="-1850" t="-1078"/>
                </a:stretch>
              </a:blipFill>
            </p:spPr>
            <p:txBody>
              <a:bodyPr/>
              <a:lstStyle/>
              <a:p>
                <a:r>
                  <a:rPr lang="tr-TR">
                    <a:noFill/>
                  </a:rPr>
                  <a:t> </a:t>
                </a:r>
              </a:p>
            </p:txBody>
          </p:sp>
        </mc:Fallback>
      </mc:AlternateContent>
      <p:pic>
        <p:nvPicPr>
          <p:cNvPr id="2" name="Resim 1">
            <a:extLst>
              <a:ext uri="{FF2B5EF4-FFF2-40B4-BE49-F238E27FC236}">
                <a16:creationId xmlns:a16="http://schemas.microsoft.com/office/drawing/2014/main" id="{4A018224-00F4-199F-EAA9-C8F05B97861E}"/>
              </a:ext>
            </a:extLst>
          </p:cNvPr>
          <p:cNvPicPr>
            <a:picLocks noChangeAspect="1"/>
          </p:cNvPicPr>
          <p:nvPr/>
        </p:nvPicPr>
        <p:blipFill>
          <a:blip r:embed="rId4"/>
          <a:stretch>
            <a:fillRect/>
          </a:stretch>
        </p:blipFill>
        <p:spPr>
          <a:xfrm>
            <a:off x="494130" y="1621500"/>
            <a:ext cx="5272261" cy="5236500"/>
          </a:xfrm>
          <a:prstGeom prst="rect">
            <a:avLst/>
          </a:prstGeom>
        </p:spPr>
      </p:pic>
    </p:spTree>
    <p:extLst>
      <p:ext uri="{BB962C8B-B14F-4D97-AF65-F5344CB8AC3E}">
        <p14:creationId xmlns:p14="http://schemas.microsoft.com/office/powerpoint/2010/main" val="234273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365999" y="2913964"/>
            <a:ext cx="3949701" cy="2369880"/>
          </a:xfrm>
          <a:prstGeom prst="rect">
            <a:avLst/>
          </a:prstGeom>
          <a:noFill/>
        </p:spPr>
        <p:txBody>
          <a:bodyPr wrap="square">
            <a:spAutoFit/>
          </a:bodyPr>
          <a:lstStyle/>
          <a:p>
            <a:r>
              <a:rPr lang="tr-TR" dirty="0">
                <a:latin typeface=" helvetica Neue Light"/>
                <a:cs typeface="Helvetica" panose="020B0604020202020204" pitchFamily="34" charset="0"/>
              </a:rPr>
              <a:t>				</a:t>
            </a:r>
            <a:endParaRPr lang="tr-TR" sz="2800" b="1" dirty="0">
              <a:latin typeface=" helvetica Neue Light"/>
              <a:cs typeface="Helvetica" panose="020B0604020202020204" pitchFamily="34" charset="0"/>
            </a:endParaRPr>
          </a:p>
          <a:p>
            <a:r>
              <a:rPr lang="tr-TR" sz="2800" b="1" dirty="0">
                <a:solidFill>
                  <a:srgbClr val="C00000"/>
                </a:solidFill>
                <a:latin typeface=" helvetica Neue Light"/>
                <a:cs typeface="Helvetica" panose="020B0604020202020204" pitchFamily="34" charset="0"/>
              </a:rPr>
              <a:t>20</a:t>
            </a:r>
            <a:r>
              <a:rPr lang="tr-TR" sz="2800" dirty="0">
                <a:latin typeface=" helvetica Neue Light"/>
                <a:cs typeface="Helvetica" panose="020B0604020202020204" pitchFamily="34" charset="0"/>
              </a:rPr>
              <a:t>’si amfi biçiminde olmak üzere toplam </a:t>
            </a:r>
            <a:r>
              <a:rPr lang="tr-TR" sz="2800" b="1" dirty="0">
                <a:solidFill>
                  <a:srgbClr val="C00000"/>
                </a:solidFill>
                <a:latin typeface=" helvetica Neue Light"/>
                <a:cs typeface="Helvetica" panose="020B0604020202020204" pitchFamily="34" charset="0"/>
              </a:rPr>
              <a:t>70</a:t>
            </a:r>
            <a:r>
              <a:rPr lang="tr-TR" sz="2800" b="1" dirty="0">
                <a:latin typeface=" helvetica Neue Light"/>
                <a:cs typeface="Helvetica" panose="020B0604020202020204" pitchFamily="34" charset="0"/>
              </a:rPr>
              <a:t> </a:t>
            </a:r>
            <a:r>
              <a:rPr lang="tr-TR" sz="2800" dirty="0">
                <a:latin typeface=" helvetica Neue Light"/>
                <a:cs typeface="Helvetica" panose="020B0604020202020204" pitchFamily="34" charset="0"/>
              </a:rPr>
              <a:t>derslik bulunmaktadır.</a:t>
            </a:r>
          </a:p>
          <a:p>
            <a:endParaRPr lang="tr-TR" sz="2800" b="1"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p:txBody>
      </p:sp>
      <p:pic>
        <p:nvPicPr>
          <p:cNvPr id="2" name="Resim 1">
            <a:extLst>
              <a:ext uri="{FF2B5EF4-FFF2-40B4-BE49-F238E27FC236}">
                <a16:creationId xmlns:a16="http://schemas.microsoft.com/office/drawing/2014/main" id="{1B2D2025-49DE-2E2A-11BB-7ECBF395A584}"/>
              </a:ext>
            </a:extLst>
          </p:cNvPr>
          <p:cNvPicPr>
            <a:picLocks noChangeAspect="1"/>
          </p:cNvPicPr>
          <p:nvPr/>
        </p:nvPicPr>
        <p:blipFill>
          <a:blip r:embed="rId3"/>
          <a:stretch>
            <a:fillRect/>
          </a:stretch>
        </p:blipFill>
        <p:spPr>
          <a:xfrm>
            <a:off x="567173" y="1621500"/>
            <a:ext cx="6053853" cy="2584928"/>
          </a:xfrm>
          <a:prstGeom prst="rect">
            <a:avLst/>
          </a:prstGeom>
        </p:spPr>
      </p:pic>
      <p:pic>
        <p:nvPicPr>
          <p:cNvPr id="3" name="Resim 2">
            <a:extLst>
              <a:ext uri="{FF2B5EF4-FFF2-40B4-BE49-F238E27FC236}">
                <a16:creationId xmlns:a16="http://schemas.microsoft.com/office/drawing/2014/main" id="{1107447D-3CD9-A0CC-63B6-17DD7CF88A63}"/>
              </a:ext>
            </a:extLst>
          </p:cNvPr>
          <p:cNvPicPr>
            <a:picLocks noChangeAspect="1"/>
          </p:cNvPicPr>
          <p:nvPr/>
        </p:nvPicPr>
        <p:blipFill>
          <a:blip r:embed="rId4"/>
          <a:stretch>
            <a:fillRect/>
          </a:stretch>
        </p:blipFill>
        <p:spPr>
          <a:xfrm>
            <a:off x="567173" y="4210528"/>
            <a:ext cx="6053853" cy="2584928"/>
          </a:xfrm>
          <a:prstGeom prst="rect">
            <a:avLst/>
          </a:prstGeom>
        </p:spPr>
      </p:pic>
    </p:spTree>
    <p:extLst>
      <p:ext uri="{BB962C8B-B14F-4D97-AF65-F5344CB8AC3E}">
        <p14:creationId xmlns:p14="http://schemas.microsoft.com/office/powerpoint/2010/main" val="43467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DERSLİKLERİMİZDEN GÖRÜNTÜLER</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1943" y="1674813"/>
            <a:ext cx="7912359" cy="4725987"/>
          </a:xfrm>
        </p:spPr>
      </p:pic>
    </p:spTree>
    <p:extLst>
      <p:ext uri="{BB962C8B-B14F-4D97-AF65-F5344CB8AC3E}">
        <p14:creationId xmlns:p14="http://schemas.microsoft.com/office/powerpoint/2010/main" val="260862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DERSLİKLERİMİZDEN GÖRÜNTÜLER</a:t>
            </a:r>
          </a:p>
        </p:txBody>
      </p:sp>
      <p:pic>
        <p:nvPicPr>
          <p:cNvPr id="5" name="İçerik Yer Tutucus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7380" y="1674813"/>
            <a:ext cx="8640147" cy="5021262"/>
          </a:xfrm>
        </p:spPr>
      </p:pic>
    </p:spTree>
    <p:extLst>
      <p:ext uri="{BB962C8B-B14F-4D97-AF65-F5344CB8AC3E}">
        <p14:creationId xmlns:p14="http://schemas.microsoft.com/office/powerpoint/2010/main" val="229768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445656" y="1166288"/>
            <a:ext cx="3949701" cy="4708981"/>
          </a:xfrm>
          <a:prstGeom prst="rect">
            <a:avLst/>
          </a:prstGeom>
          <a:noFill/>
        </p:spPr>
        <p:txBody>
          <a:bodyPr wrap="square">
            <a:spAutoFit/>
          </a:bodyPr>
          <a:lstStyle/>
          <a:p>
            <a:r>
              <a:rPr lang="tr-TR" dirty="0">
                <a:latin typeface=" helvetica Neue Light"/>
                <a:cs typeface="Helvetica" panose="020B0604020202020204" pitchFamily="34" charset="0"/>
              </a:rPr>
              <a:t>				</a:t>
            </a:r>
            <a:endParaRPr lang="tr-TR" sz="2800" b="1"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235 </a:t>
            </a:r>
            <a:r>
              <a:rPr lang="tr-TR" sz="2400" dirty="0">
                <a:latin typeface=" helvetica Neue Light"/>
                <a:cs typeface="Helvetica" panose="020B0604020202020204" pitchFamily="34" charset="0"/>
              </a:rPr>
              <a:t>kişilik bir konferans salonu</a:t>
            </a:r>
          </a:p>
          <a:p>
            <a:endParaRPr lang="tr-TR" sz="2400"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280</a:t>
            </a:r>
            <a:r>
              <a:rPr lang="tr-TR" sz="2400" dirty="0">
                <a:latin typeface=" helvetica Neue Light"/>
                <a:cs typeface="Helvetica" panose="020B0604020202020204" pitchFamily="34" charset="0"/>
              </a:rPr>
              <a:t> kişilik çalışma alanına ve </a:t>
            </a:r>
            <a:r>
              <a:rPr lang="tr-TR" sz="2400" b="1" dirty="0">
                <a:solidFill>
                  <a:srgbClr val="C00000"/>
                </a:solidFill>
                <a:latin typeface=" helvetica Neue Light"/>
                <a:cs typeface="Helvetica" panose="020B0604020202020204" pitchFamily="34" charset="0"/>
              </a:rPr>
              <a:t>24.426 </a:t>
            </a:r>
            <a:r>
              <a:rPr lang="tr-TR" sz="2400" dirty="0">
                <a:latin typeface=" helvetica Neue Light"/>
                <a:cs typeface="Helvetica" panose="020B0604020202020204" pitchFamily="34" charset="0"/>
              </a:rPr>
              <a:t>koleksiyona sahip bir kütüphane (Çalışma saatleri 08.00-17.00)</a:t>
            </a:r>
          </a:p>
          <a:p>
            <a:endParaRPr lang="tr-TR" sz="2400"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1</a:t>
            </a:r>
            <a:r>
              <a:rPr lang="tr-TR" sz="2400" dirty="0">
                <a:latin typeface=" helvetica Neue Light"/>
                <a:cs typeface="Helvetica" panose="020B0604020202020204" pitchFamily="34" charset="0"/>
              </a:rPr>
              <a:t> Bilgisayar laboratuvarı</a:t>
            </a:r>
          </a:p>
          <a:p>
            <a:endParaRPr lang="tr-TR" sz="2400" dirty="0">
              <a:latin typeface=" helvetica Neue Light"/>
              <a:cs typeface="Helvetica" panose="020B0604020202020204" pitchFamily="34" charset="0"/>
            </a:endParaRPr>
          </a:p>
          <a:p>
            <a:r>
              <a:rPr lang="tr-TR" sz="2400" b="1" dirty="0">
                <a:solidFill>
                  <a:srgbClr val="C00000"/>
                </a:solidFill>
                <a:latin typeface=" helvetica Neue Light"/>
                <a:cs typeface="Helvetica" panose="020B0604020202020204" pitchFamily="34" charset="0"/>
              </a:rPr>
              <a:t>3 </a:t>
            </a:r>
            <a:r>
              <a:rPr lang="tr-TR" sz="2400" dirty="0" err="1">
                <a:latin typeface=" helvetica Neue Light"/>
                <a:cs typeface="Helvetica" panose="020B0604020202020204" pitchFamily="34" charset="0"/>
              </a:rPr>
              <a:t>Lingafon</a:t>
            </a:r>
            <a:r>
              <a:rPr lang="tr-TR" sz="2400" dirty="0">
                <a:latin typeface=" helvetica Neue Light"/>
                <a:cs typeface="Helvetica" panose="020B0604020202020204" pitchFamily="34" charset="0"/>
              </a:rPr>
              <a:t> laboratuvar alanı</a:t>
            </a:r>
            <a:endParaRPr lang="tr-TR" sz="2400" b="1"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p:txBody>
      </p:sp>
      <p:pic>
        <p:nvPicPr>
          <p:cNvPr id="4" name="Resim 3">
            <a:extLst>
              <a:ext uri="{FF2B5EF4-FFF2-40B4-BE49-F238E27FC236}">
                <a16:creationId xmlns:a16="http://schemas.microsoft.com/office/drawing/2014/main" id="{72BC68F5-FC58-F819-2739-13A768E0991A}"/>
              </a:ext>
            </a:extLst>
          </p:cNvPr>
          <p:cNvPicPr>
            <a:picLocks noChangeAspect="1"/>
          </p:cNvPicPr>
          <p:nvPr/>
        </p:nvPicPr>
        <p:blipFill>
          <a:blip r:embed="rId3"/>
          <a:stretch>
            <a:fillRect/>
          </a:stretch>
        </p:blipFill>
        <p:spPr>
          <a:xfrm>
            <a:off x="505701" y="1727200"/>
            <a:ext cx="6151397" cy="5029200"/>
          </a:xfrm>
          <a:prstGeom prst="rect">
            <a:avLst/>
          </a:prstGeom>
        </p:spPr>
      </p:pic>
    </p:spTree>
    <p:extLst>
      <p:ext uri="{BB962C8B-B14F-4D97-AF65-F5344CB8AC3E}">
        <p14:creationId xmlns:p14="http://schemas.microsoft.com/office/powerpoint/2010/main" val="273521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KONFERANS SALONUMUZ</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2187" y="1674813"/>
            <a:ext cx="8926688" cy="5021262"/>
          </a:xfrm>
        </p:spPr>
      </p:pic>
    </p:spTree>
    <p:extLst>
      <p:ext uri="{BB962C8B-B14F-4D97-AF65-F5344CB8AC3E}">
        <p14:creationId xmlns:p14="http://schemas.microsoft.com/office/powerpoint/2010/main" val="148224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KÜTÜPHANEMİZ</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3463" y="1822890"/>
            <a:ext cx="10244137" cy="4725108"/>
          </a:xfrm>
        </p:spPr>
      </p:pic>
    </p:spTree>
    <p:extLst>
      <p:ext uri="{BB962C8B-B14F-4D97-AF65-F5344CB8AC3E}">
        <p14:creationId xmlns:p14="http://schemas.microsoft.com/office/powerpoint/2010/main" val="3248890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KÜTÜPHANEMİZ</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3463" y="1822890"/>
            <a:ext cx="10244137" cy="4725108"/>
          </a:xfrm>
        </p:spPr>
      </p:pic>
    </p:spTree>
    <p:extLst>
      <p:ext uri="{BB962C8B-B14F-4D97-AF65-F5344CB8AC3E}">
        <p14:creationId xmlns:p14="http://schemas.microsoft.com/office/powerpoint/2010/main" val="42362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6997700" y="1109669"/>
            <a:ext cx="4562757" cy="5324535"/>
          </a:xfrm>
          <a:prstGeom prst="rect">
            <a:avLst/>
          </a:prstGeom>
          <a:noFill/>
        </p:spPr>
        <p:txBody>
          <a:bodyPr wrap="square">
            <a:spAutoFit/>
          </a:bodyPr>
          <a:lstStyle/>
          <a:p>
            <a:r>
              <a:rPr lang="tr-TR" sz="2000" dirty="0">
                <a:latin typeface=" helvetica Neue Light"/>
                <a:cs typeface="Helvetica" panose="020B0604020202020204" pitchFamily="34" charset="0"/>
              </a:rPr>
              <a:t>Öğrenci kulüpleri için odalar</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Masa tenisi alanı</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İki öğrenci kantini (Zemin katta </a:t>
            </a:r>
            <a:r>
              <a:rPr lang="tr-TR" sz="2000" dirty="0">
                <a:solidFill>
                  <a:srgbClr val="C00000"/>
                </a:solidFill>
                <a:latin typeface=" helvetica Neue Light"/>
                <a:cs typeface="Helvetica" panose="020B0604020202020204" pitchFamily="34" charset="0"/>
              </a:rPr>
              <a:t>08.00-23.00 </a:t>
            </a:r>
            <a:r>
              <a:rPr lang="tr-TR" sz="2000" dirty="0">
                <a:latin typeface=" helvetica Neue Light"/>
                <a:cs typeface="Helvetica" panose="020B0604020202020204" pitchFamily="34" charset="0"/>
              </a:rPr>
              <a:t>saatleri arasında öğrencilerimize hizmet vermektedir)</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Fotokopi merkezi</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Kadın ve erkek kuaförü</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Mescit</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Yemekhane</a:t>
            </a:r>
          </a:p>
          <a:p>
            <a:endParaRPr lang="tr-TR" sz="2000" dirty="0">
              <a:latin typeface=" helvetica Neue Light"/>
              <a:cs typeface="Helvetica" panose="020B0604020202020204" pitchFamily="34" charset="0"/>
            </a:endParaRPr>
          </a:p>
          <a:p>
            <a:r>
              <a:rPr lang="tr-TR" sz="2000" dirty="0">
                <a:latin typeface=" helvetica Neue Light"/>
                <a:cs typeface="Helvetica" panose="020B0604020202020204" pitchFamily="34" charset="0"/>
              </a:rPr>
              <a:t>Kapalı ve açık otopark</a:t>
            </a:r>
          </a:p>
        </p:txBody>
      </p:sp>
      <p:pic>
        <p:nvPicPr>
          <p:cNvPr id="2" name="Resim 1">
            <a:extLst>
              <a:ext uri="{FF2B5EF4-FFF2-40B4-BE49-F238E27FC236}">
                <a16:creationId xmlns:a16="http://schemas.microsoft.com/office/drawing/2014/main" id="{99182746-F987-4CF2-1BEB-273E0407BE6E}"/>
              </a:ext>
            </a:extLst>
          </p:cNvPr>
          <p:cNvPicPr>
            <a:picLocks noChangeAspect="1"/>
          </p:cNvPicPr>
          <p:nvPr/>
        </p:nvPicPr>
        <p:blipFill>
          <a:blip r:embed="rId3"/>
          <a:stretch>
            <a:fillRect/>
          </a:stretch>
        </p:blipFill>
        <p:spPr>
          <a:xfrm>
            <a:off x="631543" y="1727200"/>
            <a:ext cx="5756557" cy="4998890"/>
          </a:xfrm>
          <a:prstGeom prst="rect">
            <a:avLst/>
          </a:prstGeom>
        </p:spPr>
      </p:pic>
    </p:spTree>
    <p:extLst>
      <p:ext uri="{BB962C8B-B14F-4D97-AF65-F5344CB8AC3E}">
        <p14:creationId xmlns:p14="http://schemas.microsoft.com/office/powerpoint/2010/main" val="456337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YEMEKHANEMİZ</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0220" y="1621499"/>
            <a:ext cx="9747380" cy="4926499"/>
          </a:xfrm>
        </p:spPr>
      </p:pic>
    </p:spTree>
    <p:extLst>
      <p:ext uri="{BB962C8B-B14F-4D97-AF65-F5344CB8AC3E}">
        <p14:creationId xmlns:p14="http://schemas.microsoft.com/office/powerpoint/2010/main" val="2266255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65151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2025-2026 Eğitim-Öğretim Yılı</a:t>
            </a:r>
            <a:b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b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Coğrafya Bölümü Oryantasyon Programı</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Edebiyat Fakültesi</a:t>
            </a:r>
          </a:p>
          <a:p>
            <a:pPr>
              <a:spcBef>
                <a:spcPts val="600"/>
              </a:spcBef>
            </a:pPr>
            <a:r>
              <a:rPr lang="tr-TR" sz="2000" dirty="0">
                <a:latin typeface="Helvetica Neue" panose="02000503000000020004" pitchFamily="2" charset="0"/>
                <a:ea typeface="Helvetica Neue" panose="02000503000000020004" pitchFamily="2" charset="0"/>
                <a:cs typeface="Helvetica Neue" panose="02000503000000020004" pitchFamily="2" charset="0"/>
              </a:rPr>
              <a:t>Coğrafya Bölümü</a:t>
            </a:r>
            <a:endParaRPr lang="tr-TR" sz="2000" dirty="0">
              <a:solidFill>
                <a:srgbClr val="E9B77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6864587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834194" y="1789936"/>
            <a:ext cx="10523612" cy="1477328"/>
          </a:xfrm>
          <a:prstGeom prst="rect">
            <a:avLst/>
          </a:prstGeom>
          <a:noFill/>
        </p:spPr>
        <p:txBody>
          <a:bodyPr wrap="square">
            <a:spAutoFit/>
          </a:bodyPr>
          <a:lstStyle/>
          <a:p>
            <a:r>
              <a:rPr lang="tr-TR" sz="2400" b="1" dirty="0">
                <a:solidFill>
                  <a:srgbClr val="C00000"/>
                </a:solidFill>
                <a:latin typeface=" helvetica Neue Light"/>
                <a:cs typeface="Helvetica" panose="020B0604020202020204" pitchFamily="34" charset="0"/>
              </a:rPr>
              <a:t>ENGELSİZ BİNA BAYRAKLI NİŞANI</a:t>
            </a:r>
          </a:p>
          <a:p>
            <a:r>
              <a:rPr lang="tr-TR" sz="2400" dirty="0">
                <a:latin typeface=" helvetica Neue Light"/>
                <a:cs typeface="Helvetica" panose="020B0604020202020204" pitchFamily="34" charset="0"/>
              </a:rPr>
              <a:t>Fakültemize Yüksek Öğretim Yürütme Kurulunun 13.05.2020 tarihli kararı uyarınca «</a:t>
            </a:r>
            <a:r>
              <a:rPr lang="tr-TR" sz="2400" b="1" dirty="0">
                <a:latin typeface=" helvetica Neue Light"/>
                <a:cs typeface="Helvetica" panose="020B0604020202020204" pitchFamily="34" charset="0"/>
              </a:rPr>
              <a:t>Engelsiz Bina Bayraklı Nişanı» </a:t>
            </a:r>
            <a:r>
              <a:rPr lang="tr-TR" sz="2400" dirty="0">
                <a:latin typeface=" helvetica Neue Light"/>
                <a:cs typeface="Helvetica" panose="020B0604020202020204" pitchFamily="34" charset="0"/>
              </a:rPr>
              <a:t>verilmiştir.</a:t>
            </a:r>
          </a:p>
          <a:p>
            <a:endParaRPr lang="tr-TR" dirty="0">
              <a:latin typeface=" helvetica Neue Light"/>
              <a:cs typeface="Helvetica" panose="020B0604020202020204" pitchFamily="34" charset="0"/>
            </a:endParaRPr>
          </a:p>
        </p:txBody>
      </p:sp>
      <p:pic>
        <p:nvPicPr>
          <p:cNvPr id="2" name="Resim 1">
            <a:extLst>
              <a:ext uri="{FF2B5EF4-FFF2-40B4-BE49-F238E27FC236}">
                <a16:creationId xmlns:a16="http://schemas.microsoft.com/office/drawing/2014/main" id="{A12336D5-4231-61CB-134A-52DFCDBF1ECD}"/>
              </a:ext>
            </a:extLst>
          </p:cNvPr>
          <p:cNvPicPr>
            <a:picLocks noChangeAspect="1"/>
          </p:cNvPicPr>
          <p:nvPr/>
        </p:nvPicPr>
        <p:blipFill>
          <a:blip r:embed="rId3"/>
          <a:stretch>
            <a:fillRect/>
          </a:stretch>
        </p:blipFill>
        <p:spPr>
          <a:xfrm>
            <a:off x="2955807" y="3267264"/>
            <a:ext cx="5645385" cy="3310415"/>
          </a:xfrm>
          <a:prstGeom prst="rect">
            <a:avLst/>
          </a:prstGeom>
        </p:spPr>
      </p:pic>
    </p:spTree>
    <p:extLst>
      <p:ext uri="{BB962C8B-B14F-4D97-AF65-F5344CB8AC3E}">
        <p14:creationId xmlns:p14="http://schemas.microsoft.com/office/powerpoint/2010/main" val="1694205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6421204" y="700909"/>
            <a:ext cx="5770796" cy="6340197"/>
          </a:xfrm>
          <a:prstGeom prst="rect">
            <a:avLst/>
          </a:prstGeom>
          <a:noFill/>
        </p:spPr>
        <p:txBody>
          <a:bodyPr wrap="square">
            <a:spAutoFit/>
          </a:bodyPr>
          <a:lstStyle/>
          <a:p>
            <a:r>
              <a:rPr lang="tr-TR" sz="2400" b="1" dirty="0">
                <a:latin typeface=" helvetica Neue Light"/>
                <a:cs typeface="Helvetica" panose="020B0604020202020204" pitchFamily="34" charset="0"/>
              </a:rPr>
              <a:t>            </a:t>
            </a:r>
            <a:r>
              <a:rPr lang="tr-TR" sz="2400" b="1" dirty="0">
                <a:solidFill>
                  <a:srgbClr val="C00000"/>
                </a:solidFill>
                <a:latin typeface=" helvetica Neue Light"/>
                <a:cs typeface="Helvetica" panose="020B0604020202020204" pitchFamily="34" charset="0"/>
              </a:rPr>
              <a:t>AKADEMİK BİRİMLER</a:t>
            </a:r>
          </a:p>
          <a:p>
            <a:endParaRPr lang="tr-TR" sz="2400" b="1" dirty="0">
              <a:latin typeface=" helvetica Neue Light"/>
              <a:cs typeface="Helvetica" panose="020B0604020202020204" pitchFamily="34" charset="0"/>
            </a:endParaRP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ALMAN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AMERİKAN KÜLTÜRÜ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ARAP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ARKEOLOJİ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BİLGİ VE BELGE YÖNETİMİ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COĞRAFYA</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ÇAĞDAŞ TÜRK LEHÇELERİ VE EDEBİYATLARI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FARS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FELSEFE</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İNGİLİZ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MÜTERCİM VE TERCÜMANLIK</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PSİKOLOJİ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RUS DİLİ VE EDEBİYATI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SANAT TARİHİ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SOSYOLOJİ</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TARİH</a:t>
            </a:r>
          </a:p>
          <a:p>
            <a:pPr marL="285750" indent="-285750">
              <a:buFont typeface="Wingdings" panose="05000000000000000000" pitchFamily="2" charset="2"/>
              <a:buChar char="Ø"/>
            </a:pPr>
            <a:r>
              <a:rPr lang="tr-TR" sz="2000" dirty="0">
                <a:latin typeface=" helvetica Neue Light"/>
                <a:cs typeface="Helvetica" panose="020B0604020202020204" pitchFamily="34" charset="0"/>
              </a:rPr>
              <a:t>TÜRK DİLİ VE EDEBİYATI</a:t>
            </a:r>
          </a:p>
          <a:p>
            <a:endParaRPr lang="tr-TR" dirty="0">
              <a:latin typeface=" helvetica Neue Light"/>
              <a:cs typeface="Helvetica" panose="020B0604020202020204" pitchFamily="34" charset="0"/>
            </a:endParaRPr>
          </a:p>
        </p:txBody>
      </p:sp>
      <p:pic>
        <p:nvPicPr>
          <p:cNvPr id="3" name="Resim 2">
            <a:extLst>
              <a:ext uri="{FF2B5EF4-FFF2-40B4-BE49-F238E27FC236}">
                <a16:creationId xmlns:a16="http://schemas.microsoft.com/office/drawing/2014/main" id="{0A7396AC-3C17-C120-AA83-EB966CF8340E}"/>
              </a:ext>
            </a:extLst>
          </p:cNvPr>
          <p:cNvPicPr>
            <a:picLocks noChangeAspect="1"/>
          </p:cNvPicPr>
          <p:nvPr/>
        </p:nvPicPr>
        <p:blipFill>
          <a:blip r:embed="rId3"/>
          <a:stretch>
            <a:fillRect/>
          </a:stretch>
        </p:blipFill>
        <p:spPr>
          <a:xfrm>
            <a:off x="572717" y="1621498"/>
            <a:ext cx="5421683" cy="5236502"/>
          </a:xfrm>
          <a:prstGeom prst="rect">
            <a:avLst/>
          </a:prstGeom>
        </p:spPr>
      </p:pic>
    </p:spTree>
    <p:extLst>
      <p:ext uri="{BB962C8B-B14F-4D97-AF65-F5344CB8AC3E}">
        <p14:creationId xmlns:p14="http://schemas.microsoft.com/office/powerpoint/2010/main" val="1020804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BE53906D-AC89-027A-4AB3-0157D9C10753}"/>
              </a:ext>
            </a:extLst>
          </p:cNvPr>
          <p:cNvSpPr txBox="1"/>
          <p:nvPr/>
        </p:nvSpPr>
        <p:spPr>
          <a:xfrm>
            <a:off x="1110053" y="6191912"/>
            <a:ext cx="11301325" cy="830997"/>
          </a:xfrm>
          <a:prstGeom prst="rect">
            <a:avLst/>
          </a:prstGeom>
          <a:noFill/>
        </p:spPr>
        <p:txBody>
          <a:bodyPr wrap="square">
            <a:spAutoFit/>
          </a:bodyPr>
          <a:lstStyle/>
          <a:p>
            <a:endParaRPr lang="tr-TR" dirty="0">
              <a:latin typeface=" helvetica Neue Light"/>
              <a:cs typeface="Helvetica" panose="020B0604020202020204" pitchFamily="34" charset="0"/>
            </a:endParaRPr>
          </a:p>
          <a:p>
            <a:r>
              <a:rPr lang="tr-TR" sz="1200" dirty="0">
                <a:latin typeface=" helvetica Neue Light"/>
                <a:cs typeface="Helvetica" panose="020B0604020202020204" pitchFamily="34" charset="0"/>
              </a:rPr>
              <a:t>*FEN, EDEBİYAT, FEN - EDEBİYAT, DİL VE TARİH - COĞRAFYA FAKÜLTELERİ ÖĞRETİM PROGRAMLARI DEĞERLENDİRME VE AKREDİTASYON DERNEĞİ</a:t>
            </a:r>
          </a:p>
          <a:p>
            <a:endParaRPr lang="tr-TR" dirty="0">
              <a:latin typeface=" helvetica Neue Light"/>
              <a:cs typeface="Helvetica" panose="020B0604020202020204" pitchFamily="34" charset="0"/>
            </a:endParaRPr>
          </a:p>
        </p:txBody>
      </p:sp>
      <p:pic>
        <p:nvPicPr>
          <p:cNvPr id="8" name="Resim 7">
            <a:extLst>
              <a:ext uri="{FF2B5EF4-FFF2-40B4-BE49-F238E27FC236}">
                <a16:creationId xmlns:a16="http://schemas.microsoft.com/office/drawing/2014/main" id="{BF6AEB95-85DF-8F98-3C77-0FD23CC9BEA3}"/>
              </a:ext>
            </a:extLst>
          </p:cNvPr>
          <p:cNvPicPr>
            <a:picLocks noChangeAspect="1"/>
          </p:cNvPicPr>
          <p:nvPr/>
        </p:nvPicPr>
        <p:blipFill>
          <a:blip r:embed="rId3"/>
          <a:stretch>
            <a:fillRect/>
          </a:stretch>
        </p:blipFill>
        <p:spPr>
          <a:xfrm>
            <a:off x="770095" y="667648"/>
            <a:ext cx="11301325" cy="5789876"/>
          </a:xfrm>
          <a:prstGeom prst="rect">
            <a:avLst/>
          </a:prstGeom>
        </p:spPr>
      </p:pic>
    </p:spTree>
    <p:extLst>
      <p:ext uri="{BB962C8B-B14F-4D97-AF65-F5344CB8AC3E}">
        <p14:creationId xmlns:p14="http://schemas.microsoft.com/office/powerpoint/2010/main" val="207620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71250" y="1614224"/>
            <a:ext cx="10934159" cy="461665"/>
          </a:xfrm>
          <a:prstGeom prst="rect">
            <a:avLst/>
          </a:prstGeom>
          <a:noFill/>
        </p:spPr>
        <p:txBody>
          <a:bodyPr wrap="square">
            <a:spAutoFit/>
          </a:bodyPr>
          <a:lstStyle/>
          <a:p>
            <a:pPr algn="ctr"/>
            <a:r>
              <a:rPr lang="tr-TR" sz="2400" b="1" dirty="0">
                <a:solidFill>
                  <a:srgbClr val="C00000"/>
                </a:solidFill>
                <a:latin typeface=" helvetica Neue Light"/>
                <a:cs typeface="Helvetica" panose="020B0604020202020204" pitchFamily="34" charset="0"/>
              </a:rPr>
              <a:t>2025-2026 EĞİTİM-ÖĞRETİM YILI YENİ KAYITLI ÖĞRENCİ SAYILARI</a:t>
            </a:r>
          </a:p>
        </p:txBody>
      </p:sp>
      <p:graphicFrame>
        <p:nvGraphicFramePr>
          <p:cNvPr id="3" name="Tablo 2">
            <a:extLst>
              <a:ext uri="{FF2B5EF4-FFF2-40B4-BE49-F238E27FC236}">
                <a16:creationId xmlns:a16="http://schemas.microsoft.com/office/drawing/2014/main" id="{D4CC8A09-4162-5940-2692-3652021865F7}"/>
              </a:ext>
            </a:extLst>
          </p:cNvPr>
          <p:cNvGraphicFramePr>
            <a:graphicFrameLocks noGrp="1"/>
          </p:cNvGraphicFramePr>
          <p:nvPr>
            <p:extLst>
              <p:ext uri="{D42A27DB-BD31-4B8C-83A1-F6EECF244321}">
                <p14:modId xmlns:p14="http://schemas.microsoft.com/office/powerpoint/2010/main" val="3638659438"/>
              </p:ext>
            </p:extLst>
          </p:nvPr>
        </p:nvGraphicFramePr>
        <p:xfrm>
          <a:off x="601537" y="2116142"/>
          <a:ext cx="11201442" cy="4615844"/>
        </p:xfrm>
        <a:graphic>
          <a:graphicData uri="http://schemas.openxmlformats.org/drawingml/2006/table">
            <a:tbl>
              <a:tblPr/>
              <a:tblGrid>
                <a:gridCol w="8215229">
                  <a:extLst>
                    <a:ext uri="{9D8B030D-6E8A-4147-A177-3AD203B41FA5}">
                      <a16:colId xmlns:a16="http://schemas.microsoft.com/office/drawing/2014/main" val="2090584375"/>
                    </a:ext>
                  </a:extLst>
                </a:gridCol>
                <a:gridCol w="958023">
                  <a:extLst>
                    <a:ext uri="{9D8B030D-6E8A-4147-A177-3AD203B41FA5}">
                      <a16:colId xmlns:a16="http://schemas.microsoft.com/office/drawing/2014/main" val="4016079638"/>
                    </a:ext>
                  </a:extLst>
                </a:gridCol>
                <a:gridCol w="869785">
                  <a:extLst>
                    <a:ext uri="{9D8B030D-6E8A-4147-A177-3AD203B41FA5}">
                      <a16:colId xmlns:a16="http://schemas.microsoft.com/office/drawing/2014/main" val="1136740072"/>
                    </a:ext>
                  </a:extLst>
                </a:gridCol>
                <a:gridCol w="1158405">
                  <a:extLst>
                    <a:ext uri="{9D8B030D-6E8A-4147-A177-3AD203B41FA5}">
                      <a16:colId xmlns:a16="http://schemas.microsoft.com/office/drawing/2014/main" val="3192044122"/>
                    </a:ext>
                  </a:extLst>
                </a:gridCol>
              </a:tblGrid>
              <a:tr h="510984">
                <a:tc>
                  <a:txBody>
                    <a:bodyPr/>
                    <a:lstStyle/>
                    <a:p>
                      <a:pPr algn="ctr" fontAlgn="ctr"/>
                      <a:r>
                        <a:rPr lang="tr-TR" sz="1400" b="1" i="0" u="none" strike="noStrike" dirty="0">
                          <a:solidFill>
                            <a:srgbClr val="002060"/>
                          </a:solidFill>
                          <a:effectLst/>
                          <a:latin typeface="Arial" panose="020B0604020202020204" pitchFamily="34" charset="0"/>
                        </a:rPr>
                        <a:t>Öğretim Programları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Erkek</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Kız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Toplam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9581480"/>
                  </a:ext>
                </a:extLst>
              </a:tr>
              <a:tr h="250985">
                <a:tc>
                  <a:txBody>
                    <a:bodyPr/>
                    <a:lstStyle/>
                    <a:p>
                      <a:pPr algn="l" fontAlgn="ctr"/>
                      <a:r>
                        <a:rPr lang="it-IT" sz="1200" b="1" i="0" u="none" strike="noStrike" dirty="0">
                          <a:solidFill>
                            <a:srgbClr val="002060"/>
                          </a:solidFill>
                          <a:effectLst/>
                          <a:latin typeface="Arial" panose="020B0604020202020204" pitchFamily="34" charset="0"/>
                        </a:rPr>
                        <a:t>Alman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223285"/>
                  </a:ext>
                </a:extLst>
              </a:tr>
              <a:tr h="262219">
                <a:tc>
                  <a:txBody>
                    <a:bodyPr/>
                    <a:lstStyle/>
                    <a:p>
                      <a:pPr algn="l" fontAlgn="ctr"/>
                      <a:r>
                        <a:rPr lang="tr-TR" sz="1200" b="1" i="0" u="none" strike="noStrike" dirty="0">
                          <a:solidFill>
                            <a:srgbClr val="002060"/>
                          </a:solidFill>
                          <a:effectLst/>
                          <a:latin typeface="Arial" panose="020B0604020202020204" pitchFamily="34" charset="0"/>
                        </a:rPr>
                        <a:t>Amerikan Kültürü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078596"/>
                  </a:ext>
                </a:extLst>
              </a:tr>
              <a:tr h="220048">
                <a:tc>
                  <a:txBody>
                    <a:bodyPr/>
                    <a:lstStyle/>
                    <a:p>
                      <a:pPr algn="l" fontAlgn="ctr"/>
                      <a:r>
                        <a:rPr lang="it-IT" sz="1200" b="1" i="0" u="none" strike="noStrike" dirty="0">
                          <a:solidFill>
                            <a:srgbClr val="002060"/>
                          </a:solidFill>
                          <a:effectLst/>
                          <a:latin typeface="Arial" panose="020B0604020202020204" pitchFamily="34" charset="0"/>
                        </a:rPr>
                        <a:t>Arap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954527"/>
                  </a:ext>
                </a:extLst>
              </a:tr>
              <a:tr h="220048">
                <a:tc>
                  <a:txBody>
                    <a:bodyPr/>
                    <a:lstStyle/>
                    <a:p>
                      <a:pPr algn="l" fontAlgn="ctr"/>
                      <a:r>
                        <a:rPr lang="tr-TR" sz="1200" b="1" i="0" u="none" strike="noStrike" dirty="0">
                          <a:solidFill>
                            <a:srgbClr val="002060"/>
                          </a:solidFill>
                          <a:effectLst/>
                          <a:latin typeface="Arial" panose="020B0604020202020204" pitchFamily="34" charset="0"/>
                        </a:rPr>
                        <a:t>Arkeoloji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6010981"/>
                  </a:ext>
                </a:extLst>
              </a:tr>
              <a:tr h="220048">
                <a:tc>
                  <a:txBody>
                    <a:bodyPr/>
                    <a:lstStyle/>
                    <a:p>
                      <a:pPr algn="l" fontAlgn="ctr"/>
                      <a:r>
                        <a:rPr lang="tr-TR" sz="1200" b="1" i="0" u="none" strike="noStrike" dirty="0">
                          <a:solidFill>
                            <a:srgbClr val="002060"/>
                          </a:solidFill>
                          <a:effectLst/>
                          <a:latin typeface="Arial" panose="020B0604020202020204" pitchFamily="34" charset="0"/>
                        </a:rPr>
                        <a:t>Bilgi ve Belge Yönetimi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538666"/>
                  </a:ext>
                </a:extLst>
              </a:tr>
              <a:tr h="220048">
                <a:tc>
                  <a:txBody>
                    <a:bodyPr/>
                    <a:lstStyle/>
                    <a:p>
                      <a:pPr algn="l" fontAlgn="ctr"/>
                      <a:r>
                        <a:rPr lang="tr-TR" sz="1200" b="1" i="0" u="none" strike="noStrike" dirty="0">
                          <a:solidFill>
                            <a:srgbClr val="002060"/>
                          </a:solidFill>
                          <a:effectLst/>
                          <a:latin typeface="Arial" panose="020B0604020202020204" pitchFamily="34" charset="0"/>
                        </a:rPr>
                        <a:t>Coğrafya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4247302"/>
                  </a:ext>
                </a:extLst>
              </a:tr>
              <a:tr h="220048">
                <a:tc>
                  <a:txBody>
                    <a:bodyPr/>
                    <a:lstStyle/>
                    <a:p>
                      <a:pPr algn="l" fontAlgn="ctr"/>
                      <a:r>
                        <a:rPr lang="tr-TR" sz="1200" b="1" i="0" u="none" strike="noStrike" dirty="0">
                          <a:solidFill>
                            <a:srgbClr val="002060"/>
                          </a:solidFill>
                          <a:effectLst/>
                          <a:latin typeface="Arial" panose="020B0604020202020204" pitchFamily="34" charset="0"/>
                        </a:rPr>
                        <a:t>Çağdaş Türk Lehçeleri ve Edebiyatları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722687"/>
                  </a:ext>
                </a:extLst>
              </a:tr>
              <a:tr h="220048">
                <a:tc>
                  <a:txBody>
                    <a:bodyPr/>
                    <a:lstStyle/>
                    <a:p>
                      <a:pPr algn="l" fontAlgn="ctr"/>
                      <a:r>
                        <a:rPr lang="it-IT" sz="1200" b="1" i="0" u="none" strike="noStrike" dirty="0">
                          <a:solidFill>
                            <a:srgbClr val="002060"/>
                          </a:solidFill>
                          <a:effectLst/>
                          <a:latin typeface="Arial" panose="020B0604020202020204" pitchFamily="34" charset="0"/>
                        </a:rPr>
                        <a:t>Fars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8310422"/>
                  </a:ext>
                </a:extLst>
              </a:tr>
              <a:tr h="220048">
                <a:tc>
                  <a:txBody>
                    <a:bodyPr/>
                    <a:lstStyle/>
                    <a:p>
                      <a:pPr algn="l" fontAlgn="ctr"/>
                      <a:r>
                        <a:rPr lang="tr-TR" sz="1200" b="1" i="0" u="none" strike="noStrike" dirty="0">
                          <a:solidFill>
                            <a:srgbClr val="002060"/>
                          </a:solidFill>
                          <a:effectLst/>
                          <a:latin typeface="Arial" panose="020B0604020202020204" pitchFamily="34" charset="0"/>
                        </a:rPr>
                        <a:t>Felsefe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1408025"/>
                  </a:ext>
                </a:extLst>
              </a:tr>
              <a:tr h="220048">
                <a:tc>
                  <a:txBody>
                    <a:bodyPr/>
                    <a:lstStyle/>
                    <a:p>
                      <a:pPr algn="l" fontAlgn="ctr"/>
                      <a:r>
                        <a:rPr lang="tr-TR" sz="1200" b="1" i="0" u="none" strike="noStrike" dirty="0">
                          <a:solidFill>
                            <a:srgbClr val="002060"/>
                          </a:solidFill>
                          <a:effectLst/>
                          <a:latin typeface="Arial" panose="020B0604020202020204" pitchFamily="34" charset="0"/>
                        </a:rPr>
                        <a:t>İngiliz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184137"/>
                  </a:ext>
                </a:extLst>
              </a:tr>
              <a:tr h="220048">
                <a:tc>
                  <a:txBody>
                    <a:bodyPr/>
                    <a:lstStyle/>
                    <a:p>
                      <a:pPr algn="l" fontAlgn="ctr"/>
                      <a:r>
                        <a:rPr lang="tr-TR" sz="1200" b="1" i="0" u="none" strike="noStrike" dirty="0">
                          <a:solidFill>
                            <a:srgbClr val="002060"/>
                          </a:solidFill>
                          <a:effectLst/>
                          <a:latin typeface="Arial" panose="020B0604020202020204" pitchFamily="34" charset="0"/>
                        </a:rPr>
                        <a:t>Mütercim ve Tercümanlık Bölümü</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167871"/>
                  </a:ext>
                </a:extLst>
              </a:tr>
              <a:tr h="220048">
                <a:tc>
                  <a:txBody>
                    <a:bodyPr/>
                    <a:lstStyle/>
                    <a:p>
                      <a:pPr algn="l" fontAlgn="ctr"/>
                      <a:r>
                        <a:rPr lang="tr-TR" sz="1200" b="1" i="0" u="none" strike="noStrike" dirty="0">
                          <a:solidFill>
                            <a:srgbClr val="002060"/>
                          </a:solidFill>
                          <a:effectLst/>
                          <a:latin typeface="Arial" panose="020B0604020202020204" pitchFamily="34" charset="0"/>
                        </a:rPr>
                        <a:t>Psikoloji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74034"/>
                  </a:ext>
                </a:extLst>
              </a:tr>
              <a:tr h="220048">
                <a:tc>
                  <a:txBody>
                    <a:bodyPr/>
                    <a:lstStyle/>
                    <a:p>
                      <a:pPr algn="l" fontAlgn="ctr"/>
                      <a:r>
                        <a:rPr lang="tr-TR" sz="1200" b="1" i="0" u="none" strike="noStrike" dirty="0">
                          <a:solidFill>
                            <a:srgbClr val="002060"/>
                          </a:solidFill>
                          <a:effectLst/>
                          <a:latin typeface="Arial" panose="020B0604020202020204" pitchFamily="34" charset="0"/>
                        </a:rPr>
                        <a:t>Rus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897407"/>
                  </a:ext>
                </a:extLst>
              </a:tr>
              <a:tr h="220048">
                <a:tc>
                  <a:txBody>
                    <a:bodyPr/>
                    <a:lstStyle/>
                    <a:p>
                      <a:pPr algn="l" fontAlgn="ctr"/>
                      <a:r>
                        <a:rPr lang="tr-TR" sz="1200" b="1" i="0" u="none" strike="noStrike" dirty="0">
                          <a:solidFill>
                            <a:srgbClr val="002060"/>
                          </a:solidFill>
                          <a:effectLst/>
                          <a:latin typeface="Arial" panose="020B0604020202020204" pitchFamily="34" charset="0"/>
                        </a:rPr>
                        <a:t>Sanat Tarihi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196129"/>
                  </a:ext>
                </a:extLst>
              </a:tr>
              <a:tr h="220048">
                <a:tc>
                  <a:txBody>
                    <a:bodyPr/>
                    <a:lstStyle/>
                    <a:p>
                      <a:pPr algn="l" fontAlgn="ctr"/>
                      <a:r>
                        <a:rPr lang="tr-TR" sz="1200" b="1" i="0" u="none" strike="noStrike" dirty="0">
                          <a:solidFill>
                            <a:srgbClr val="002060"/>
                          </a:solidFill>
                          <a:effectLst/>
                          <a:latin typeface="Arial" panose="020B0604020202020204" pitchFamily="34" charset="0"/>
                        </a:rPr>
                        <a:t>Sosyoloji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218653"/>
                  </a:ext>
                </a:extLst>
              </a:tr>
              <a:tr h="220048">
                <a:tc>
                  <a:txBody>
                    <a:bodyPr/>
                    <a:lstStyle/>
                    <a:p>
                      <a:pPr algn="l" fontAlgn="ctr"/>
                      <a:r>
                        <a:rPr lang="tr-TR" sz="1200" b="1" i="0" u="none" strike="noStrike" dirty="0">
                          <a:solidFill>
                            <a:srgbClr val="002060"/>
                          </a:solidFill>
                          <a:effectLst/>
                          <a:latin typeface="Arial" panose="020B0604020202020204" pitchFamily="34" charset="0"/>
                        </a:rPr>
                        <a:t>Tarih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021426"/>
                  </a:ext>
                </a:extLst>
              </a:tr>
              <a:tr h="220048">
                <a:tc>
                  <a:txBody>
                    <a:bodyPr/>
                    <a:lstStyle/>
                    <a:p>
                      <a:pPr algn="l" fontAlgn="ctr"/>
                      <a:r>
                        <a:rPr lang="it-IT" sz="1200" b="1" i="0" u="none" strike="noStrike" dirty="0">
                          <a:solidFill>
                            <a:srgbClr val="002060"/>
                          </a:solidFill>
                          <a:effectLst/>
                          <a:latin typeface="Arial" panose="020B0604020202020204" pitchFamily="34" charset="0"/>
                        </a:rPr>
                        <a:t>Türk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529340"/>
                  </a:ext>
                </a:extLst>
              </a:tr>
              <a:tr h="290936">
                <a:tc>
                  <a:txBody>
                    <a:bodyPr/>
                    <a:lstStyle/>
                    <a:p>
                      <a:pPr algn="l" fontAlgn="ctr"/>
                      <a:r>
                        <a:rPr lang="tr-TR" sz="1200" b="1" i="0" u="none" strike="noStrike">
                          <a:solidFill>
                            <a:srgbClr val="002060"/>
                          </a:solidFill>
                          <a:effectLst/>
                          <a:latin typeface="Arial" panose="020B0604020202020204" pitchFamily="34" charset="0"/>
                        </a:rPr>
                        <a:t>TOPLAM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600" b="1" i="0" u="none" strike="noStrike" dirty="0">
                          <a:solidFill>
                            <a:srgbClr val="000000"/>
                          </a:solidFill>
                          <a:effectLst/>
                          <a:latin typeface="+mn-lt"/>
                        </a:rPr>
                        <a:t>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600" b="1" i="0" u="none" strike="noStrike" dirty="0">
                          <a:solidFill>
                            <a:srgbClr val="000000"/>
                          </a:solidFill>
                          <a:effectLst/>
                          <a:latin typeface="+mn-lt"/>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600" b="1" i="0" u="none" strike="noStrike" dirty="0">
                          <a:solidFill>
                            <a:srgbClr val="000000"/>
                          </a:solidFill>
                          <a:effectLst/>
                          <a:latin typeface="+mn-lt"/>
                        </a:rPr>
                        <a:t>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338939"/>
                  </a:ext>
                </a:extLst>
              </a:tr>
            </a:tbl>
          </a:graphicData>
        </a:graphic>
      </p:graphicFrame>
    </p:spTree>
    <p:extLst>
      <p:ext uri="{BB962C8B-B14F-4D97-AF65-F5344CB8AC3E}">
        <p14:creationId xmlns:p14="http://schemas.microsoft.com/office/powerpoint/2010/main" val="332606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771250" y="1252622"/>
            <a:ext cx="10934159" cy="461665"/>
          </a:xfrm>
          <a:prstGeom prst="rect">
            <a:avLst/>
          </a:prstGeom>
          <a:noFill/>
        </p:spPr>
        <p:txBody>
          <a:bodyPr wrap="square">
            <a:spAutoFit/>
          </a:bodyPr>
          <a:lstStyle/>
          <a:p>
            <a:pPr algn="ctr"/>
            <a:r>
              <a:rPr lang="tr-TR" sz="2400" b="1" dirty="0">
                <a:solidFill>
                  <a:srgbClr val="C00000"/>
                </a:solidFill>
                <a:latin typeface=" helvetica Neue Light"/>
                <a:cs typeface="Helvetica" panose="020B0604020202020204" pitchFamily="34" charset="0"/>
              </a:rPr>
              <a:t>2025-2026 EĞİTİM-ÖĞRETİM YILI KAYITLI ÖĞRENCİ SAYILARI</a:t>
            </a:r>
          </a:p>
        </p:txBody>
      </p:sp>
      <p:graphicFrame>
        <p:nvGraphicFramePr>
          <p:cNvPr id="2" name="Tablo 1">
            <a:extLst>
              <a:ext uri="{FF2B5EF4-FFF2-40B4-BE49-F238E27FC236}">
                <a16:creationId xmlns:a16="http://schemas.microsoft.com/office/drawing/2014/main" id="{CB38E817-762E-581C-5B98-CFC83A40AD03}"/>
              </a:ext>
            </a:extLst>
          </p:cNvPr>
          <p:cNvGraphicFramePr>
            <a:graphicFrameLocks noGrp="1"/>
          </p:cNvGraphicFramePr>
          <p:nvPr>
            <p:extLst>
              <p:ext uri="{D42A27DB-BD31-4B8C-83A1-F6EECF244321}">
                <p14:modId xmlns:p14="http://schemas.microsoft.com/office/powerpoint/2010/main" val="3267047895"/>
              </p:ext>
            </p:extLst>
          </p:nvPr>
        </p:nvGraphicFramePr>
        <p:xfrm>
          <a:off x="676460" y="1784457"/>
          <a:ext cx="11123737" cy="4584907"/>
        </p:xfrm>
        <a:graphic>
          <a:graphicData uri="http://schemas.openxmlformats.org/drawingml/2006/table">
            <a:tbl>
              <a:tblPr/>
              <a:tblGrid>
                <a:gridCol w="6734288">
                  <a:extLst>
                    <a:ext uri="{9D8B030D-6E8A-4147-A177-3AD203B41FA5}">
                      <a16:colId xmlns:a16="http://schemas.microsoft.com/office/drawing/2014/main" val="2090584375"/>
                    </a:ext>
                  </a:extLst>
                </a:gridCol>
                <a:gridCol w="1227149">
                  <a:extLst>
                    <a:ext uri="{9D8B030D-6E8A-4147-A177-3AD203B41FA5}">
                      <a16:colId xmlns:a16="http://schemas.microsoft.com/office/drawing/2014/main" val="828327715"/>
                    </a:ext>
                  </a:extLst>
                </a:gridCol>
                <a:gridCol w="1200150">
                  <a:extLst>
                    <a:ext uri="{9D8B030D-6E8A-4147-A177-3AD203B41FA5}">
                      <a16:colId xmlns:a16="http://schemas.microsoft.com/office/drawing/2014/main" val="226791018"/>
                    </a:ext>
                  </a:extLst>
                </a:gridCol>
                <a:gridCol w="1962150">
                  <a:extLst>
                    <a:ext uri="{9D8B030D-6E8A-4147-A177-3AD203B41FA5}">
                      <a16:colId xmlns:a16="http://schemas.microsoft.com/office/drawing/2014/main" val="3192044122"/>
                    </a:ext>
                  </a:extLst>
                </a:gridCol>
              </a:tblGrid>
              <a:tr h="510984">
                <a:tc>
                  <a:txBody>
                    <a:bodyPr/>
                    <a:lstStyle/>
                    <a:p>
                      <a:pPr algn="ctr" fontAlgn="ctr"/>
                      <a:r>
                        <a:rPr lang="tr-TR" sz="1400" b="1" i="0" u="none" strike="noStrike" dirty="0">
                          <a:solidFill>
                            <a:srgbClr val="002060"/>
                          </a:solidFill>
                          <a:effectLst/>
                          <a:latin typeface="Arial" panose="020B0604020202020204" pitchFamily="34" charset="0"/>
                        </a:rPr>
                        <a:t>Öğretim Programları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Erkek</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Kız</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400" b="1" i="0" u="none" strike="noStrike" dirty="0">
                          <a:solidFill>
                            <a:srgbClr val="002060"/>
                          </a:solidFill>
                          <a:effectLst/>
                          <a:latin typeface="Arial" panose="020B0604020202020204" pitchFamily="34" charset="0"/>
                        </a:rPr>
                        <a:t>Toplam</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9581480"/>
                  </a:ext>
                </a:extLst>
              </a:tr>
              <a:tr h="220048">
                <a:tc>
                  <a:txBody>
                    <a:bodyPr/>
                    <a:lstStyle/>
                    <a:p>
                      <a:pPr algn="l" fontAlgn="ctr"/>
                      <a:r>
                        <a:rPr lang="it-IT" sz="1200" b="1" i="0" u="none" strike="noStrike" dirty="0">
                          <a:solidFill>
                            <a:srgbClr val="002060"/>
                          </a:solidFill>
                          <a:effectLst/>
                          <a:latin typeface="Arial" panose="020B0604020202020204" pitchFamily="34" charset="0"/>
                        </a:rPr>
                        <a:t>Alman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223285"/>
                  </a:ext>
                </a:extLst>
              </a:tr>
              <a:tr h="262219">
                <a:tc>
                  <a:txBody>
                    <a:bodyPr/>
                    <a:lstStyle/>
                    <a:p>
                      <a:pPr algn="l" fontAlgn="ctr"/>
                      <a:r>
                        <a:rPr lang="tr-TR" sz="1200" b="1" i="0" u="none" strike="noStrike" dirty="0">
                          <a:solidFill>
                            <a:srgbClr val="002060"/>
                          </a:solidFill>
                          <a:effectLst/>
                          <a:latin typeface="Arial" panose="020B0604020202020204" pitchFamily="34" charset="0"/>
                        </a:rPr>
                        <a:t>Amerikan Kültürü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078596"/>
                  </a:ext>
                </a:extLst>
              </a:tr>
              <a:tr h="220048">
                <a:tc>
                  <a:txBody>
                    <a:bodyPr/>
                    <a:lstStyle/>
                    <a:p>
                      <a:pPr algn="l" fontAlgn="ctr"/>
                      <a:r>
                        <a:rPr lang="it-IT" sz="1200" b="1" i="0" u="none" strike="noStrike" dirty="0">
                          <a:solidFill>
                            <a:srgbClr val="002060"/>
                          </a:solidFill>
                          <a:effectLst/>
                          <a:latin typeface="Arial" panose="020B0604020202020204" pitchFamily="34" charset="0"/>
                        </a:rPr>
                        <a:t>Arap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954527"/>
                  </a:ext>
                </a:extLst>
              </a:tr>
              <a:tr h="220048">
                <a:tc>
                  <a:txBody>
                    <a:bodyPr/>
                    <a:lstStyle/>
                    <a:p>
                      <a:pPr algn="l" fontAlgn="ctr"/>
                      <a:r>
                        <a:rPr lang="tr-TR" sz="1200" b="1" i="0" u="none" strike="noStrike" dirty="0">
                          <a:solidFill>
                            <a:srgbClr val="002060"/>
                          </a:solidFill>
                          <a:effectLst/>
                          <a:latin typeface="Arial" panose="020B0604020202020204" pitchFamily="34" charset="0"/>
                        </a:rPr>
                        <a:t>Arkeoloji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6010981"/>
                  </a:ext>
                </a:extLst>
              </a:tr>
              <a:tr h="220048">
                <a:tc>
                  <a:txBody>
                    <a:bodyPr/>
                    <a:lstStyle/>
                    <a:p>
                      <a:pPr algn="l" fontAlgn="ctr"/>
                      <a:r>
                        <a:rPr lang="tr-TR" sz="1200" b="1" i="0" u="none" strike="noStrike" dirty="0">
                          <a:solidFill>
                            <a:srgbClr val="002060"/>
                          </a:solidFill>
                          <a:effectLst/>
                          <a:latin typeface="Arial" panose="020B0604020202020204" pitchFamily="34" charset="0"/>
                        </a:rPr>
                        <a:t>Bilgi ve Belge Yönetimi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538666"/>
                  </a:ext>
                </a:extLst>
              </a:tr>
              <a:tr h="220048">
                <a:tc>
                  <a:txBody>
                    <a:bodyPr/>
                    <a:lstStyle/>
                    <a:p>
                      <a:pPr algn="l" fontAlgn="ctr"/>
                      <a:r>
                        <a:rPr lang="tr-TR" sz="1200" b="1" i="0" u="none" strike="noStrike" dirty="0">
                          <a:solidFill>
                            <a:srgbClr val="002060"/>
                          </a:solidFill>
                          <a:effectLst/>
                          <a:latin typeface="Arial" panose="020B0604020202020204" pitchFamily="34" charset="0"/>
                        </a:rPr>
                        <a:t>Coğrafya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475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4247302"/>
                  </a:ext>
                </a:extLst>
              </a:tr>
              <a:tr h="220048">
                <a:tc>
                  <a:txBody>
                    <a:bodyPr/>
                    <a:lstStyle/>
                    <a:p>
                      <a:pPr algn="l" fontAlgn="ctr"/>
                      <a:r>
                        <a:rPr lang="tr-TR" sz="1200" b="1" i="0" u="none" strike="noStrike" dirty="0">
                          <a:solidFill>
                            <a:srgbClr val="002060"/>
                          </a:solidFill>
                          <a:effectLst/>
                          <a:latin typeface="Arial" panose="020B0604020202020204" pitchFamily="34" charset="0"/>
                        </a:rPr>
                        <a:t>Çağdaş Türk Lehçeleri ve Edebiyatları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722687"/>
                  </a:ext>
                </a:extLst>
              </a:tr>
              <a:tr h="220048">
                <a:tc>
                  <a:txBody>
                    <a:bodyPr/>
                    <a:lstStyle/>
                    <a:p>
                      <a:pPr algn="l" fontAlgn="ctr"/>
                      <a:r>
                        <a:rPr lang="it-IT" sz="1200" b="1" i="0" u="none" strike="noStrike" dirty="0">
                          <a:solidFill>
                            <a:srgbClr val="002060"/>
                          </a:solidFill>
                          <a:effectLst/>
                          <a:latin typeface="Arial" panose="020B0604020202020204" pitchFamily="34" charset="0"/>
                        </a:rPr>
                        <a:t>Fars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8310422"/>
                  </a:ext>
                </a:extLst>
              </a:tr>
              <a:tr h="220048">
                <a:tc>
                  <a:txBody>
                    <a:bodyPr/>
                    <a:lstStyle/>
                    <a:p>
                      <a:pPr algn="l" fontAlgn="ctr"/>
                      <a:r>
                        <a:rPr lang="tr-TR" sz="1200" b="1" i="0" u="none" strike="noStrike" dirty="0">
                          <a:solidFill>
                            <a:srgbClr val="002060"/>
                          </a:solidFill>
                          <a:effectLst/>
                          <a:latin typeface="Arial" panose="020B0604020202020204" pitchFamily="34" charset="0"/>
                        </a:rPr>
                        <a:t>Felsefe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1408025"/>
                  </a:ext>
                </a:extLst>
              </a:tr>
              <a:tr h="220048">
                <a:tc>
                  <a:txBody>
                    <a:bodyPr/>
                    <a:lstStyle/>
                    <a:p>
                      <a:pPr algn="l" fontAlgn="ctr"/>
                      <a:r>
                        <a:rPr lang="tr-TR" sz="1200" b="1" i="0" u="none" strike="noStrike" dirty="0">
                          <a:solidFill>
                            <a:srgbClr val="002060"/>
                          </a:solidFill>
                          <a:effectLst/>
                          <a:latin typeface="Arial" panose="020B0604020202020204" pitchFamily="34" charset="0"/>
                        </a:rPr>
                        <a:t>İngiliz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184137"/>
                  </a:ext>
                </a:extLst>
              </a:tr>
              <a:tr h="220048">
                <a:tc>
                  <a:txBody>
                    <a:bodyPr/>
                    <a:lstStyle/>
                    <a:p>
                      <a:pPr algn="l" fontAlgn="ctr"/>
                      <a:r>
                        <a:rPr lang="tr-TR" sz="1200" b="1" i="0" u="none" strike="noStrike" dirty="0">
                          <a:solidFill>
                            <a:srgbClr val="002060"/>
                          </a:solidFill>
                          <a:effectLst/>
                          <a:latin typeface="Arial" panose="020B0604020202020204" pitchFamily="34" charset="0"/>
                        </a:rPr>
                        <a:t>Mütercim ve Tercümanlık Bölümü</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135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167871"/>
                  </a:ext>
                </a:extLst>
              </a:tr>
              <a:tr h="220048">
                <a:tc>
                  <a:txBody>
                    <a:bodyPr/>
                    <a:lstStyle/>
                    <a:p>
                      <a:pPr algn="l" fontAlgn="ctr"/>
                      <a:r>
                        <a:rPr lang="tr-TR" sz="1200" b="1" i="0" u="none" strike="noStrike" dirty="0">
                          <a:solidFill>
                            <a:srgbClr val="002060"/>
                          </a:solidFill>
                          <a:effectLst/>
                          <a:latin typeface="Arial" panose="020B0604020202020204" pitchFamily="34" charset="0"/>
                        </a:rPr>
                        <a:t>Psikoloji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74034"/>
                  </a:ext>
                </a:extLst>
              </a:tr>
              <a:tr h="220048">
                <a:tc>
                  <a:txBody>
                    <a:bodyPr/>
                    <a:lstStyle/>
                    <a:p>
                      <a:pPr algn="l" fontAlgn="ctr"/>
                      <a:r>
                        <a:rPr lang="tr-TR" sz="1200" b="1" i="0" u="none" strike="noStrike" dirty="0">
                          <a:solidFill>
                            <a:srgbClr val="002060"/>
                          </a:solidFill>
                          <a:effectLst/>
                          <a:latin typeface="Arial" panose="020B0604020202020204" pitchFamily="34" charset="0"/>
                        </a:rPr>
                        <a:t>Rus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897407"/>
                  </a:ext>
                </a:extLst>
              </a:tr>
              <a:tr h="220048">
                <a:tc>
                  <a:txBody>
                    <a:bodyPr/>
                    <a:lstStyle/>
                    <a:p>
                      <a:pPr algn="l" fontAlgn="ctr"/>
                      <a:r>
                        <a:rPr lang="tr-TR" sz="1200" b="1" i="0" u="none" strike="noStrike" dirty="0">
                          <a:solidFill>
                            <a:srgbClr val="002060"/>
                          </a:solidFill>
                          <a:effectLst/>
                          <a:latin typeface="Arial" panose="020B0604020202020204" pitchFamily="34" charset="0"/>
                        </a:rPr>
                        <a:t>Sanat Tarihi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196129"/>
                  </a:ext>
                </a:extLst>
              </a:tr>
              <a:tr h="220048">
                <a:tc>
                  <a:txBody>
                    <a:bodyPr/>
                    <a:lstStyle/>
                    <a:p>
                      <a:pPr algn="l" fontAlgn="ctr"/>
                      <a:r>
                        <a:rPr lang="tr-TR" sz="1200" b="1" i="0" u="none" strike="noStrike" dirty="0">
                          <a:solidFill>
                            <a:srgbClr val="002060"/>
                          </a:solidFill>
                          <a:effectLst/>
                          <a:latin typeface="Arial" panose="020B0604020202020204" pitchFamily="34" charset="0"/>
                        </a:rPr>
                        <a:t>Sosyoloji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218653"/>
                  </a:ext>
                </a:extLst>
              </a:tr>
              <a:tr h="220048">
                <a:tc>
                  <a:txBody>
                    <a:bodyPr/>
                    <a:lstStyle/>
                    <a:p>
                      <a:pPr algn="l" fontAlgn="ctr"/>
                      <a:r>
                        <a:rPr lang="tr-TR" sz="1200" b="1" i="0" u="none" strike="noStrike" dirty="0">
                          <a:solidFill>
                            <a:srgbClr val="002060"/>
                          </a:solidFill>
                          <a:effectLst/>
                          <a:latin typeface="Arial" panose="020B0604020202020204" pitchFamily="34" charset="0"/>
                        </a:rPr>
                        <a:t>Tarih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416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021426"/>
                  </a:ext>
                </a:extLst>
              </a:tr>
              <a:tr h="220048">
                <a:tc>
                  <a:txBody>
                    <a:bodyPr/>
                    <a:lstStyle/>
                    <a:p>
                      <a:pPr algn="l" fontAlgn="ctr"/>
                      <a:r>
                        <a:rPr lang="it-IT" sz="1200" b="1" i="0" u="none" strike="noStrike" dirty="0">
                          <a:solidFill>
                            <a:srgbClr val="002060"/>
                          </a:solidFill>
                          <a:effectLst/>
                          <a:latin typeface="Arial" panose="020B0604020202020204" pitchFamily="34" charset="0"/>
                        </a:rPr>
                        <a:t>Türk Dili ve Edebiyatı Programı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195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a:solidFill>
                            <a:srgbClr val="000000"/>
                          </a:solidFill>
                          <a:effectLst/>
                          <a:latin typeface="+mn-lt"/>
                        </a:rPr>
                        <a:t>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300" b="0" i="0" u="none" strike="noStrike" dirty="0">
                          <a:solidFill>
                            <a:srgbClr val="000000"/>
                          </a:solidFill>
                          <a:effectLst/>
                          <a:latin typeface="+mn-lt"/>
                        </a:rPr>
                        <a:t>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529340"/>
                  </a:ext>
                </a:extLst>
              </a:tr>
              <a:tr h="290936">
                <a:tc>
                  <a:txBody>
                    <a:bodyPr/>
                    <a:lstStyle/>
                    <a:p>
                      <a:pPr algn="l" fontAlgn="ctr"/>
                      <a:r>
                        <a:rPr lang="tr-TR" sz="1200" b="1" i="0" u="none" strike="noStrike" dirty="0">
                          <a:solidFill>
                            <a:srgbClr val="002060"/>
                          </a:solidFill>
                          <a:effectLst/>
                          <a:latin typeface="Arial" panose="020B0604020202020204" pitchFamily="34" charset="0"/>
                        </a:rPr>
                        <a:t>TOPLAM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600" b="1" i="0" u="none" strike="noStrike" dirty="0">
                          <a:solidFill>
                            <a:srgbClr val="000000"/>
                          </a:solidFill>
                          <a:effectLst/>
                          <a:latin typeface="+mn-lt"/>
                        </a:rPr>
                        <a:t>2418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600" b="1" i="0" u="none" strike="noStrike" dirty="0">
                          <a:solidFill>
                            <a:srgbClr val="000000"/>
                          </a:solidFill>
                          <a:effectLst/>
                          <a:latin typeface="+mn-lt"/>
                        </a:rPr>
                        <a:t>3566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tr-TR" sz="1600" b="1" i="0" u="none" strike="noStrike" dirty="0">
                          <a:solidFill>
                            <a:srgbClr val="000000"/>
                          </a:solidFill>
                          <a:effectLst/>
                          <a:latin typeface="+mn-lt"/>
                        </a:rPr>
                        <a:t>5984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338939"/>
                  </a:ext>
                </a:extLst>
              </a:tr>
            </a:tbl>
          </a:graphicData>
        </a:graphic>
      </p:graphicFrame>
    </p:spTree>
    <p:extLst>
      <p:ext uri="{BB962C8B-B14F-4D97-AF65-F5344CB8AC3E}">
        <p14:creationId xmlns:p14="http://schemas.microsoft.com/office/powerpoint/2010/main" val="3905357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9" y="490954"/>
            <a:ext cx="9721048" cy="819231"/>
          </a:xfrm>
        </p:spPr>
        <p:txBody>
          <a:bodyPr/>
          <a:lstStyle/>
          <a:p>
            <a:pPr marL="711200" algn="l"/>
            <a:r>
              <a:rPr lang="tr-TR" sz="2800" b="1" dirty="0">
                <a:solidFill>
                  <a:srgbClr val="C00000"/>
                </a:solidFill>
                <a:latin typeface=" helvetica Neue Light"/>
                <a:cs typeface="Helvetica" panose="020B0604020202020204" pitchFamily="34" charset="0"/>
              </a:rPr>
              <a:t>ÖĞRENCİ KULÜPLERİ</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8192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o 1">
            <a:extLst>
              <a:ext uri="{FF2B5EF4-FFF2-40B4-BE49-F238E27FC236}">
                <a16:creationId xmlns:a16="http://schemas.microsoft.com/office/drawing/2014/main" id="{F7FC9EC9-DDEE-3CC3-790C-5327F14D3D10}"/>
              </a:ext>
            </a:extLst>
          </p:cNvPr>
          <p:cNvGraphicFramePr>
            <a:graphicFrameLocks noGrp="1"/>
          </p:cNvGraphicFramePr>
          <p:nvPr>
            <p:extLst>
              <p:ext uri="{D42A27DB-BD31-4B8C-83A1-F6EECF244321}">
                <p14:modId xmlns:p14="http://schemas.microsoft.com/office/powerpoint/2010/main" val="1723204399"/>
              </p:ext>
            </p:extLst>
          </p:nvPr>
        </p:nvGraphicFramePr>
        <p:xfrm>
          <a:off x="1764632" y="1119691"/>
          <a:ext cx="9393979" cy="5419927"/>
        </p:xfrm>
        <a:graphic>
          <a:graphicData uri="http://schemas.openxmlformats.org/drawingml/2006/table">
            <a:tbl>
              <a:tblPr firstRow="1" firstCol="1" bandRow="1">
                <a:tableStyleId>{5C22544A-7EE6-4342-B048-85BDC9FD1C3A}</a:tableStyleId>
              </a:tblPr>
              <a:tblGrid>
                <a:gridCol w="5131586">
                  <a:extLst>
                    <a:ext uri="{9D8B030D-6E8A-4147-A177-3AD203B41FA5}">
                      <a16:colId xmlns:a16="http://schemas.microsoft.com/office/drawing/2014/main" val="232815554"/>
                    </a:ext>
                  </a:extLst>
                </a:gridCol>
                <a:gridCol w="4262393">
                  <a:extLst>
                    <a:ext uri="{9D8B030D-6E8A-4147-A177-3AD203B41FA5}">
                      <a16:colId xmlns:a16="http://schemas.microsoft.com/office/drawing/2014/main" val="332894994"/>
                    </a:ext>
                  </a:extLst>
                </a:gridCol>
              </a:tblGrid>
              <a:tr h="230494">
                <a:tc>
                  <a:txBody>
                    <a:bodyPr/>
                    <a:lstStyle/>
                    <a:p>
                      <a:pPr>
                        <a:lnSpc>
                          <a:spcPct val="107000"/>
                        </a:lnSpc>
                        <a:spcAft>
                          <a:spcPts val="800"/>
                        </a:spcAft>
                      </a:pPr>
                      <a:r>
                        <a:rPr lang="tr-TR" sz="1500" b="1" dirty="0">
                          <a:effectLst/>
                        </a:rPr>
                        <a:t>AKADEMİK BİRİMLER</a:t>
                      </a:r>
                      <a:endParaRPr lang="tr-TR" sz="1500" b="1"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b="1" dirty="0">
                          <a:effectLst/>
                        </a:rPr>
                        <a:t>KULÜP ADI</a:t>
                      </a:r>
                      <a:endParaRPr lang="tr-TR" sz="1500" b="1"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839771892"/>
                  </a:ext>
                </a:extLst>
              </a:tr>
              <a:tr h="230494">
                <a:tc>
                  <a:txBody>
                    <a:bodyPr/>
                    <a:lstStyle/>
                    <a:p>
                      <a:pPr>
                        <a:lnSpc>
                          <a:spcPct val="107000"/>
                        </a:lnSpc>
                        <a:spcAft>
                          <a:spcPts val="800"/>
                        </a:spcAft>
                      </a:pPr>
                      <a:r>
                        <a:rPr lang="tr-TR" sz="1500">
                          <a:effectLst/>
                        </a:rPr>
                        <a:t>Alman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Atatürkçü Düşünce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39869789"/>
                  </a:ext>
                </a:extLst>
              </a:tr>
              <a:tr h="230494">
                <a:tc>
                  <a:txBody>
                    <a:bodyPr/>
                    <a:lstStyle/>
                    <a:p>
                      <a:pPr>
                        <a:lnSpc>
                          <a:spcPct val="107000"/>
                        </a:lnSpc>
                        <a:spcAft>
                          <a:spcPts val="800"/>
                        </a:spcAft>
                      </a:pPr>
                      <a:r>
                        <a:rPr lang="tr-TR" sz="1500">
                          <a:effectLst/>
                        </a:rPr>
                        <a:t>Alman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Germanistik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737369308"/>
                  </a:ext>
                </a:extLst>
              </a:tr>
              <a:tr h="230494">
                <a:tc>
                  <a:txBody>
                    <a:bodyPr/>
                    <a:lstStyle/>
                    <a:p>
                      <a:pPr>
                        <a:lnSpc>
                          <a:spcPct val="107000"/>
                        </a:lnSpc>
                        <a:spcAft>
                          <a:spcPts val="800"/>
                        </a:spcAft>
                      </a:pPr>
                      <a:r>
                        <a:rPr lang="tr-TR" sz="1500">
                          <a:effectLst/>
                        </a:rPr>
                        <a:t>Alman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Germanistik Proje ve Etkinlik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47820065"/>
                  </a:ext>
                </a:extLst>
              </a:tr>
              <a:tr h="230494">
                <a:tc>
                  <a:txBody>
                    <a:bodyPr/>
                    <a:lstStyle/>
                    <a:p>
                      <a:pPr>
                        <a:lnSpc>
                          <a:spcPct val="107000"/>
                        </a:lnSpc>
                        <a:spcAft>
                          <a:spcPts val="800"/>
                        </a:spcAft>
                      </a:pPr>
                      <a:r>
                        <a:rPr lang="tr-TR" sz="1500">
                          <a:effectLst/>
                        </a:rPr>
                        <a:t>Amerikan Kültürü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Amerikan Kültürü ve Edebiyatı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28411419"/>
                  </a:ext>
                </a:extLst>
              </a:tr>
              <a:tr h="230494">
                <a:tc>
                  <a:txBody>
                    <a:bodyPr/>
                    <a:lstStyle/>
                    <a:p>
                      <a:pPr>
                        <a:lnSpc>
                          <a:spcPct val="107000"/>
                        </a:lnSpc>
                        <a:spcAft>
                          <a:spcPts val="800"/>
                        </a:spcAft>
                      </a:pPr>
                      <a:r>
                        <a:rPr lang="tr-TR" sz="1500">
                          <a:effectLst/>
                        </a:rPr>
                        <a:t>Arap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Arap Dili ve Edebiyatı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57748287"/>
                  </a:ext>
                </a:extLst>
              </a:tr>
              <a:tr h="230494">
                <a:tc>
                  <a:txBody>
                    <a:bodyPr/>
                    <a:lstStyle/>
                    <a:p>
                      <a:pPr>
                        <a:lnSpc>
                          <a:spcPct val="107000"/>
                        </a:lnSpc>
                        <a:spcAft>
                          <a:spcPts val="800"/>
                        </a:spcAft>
                      </a:pPr>
                      <a:r>
                        <a:rPr lang="tr-TR" sz="1500">
                          <a:effectLst/>
                        </a:rPr>
                        <a:t>Arkeoloji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Arkeoloji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90028723"/>
                  </a:ext>
                </a:extLst>
              </a:tr>
              <a:tr h="230494">
                <a:tc>
                  <a:txBody>
                    <a:bodyPr/>
                    <a:lstStyle/>
                    <a:p>
                      <a:pPr>
                        <a:lnSpc>
                          <a:spcPct val="107000"/>
                        </a:lnSpc>
                        <a:spcAft>
                          <a:spcPts val="800"/>
                        </a:spcAft>
                      </a:pPr>
                      <a:r>
                        <a:rPr lang="tr-TR" sz="1500">
                          <a:effectLst/>
                        </a:rPr>
                        <a:t>Bilgi ve Belge Yönetimi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Bilgi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94558509"/>
                  </a:ext>
                </a:extLst>
              </a:tr>
              <a:tr h="230494">
                <a:tc>
                  <a:txBody>
                    <a:bodyPr/>
                    <a:lstStyle/>
                    <a:p>
                      <a:pPr>
                        <a:lnSpc>
                          <a:spcPct val="107000"/>
                        </a:lnSpc>
                        <a:spcAft>
                          <a:spcPts val="800"/>
                        </a:spcAft>
                      </a:pPr>
                      <a:r>
                        <a:rPr lang="tr-TR" sz="1500">
                          <a:effectLst/>
                        </a:rPr>
                        <a:t>Coğrafya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Coğrafya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05022011"/>
                  </a:ext>
                </a:extLst>
              </a:tr>
              <a:tr h="230494">
                <a:tc>
                  <a:txBody>
                    <a:bodyPr/>
                    <a:lstStyle/>
                    <a:p>
                      <a:pPr>
                        <a:lnSpc>
                          <a:spcPct val="107000"/>
                        </a:lnSpc>
                        <a:spcAft>
                          <a:spcPts val="800"/>
                        </a:spcAft>
                      </a:pPr>
                      <a:r>
                        <a:rPr lang="tr-TR" sz="1500">
                          <a:effectLst/>
                        </a:rPr>
                        <a:t>Çağdaş Türk Lehçeleri ve Edebiyatları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Türk Dünyası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13694841"/>
                  </a:ext>
                </a:extLst>
              </a:tr>
              <a:tr h="230494">
                <a:tc>
                  <a:txBody>
                    <a:bodyPr/>
                    <a:lstStyle/>
                    <a:p>
                      <a:pPr>
                        <a:lnSpc>
                          <a:spcPct val="107000"/>
                        </a:lnSpc>
                        <a:spcAft>
                          <a:spcPts val="800"/>
                        </a:spcAft>
                        <a:tabLst>
                          <a:tab pos="1066800" algn="l"/>
                        </a:tabLst>
                      </a:pPr>
                      <a:r>
                        <a:rPr lang="tr-TR" sz="1500">
                          <a:effectLst/>
                        </a:rPr>
                        <a:t>Fars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Fars Dili ve Edebiyatı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88247613"/>
                  </a:ext>
                </a:extLst>
              </a:tr>
              <a:tr h="230494">
                <a:tc>
                  <a:txBody>
                    <a:bodyPr/>
                    <a:lstStyle/>
                    <a:p>
                      <a:pPr>
                        <a:lnSpc>
                          <a:spcPct val="107000"/>
                        </a:lnSpc>
                        <a:spcAft>
                          <a:spcPts val="800"/>
                        </a:spcAft>
                      </a:pPr>
                      <a:r>
                        <a:rPr lang="tr-TR" sz="1500">
                          <a:effectLst/>
                        </a:rPr>
                        <a:t>Felsefe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Felsefe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594593054"/>
                  </a:ext>
                </a:extLst>
              </a:tr>
              <a:tr h="230494">
                <a:tc>
                  <a:txBody>
                    <a:bodyPr/>
                    <a:lstStyle/>
                    <a:p>
                      <a:pPr>
                        <a:lnSpc>
                          <a:spcPct val="107000"/>
                        </a:lnSpc>
                        <a:spcAft>
                          <a:spcPts val="800"/>
                        </a:spcAft>
                      </a:pPr>
                      <a:r>
                        <a:rPr lang="tr-TR" sz="1500">
                          <a:effectLst/>
                        </a:rPr>
                        <a:t>İngiliz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Filoloji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757520793"/>
                  </a:ext>
                </a:extLst>
              </a:tr>
              <a:tr h="230494">
                <a:tc>
                  <a:txBody>
                    <a:bodyPr/>
                    <a:lstStyle/>
                    <a:p>
                      <a:pPr>
                        <a:lnSpc>
                          <a:spcPct val="107000"/>
                        </a:lnSpc>
                        <a:spcAft>
                          <a:spcPts val="800"/>
                        </a:spcAft>
                      </a:pPr>
                      <a:r>
                        <a:rPr lang="tr-TR" sz="1500">
                          <a:effectLst/>
                        </a:rPr>
                        <a:t>Psikoloji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Psikoloji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70069251"/>
                  </a:ext>
                </a:extLst>
              </a:tr>
              <a:tr h="230494">
                <a:tc>
                  <a:txBody>
                    <a:bodyPr/>
                    <a:lstStyle/>
                    <a:p>
                      <a:pPr>
                        <a:lnSpc>
                          <a:spcPct val="107000"/>
                        </a:lnSpc>
                        <a:spcAft>
                          <a:spcPts val="800"/>
                        </a:spcAft>
                      </a:pPr>
                      <a:r>
                        <a:rPr lang="tr-TR" sz="1500">
                          <a:effectLst/>
                        </a:rPr>
                        <a:t>Rus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Rus Dili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08888049"/>
                  </a:ext>
                </a:extLst>
              </a:tr>
              <a:tr h="230494">
                <a:tc>
                  <a:txBody>
                    <a:bodyPr/>
                    <a:lstStyle/>
                    <a:p>
                      <a:pPr>
                        <a:lnSpc>
                          <a:spcPct val="107000"/>
                        </a:lnSpc>
                        <a:spcAft>
                          <a:spcPts val="800"/>
                        </a:spcAft>
                      </a:pPr>
                      <a:r>
                        <a:rPr lang="tr-TR" sz="1500">
                          <a:effectLst/>
                        </a:rPr>
                        <a:t>Sanat Tarihi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Sanat Tarihi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96224392"/>
                  </a:ext>
                </a:extLst>
              </a:tr>
              <a:tr h="230494">
                <a:tc>
                  <a:txBody>
                    <a:bodyPr/>
                    <a:lstStyle/>
                    <a:p>
                      <a:pPr>
                        <a:lnSpc>
                          <a:spcPct val="107000"/>
                        </a:lnSpc>
                        <a:spcAft>
                          <a:spcPts val="800"/>
                        </a:spcAft>
                      </a:pPr>
                      <a:r>
                        <a:rPr lang="tr-TR" sz="1500">
                          <a:effectLst/>
                        </a:rPr>
                        <a:t>Sosyoloji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Sosyoloji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99542544"/>
                  </a:ext>
                </a:extLst>
              </a:tr>
              <a:tr h="230494">
                <a:tc>
                  <a:txBody>
                    <a:bodyPr/>
                    <a:lstStyle/>
                    <a:p>
                      <a:pPr>
                        <a:lnSpc>
                          <a:spcPct val="107000"/>
                        </a:lnSpc>
                        <a:spcAft>
                          <a:spcPts val="800"/>
                        </a:spcAft>
                      </a:pPr>
                      <a:r>
                        <a:rPr lang="tr-TR" sz="1500">
                          <a:effectLst/>
                        </a:rPr>
                        <a:t>Tarih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Tarih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79664281"/>
                  </a:ext>
                </a:extLst>
              </a:tr>
              <a:tr h="230494">
                <a:tc>
                  <a:txBody>
                    <a:bodyPr/>
                    <a:lstStyle/>
                    <a:p>
                      <a:pPr>
                        <a:lnSpc>
                          <a:spcPct val="107000"/>
                        </a:lnSpc>
                        <a:spcAft>
                          <a:spcPts val="800"/>
                        </a:spcAft>
                      </a:pPr>
                      <a:r>
                        <a:rPr lang="tr-TR" sz="1500">
                          <a:effectLst/>
                        </a:rPr>
                        <a:t>Türk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KADEM Öğrenci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45966457"/>
                  </a:ext>
                </a:extLst>
              </a:tr>
              <a:tr h="230494">
                <a:tc>
                  <a:txBody>
                    <a:bodyPr/>
                    <a:lstStyle/>
                    <a:p>
                      <a:pPr>
                        <a:lnSpc>
                          <a:spcPct val="107000"/>
                        </a:lnSpc>
                        <a:spcAft>
                          <a:spcPts val="800"/>
                        </a:spcAft>
                      </a:pPr>
                      <a:r>
                        <a:rPr lang="tr-TR" sz="1500">
                          <a:effectLst/>
                        </a:rPr>
                        <a:t>Türk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Türk Halk Bilimi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35133755"/>
                  </a:ext>
                </a:extLst>
              </a:tr>
              <a:tr h="230494">
                <a:tc>
                  <a:txBody>
                    <a:bodyPr/>
                    <a:lstStyle/>
                    <a:p>
                      <a:pPr>
                        <a:lnSpc>
                          <a:spcPct val="107000"/>
                        </a:lnSpc>
                        <a:spcAft>
                          <a:spcPts val="800"/>
                        </a:spcAft>
                      </a:pPr>
                      <a:r>
                        <a:rPr lang="tr-TR" sz="1500">
                          <a:effectLst/>
                        </a:rPr>
                        <a:t>Türk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Türkoloji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83573647"/>
                  </a:ext>
                </a:extLst>
              </a:tr>
              <a:tr h="230494">
                <a:tc>
                  <a:txBody>
                    <a:bodyPr/>
                    <a:lstStyle/>
                    <a:p>
                      <a:pPr>
                        <a:lnSpc>
                          <a:spcPct val="107000"/>
                        </a:lnSpc>
                        <a:spcAft>
                          <a:spcPts val="800"/>
                        </a:spcAft>
                      </a:pPr>
                      <a:r>
                        <a:rPr lang="tr-TR" sz="1500" dirty="0">
                          <a:effectLst/>
                        </a:rPr>
                        <a:t>Türk Dili ve Edebiyatı Bölümü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Yaratıcı Yazarlık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34805076"/>
                  </a:ext>
                </a:extLst>
              </a:tr>
              <a:tr h="230494">
                <a:tc>
                  <a:txBody>
                    <a:bodyPr/>
                    <a:lstStyle/>
                    <a:p>
                      <a:pPr>
                        <a:lnSpc>
                          <a:spcPct val="107000"/>
                        </a:lnSpc>
                        <a:spcAft>
                          <a:spcPts val="800"/>
                        </a:spcAft>
                      </a:pPr>
                      <a:r>
                        <a:rPr lang="tr-TR" sz="1500">
                          <a:effectLst/>
                        </a:rPr>
                        <a:t>Türk Dili ve Edebiyatı Bölümü</a:t>
                      </a:r>
                      <a:endParaRPr lang="tr-TR" sz="15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500" dirty="0">
                          <a:effectLst/>
                        </a:rPr>
                        <a:t>Çevre, İklim Değişikliği ve Edebiyat Kulübü</a:t>
                      </a:r>
                      <a:endParaRPr lang="tr-TR" sz="15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765743658"/>
                  </a:ext>
                </a:extLst>
              </a:tr>
            </a:tbl>
          </a:graphicData>
        </a:graphic>
      </p:graphicFrame>
    </p:spTree>
    <p:extLst>
      <p:ext uri="{BB962C8B-B14F-4D97-AF65-F5344CB8AC3E}">
        <p14:creationId xmlns:p14="http://schemas.microsoft.com/office/powerpoint/2010/main" val="2643213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 name="Resim 1">
            <a:extLst>
              <a:ext uri="{FF2B5EF4-FFF2-40B4-BE49-F238E27FC236}">
                <a16:creationId xmlns:a16="http://schemas.microsoft.com/office/drawing/2014/main" id="{2D4A77B8-9178-F175-F0BF-8C55C8BB0F4A}"/>
              </a:ext>
            </a:extLst>
          </p:cNvPr>
          <p:cNvPicPr>
            <a:picLocks noChangeAspect="1"/>
          </p:cNvPicPr>
          <p:nvPr/>
        </p:nvPicPr>
        <p:blipFill>
          <a:blip r:embed="rId3"/>
          <a:stretch>
            <a:fillRect/>
          </a:stretch>
        </p:blipFill>
        <p:spPr>
          <a:xfrm>
            <a:off x="1407080" y="1222982"/>
            <a:ext cx="9748226" cy="3206143"/>
          </a:xfrm>
          <a:prstGeom prst="rect">
            <a:avLst/>
          </a:prstGeom>
        </p:spPr>
      </p:pic>
      <p:sp>
        <p:nvSpPr>
          <p:cNvPr id="3" name="Metin kutusu 2">
            <a:extLst>
              <a:ext uri="{FF2B5EF4-FFF2-40B4-BE49-F238E27FC236}">
                <a16:creationId xmlns:a16="http://schemas.microsoft.com/office/drawing/2014/main" id="{9A31296A-080D-DC4B-6408-74F5121A2BCD}"/>
              </a:ext>
            </a:extLst>
          </p:cNvPr>
          <p:cNvSpPr txBox="1"/>
          <p:nvPr/>
        </p:nvSpPr>
        <p:spPr>
          <a:xfrm>
            <a:off x="1542933" y="4686272"/>
            <a:ext cx="9748226" cy="1477328"/>
          </a:xfrm>
          <a:prstGeom prst="rect">
            <a:avLst/>
          </a:prstGeom>
          <a:noFill/>
        </p:spPr>
        <p:txBody>
          <a:bodyPr wrap="square" rtlCol="0">
            <a:spAutoFit/>
          </a:bodyPr>
          <a:lstStyle/>
          <a:p>
            <a:r>
              <a:rPr lang="tr-TR" b="1" dirty="0">
                <a:solidFill>
                  <a:srgbClr val="C00000"/>
                </a:solidFill>
                <a:latin typeface="Helvetica Neue Light"/>
              </a:rPr>
              <a:t>İLETİŞİM</a:t>
            </a:r>
          </a:p>
          <a:p>
            <a:r>
              <a:rPr lang="tr-TR" b="1" dirty="0">
                <a:latin typeface="Helvetica Neue Light"/>
              </a:rPr>
              <a:t>Web: </a:t>
            </a:r>
            <a:r>
              <a:rPr lang="tr-TR" dirty="0">
                <a:latin typeface="Helvetica Neue Light"/>
                <a:hlinkClick r:id="rId4"/>
              </a:rPr>
              <a:t>https://birimler.atauni.edu.tr/edebiyat-fakultesi/</a:t>
            </a:r>
            <a:endParaRPr lang="tr-TR" dirty="0">
              <a:latin typeface="Helvetica Neue Light"/>
            </a:endParaRPr>
          </a:p>
          <a:p>
            <a:r>
              <a:rPr lang="de-DE" b="1" dirty="0" err="1">
                <a:latin typeface="Helvetica Neue Light"/>
              </a:rPr>
              <a:t>Adres</a:t>
            </a:r>
            <a:r>
              <a:rPr lang="de-DE" dirty="0">
                <a:latin typeface="Helvetica Neue Light"/>
              </a:rPr>
              <a:t>:</a:t>
            </a:r>
            <a:r>
              <a:rPr lang="tr-TR" dirty="0">
                <a:latin typeface="Helvetica Neue Light"/>
              </a:rPr>
              <a:t> </a:t>
            </a:r>
            <a:r>
              <a:rPr lang="de-DE" dirty="0">
                <a:latin typeface="Helvetica Neue Light"/>
              </a:rPr>
              <a:t>Atatürk </a:t>
            </a:r>
            <a:r>
              <a:rPr lang="de-DE" dirty="0" err="1">
                <a:latin typeface="Helvetica Neue Light"/>
              </a:rPr>
              <a:t>Üniversitesi</a:t>
            </a:r>
            <a:r>
              <a:rPr lang="de-DE" dirty="0">
                <a:latin typeface="Helvetica Neue Light"/>
              </a:rPr>
              <a:t> </a:t>
            </a:r>
            <a:r>
              <a:rPr lang="de-DE" dirty="0" err="1">
                <a:latin typeface="Helvetica Neue Light"/>
              </a:rPr>
              <a:t>Edebiyat</a:t>
            </a:r>
            <a:r>
              <a:rPr lang="de-DE" dirty="0">
                <a:latin typeface="Helvetica Neue Light"/>
              </a:rPr>
              <a:t> </a:t>
            </a:r>
            <a:r>
              <a:rPr lang="de-DE" dirty="0" err="1">
                <a:latin typeface="Helvetica Neue Light"/>
              </a:rPr>
              <a:t>Fakültesi</a:t>
            </a:r>
            <a:r>
              <a:rPr lang="de-DE" dirty="0">
                <a:latin typeface="Helvetica Neue Light"/>
              </a:rPr>
              <a:t> 25240 Erzurum</a:t>
            </a:r>
          </a:p>
          <a:p>
            <a:r>
              <a:rPr lang="de-DE" b="1" dirty="0">
                <a:latin typeface="Helvetica Neue Light"/>
              </a:rPr>
              <a:t>E-</a:t>
            </a:r>
            <a:r>
              <a:rPr lang="de-DE" b="1" dirty="0" err="1">
                <a:latin typeface="Helvetica Neue Light"/>
              </a:rPr>
              <a:t>Posta</a:t>
            </a:r>
            <a:r>
              <a:rPr lang="de-DE" b="1" dirty="0">
                <a:latin typeface="Helvetica Neue Light"/>
              </a:rPr>
              <a:t>:</a:t>
            </a:r>
            <a:r>
              <a:rPr lang="tr-TR" b="1" dirty="0">
                <a:latin typeface="Helvetica Neue Light"/>
              </a:rPr>
              <a:t> </a:t>
            </a:r>
            <a:r>
              <a:rPr lang="de-DE" dirty="0">
                <a:latin typeface="Helvetica Neue Light"/>
                <a:hlinkClick r:id="rId5"/>
              </a:rPr>
              <a:t>edebiyatfak@atauni.edu.tr</a:t>
            </a:r>
            <a:r>
              <a:rPr lang="tr-TR" dirty="0">
                <a:latin typeface="Helvetica Neue Light"/>
              </a:rPr>
              <a:t> </a:t>
            </a:r>
          </a:p>
          <a:p>
            <a:endParaRPr lang="tr-TR" dirty="0">
              <a:latin typeface="Helvetica Neue Light"/>
            </a:endParaRPr>
          </a:p>
        </p:txBody>
      </p:sp>
    </p:spTree>
    <p:extLst>
      <p:ext uri="{BB962C8B-B14F-4D97-AF65-F5344CB8AC3E}">
        <p14:creationId xmlns:p14="http://schemas.microsoft.com/office/powerpoint/2010/main" val="4105953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F7FC"/>
        </a:solidFill>
        <a:effectLst/>
      </p:bgPr>
    </p:bg>
    <p:spTree>
      <p:nvGrpSpPr>
        <p:cNvPr id="1" name="">
          <a:extLst>
            <a:ext uri="{FF2B5EF4-FFF2-40B4-BE49-F238E27FC236}">
              <a16:creationId xmlns:a16="http://schemas.microsoft.com/office/drawing/2014/main" id="{E3A4A4CB-2E0E-7D67-AE9D-466DCC790308}"/>
            </a:ext>
          </a:extLst>
        </p:cNvPr>
        <p:cNvGrpSpPr/>
        <p:nvPr/>
      </p:nvGrpSpPr>
      <p:grpSpPr>
        <a:xfrm>
          <a:off x="0" y="0"/>
          <a:ext cx="0" cy="0"/>
          <a:chOff x="0" y="0"/>
          <a:chExt cx="0" cy="0"/>
        </a:xfrm>
      </p:grpSpPr>
      <p:sp>
        <p:nvSpPr>
          <p:cNvPr id="30" name="Title 1">
            <a:extLst>
              <a:ext uri="{FF2B5EF4-FFF2-40B4-BE49-F238E27FC236}">
                <a16:creationId xmlns:a16="http://schemas.microsoft.com/office/drawing/2014/main" id="{72603C22-940B-17B9-8896-400EE6BF813E}"/>
              </a:ext>
            </a:extLst>
          </p:cNvPr>
          <p:cNvSpPr txBox="1">
            <a:spLocks/>
          </p:cNvSpPr>
          <p:nvPr/>
        </p:nvSpPr>
        <p:spPr>
          <a:xfrm>
            <a:off x="1102967" y="1394705"/>
            <a:ext cx="9986065" cy="1130545"/>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2800" b="1" i="0" kern="1200" cap="none" spc="0">
                <a:solidFill>
                  <a:srgbClr val="404041"/>
                </a:solidFill>
                <a:latin typeface="Century Gothic" panose="020B0502020202020204" pitchFamily="34" charset="0"/>
                <a:ea typeface="+mj-ea"/>
                <a:cs typeface="Arial"/>
              </a:defRPr>
            </a:lvl1pPr>
          </a:lstStyle>
          <a:p>
            <a:pPr algn="l"/>
            <a:r>
              <a:rPr lang="tr-TR" sz="4400" dirty="0">
                <a:latin typeface="Helvetica Neue" panose="02000503000000020004" pitchFamily="2" charset="0"/>
                <a:ea typeface="Helvetica Neue" panose="02000503000000020004" pitchFamily="2" charset="0"/>
                <a:cs typeface="Helvetica Neue" panose="02000503000000020004" pitchFamily="2" charset="0"/>
              </a:rPr>
              <a:t>2. Bölüm</a:t>
            </a:r>
          </a:p>
        </p:txBody>
      </p:sp>
      <p:sp>
        <p:nvSpPr>
          <p:cNvPr id="2" name="TextBox 1">
            <a:extLst>
              <a:ext uri="{FF2B5EF4-FFF2-40B4-BE49-F238E27FC236}">
                <a16:creationId xmlns:a16="http://schemas.microsoft.com/office/drawing/2014/main" id="{DEFA472D-E6B6-C8BB-AADD-CD7FAC070D7F}"/>
              </a:ext>
            </a:extLst>
          </p:cNvPr>
          <p:cNvSpPr txBox="1"/>
          <p:nvPr/>
        </p:nvSpPr>
        <p:spPr>
          <a:xfrm>
            <a:off x="1102967" y="2730909"/>
            <a:ext cx="3977756" cy="2585323"/>
          </a:xfrm>
          <a:prstGeom prst="rect">
            <a:avLst/>
          </a:prstGeom>
          <a:noFill/>
        </p:spPr>
        <p:txBody>
          <a:bodyPr wrap="none" rtlCol="0">
            <a:spAutoFit/>
          </a:bodyPr>
          <a:lstStyle/>
          <a:p>
            <a:pPr>
              <a:lnSpc>
                <a:spcPct val="150000"/>
              </a:lnSpc>
            </a:pPr>
            <a:r>
              <a:rPr lang="tr-TR" sz="2400" noProof="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sz="2400" noProof="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sz="2400" noProof="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sz="2400" noProof="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endParaRPr lang="en-US" dirty="0">
              <a:solidFill>
                <a:schemeClr val="tx1">
                  <a:lumMod val="95000"/>
                  <a:lumOff val="5000"/>
                </a:schemeClr>
              </a:solidFill>
            </a:endParaRPr>
          </a:p>
        </p:txBody>
      </p:sp>
      <p:pic>
        <p:nvPicPr>
          <p:cNvPr id="3" name="Picture 2">
            <a:extLst>
              <a:ext uri="{FF2B5EF4-FFF2-40B4-BE49-F238E27FC236}">
                <a16:creationId xmlns:a16="http://schemas.microsoft.com/office/drawing/2014/main" id="{AC9BEE9A-5732-B459-B65D-5522F12756B4}"/>
              </a:ext>
            </a:extLst>
          </p:cNvPr>
          <p:cNvPicPr>
            <a:picLocks noChangeAspect="1"/>
          </p:cNvPicPr>
          <p:nvPr/>
        </p:nvPicPr>
        <p:blipFill>
          <a:blip r:embed="rId3"/>
          <a:srcRect l="3163" t="3165" r="2132" b="3166"/>
          <a:stretch/>
        </p:blipFill>
        <p:spPr>
          <a:xfrm>
            <a:off x="5625297" y="490954"/>
            <a:ext cx="6566703" cy="6494912"/>
          </a:xfrm>
          <a:prstGeom prst="rect">
            <a:avLst/>
          </a:prstGeom>
        </p:spPr>
      </p:pic>
    </p:spTree>
    <p:extLst>
      <p:ext uri="{BB962C8B-B14F-4D97-AF65-F5344CB8AC3E}">
        <p14:creationId xmlns:p14="http://schemas.microsoft.com/office/powerpoint/2010/main" val="2954133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nvGraphicFramePr>
        <p:xfrm>
          <a:off x="7397286" y="185453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7" name="Table 7">
            <a:extLst>
              <a:ext uri="{FF2B5EF4-FFF2-40B4-BE49-F238E27FC236}">
                <a16:creationId xmlns:a16="http://schemas.microsoft.com/office/drawing/2014/main" id="{1AB417C2-590B-65C0-981D-85313490A27D}"/>
              </a:ext>
            </a:extLst>
          </p:cNvPr>
          <p:cNvGraphicFramePr>
            <a:graphicFrameLocks noGrp="1"/>
          </p:cNvGraphicFramePr>
          <p:nvPr>
            <p:extLst>
              <p:ext uri="{D42A27DB-BD31-4B8C-83A1-F6EECF244321}">
                <p14:modId xmlns:p14="http://schemas.microsoft.com/office/powerpoint/2010/main" val="4285538416"/>
              </p:ext>
            </p:extLst>
          </p:nvPr>
        </p:nvGraphicFramePr>
        <p:xfrm>
          <a:off x="7397286" y="3429000"/>
          <a:ext cx="4011403" cy="2663353"/>
        </p:xfrm>
        <a:graphic>
          <a:graphicData uri="http://schemas.openxmlformats.org/drawingml/2006/table">
            <a:tbl>
              <a:tblPr firstRow="1" bandRow="1">
                <a:tableStyleId>{5C22544A-7EE6-4342-B048-85BDC9FD1C3A}</a:tableStyleId>
              </a:tblPr>
              <a:tblGrid>
                <a:gridCol w="1225058">
                  <a:extLst>
                    <a:ext uri="{9D8B030D-6E8A-4147-A177-3AD203B41FA5}">
                      <a16:colId xmlns:a16="http://schemas.microsoft.com/office/drawing/2014/main" val="799960126"/>
                    </a:ext>
                  </a:extLst>
                </a:gridCol>
                <a:gridCol w="2786345">
                  <a:extLst>
                    <a:ext uri="{9D8B030D-6E8A-4147-A177-3AD203B41FA5}">
                      <a16:colId xmlns:a16="http://schemas.microsoft.com/office/drawing/2014/main" val="2838800866"/>
                    </a:ext>
                  </a:extLst>
                </a:gridCol>
              </a:tblGrid>
              <a:tr h="47573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İletişim Bilgileri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547503">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İletişim Sorumlusu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Arş. Gör. İlknur ÇAKIR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559501"/>
                  </a:ext>
                </a:extLst>
              </a:tr>
              <a:tr h="6874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Adres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Atatürk</a:t>
                      </a:r>
                      <a:r>
                        <a:rPr lang="tr-TR" sz="1200" b="0" i="0"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 Üniversitesi Edebiyat  Fak. Coğrafya Bölümü</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93267">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e-posta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rPr>
                        <a:t>ilknurcakir@atauni.edu.tr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4593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Telefon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+90 442 231 82</a:t>
                      </a:r>
                      <a:r>
                        <a:rPr lang="tr-TR" sz="1200" b="0" i="0" u="none" kern="1200" baseline="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20</a:t>
                      </a:r>
                      <a:endParaRPr lang="tr-TR" sz="1200" b="0" i="0" u="none"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715870" y="1806043"/>
            <a:ext cx="5681415" cy="3862596"/>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Coğrafya Anabilim Dalında </a:t>
            </a:r>
            <a:r>
              <a:rPr lang="tr-TR" sz="2000" b="1" dirty="0">
                <a:solidFill>
                  <a:schemeClr val="tx1">
                    <a:lumMod val="75000"/>
                    <a:lumOff val="25000"/>
                  </a:schemeClr>
                </a:solidFill>
                <a:latin typeface=" helvetica Neue Light"/>
                <a:ea typeface="Helvetica Neue Light" panose="02000403000000020004" pitchFamily="2" charset="0"/>
              </a:rPr>
              <a:t>Coğrafya P</a:t>
            </a:r>
            <a:r>
              <a:rPr lang="tr-TR" sz="2000" b="1" dirty="0">
                <a:solidFill>
                  <a:schemeClr val="tx1">
                    <a:lumMod val="75000"/>
                    <a:lumOff val="25000"/>
                  </a:schemeClr>
                </a:solidFill>
                <a:latin typeface=" helvetica Neue Light"/>
                <a:ea typeface="Helvetica Neue Medium" panose="02000503000000020004" pitchFamily="2" charset="0"/>
                <a:cs typeface="Helvetica Neue Medium" panose="02000503000000020004" pitchFamily="2" charset="0"/>
              </a:rPr>
              <a:t>rogramı</a:t>
            </a:r>
            <a:r>
              <a:rPr lang="tr-TR" sz="2000" b="1" dirty="0">
                <a:solidFill>
                  <a:schemeClr val="tx1">
                    <a:lumMod val="75000"/>
                    <a:lumOff val="25000"/>
                  </a:schemeClr>
                </a:solidFill>
                <a:latin typeface=" helvetica Neue Light"/>
                <a:ea typeface="Helvetica Neue Light" panose="02000403000000020004" pitchFamily="2" charset="0"/>
              </a:rPr>
              <a:t> </a:t>
            </a: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ve </a:t>
            </a:r>
            <a:r>
              <a:rPr lang="tr-TR" sz="2000" b="1" dirty="0">
                <a:solidFill>
                  <a:schemeClr val="tx1">
                    <a:lumMod val="75000"/>
                    <a:lumOff val="25000"/>
                  </a:schemeClr>
                </a:solidFill>
                <a:latin typeface=" helvetica Neue Light"/>
                <a:ea typeface="Helvetica Neue Light" panose="02000403000000020004" pitchFamily="2" charset="0"/>
              </a:rPr>
              <a:t>Coğrafya İkinci Öğretim </a:t>
            </a:r>
            <a:r>
              <a:rPr lang="tr-TR" sz="2000" b="1" dirty="0">
                <a:solidFill>
                  <a:schemeClr val="tx1">
                    <a:lumMod val="75000"/>
                    <a:lumOff val="25000"/>
                  </a:schemeClr>
                </a:solidFill>
                <a:latin typeface=" helvetica Neue Light"/>
                <a:ea typeface="Helvetica Neue Medium" panose="02000503000000020004" pitchFamily="2" charset="0"/>
                <a:cs typeface="Helvetica Neue Medium" panose="02000503000000020004" pitchFamily="2" charset="0"/>
              </a:rPr>
              <a:t>programı</a:t>
            </a:r>
            <a:r>
              <a:rPr lang="tr-TR" sz="2000" b="1" dirty="0">
                <a:solidFill>
                  <a:schemeClr val="tx1">
                    <a:lumMod val="75000"/>
                    <a:lumOff val="25000"/>
                  </a:schemeClr>
                </a:solidFill>
                <a:latin typeface=" helvetica Neue Light"/>
                <a:ea typeface="Helvetica Neue Light" panose="02000403000000020004" pitchFamily="2" charset="0"/>
              </a:rPr>
              <a:t> </a:t>
            </a: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olmak üzere iyi ayrı program yürütülmektedir. </a:t>
            </a:r>
          </a:p>
          <a:p>
            <a:pPr marL="285750" indent="-285750">
              <a:spcAft>
                <a:spcPts val="600"/>
              </a:spcAft>
              <a:buFont typeface="Wingdings" pitchFamily="2" charset="2"/>
              <a:buChar char="§"/>
            </a:pPr>
            <a:endPar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Dersler teorik ve uygulamalı olarak yürütülmektedir.</a:t>
            </a:r>
          </a:p>
          <a:p>
            <a:pPr>
              <a:spcAft>
                <a:spcPts val="600"/>
              </a:spcAft>
            </a:pP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 </a:t>
            </a:r>
          </a:p>
          <a:p>
            <a:pPr marL="285750" indent="-285750">
              <a:spcAft>
                <a:spcPts val="600"/>
              </a:spcAft>
              <a:buFont typeface="Wingdings" pitchFamily="2" charset="2"/>
              <a:buChar char="§"/>
            </a:pP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Coğrafya programının tüm gereksinimlerini yerine getirerek başarı ile tamamlayan mezunlar </a:t>
            </a:r>
            <a:r>
              <a:rPr lang="tr-TR" sz="200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Coğrafya </a:t>
            </a:r>
            <a:r>
              <a:rPr lang="tr-TR" sz="2000" dirty="0">
                <a:solidFill>
                  <a:schemeClr val="tx1">
                    <a:lumMod val="75000"/>
                    <a:lumOff val="25000"/>
                  </a:schemeClr>
                </a:solidFill>
                <a:latin typeface="Helvetica Neue Light" panose="02000403000000020004" pitchFamily="2" charset="0"/>
                <a:ea typeface="Helvetica Neue Light" panose="02000403000000020004" pitchFamily="2" charset="0"/>
              </a:rPr>
              <a:t>alanında lisans derecesi alırlar.</a:t>
            </a:r>
          </a:p>
          <a:p>
            <a:endParaRPr lang="en-US" sz="2000" dirty="0"/>
          </a:p>
        </p:txBody>
      </p:sp>
    </p:spTree>
    <p:extLst>
      <p:ext uri="{BB962C8B-B14F-4D97-AF65-F5344CB8AC3E}">
        <p14:creationId xmlns:p14="http://schemas.microsoft.com/office/powerpoint/2010/main" val="257104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2025 Kontenjan,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4">
            <a:extLst>
              <a:ext uri="{FF2B5EF4-FFF2-40B4-BE49-F238E27FC236}">
                <a16:creationId xmlns:a16="http://schemas.microsoft.com/office/drawing/2014/main" id="{19E5C8A0-B7B0-8889-637D-71532B8B4E93}"/>
              </a:ext>
            </a:extLst>
          </p:cNvPr>
          <p:cNvGraphicFramePr>
            <a:graphicFrameLocks noGrp="1"/>
          </p:cNvGraphicFramePr>
          <p:nvPr>
            <p:extLst>
              <p:ext uri="{D42A27DB-BD31-4B8C-83A1-F6EECF244321}">
                <p14:modId xmlns:p14="http://schemas.microsoft.com/office/powerpoint/2010/main" val="2623046353"/>
              </p:ext>
            </p:extLst>
          </p:nvPr>
        </p:nvGraphicFramePr>
        <p:xfrm>
          <a:off x="1542932" y="1759054"/>
          <a:ext cx="9877341" cy="4009178"/>
        </p:xfrm>
        <a:graphic>
          <a:graphicData uri="http://schemas.openxmlformats.org/drawingml/2006/table">
            <a:tbl>
              <a:tblPr firstRow="1" bandRow="1">
                <a:tableStyleId>{5C22544A-7EE6-4342-B048-85BDC9FD1C3A}</a:tableStyleId>
              </a:tblPr>
              <a:tblGrid>
                <a:gridCol w="1644276">
                  <a:extLst>
                    <a:ext uri="{9D8B030D-6E8A-4147-A177-3AD203B41FA5}">
                      <a16:colId xmlns:a16="http://schemas.microsoft.com/office/drawing/2014/main" val="2299514016"/>
                    </a:ext>
                  </a:extLst>
                </a:gridCol>
                <a:gridCol w="1646613">
                  <a:extLst>
                    <a:ext uri="{9D8B030D-6E8A-4147-A177-3AD203B41FA5}">
                      <a16:colId xmlns:a16="http://schemas.microsoft.com/office/drawing/2014/main" val="1525931665"/>
                    </a:ext>
                  </a:extLst>
                </a:gridCol>
                <a:gridCol w="1646613">
                  <a:extLst>
                    <a:ext uri="{9D8B030D-6E8A-4147-A177-3AD203B41FA5}">
                      <a16:colId xmlns:a16="http://schemas.microsoft.com/office/drawing/2014/main" val="2077092850"/>
                    </a:ext>
                  </a:extLst>
                </a:gridCol>
                <a:gridCol w="1646613">
                  <a:extLst>
                    <a:ext uri="{9D8B030D-6E8A-4147-A177-3AD203B41FA5}">
                      <a16:colId xmlns:a16="http://schemas.microsoft.com/office/drawing/2014/main" val="284225198"/>
                    </a:ext>
                  </a:extLst>
                </a:gridCol>
                <a:gridCol w="1646613">
                  <a:extLst>
                    <a:ext uri="{9D8B030D-6E8A-4147-A177-3AD203B41FA5}">
                      <a16:colId xmlns:a16="http://schemas.microsoft.com/office/drawing/2014/main" val="2708910946"/>
                    </a:ext>
                  </a:extLst>
                </a:gridCol>
                <a:gridCol w="1646613">
                  <a:extLst>
                    <a:ext uri="{9D8B030D-6E8A-4147-A177-3AD203B41FA5}">
                      <a16:colId xmlns:a16="http://schemas.microsoft.com/office/drawing/2014/main" val="2844208802"/>
                    </a:ext>
                  </a:extLst>
                </a:gridCol>
              </a:tblGrid>
              <a:tr h="1265978">
                <a:tc>
                  <a:txBody>
                    <a:bodyPr/>
                    <a:lstStyle/>
                    <a:p>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Kontenjan</a:t>
                      </a:r>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tc>
                  <a:txBody>
                    <a:bodyPr/>
                    <a:lstStyle/>
                    <a:p>
                      <a:pPr algn="ct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Yerleşen</a:t>
                      </a:r>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tc>
                  <a:txBody>
                    <a:bodyPr/>
                    <a:lstStyle/>
                    <a:p>
                      <a:pPr algn="ct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Yerleşme</a:t>
                      </a:r>
                      <a:r>
                        <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Oranı</a:t>
                      </a:r>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tc>
                  <a:txBody>
                    <a:bodyPr/>
                    <a:lstStyle/>
                    <a:p>
                      <a:pPr algn="ct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Kesin</a:t>
                      </a:r>
                      <a:r>
                        <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Kayıt</a:t>
                      </a:r>
                      <a:r>
                        <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Yaptıran</a:t>
                      </a:r>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tc>
                  <a:txBody>
                    <a:bodyPr/>
                    <a:lstStyle/>
                    <a:p>
                      <a:pPr algn="ct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Kazanıp</a:t>
                      </a:r>
                      <a:r>
                        <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Kayıt</a:t>
                      </a:r>
                      <a:r>
                        <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Yaptırmayan</a:t>
                      </a:r>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extLst>
                  <a:ext uri="{0D108BD9-81ED-4DB2-BD59-A6C34878D82A}">
                    <a16:rowId xmlns:a16="http://schemas.microsoft.com/office/drawing/2014/main" val="1382211524"/>
                  </a:ext>
                </a:extLst>
              </a:tr>
              <a:tr h="914400">
                <a:tc>
                  <a:txBody>
                    <a:bodyPr/>
                    <a:lstStyle/>
                    <a:p>
                      <a:r>
                        <a:rPr lang="en-US" sz="1600" b="0" i="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Genel</a:t>
                      </a:r>
                      <a:endParaRPr lang="en-US" sz="16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marL="2286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tc>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40</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43</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 100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43</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4546202"/>
                  </a:ext>
                </a:extLst>
              </a:tr>
              <a:tr h="914400">
                <a:tc>
                  <a:txBody>
                    <a:bodyPr/>
                    <a:lstStyle/>
                    <a:p>
                      <a:r>
                        <a:rPr lang="en-US" sz="1600" b="0" i="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Okul</a:t>
                      </a:r>
                      <a:r>
                        <a:rPr lang="en-US" sz="16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b="0" i="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Birincisi</a:t>
                      </a:r>
                      <a:endParaRPr lang="en-US" sz="16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marL="2286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172AE"/>
                    </a:solidFill>
                  </a:tcPr>
                </a:tc>
                <a:tc>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6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6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6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099385"/>
                  </a:ext>
                </a:extLst>
              </a:tr>
              <a:tr h="914400">
                <a:tc>
                  <a:txBody>
                    <a:bodyPr/>
                    <a:lstStyle/>
                    <a:p>
                      <a:r>
                        <a:rPr lang="en-US" sz="1600" b="0" i="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a:t>
                      </a:r>
                      <a:endParaRPr lang="en-US"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2286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41</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tr-TR" sz="2000" b="0" i="0" dirty="0">
                          <a:latin typeface="Helvetica Neue Medium" panose="02000503000000020004" pitchFamily="2" charset="0"/>
                          <a:ea typeface="Helvetica Neue Medium" panose="02000503000000020004" pitchFamily="2" charset="0"/>
                          <a:cs typeface="Helvetica Neue Medium" panose="02000503000000020004" pitchFamily="2" charset="0"/>
                        </a:rPr>
                        <a:t>43</a:t>
                      </a:r>
                      <a:endParaRPr lang="en-US" sz="20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endParaRPr lang="en-US" sz="16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6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600" b="0" i="0" dirty="0">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2459471"/>
                  </a:ext>
                </a:extLst>
              </a:tr>
            </a:tbl>
          </a:graphicData>
        </a:graphic>
      </p:graphicFrame>
    </p:spTree>
    <p:extLst>
      <p:ext uri="{BB962C8B-B14F-4D97-AF65-F5344CB8AC3E}">
        <p14:creationId xmlns:p14="http://schemas.microsoft.com/office/powerpoint/2010/main" val="82417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1817351" y="2745596"/>
            <a:ext cx="3387695" cy="3001334"/>
          </a:xfrm>
          <a:prstGeom prst="rect">
            <a:avLst/>
          </a:prstGeom>
          <a:noFill/>
        </p:spPr>
        <p:txBody>
          <a:bodyPr wrap="square" lIns="0" rIns="0" rtlCol="0" anchor="b">
            <a:spAutoFit/>
          </a:bodyPr>
          <a:lstStyle/>
          <a:p>
            <a:pPr>
              <a:lnSpc>
                <a:spcPct val="150000"/>
              </a:lnSpc>
            </a:pPr>
            <a:r>
              <a:rPr lang="tr-TR" sz="16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Bölüm</a:t>
            </a:r>
          </a:p>
          <a:p>
            <a:pPr>
              <a:lnSpc>
                <a:spcPct val="150000"/>
              </a:lnSpc>
            </a:pPr>
            <a:r>
              <a:rPr lang="tr-TR" sz="16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Fakülte Tanıtımı</a:t>
            </a:r>
          </a:p>
          <a:p>
            <a:pPr>
              <a:lnSpc>
                <a:spcPct val="150000"/>
              </a:lnSpc>
            </a:pPr>
            <a:endParaRPr lang="tr-TR" sz="16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nSpc>
                <a:spcPct val="150000"/>
              </a:lnSpc>
            </a:pPr>
            <a:r>
              <a:rPr lang="tr-TR" sz="16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Bölüm</a:t>
            </a:r>
          </a:p>
          <a:p>
            <a:pPr>
              <a:lnSpc>
                <a:spcPct val="150000"/>
              </a:lnSpc>
            </a:pPr>
            <a:r>
              <a:rPr lang="tr-TR" sz="16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Tanıtımı</a:t>
            </a:r>
          </a:p>
          <a:p>
            <a:pPr>
              <a:lnSpc>
                <a:spcPct val="150000"/>
              </a:lnSpc>
            </a:pPr>
            <a:r>
              <a:rPr lang="tr-TR" sz="16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Akademik Kadro &amp; Tanışma</a:t>
            </a:r>
          </a:p>
          <a:p>
            <a:pPr>
              <a:lnSpc>
                <a:spcPct val="150000"/>
              </a:lnSpc>
            </a:pPr>
            <a:r>
              <a:rPr lang="tr-TR" sz="16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Akademik Danışman</a:t>
            </a:r>
          </a:p>
          <a:p>
            <a:pPr>
              <a:lnSpc>
                <a:spcPct val="150000"/>
              </a:lnSpc>
            </a:pPr>
            <a:r>
              <a:rPr lang="tr-TR" sz="16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Müfredat</a:t>
            </a: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pic>
        <p:nvPicPr>
          <p:cNvPr id="3" name="Picture 2">
            <a:extLst>
              <a:ext uri="{FF2B5EF4-FFF2-40B4-BE49-F238E27FC236}">
                <a16:creationId xmlns:a16="http://schemas.microsoft.com/office/drawing/2014/main" id="{425A8679-E01D-561D-B959-5432CC65B6E8}"/>
              </a:ext>
            </a:extLst>
          </p:cNvPr>
          <p:cNvPicPr>
            <a:picLocks noChangeAspect="1"/>
          </p:cNvPicPr>
          <p:nvPr/>
        </p:nvPicPr>
        <p:blipFill>
          <a:blip r:embed="rId4"/>
          <a:srcRect l="3163" t="3165" r="2132" b="3166"/>
          <a:stretch/>
        </p:blipFill>
        <p:spPr>
          <a:xfrm>
            <a:off x="5625297" y="490954"/>
            <a:ext cx="6566703" cy="6494912"/>
          </a:xfrm>
          <a:prstGeom prst="rect">
            <a:avLst/>
          </a:prstGeom>
        </p:spPr>
      </p:pic>
      <p:cxnSp>
        <p:nvCxnSpPr>
          <p:cNvPr id="5" name="Straight Connector 4">
            <a:extLst>
              <a:ext uri="{FF2B5EF4-FFF2-40B4-BE49-F238E27FC236}">
                <a16:creationId xmlns:a16="http://schemas.microsoft.com/office/drawing/2014/main" id="{A80D5B42-EA18-74EE-BDB8-A7B118282408}"/>
              </a:ext>
            </a:extLst>
          </p:cNvPr>
          <p:cNvCxnSpPr/>
          <p:nvPr/>
        </p:nvCxnSpPr>
        <p:spPr>
          <a:xfrm>
            <a:off x="1723567" y="3800731"/>
            <a:ext cx="31586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Öğrenci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2078341191"/>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
        <p:nvSpPr>
          <p:cNvPr id="4" name="TextBox 3">
            <a:extLst>
              <a:ext uri="{FF2B5EF4-FFF2-40B4-BE49-F238E27FC236}">
                <a16:creationId xmlns:a16="http://schemas.microsoft.com/office/drawing/2014/main" id="{C29311F4-E5CD-8D90-4735-C1EBACDACC88}"/>
              </a:ext>
            </a:extLst>
          </p:cNvPr>
          <p:cNvSpPr txBox="1"/>
          <p:nvPr/>
        </p:nvSpPr>
        <p:spPr>
          <a:xfrm>
            <a:off x="7579863" y="2085474"/>
            <a:ext cx="4355463" cy="2646878"/>
          </a:xfrm>
          <a:prstGeom prst="rect">
            <a:avLst/>
          </a:prstGeom>
          <a:noFill/>
        </p:spPr>
        <p:txBody>
          <a:bodyPr wrap="square" rtlCol="0">
            <a:spAutoFit/>
          </a:bodyPr>
          <a:lstStyle/>
          <a:p>
            <a:pPr algn="l">
              <a:spcAft>
                <a:spcPts val="600"/>
              </a:spcAft>
            </a:pPr>
            <a:r>
              <a:rPr lang="tr-TR" sz="2300" dirty="0">
                <a:solidFill>
                  <a:srgbClr val="FF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AKREDİTE PROGRAM !</a:t>
            </a:r>
          </a:p>
          <a:p>
            <a:pPr algn="l">
              <a:spcAft>
                <a:spcPts val="600"/>
              </a:spcAft>
            </a:pPr>
            <a:r>
              <a:rPr lang="tr-TR" sz="2300" i="0" dirty="0">
                <a:effectLst/>
                <a:latin typeface="Helvetica Neue" panose="02000503000000020004" pitchFamily="2" charset="0"/>
              </a:rPr>
              <a:t>Coğrafya programı </a:t>
            </a:r>
            <a:r>
              <a:rPr lang="tr-TR" sz="2300" i="1" dirty="0">
                <a:solidFill>
                  <a:schemeClr val="accent1">
                    <a:lumMod val="75000"/>
                  </a:schemeClr>
                </a:solidFill>
                <a:effectLst/>
                <a:latin typeface="Ubuntu" panose="020B0504030602030204" pitchFamily="34" charset="0"/>
              </a:rPr>
              <a:t>Fen, Edebiyat, Fen-Edebiyat, Dil ve Tarih-Coğrafya Fakülteleri Öğretim Programları Değerlendirme ve Akreditasyon Derneği </a:t>
            </a:r>
            <a:r>
              <a:rPr lang="tr-TR" sz="2300" i="1" dirty="0">
                <a:solidFill>
                  <a:schemeClr val="accent1">
                    <a:lumMod val="75000"/>
                  </a:schemeClr>
                </a:solidFill>
                <a:latin typeface="Ubuntu" panose="020B0504030602030204" pitchFamily="34" charset="0"/>
              </a:rPr>
              <a:t>(</a:t>
            </a:r>
            <a:r>
              <a:rPr lang="tr-TR" sz="2300" i="1" dirty="0">
                <a:solidFill>
                  <a:schemeClr val="accent1">
                    <a:lumMod val="75000"/>
                  </a:schemeClr>
                </a:solidFill>
                <a:effectLst/>
                <a:latin typeface="Ubuntu" panose="020B0504030602030204" pitchFamily="34" charset="0"/>
              </a:rPr>
              <a:t>FEDEK)</a:t>
            </a:r>
            <a:r>
              <a:rPr lang="tr-TR" sz="2300" i="0" dirty="0">
                <a:solidFill>
                  <a:schemeClr val="accent1">
                    <a:lumMod val="75000"/>
                  </a:schemeClr>
                </a:solidFill>
                <a:effectLst/>
                <a:latin typeface="Ubuntu" panose="020B0504030602030204" pitchFamily="34" charset="0"/>
              </a:rPr>
              <a:t> </a:t>
            </a:r>
            <a:r>
              <a:rPr lang="tr-TR" sz="2300" i="0" dirty="0">
                <a:effectLst/>
                <a:latin typeface="Helvetica Neue" panose="02000503000000020004" pitchFamily="2" charset="0"/>
              </a:rPr>
              <a:t>tarafından akredite edilmiştir.</a:t>
            </a:r>
          </a:p>
        </p:txBody>
      </p:sp>
    </p:spTree>
    <p:extLst>
      <p:ext uri="{BB962C8B-B14F-4D97-AF65-F5344CB8AC3E}">
        <p14:creationId xmlns:p14="http://schemas.microsoft.com/office/powerpoint/2010/main" val="341671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Kadro &amp;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109414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Saliha KODAY</a:t>
            </a:r>
          </a:p>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Mehmet ZAMAN</a:t>
            </a:r>
          </a:p>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Hasbi SOYLU </a:t>
            </a:r>
          </a:p>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Zeki KODAY</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Prof. Dr. Saliha KODAY</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 Beşeri ve İktisadi Coğrafya Anabilim Dalı 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1701334" y="4803438"/>
            <a:ext cx="3654438" cy="574003"/>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Arş. Gör. Zeynep YİLMAZ</a:t>
            </a:r>
          </a:p>
          <a:p>
            <a:pPr marL="0" marR="0" lvl="0" indent="0" algn="l" defTabSz="914400" rtl="0" eaLnBrk="1" fontAlgn="auto" latinLnBrk="0" hangingPunct="1">
              <a:lnSpc>
                <a:spcPct val="90000"/>
              </a:lnSpc>
              <a:spcBef>
                <a:spcPct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Arş. Gör. İlknur ÇAKIR</a:t>
            </a:r>
          </a:p>
        </p:txBody>
      </p:sp>
      <p:sp>
        <p:nvSpPr>
          <p:cNvPr id="8" name="TextBox 7">
            <a:extLst>
              <a:ext uri="{FF2B5EF4-FFF2-40B4-BE49-F238E27FC236}">
                <a16:creationId xmlns:a16="http://schemas.microsoft.com/office/drawing/2014/main" id="{B9C29739-68AA-5247-26B5-8C3926F11601}"/>
              </a:ext>
            </a:extLst>
          </p:cNvPr>
          <p:cNvSpPr txBox="1"/>
          <p:nvPr/>
        </p:nvSpPr>
        <p:spPr>
          <a:xfrm>
            <a:off x="5355313" y="3248251"/>
            <a:ext cx="3688934" cy="574003"/>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Doç. Dr. Çağlar Kıvanç KAYMAZ</a:t>
            </a:r>
          </a:p>
          <a:p>
            <a:pPr marL="0" marR="0" lvl="0" indent="0" algn="l" defTabSz="914400" rtl="0" eaLnBrk="1" fontAlgn="auto" latinLnBrk="0" hangingPunct="1">
              <a:lnSpc>
                <a:spcPct val="90000"/>
              </a:lnSpc>
              <a:spcBef>
                <a:spcPct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Doç. Dr. Yusuf KIZILKAN</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Kadro &amp;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58015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Kenan ARINÇ</a:t>
            </a:r>
          </a:p>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Mustafa ÖZDEMİR</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Prof. Dr. Kenan ARINÇ</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Türkiye Coğrafyası Anabilim Dalı Başkanı</a:t>
            </a:r>
          </a:p>
        </p:txBody>
      </p:sp>
      <p:sp>
        <p:nvSpPr>
          <p:cNvPr id="8" name="TextBox 7">
            <a:extLst>
              <a:ext uri="{FF2B5EF4-FFF2-40B4-BE49-F238E27FC236}">
                <a16:creationId xmlns:a16="http://schemas.microsoft.com/office/drawing/2014/main" id="{B9C29739-68AA-5247-26B5-8C3926F11601}"/>
              </a:ext>
            </a:extLst>
          </p:cNvPr>
          <p:cNvSpPr txBox="1"/>
          <p:nvPr/>
        </p:nvSpPr>
        <p:spPr>
          <a:xfrm>
            <a:off x="7749378" y="3254407"/>
            <a:ext cx="3688934" cy="320088"/>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Dr. </a:t>
            </a:r>
            <a:r>
              <a:rPr kumimoji="0" lang="tr-TR" sz="1600" b="0" i="0" u="none" strike="noStrike" kern="1200" cap="none" spc="0" normalizeH="0" baseline="0" noProof="0" dirty="0" err="1">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Öğr</a:t>
            </a: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 Üyesi Cemal SEVİNDİ</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7">
            <a:extLst>
              <a:ext uri="{FF2B5EF4-FFF2-40B4-BE49-F238E27FC236}">
                <a16:creationId xmlns:a16="http://schemas.microsoft.com/office/drawing/2014/main" id="{B9C29739-68AA-5247-26B5-8C3926F11601}"/>
              </a:ext>
            </a:extLst>
          </p:cNvPr>
          <p:cNvSpPr txBox="1"/>
          <p:nvPr/>
        </p:nvSpPr>
        <p:spPr>
          <a:xfrm>
            <a:off x="4956562" y="3254407"/>
            <a:ext cx="3688934" cy="32008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Salih BİRİNCİ</a:t>
            </a:r>
          </a:p>
        </p:txBody>
      </p:sp>
    </p:spTree>
    <p:extLst>
      <p:ext uri="{BB962C8B-B14F-4D97-AF65-F5344CB8AC3E}">
        <p14:creationId xmlns:p14="http://schemas.microsoft.com/office/powerpoint/2010/main" val="384755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9" grpId="0" animBg="1"/>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Kadro &amp;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32008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İbrahim KOPAR</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Prof. Dr. İbrahim KOPAR</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Fiziki Coğrafya Anabilim Dalı Başkanı</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Kadro &amp;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3248251"/>
            <a:ext cx="3255228" cy="32008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tr-TR" sz="1600" b="0" i="0" u="none" strike="noStrike" kern="1200" cap="none" spc="0" normalizeH="0" baseline="0" noProof="0" dirty="0">
                <a:ln>
                  <a:noFill/>
                </a:ln>
                <a:solidFill>
                  <a:srgbClr val="404042"/>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Mustafa ÖZDEMİR</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3" y="190102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Prof. Dr. Mustafa ÖZDEMİR</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Bölgesel Coğrafya Anabilim Dalı Başkanı</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2" y="2987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FD543B-6875-D241-BA1A-D2CF8856BB1D}"/>
              </a:ext>
            </a:extLst>
          </p:cNvPr>
          <p:cNvSpPr/>
          <p:nvPr/>
        </p:nvSpPr>
        <p:spPr>
          <a:xfrm flipV="1">
            <a:off x="1542932" y="455804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8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5679240" cy="4201150"/>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üyelerinden biri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 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4223117547"/>
              </p:ext>
            </p:extLst>
          </p:nvPr>
        </p:nvGraphicFramePr>
        <p:xfrm>
          <a:off x="1542933" y="1621499"/>
          <a:ext cx="9476520" cy="1212328"/>
        </p:xfrm>
        <a:graphic>
          <a:graphicData uri="http://schemas.openxmlformats.org/drawingml/2006/table">
            <a:tbl>
              <a:tblPr firstRow="1" bandRow="1">
                <a:tableStyleId>{5C22544A-7EE6-4342-B048-85BDC9FD1C3A}</a:tableStyleId>
              </a:tblPr>
              <a:tblGrid>
                <a:gridCol w="4333621">
                  <a:extLst>
                    <a:ext uri="{9D8B030D-6E8A-4147-A177-3AD203B41FA5}">
                      <a16:colId xmlns:a16="http://schemas.microsoft.com/office/drawing/2014/main" val="799960126"/>
                    </a:ext>
                  </a:extLst>
                </a:gridCol>
                <a:gridCol w="5142899">
                  <a:extLst>
                    <a:ext uri="{9D8B030D-6E8A-4147-A177-3AD203B41FA5}">
                      <a16:colId xmlns:a16="http://schemas.microsoft.com/office/drawing/2014/main" val="2838800866"/>
                    </a:ext>
                  </a:extLst>
                </a:gridCol>
              </a:tblGrid>
              <a:tr h="121232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Coğrafya </a:t>
                      </a:r>
                      <a:r>
                        <a:rPr lang="tr-TR" sz="1600" b="1" dirty="0">
                          <a:solidFill>
                            <a:schemeClr val="bg1"/>
                          </a:solidFill>
                          <a:latin typeface="Avenir Next" panose="020B0503020202020204" pitchFamily="34" charset="0"/>
                          <a:cs typeface="Times New Roman" panose="02020603050405020304" pitchFamily="18" charset="0"/>
                        </a:rPr>
                        <a:t>1. Sınıf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Doç. Dr. Çağlar Kıvanç KAYMAZ</a:t>
                      </a:r>
                    </a:p>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bl>
          </a:graphicData>
        </a:graphic>
      </p:graphicFrame>
      <p:graphicFrame>
        <p:nvGraphicFramePr>
          <p:cNvPr id="9"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1086158150"/>
              </p:ext>
            </p:extLst>
          </p:nvPr>
        </p:nvGraphicFramePr>
        <p:xfrm>
          <a:off x="1542933" y="2953748"/>
          <a:ext cx="9476520" cy="1212328"/>
        </p:xfrm>
        <a:graphic>
          <a:graphicData uri="http://schemas.openxmlformats.org/drawingml/2006/table">
            <a:tbl>
              <a:tblPr firstRow="1" bandRow="1">
                <a:tableStyleId>{5C22544A-7EE6-4342-B048-85BDC9FD1C3A}</a:tableStyleId>
              </a:tblPr>
              <a:tblGrid>
                <a:gridCol w="4333621">
                  <a:extLst>
                    <a:ext uri="{9D8B030D-6E8A-4147-A177-3AD203B41FA5}">
                      <a16:colId xmlns:a16="http://schemas.microsoft.com/office/drawing/2014/main" val="799960126"/>
                    </a:ext>
                  </a:extLst>
                </a:gridCol>
                <a:gridCol w="5142899">
                  <a:extLst>
                    <a:ext uri="{9D8B030D-6E8A-4147-A177-3AD203B41FA5}">
                      <a16:colId xmlns:a16="http://schemas.microsoft.com/office/drawing/2014/main" val="2838800866"/>
                    </a:ext>
                  </a:extLst>
                </a:gridCol>
              </a:tblGrid>
              <a:tr h="121232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Coğrafya </a:t>
                      </a:r>
                      <a:r>
                        <a:rPr lang="tr-TR" sz="1600" b="1" dirty="0">
                          <a:solidFill>
                            <a:schemeClr val="bg1"/>
                          </a:solidFill>
                          <a:latin typeface="Avenir Next" panose="020B0503020202020204" pitchFamily="34" charset="0"/>
                          <a:cs typeface="Times New Roman" panose="02020603050405020304" pitchFamily="18" charset="0"/>
                        </a:rPr>
                        <a:t>2. Sınıf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Doç. Dr. Yusuf KIZILKAN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bl>
          </a:graphicData>
        </a:graphic>
      </p:graphicFrame>
      <p:graphicFrame>
        <p:nvGraphicFramePr>
          <p:cNvPr id="2" name="Tablo 1">
            <a:extLst>
              <a:ext uri="{FF2B5EF4-FFF2-40B4-BE49-F238E27FC236}">
                <a16:creationId xmlns:a16="http://schemas.microsoft.com/office/drawing/2014/main" id="{040FE5C7-3307-3699-DF29-F7051DEEDCAF}"/>
              </a:ext>
            </a:extLst>
          </p:cNvPr>
          <p:cNvGraphicFramePr>
            <a:graphicFrameLocks noGrp="1"/>
          </p:cNvGraphicFramePr>
          <p:nvPr>
            <p:extLst>
              <p:ext uri="{D42A27DB-BD31-4B8C-83A1-F6EECF244321}">
                <p14:modId xmlns:p14="http://schemas.microsoft.com/office/powerpoint/2010/main" val="2589510948"/>
              </p:ext>
            </p:extLst>
          </p:nvPr>
        </p:nvGraphicFramePr>
        <p:xfrm>
          <a:off x="1542933" y="4368800"/>
          <a:ext cx="9476520" cy="1212328"/>
        </p:xfrm>
        <a:graphic>
          <a:graphicData uri="http://schemas.openxmlformats.org/drawingml/2006/table">
            <a:tbl>
              <a:tblPr firstRow="1" bandRow="1">
                <a:tableStyleId>{5C22544A-7EE6-4342-B048-85BDC9FD1C3A}</a:tableStyleId>
              </a:tblPr>
              <a:tblGrid>
                <a:gridCol w="4333621">
                  <a:extLst>
                    <a:ext uri="{9D8B030D-6E8A-4147-A177-3AD203B41FA5}">
                      <a16:colId xmlns:a16="http://schemas.microsoft.com/office/drawing/2014/main" val="740527177"/>
                    </a:ext>
                  </a:extLst>
                </a:gridCol>
                <a:gridCol w="5142899">
                  <a:extLst>
                    <a:ext uri="{9D8B030D-6E8A-4147-A177-3AD203B41FA5}">
                      <a16:colId xmlns:a16="http://schemas.microsoft.com/office/drawing/2014/main" val="1886681192"/>
                    </a:ext>
                  </a:extLst>
                </a:gridCol>
              </a:tblGrid>
              <a:tr h="121232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Coğrafya </a:t>
                      </a:r>
                      <a:r>
                        <a:rPr lang="tr-TR" sz="1600" b="1" dirty="0">
                          <a:solidFill>
                            <a:schemeClr val="bg1"/>
                          </a:solidFill>
                          <a:latin typeface="Avenir Next" panose="020B0503020202020204" pitchFamily="34" charset="0"/>
                          <a:cs typeface="Times New Roman" panose="02020603050405020304" pitchFamily="18" charset="0"/>
                        </a:rPr>
                        <a:t>3. Sınıf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Prof. Dr. Mehmet ZAMAN</a:t>
                      </a:r>
                    </a:p>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751983"/>
                  </a:ext>
                </a:extLst>
              </a:tr>
            </a:tbl>
          </a:graphicData>
        </a:graphic>
      </p:graphicFrame>
    </p:spTree>
    <p:extLst>
      <p:ext uri="{BB962C8B-B14F-4D97-AF65-F5344CB8AC3E}">
        <p14:creationId xmlns:p14="http://schemas.microsoft.com/office/powerpoint/2010/main" val="3685976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 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826341989"/>
              </p:ext>
            </p:extLst>
          </p:nvPr>
        </p:nvGraphicFramePr>
        <p:xfrm>
          <a:off x="1542933" y="2250580"/>
          <a:ext cx="9476520" cy="1257018"/>
        </p:xfrm>
        <a:graphic>
          <a:graphicData uri="http://schemas.openxmlformats.org/drawingml/2006/table">
            <a:tbl>
              <a:tblPr firstRow="1" bandRow="1">
                <a:tableStyleId>{5C22544A-7EE6-4342-B048-85BDC9FD1C3A}</a:tableStyleId>
              </a:tblPr>
              <a:tblGrid>
                <a:gridCol w="4333621">
                  <a:extLst>
                    <a:ext uri="{9D8B030D-6E8A-4147-A177-3AD203B41FA5}">
                      <a16:colId xmlns:a16="http://schemas.microsoft.com/office/drawing/2014/main" val="799960126"/>
                    </a:ext>
                  </a:extLst>
                </a:gridCol>
                <a:gridCol w="5142899">
                  <a:extLst>
                    <a:ext uri="{9D8B030D-6E8A-4147-A177-3AD203B41FA5}">
                      <a16:colId xmlns:a16="http://schemas.microsoft.com/office/drawing/2014/main" val="2838800866"/>
                    </a:ext>
                  </a:extLst>
                </a:gridCol>
              </a:tblGrid>
              <a:tr h="125701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Coğrafya (İ.Ö) </a:t>
                      </a:r>
                      <a:r>
                        <a:rPr lang="tr-TR" sz="1600" b="1" dirty="0">
                          <a:solidFill>
                            <a:schemeClr val="bg1"/>
                          </a:solidFill>
                          <a:latin typeface="Avenir Next" panose="020B0503020202020204" pitchFamily="34" charset="0"/>
                          <a:cs typeface="Times New Roman" panose="02020603050405020304" pitchFamily="18" charset="0"/>
                        </a:rPr>
                        <a:t>3. Sınıf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Prof. Dr. İbrahim KOPAR</a:t>
                      </a:r>
                    </a:p>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9"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3106160888"/>
              </p:ext>
            </p:extLst>
          </p:nvPr>
        </p:nvGraphicFramePr>
        <p:xfrm>
          <a:off x="1542933" y="3510428"/>
          <a:ext cx="9476520" cy="2469346"/>
        </p:xfrm>
        <a:graphic>
          <a:graphicData uri="http://schemas.openxmlformats.org/drawingml/2006/table">
            <a:tbl>
              <a:tblPr firstRow="1" bandRow="1">
                <a:tableStyleId>{5C22544A-7EE6-4342-B048-85BDC9FD1C3A}</a:tableStyleId>
              </a:tblPr>
              <a:tblGrid>
                <a:gridCol w="4333621">
                  <a:extLst>
                    <a:ext uri="{9D8B030D-6E8A-4147-A177-3AD203B41FA5}">
                      <a16:colId xmlns:a16="http://schemas.microsoft.com/office/drawing/2014/main" val="799960126"/>
                    </a:ext>
                  </a:extLst>
                </a:gridCol>
                <a:gridCol w="5142899">
                  <a:extLst>
                    <a:ext uri="{9D8B030D-6E8A-4147-A177-3AD203B41FA5}">
                      <a16:colId xmlns:a16="http://schemas.microsoft.com/office/drawing/2014/main" val="2838800866"/>
                    </a:ext>
                  </a:extLst>
                </a:gridCol>
              </a:tblGrid>
              <a:tr h="121232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Coğrafya </a:t>
                      </a:r>
                      <a:r>
                        <a:rPr lang="tr-TR" sz="1600" b="1" dirty="0">
                          <a:solidFill>
                            <a:schemeClr val="bg1"/>
                          </a:solidFill>
                          <a:latin typeface="Avenir Next" panose="020B0503020202020204" pitchFamily="34" charset="0"/>
                          <a:cs typeface="Times New Roman" panose="02020603050405020304" pitchFamily="18" charset="0"/>
                        </a:rPr>
                        <a:t>4. Sınıf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Prof. Dr. Zeki KODAY</a:t>
                      </a:r>
                    </a:p>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Coğrafya (İ.Ö) </a:t>
                      </a:r>
                      <a:r>
                        <a:rPr lang="tr-TR" sz="1600" b="1" dirty="0">
                          <a:solidFill>
                            <a:schemeClr val="bg1"/>
                          </a:solidFill>
                          <a:latin typeface="Avenir Next" panose="020B0503020202020204" pitchFamily="34" charset="0"/>
                          <a:cs typeface="Times New Roman" panose="02020603050405020304" pitchFamily="18" charset="0"/>
                        </a:rPr>
                        <a:t>4. Sınıf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Prof. Dr. Hasbi SOYLU</a:t>
                      </a:r>
                    </a:p>
                    <a:p>
                      <a:pPr algn="ct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Tree>
    <p:extLst>
      <p:ext uri="{BB962C8B-B14F-4D97-AF65-F5344CB8AC3E}">
        <p14:creationId xmlns:p14="http://schemas.microsoft.com/office/powerpoint/2010/main" val="3301029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ATATÜRK ÜNİVERSİTESİ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Edebiyat Fakültesi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Coğrafya Bölümü</a:t>
            </a:r>
            <a:endParaRPr kumimoji="0" lang="en-US"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3">
            <a:lum bright="70000" contrast="-70000"/>
          </a:blip>
          <a:stretch>
            <a:fillRect/>
          </a:stretch>
        </p:blipFill>
        <p:spPr>
          <a:xfrm>
            <a:off x="7066282" y="3142336"/>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4">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7805594" y="2270595"/>
            <a:ext cx="35652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https://birimler.atauni.edu.tr/cografya</a:t>
            </a:r>
            <a:endParaRPr kumimoji="0" lang="tr-TR" sz="1600" b="0"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7962408" y="3200961"/>
            <a:ext cx="20997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mn-cs"/>
              </a:rPr>
              <a:t>twitter.com/</a:t>
            </a:r>
            <a:r>
              <a:rPr kumimoji="0" lang="tr-TR" sz="1600" b="0" i="0" u="none" strike="noStrike" kern="1200" cap="none" spc="0" normalizeH="0" baseline="0" noProof="0" dirty="0" err="1">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ataunicog</a:t>
            </a:r>
            <a:endParaRPr kumimoji="0" lang="tr-TR" sz="1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mn-cs"/>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7962408" y="4254869"/>
            <a:ext cx="24367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mn-cs"/>
              </a:rPr>
              <a:t>instagram.com/</a:t>
            </a:r>
            <a:r>
              <a:rPr kumimoji="0" lang="tr-TR" sz="1600" b="0" i="0" u="none" strike="noStrike" kern="1200" cap="none" spc="0" normalizeH="0" baseline="0" noProof="0" dirty="0" err="1">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ataunicog</a:t>
            </a:r>
            <a:endParaRPr kumimoji="0" lang="tr-TR" sz="1600" b="0" i="0" u="none" strike="noStrike" kern="1200" cap="none" spc="0" normalizeH="0" baseline="0" noProof="0" dirty="0">
              <a:ln>
                <a:noFill/>
              </a:ln>
              <a:solidFill>
                <a:prstClr val="white"/>
              </a:solidFill>
              <a:effectLst/>
              <a:uLnTx/>
              <a:uFillTx/>
              <a:latin typeface="Helvetica Neue Light" panose="02000403000000020004" pitchFamily="2" charset="0"/>
              <a:ea typeface="Helvetica Neue Light" panose="02000403000000020004" pitchFamily="2" charset="0"/>
              <a:cs typeface="+mn-cs"/>
            </a:endParaRPr>
          </a:p>
        </p:txBody>
      </p:sp>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5">
            <a:lum bright="70000" contrast="-70000"/>
          </a:blip>
          <a:stretch>
            <a:fillRect/>
          </a:stretch>
        </p:blipFill>
        <p:spPr>
          <a:xfrm>
            <a:off x="7113508" y="2226077"/>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6"/>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2509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C5AEAA-6B66-F070-2D47-F9AA832B72DA}"/>
              </a:ext>
            </a:extLst>
          </p:cNvPr>
          <p:cNvSpPr txBox="1"/>
          <p:nvPr/>
        </p:nvSpPr>
        <p:spPr>
          <a:xfrm>
            <a:off x="4478440" y="3429001"/>
            <a:ext cx="59114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rgbClr val="00206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Edebiyat Fakültesi</a:t>
            </a:r>
          </a:p>
        </p:txBody>
      </p:sp>
      <p:pic>
        <p:nvPicPr>
          <p:cNvPr id="3" name="Resim 2">
            <a:extLst>
              <a:ext uri="{FF2B5EF4-FFF2-40B4-BE49-F238E27FC236}">
                <a16:creationId xmlns:a16="http://schemas.microsoft.com/office/drawing/2014/main" id="{7AA1A79A-DF20-EA6E-8A9F-3F6D89EB6911}"/>
              </a:ext>
            </a:extLst>
          </p:cNvPr>
          <p:cNvPicPr>
            <a:picLocks noChangeAspect="1"/>
          </p:cNvPicPr>
          <p:nvPr/>
        </p:nvPicPr>
        <p:blipFill>
          <a:blip r:embed="rId3"/>
          <a:stretch>
            <a:fillRect/>
          </a:stretch>
        </p:blipFill>
        <p:spPr>
          <a:xfrm>
            <a:off x="-446587" y="1154430"/>
            <a:ext cx="7713147" cy="5440680"/>
          </a:xfrm>
          <a:prstGeom prst="rect">
            <a:avLst/>
          </a:prstGeom>
        </p:spPr>
      </p:pic>
    </p:spTree>
    <p:extLst>
      <p:ext uri="{BB962C8B-B14F-4D97-AF65-F5344CB8AC3E}">
        <p14:creationId xmlns:p14="http://schemas.microsoft.com/office/powerpoint/2010/main" val="303602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1542933" y="4340370"/>
            <a:ext cx="9720812" cy="2123658"/>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4289921" y="1789443"/>
            <a:ext cx="3612158" cy="2286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9730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430302"/>
            <a:ext cx="9793336" cy="1231106"/>
          </a:xfrm>
          <a:prstGeom prst="rect">
            <a:avLst/>
          </a:prstGeom>
          <a:noFill/>
        </p:spPr>
        <p:txBody>
          <a:bodyPr wrap="square" rtlCol="0">
            <a:spAutoFit/>
          </a:bodyPr>
          <a:lstStyle/>
          <a:p>
            <a:pPr marL="342900" marR="0" lvl="0" indent="-331788"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tr-TR" sz="1600" b="0" i="0" u="none" strike="noStrike" kern="1200" cap="none" spc="0" normalizeH="0" baseline="0" noProof="0" dirty="0">
                <a:ln>
                  <a:noFill/>
                </a:ln>
                <a:solidFill>
                  <a:srgbClr val="404042"/>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kumimoji="0" lang="tr-TR" sz="1600" b="0" i="0" u="none" strike="noStrike" kern="1200" cap="none" spc="0" normalizeH="0" baseline="0" noProof="0" dirty="0">
                <a:ln>
                  <a:noFill/>
                </a:ln>
                <a:solidFill>
                  <a:srgbClr val="404042"/>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kumimoji="0" lang="tr-TR" sz="1600" b="0" i="0" u="none" strike="noStrike" kern="1200" cap="none" spc="0" normalizeH="0" baseline="0" noProof="0" dirty="0">
                <a:ln>
                  <a:noFill/>
                </a:ln>
                <a:solidFill>
                  <a:srgbClr val="404042"/>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marR="0" lvl="0" indent="-331788"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tr-TR" sz="1600" b="0" i="0" u="none" strike="noStrike" kern="1200" cap="none" spc="0" normalizeH="0" baseline="0" noProof="0" dirty="0">
                <a:ln>
                  <a:noFill/>
                </a:ln>
                <a:solidFill>
                  <a:srgbClr val="404042"/>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kumimoji="0" lang="tr-TR" sz="1600" b="0" i="0" u="none" strike="noStrike" kern="1200" cap="none" spc="0" normalizeH="0" baseline="0" noProof="0" dirty="0">
                <a:ln>
                  <a:noFill/>
                </a:ln>
                <a:solidFill>
                  <a:srgbClr val="404042"/>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marR="0" lvl="1" indent="0" algn="l" defTabSz="914400" rtl="0" eaLnBrk="1" fontAlgn="auto" latinLnBrk="0" hangingPunct="1">
              <a:lnSpc>
                <a:spcPct val="100000"/>
              </a:lnSpc>
              <a:spcBef>
                <a:spcPts val="0"/>
              </a:spcBef>
              <a:spcAft>
                <a:spcPts val="600"/>
              </a:spcAft>
              <a:buClrTx/>
              <a:buSzTx/>
              <a:buFontTx/>
              <a:buNone/>
              <a:tabLst/>
              <a:defRPr/>
            </a:pPr>
            <a:r>
              <a:rPr kumimoji="0" lang="tr-TR" sz="16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kumimoji="0" lang="tr-TR" sz="16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2588636918"/>
              </p:ext>
            </p:extLst>
          </p:nvPr>
        </p:nvGraphicFramePr>
        <p:xfrm>
          <a:off x="1542933" y="1621498"/>
          <a:ext cx="7181995" cy="3631818"/>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831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2025-2026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3470">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1801">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Ders Kayıtları (Öğrenci)</a:t>
                      </a:r>
                      <a:r>
                        <a:rPr lang="tr-TR" sz="1100" b="0" i="0" kern="100" baseline="300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 </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24.09.2025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28.09.2025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889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127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1801">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Ders Onayı (Danışman) </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6350"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24.09.2025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30.09.2025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317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762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7422">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Ders Değiştirme (Ekle &amp; Bırak) Haftası </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29.09.2025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12.10.2025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317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762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1801">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Mazeretli Ders Kaydı Onayı</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6350"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06.10.2025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12.10.2025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317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127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22.03.2026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1801">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Eğitim-Öğretim (Ders) </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29.09.2025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04.01.2026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317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762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24.05.2026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1801">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Yarıyıl Sonu Sınavları</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635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05.01.2026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18.01.2026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3175"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01.06.2026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127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14.06.2026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1801">
                <a:tc>
                  <a:txBody>
                    <a:bodyPr/>
                    <a:lstStyle/>
                    <a:p>
                      <a:pPr marL="0" marR="0" indent="0" algn="l">
                        <a:lnSpc>
                          <a:spcPct val="107000"/>
                        </a:lnSpc>
                        <a:spcBef>
                          <a:spcPts val="0"/>
                        </a:spcBef>
                        <a:spcAft>
                          <a:spcPts val="0"/>
                        </a:spcAft>
                      </a:pPr>
                      <a:r>
                        <a:rPr lang="tr-TR"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Bütünleme Sınavları  </a:t>
                      </a:r>
                      <a:endPar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endParaRP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19.01.2026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44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25.01.2026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3175"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15.06.2026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R="1270"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21.06.2026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r h="351801">
                <a:tc>
                  <a:txBody>
                    <a:bodyPr/>
                    <a:lstStyle/>
                    <a:p>
                      <a:pPr marL="0" marR="0" indent="0" algn="l">
                        <a:lnSpc>
                          <a:spcPct val="107000"/>
                        </a:lnSpc>
                        <a:spcBef>
                          <a:spcPts val="0"/>
                        </a:spcBef>
                        <a:spcAft>
                          <a:spcPts val="0"/>
                        </a:spcAft>
                      </a:pPr>
                      <a:r>
                        <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Azami </a:t>
                      </a:r>
                      <a:r>
                        <a:rPr lang="en-US" sz="1100" b="0" i="0" kern="100" dirty="0" err="1">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Süre</a:t>
                      </a:r>
                      <a:r>
                        <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 Sonu / Tek Ders </a:t>
                      </a:r>
                      <a:r>
                        <a:rPr lang="en-US" sz="1100" b="0" i="0" kern="100" dirty="0" err="1">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Sınavları</a:t>
                      </a:r>
                      <a:r>
                        <a:rPr lang="en-US" sz="1100" b="0" i="0" kern="100" dirty="0">
                          <a:solidFill>
                            <a:srgbClr val="404042"/>
                          </a:solidFill>
                          <a:effectLst/>
                          <a:latin typeface="Times New Roman" panose="02020603050405020304" pitchFamily="18" charset="0"/>
                          <a:ea typeface="Helvetica Neue" panose="02000503000000020004" pitchFamily="2" charset="0"/>
                          <a:cs typeface="Times New Roman" panose="02020603050405020304" pitchFamily="18" charset="0"/>
                        </a:rPr>
                        <a:t> </a:t>
                      </a:r>
                    </a:p>
                  </a:txBody>
                  <a:tcPr marL="67945" marR="73025" marT="444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508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26.01.2026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3810"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01.02.2026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R="3175" algn="ctr">
                        <a:lnSpc>
                          <a:spcPct val="107000"/>
                        </a:lnSpc>
                        <a:spcAft>
                          <a:spcPts val="800"/>
                        </a:spcAft>
                        <a:buNone/>
                      </a:pPr>
                      <a:r>
                        <a:rPr lang="tr-TR"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22.06.2026 </a:t>
                      </a:r>
                      <a:endParaRPr lang="tr-TR"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R="1905" algn="ctr">
                        <a:lnSpc>
                          <a:spcPct val="107000"/>
                        </a:lnSpc>
                        <a:spcAft>
                          <a:spcPts val="800"/>
                        </a:spcAft>
                        <a:buNone/>
                      </a:pPr>
                      <a:r>
                        <a:rPr lang="tr-TR"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28.06.2026 </a:t>
                      </a:r>
                      <a:endParaRPr lang="tr-TR"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73025" marT="4445"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0430255"/>
                  </a:ext>
                </a:extLst>
              </a:tr>
            </a:tbl>
          </a:graphicData>
        </a:graphic>
      </p:graphicFrame>
      <p:pic>
        <p:nvPicPr>
          <p:cNvPr id="4" name="Picture 3">
            <a:extLst>
              <a:ext uri="{FF2B5EF4-FFF2-40B4-BE49-F238E27FC236}">
                <a16:creationId xmlns:a16="http://schemas.microsoft.com/office/drawing/2014/main" id="{9C94C665-318A-3FF7-EFF5-BEC62D741F6D}"/>
              </a:ext>
            </a:extLst>
          </p:cNvPr>
          <p:cNvPicPr>
            <a:picLocks noChangeAspect="1"/>
          </p:cNvPicPr>
          <p:nvPr/>
        </p:nvPicPr>
        <p:blipFill>
          <a:blip r:embed="rId4"/>
          <a:srcRect/>
          <a:stretch/>
        </p:blipFill>
        <p:spPr>
          <a:xfrm>
            <a:off x="8821891" y="1642386"/>
            <a:ext cx="2631439" cy="3610930"/>
          </a:xfrm>
          <a:prstGeom prst="rect">
            <a:avLst/>
          </a:prstGeom>
        </p:spPr>
      </p:pic>
    </p:spTree>
    <p:extLst>
      <p:ext uri="{BB962C8B-B14F-4D97-AF65-F5344CB8AC3E}">
        <p14:creationId xmlns:p14="http://schemas.microsoft.com/office/powerpoint/2010/main" val="2870572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1235142988"/>
              </p:ext>
            </p:extLst>
          </p:nvPr>
        </p:nvGraphicFramePr>
        <p:xfrm>
          <a:off x="1542933" y="1618914"/>
          <a:ext cx="4937761" cy="4389120"/>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1943100">
                  <a:extLst>
                    <a:ext uri="{9D8B030D-6E8A-4147-A177-3AD203B41FA5}">
                      <a16:colId xmlns:a16="http://schemas.microsoft.com/office/drawing/2014/main" val="3240679006"/>
                    </a:ext>
                  </a:extLst>
                </a:gridCol>
                <a:gridCol w="914400">
                  <a:extLst>
                    <a:ext uri="{9D8B030D-6E8A-4147-A177-3AD203B41FA5}">
                      <a16:colId xmlns:a16="http://schemas.microsoft.com/office/drawing/2014/main" val="2982198708"/>
                    </a:ext>
                  </a:extLst>
                </a:gridCol>
                <a:gridCol w="811740">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en-US" sz="1200" b="0" u="none" strike="noStrike" dirty="0">
                          <a:solidFill>
                            <a:schemeClr val="tx1"/>
                          </a:solidFill>
                          <a:effectLst/>
                          <a:latin typeface="+mj-lt"/>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TDZ101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Türk Dili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274320">
                <a:tc>
                  <a:txBody>
                    <a:bodyPr/>
                    <a:lstStyle/>
                    <a:p>
                      <a:pPr algn="ctr" fontAlgn="b"/>
                      <a:r>
                        <a:rPr lang="en-US" sz="1200" b="0" u="none" strike="noStrike" dirty="0">
                          <a:solidFill>
                            <a:schemeClr val="tx1"/>
                          </a:solidFill>
                          <a:effectLst/>
                          <a:latin typeface="+mj-lt"/>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YDZ101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Yabancı Dil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ECG109</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Beşeri Coğrafya</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Coğrafyaya Giriş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ECG107</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Genel Ekonomik Coğrafya</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274320">
                <a:tc>
                  <a:txBody>
                    <a:bodyPr/>
                    <a:lstStyle/>
                    <a:p>
                      <a:pPr algn="ctr" fontAlgn="b"/>
                      <a:r>
                        <a:rPr lang="tr-TR" sz="1200" b="0" i="0" u="none" strike="noStrike" dirty="0">
                          <a:solidFill>
                            <a:schemeClr val="tx1"/>
                          </a:solidFill>
                          <a:effectLst/>
                          <a:latin typeface="+mj-lt"/>
                          <a:ea typeface="Helvetica Neue Medium" panose="02000503000000020004" pitchFamily="2" charset="0"/>
                          <a:cs typeface="Helvetica Neue Medium" panose="02000503000000020004" pitchFamily="2" charset="0"/>
                        </a:rPr>
                        <a:t>Z</a:t>
                      </a:r>
                      <a:endParaRPr lang="en-US" sz="1200" b="0" i="0" u="none" strike="noStrike" dirty="0">
                        <a:solidFill>
                          <a:schemeClr val="tx1"/>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Medium" panose="02000503000000020004" pitchFamily="2" charset="0"/>
                          <a:cs typeface="Helvetica Neue Medium" panose="02000503000000020004" pitchFamily="2" charset="0"/>
                        </a:rPr>
                        <a:t>ECG105</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Medium" panose="02000503000000020004" pitchFamily="2" charset="0"/>
                          <a:cs typeface="Helvetica Neue Medium" panose="02000503000000020004" pitchFamily="2" charset="0"/>
                        </a:rPr>
                        <a:t>Genel Klimatoloji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endParaRPr lang="tr-TR" sz="1200" b="0" i="0" u="none" strike="noStrike" noProof="0" dirty="0">
                        <a:solidFill>
                          <a:schemeClr val="tx1"/>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Medium" panose="02000503000000020004" pitchFamily="2" charset="0"/>
                          <a:cs typeface="Helvetica Neue Medium" panose="020005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ECG111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Hidrografya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Z</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ECG103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Jeomorfolojiye Giriş</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S</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ECG119</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Biyocoğrafya</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53426"/>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S</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ECG113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Genel Kartografya</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4865991"/>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S</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ECG121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Kaynak Yönetimi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880306"/>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S</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ECG115</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Matematik Coğrafya</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1974372"/>
                  </a:ext>
                </a:extLst>
              </a:tr>
              <a:tr h="274320">
                <a:tc>
                  <a:txBody>
                    <a:bodyPr/>
                    <a:lstStyle/>
                    <a:p>
                      <a:pPr algn="ctr" fontAlgn="b"/>
                      <a:r>
                        <a:rPr lang="tr-TR" sz="1200" b="0" i="0" u="none" strike="noStrike" dirty="0">
                          <a:solidFill>
                            <a:schemeClr val="tx1"/>
                          </a:solidFill>
                          <a:effectLst/>
                          <a:latin typeface="+mj-lt"/>
                          <a:ea typeface="Helvetica Neue Light" panose="02000403000000020004" pitchFamily="2" charset="0"/>
                        </a:rPr>
                        <a:t>S</a:t>
                      </a:r>
                      <a:endParaRPr lang="en-US" sz="1200" b="0" i="0" u="none" strike="noStrike" dirty="0">
                        <a:solidFill>
                          <a:schemeClr val="tx1"/>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ECG117</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chemeClr val="tx1"/>
                          </a:solidFill>
                          <a:effectLst/>
                          <a:latin typeface="+mj-lt"/>
                          <a:ea typeface="Helvetica Neue Light" panose="02000403000000020004" pitchFamily="2" charset="0"/>
                        </a:rPr>
                        <a:t>Türkiye Coğrafyası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chemeClr val="tx1"/>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7548359"/>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927048864"/>
              </p:ext>
            </p:extLst>
          </p:nvPr>
        </p:nvGraphicFramePr>
        <p:xfrm>
          <a:off x="6625104" y="1618914"/>
          <a:ext cx="4937761" cy="4389120"/>
        </p:xfrm>
        <a:graphic>
          <a:graphicData uri="http://schemas.openxmlformats.org/drawingml/2006/table">
            <a:tbl>
              <a:tblPr bandRow="1">
                <a:tableStyleId>{1FECB4D8-DB02-4DC6-A0A2-4F2EBAE1DC90}</a:tableStyleId>
              </a:tblPr>
              <a:tblGrid>
                <a:gridCol w="487417">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2159000">
                  <a:extLst>
                    <a:ext uri="{9D8B030D-6E8A-4147-A177-3AD203B41FA5}">
                      <a16:colId xmlns:a16="http://schemas.microsoft.com/office/drawing/2014/main" val="3240679006"/>
                    </a:ext>
                  </a:extLst>
                </a:gridCol>
                <a:gridCol w="852770">
                  <a:extLst>
                    <a:ext uri="{9D8B030D-6E8A-4147-A177-3AD203B41FA5}">
                      <a16:colId xmlns:a16="http://schemas.microsoft.com/office/drawing/2014/main" val="2982198708"/>
                    </a:ext>
                  </a:extLst>
                </a:gridCol>
                <a:gridCol w="625774">
                  <a:extLst>
                    <a:ext uri="{9D8B030D-6E8A-4147-A177-3AD203B41FA5}">
                      <a16:colId xmlns:a16="http://schemas.microsoft.com/office/drawing/2014/main" val="3209781189"/>
                    </a:ext>
                  </a:extLst>
                </a:gridCol>
              </a:tblGrid>
              <a:tr h="548640">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274320">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274320">
                <a:tc>
                  <a:txBody>
                    <a:bodyPr/>
                    <a:lstStyle/>
                    <a:p>
                      <a:pPr algn="ctr" fontAlgn="b"/>
                      <a:r>
                        <a:rPr lang="tr-TR" sz="1200" b="0" i="0" u="none" strike="noStrike" dirty="0">
                          <a:solidFill>
                            <a:srgbClr val="000000"/>
                          </a:solidFill>
                          <a:effectLst/>
                          <a:latin typeface="+mj-lt"/>
                          <a:ea typeface="Helvetica Neue Medium" panose="02000503000000020004" pitchFamily="2" charset="0"/>
                          <a:cs typeface="Helvetica Neue Medium" panose="02000503000000020004" pitchFamily="2" charset="0"/>
                        </a:rPr>
                        <a:t>Z</a:t>
                      </a:r>
                      <a:endParaRPr lang="en-US" sz="1200" b="0" i="0" u="none" strike="noStrike" dirty="0">
                        <a:solidFill>
                          <a:srgbClr val="000000"/>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TDZ102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Türk Dili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Z</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YDZ102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Yabancı Dil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2</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Z</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Coğrafyaya Giriş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6262942"/>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Z</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ECG106</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Genel Klimatoloji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2674515"/>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Z</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ECG110</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Hidrografya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18766524"/>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Z</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ECG104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Jeomorfolojiye Giriş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Z</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ECG108</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Nüfus ve Yerleşme</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4</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274320">
                <a:tc>
                  <a:txBody>
                    <a:bodyPr/>
                    <a:lstStyle/>
                    <a:p>
                      <a:pPr algn="ctr" fontAlgn="b"/>
                      <a:r>
                        <a:rPr lang="tr-TR" sz="1200" b="0" i="0" u="none" strike="noStrike" dirty="0">
                          <a:solidFill>
                            <a:srgbClr val="000000"/>
                          </a:solidFill>
                          <a:effectLst/>
                          <a:latin typeface="+mj-lt"/>
                          <a:ea typeface="Helvetica Neue Medium" panose="02000503000000020004" pitchFamily="2" charset="0"/>
                          <a:cs typeface="Helvetica Neue Medium" panose="02000503000000020004" pitchFamily="2" charset="0"/>
                        </a:rPr>
                        <a:t>S</a:t>
                      </a:r>
                      <a:endParaRPr lang="en-US" sz="1200" b="0" i="0" u="none" strike="noStrike" dirty="0">
                        <a:solidFill>
                          <a:srgbClr val="000000"/>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ECG120</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Bilimsel Etik</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274320">
                <a:tc>
                  <a:txBody>
                    <a:bodyPr/>
                    <a:lstStyle/>
                    <a:p>
                      <a:pPr algn="ctr" fontAlgn="b"/>
                      <a:r>
                        <a:rPr lang="tr-TR" sz="1200" b="0" i="0" u="none" strike="noStrike" dirty="0">
                          <a:solidFill>
                            <a:srgbClr val="000000"/>
                          </a:solidFill>
                          <a:effectLst/>
                          <a:latin typeface="+mj-lt"/>
                          <a:ea typeface="Helvetica Neue Medium" panose="02000503000000020004" pitchFamily="2" charset="0"/>
                          <a:cs typeface="Helvetica Neue Medium" panose="02000503000000020004" pitchFamily="2" charset="0"/>
                        </a:rPr>
                        <a:t>S</a:t>
                      </a:r>
                      <a:endParaRPr lang="en-US" sz="1200" b="0" i="0" u="none" strike="noStrike" dirty="0">
                        <a:solidFill>
                          <a:srgbClr val="000000"/>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ECG114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Kültür Coğrafyası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Medium" panose="02000503000000020004" pitchFamily="2" charset="0"/>
                          <a:cs typeface="Helvetica Neue Medium" panose="020005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S</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ECG122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Sürdürülebilir Kalkınma</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S</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 116</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Taşlar Bilgisi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S</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ECG118</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Türkiye Hidrografyası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4771570"/>
                  </a:ext>
                </a:extLst>
              </a:tr>
              <a:tr h="274320">
                <a:tc>
                  <a:txBody>
                    <a:bodyPr/>
                    <a:lstStyle/>
                    <a:p>
                      <a:pPr algn="ctr" fontAlgn="b"/>
                      <a:r>
                        <a:rPr lang="tr-TR" sz="1200" b="0" i="0" u="none" strike="noStrike" dirty="0">
                          <a:solidFill>
                            <a:srgbClr val="000000"/>
                          </a:solidFill>
                          <a:effectLst/>
                          <a:latin typeface="+mj-lt"/>
                          <a:ea typeface="Helvetica Neue Light" panose="02000403000000020004" pitchFamily="2" charset="0"/>
                        </a:rPr>
                        <a:t>S</a:t>
                      </a:r>
                      <a:endParaRPr lang="en-US" sz="1200" b="0" i="0" u="none" strike="noStrike" dirty="0">
                        <a:solidFill>
                          <a:srgbClr val="000000"/>
                        </a:solidFill>
                        <a:effectLst/>
                        <a:latin typeface="+mj-lt"/>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ECG112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200" b="0" i="0" u="none" strike="noStrike" noProof="0" dirty="0">
                          <a:solidFill>
                            <a:srgbClr val="000000"/>
                          </a:solidFill>
                          <a:effectLst/>
                          <a:latin typeface="+mj-lt"/>
                          <a:ea typeface="Helvetica Neue Light" panose="02000403000000020004" pitchFamily="2" charset="0"/>
                        </a:rPr>
                        <a:t>Türkiye İklimi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kern="1200" noProof="0" dirty="0">
                          <a:solidFill>
                            <a:srgbClr val="000000"/>
                          </a:solidFill>
                          <a:effectLst/>
                          <a:latin typeface="+mj-lt"/>
                          <a:ea typeface="Helvetica Neue Medium" panose="02000503000000020004" pitchFamily="2" charset="0"/>
                          <a:cs typeface="Helvetica Neue Medium" panose="02000503000000020004" pitchFamily="2" charset="0"/>
                        </a:rPr>
                        <a:t>Var</a:t>
                      </a:r>
                      <a:endParaRPr lang="tr-TR" sz="1200" b="0" i="0" u="none" strike="noStrike" noProof="0" dirty="0">
                        <a:solidFill>
                          <a:srgbClr val="000000"/>
                        </a:solidFill>
                        <a:effectLst/>
                        <a:latin typeface="+mj-lt"/>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200" b="0" i="0" u="none" strike="noStrike" noProof="0" dirty="0">
                          <a:solidFill>
                            <a:srgbClr val="000000"/>
                          </a:solidFill>
                          <a:effectLst/>
                          <a:latin typeface="+mj-lt"/>
                          <a:ea typeface="Helvetica Neue Light" panose="02000403000000020004" pitchFamily="2" charset="0"/>
                        </a:rPr>
                        <a:t>3</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7856199"/>
                  </a:ext>
                </a:extLst>
              </a:tr>
            </a:tbl>
          </a:graphicData>
        </a:graphic>
      </p:graphicFrame>
    </p:spTree>
    <p:extLst>
      <p:ext uri="{BB962C8B-B14F-4D97-AF65-F5344CB8AC3E}">
        <p14:creationId xmlns:p14="http://schemas.microsoft.com/office/powerpoint/2010/main" val="3526563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5715000" cy="4170372"/>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pic>
        <p:nvPicPr>
          <p:cNvPr id="2052" name="Picture 4" descr="ECTS-Punkte: Kursanerkennung im Hochschulkontext">
            <a:extLst>
              <a:ext uri="{FF2B5EF4-FFF2-40B4-BE49-F238E27FC236}">
                <a16:creationId xmlns:a16="http://schemas.microsoft.com/office/drawing/2014/main" id="{70469D4F-06DB-173E-8D28-759D7E53E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527" y="1915026"/>
            <a:ext cx="3027947" cy="302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84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2" name="TextBox 1">
            <a:extLst>
              <a:ext uri="{FF2B5EF4-FFF2-40B4-BE49-F238E27FC236}">
                <a16:creationId xmlns:a16="http://schemas.microsoft.com/office/drawing/2014/main" id="{08E1C8C6-23E7-EA3D-BAB8-CE564A66EC7F}"/>
              </a:ext>
            </a:extLst>
          </p:cNvPr>
          <p:cNvSpPr txBox="1"/>
          <p:nvPr/>
        </p:nvSpPr>
        <p:spPr>
          <a:xfrm>
            <a:off x="6096000" y="2172597"/>
            <a:ext cx="3405291" cy="400110"/>
          </a:xfrm>
          <a:prstGeom prst="rect">
            <a:avLst/>
          </a:prstGeom>
          <a:noFill/>
        </p:spPr>
        <p:txBody>
          <a:bodyPr wrap="none" rtlCol="0">
            <a:spAutoFit/>
          </a:bodyPr>
          <a:lstStyle/>
          <a:p>
            <a:pPr>
              <a:spcAft>
                <a:spcPts val="600"/>
              </a:spcAft>
            </a:pP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extLst>
                    <a:ext uri="{A12FA001-AC4F-418D-AE19-62706E023703}">
                      <ahyp:hlinkClr xmlns:ahyp="http://schemas.microsoft.com/office/drawing/2018/hyperlinkcolor" val="tx"/>
                    </a:ext>
                  </a:extLst>
                </a:hlinkClick>
              </a:rPr>
              <a:t>Öğrenci Bilgi Sistemi (OBS)</a:t>
            </a:r>
            <a:endPar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 name="Rectangle 2">
            <a:extLst>
              <a:ext uri="{FF2B5EF4-FFF2-40B4-BE49-F238E27FC236}">
                <a16:creationId xmlns:a16="http://schemas.microsoft.com/office/drawing/2014/main" id="{EDB7C39D-4174-BF0F-4226-8EED3604EE6C}"/>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3170004C-F8B1-8712-6348-6FD90DF0A341}"/>
              </a:ext>
            </a:extLst>
          </p:cNvPr>
          <p:cNvSpPr/>
          <p:nvPr/>
        </p:nvSpPr>
        <p:spPr>
          <a:xfrm>
            <a:off x="5717226" y="3384543"/>
            <a:ext cx="182880" cy="753771"/>
          </a:xfrm>
          <a:prstGeom prst="rect">
            <a:avLst/>
          </a:prstGeom>
          <a:solidFill>
            <a:srgbClr val="25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Rectangle 4">
            <a:extLst>
              <a:ext uri="{FF2B5EF4-FFF2-40B4-BE49-F238E27FC236}">
                <a16:creationId xmlns:a16="http://schemas.microsoft.com/office/drawing/2014/main" id="{644843D1-9441-62F2-214C-171A45C4BF4E}"/>
              </a:ext>
            </a:extLst>
          </p:cNvPr>
          <p:cNvSpPr/>
          <p:nvPr/>
        </p:nvSpPr>
        <p:spPr>
          <a:xfrm>
            <a:off x="5717226" y="4952062"/>
            <a:ext cx="182880" cy="753771"/>
          </a:xfrm>
          <a:prstGeom prst="rect">
            <a:avLst/>
          </a:prstGeom>
          <a:solidFill>
            <a:srgbClr val="25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2AB4DB1A-D44C-B4B6-1A27-DFA587127CF8}"/>
              </a:ext>
            </a:extLst>
          </p:cNvPr>
          <p:cNvSpPr/>
          <p:nvPr/>
        </p:nvSpPr>
        <p:spPr>
          <a:xfrm>
            <a:off x="5711540" y="1995767"/>
            <a:ext cx="182880" cy="753771"/>
          </a:xfrm>
          <a:prstGeom prst="rect">
            <a:avLst/>
          </a:prstGeom>
          <a:solidFill>
            <a:srgbClr val="25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7">
            <a:extLst>
              <a:ext uri="{FF2B5EF4-FFF2-40B4-BE49-F238E27FC236}">
                <a16:creationId xmlns:a16="http://schemas.microsoft.com/office/drawing/2014/main" id="{CAD59EFD-775D-4403-4FBB-053E105A486C}"/>
              </a:ext>
            </a:extLst>
          </p:cNvPr>
          <p:cNvSpPr txBox="1"/>
          <p:nvPr/>
        </p:nvSpPr>
        <p:spPr>
          <a:xfrm>
            <a:off x="6096000" y="5128892"/>
            <a:ext cx="3018775" cy="400110"/>
          </a:xfrm>
          <a:prstGeom prst="rect">
            <a:avLst/>
          </a:prstGeom>
          <a:noFill/>
        </p:spPr>
        <p:txBody>
          <a:bodyPr wrap="none" rtlCol="0">
            <a:spAutoFit/>
          </a:bodyPr>
          <a:lstStyle/>
          <a:p>
            <a:pPr>
              <a:spcAft>
                <a:spcPts val="600"/>
              </a:spcAft>
            </a:pP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Ders Bilgi Sistemi (DBS)</a:t>
            </a:r>
            <a:endPar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0" name="TextBox 9">
            <a:extLst>
              <a:ext uri="{FF2B5EF4-FFF2-40B4-BE49-F238E27FC236}">
                <a16:creationId xmlns:a16="http://schemas.microsoft.com/office/drawing/2014/main" id="{0A9768F3-CF3A-9B16-539A-0E9D229ABE3D}"/>
              </a:ext>
            </a:extLst>
          </p:cNvPr>
          <p:cNvSpPr txBox="1"/>
          <p:nvPr/>
        </p:nvSpPr>
        <p:spPr>
          <a:xfrm>
            <a:off x="6096000" y="3565627"/>
            <a:ext cx="2140330" cy="400110"/>
          </a:xfrm>
          <a:prstGeom prst="rect">
            <a:avLst/>
          </a:prstGeom>
          <a:noFill/>
        </p:spPr>
        <p:txBody>
          <a:bodyPr wrap="none" rtlCol="0">
            <a:spAutoFit/>
          </a:bodyPr>
          <a:lstStyle/>
          <a:p>
            <a:pPr>
              <a:spcAft>
                <a:spcPts val="600"/>
              </a:spcAft>
            </a:pPr>
            <a:r>
              <a:rPr lang="tr-TR"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extLst>
                    <a:ext uri="{A12FA001-AC4F-418D-AE19-62706E023703}">
                      <ahyp:hlinkClr xmlns:ahyp="http://schemas.microsoft.com/office/drawing/2018/hyperlinkcolor" val="tx"/>
                    </a:ext>
                  </a:extLst>
                </a:hlinkClick>
              </a:rPr>
              <a:t>Ders Bilgi Paketi</a:t>
            </a:r>
            <a:endParaRPr lang="en-US" sz="2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1" name="Picture 10">
            <a:extLst>
              <a:ext uri="{FF2B5EF4-FFF2-40B4-BE49-F238E27FC236}">
                <a16:creationId xmlns:a16="http://schemas.microsoft.com/office/drawing/2014/main" id="{8050F66E-9657-02A7-CC2B-9733EA3D097F}"/>
              </a:ext>
            </a:extLst>
          </p:cNvPr>
          <p:cNvPicPr>
            <a:picLocks noChangeAspect="1"/>
          </p:cNvPicPr>
          <p:nvPr/>
        </p:nvPicPr>
        <p:blipFill>
          <a:blip r:embed="rId6"/>
          <a:srcRect b="35854"/>
          <a:stretch/>
        </p:blipFill>
        <p:spPr>
          <a:xfrm>
            <a:off x="1542933" y="4459117"/>
            <a:ext cx="3210042" cy="1450116"/>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9150994-29B4-C069-0EB8-FE852D7D4BC0}"/>
              </a:ext>
            </a:extLst>
          </p:cNvPr>
          <p:cNvPicPr>
            <a:picLocks noChangeAspect="1"/>
          </p:cNvPicPr>
          <p:nvPr/>
        </p:nvPicPr>
        <p:blipFill>
          <a:blip r:embed="rId7"/>
          <a:srcRect l="4390" t="15451" r="7735" b="13758"/>
          <a:stretch/>
        </p:blipFill>
        <p:spPr>
          <a:xfrm>
            <a:off x="1542934" y="1621499"/>
            <a:ext cx="3210042" cy="2626651"/>
          </a:xfrm>
          <a:prstGeom prst="rect">
            <a:avLst/>
          </a:prstGeom>
          <a:effectLst>
            <a:outerShdw blurRad="50800" dist="38100" dir="2700000" algn="tl" rotWithShape="0">
              <a:prstClr val="black">
                <a:alpha val="40000"/>
              </a:prstClr>
            </a:outerShdw>
          </a:effectLst>
        </p:spPr>
      </p:pic>
      <p:sp>
        <p:nvSpPr>
          <p:cNvPr id="12" name="Metin kutusu 11">
            <a:extLst>
              <a:ext uri="{FF2B5EF4-FFF2-40B4-BE49-F238E27FC236}">
                <a16:creationId xmlns:a16="http://schemas.microsoft.com/office/drawing/2014/main" id="{BA42DACD-0139-2042-1642-51AEA39C26FE}"/>
              </a:ext>
            </a:extLst>
          </p:cNvPr>
          <p:cNvSpPr txBox="1"/>
          <p:nvPr/>
        </p:nvSpPr>
        <p:spPr>
          <a:xfrm>
            <a:off x="999521" y="6195860"/>
            <a:ext cx="11053093" cy="369332"/>
          </a:xfrm>
          <a:prstGeom prst="rect">
            <a:avLst/>
          </a:prstGeom>
          <a:noFill/>
        </p:spPr>
        <p:txBody>
          <a:bodyPr wrap="square">
            <a:spAutoFit/>
          </a:bodyPr>
          <a:lstStyle/>
          <a:p>
            <a:r>
              <a:rPr lang="tr-TR" dirty="0"/>
              <a:t>Öğrenci Bilgi Sistemi ile ilgili her türlü bilgiye </a:t>
            </a:r>
            <a:r>
              <a:rPr lang="tr-TR" dirty="0">
                <a:hlinkClick r:id="rId8"/>
              </a:rPr>
              <a:t>https://atauni.edu.tr/obs-yardim-kilavuzlari</a:t>
            </a:r>
            <a:r>
              <a:rPr lang="tr-TR" dirty="0"/>
              <a:t> sayfasından ulaşabilirsiniz.</a:t>
            </a:r>
          </a:p>
        </p:txBody>
      </p:sp>
    </p:spTree>
    <p:extLst>
      <p:ext uri="{BB962C8B-B14F-4D97-AF65-F5344CB8AC3E}">
        <p14:creationId xmlns:p14="http://schemas.microsoft.com/office/powerpoint/2010/main" val="143165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210001-5CE4-35DD-A305-C630D49E5B44}"/>
              </a:ext>
            </a:extLst>
          </p:cNvPr>
          <p:cNvSpPr>
            <a:spLocks noGrp="1"/>
          </p:cNvSpPr>
          <p:nvPr>
            <p:ph type="ctrTitle"/>
          </p:nvPr>
        </p:nvSpPr>
        <p:spPr>
          <a:xfrm>
            <a:off x="1033389" y="490955"/>
            <a:ext cx="10244210" cy="648298"/>
          </a:xfrm>
        </p:spPr>
        <p:txBody>
          <a:bodyPr/>
          <a:lstStyle/>
          <a:p>
            <a:r>
              <a:rPr lang="tr-TR" dirty="0">
                <a:solidFill>
                  <a:srgbClr val="FF0000"/>
                </a:solidFill>
              </a:rPr>
              <a:t>Belge Talep</a:t>
            </a:r>
          </a:p>
        </p:txBody>
      </p:sp>
      <p:pic>
        <p:nvPicPr>
          <p:cNvPr id="5" name="İçerik Yer Tutucusu 4" descr="metin, ekran görüntüsü, sayı, numara, yazılım içeren bir resim&#10;&#10;Açıklama otomatik olarak oluşturuldu">
            <a:extLst>
              <a:ext uri="{FF2B5EF4-FFF2-40B4-BE49-F238E27FC236}">
                <a16:creationId xmlns:a16="http://schemas.microsoft.com/office/drawing/2014/main" id="{3AE7ABC6-7521-97EC-2C50-FEC7C12F1EA1}"/>
              </a:ext>
            </a:extLst>
          </p:cNvPr>
          <p:cNvPicPr>
            <a:picLocks noGrp="1" noChangeAspect="1"/>
          </p:cNvPicPr>
          <p:nvPr>
            <p:ph idx="1"/>
          </p:nvPr>
        </p:nvPicPr>
        <p:blipFill>
          <a:blip r:embed="rId3"/>
          <a:stretch>
            <a:fillRect/>
          </a:stretch>
        </p:blipFill>
        <p:spPr>
          <a:xfrm>
            <a:off x="1484027" y="1244184"/>
            <a:ext cx="9503764" cy="5268558"/>
          </a:xfrm>
        </p:spPr>
      </p:pic>
    </p:spTree>
    <p:extLst>
      <p:ext uri="{BB962C8B-B14F-4D97-AF65-F5344CB8AC3E}">
        <p14:creationId xmlns:p14="http://schemas.microsoft.com/office/powerpoint/2010/main" val="2234540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380246-A66E-4E43-6CC2-E5EFD9847B74}"/>
              </a:ext>
            </a:extLst>
          </p:cNvPr>
          <p:cNvSpPr>
            <a:spLocks noGrp="1"/>
          </p:cNvSpPr>
          <p:nvPr>
            <p:ph type="ctrTitle"/>
          </p:nvPr>
        </p:nvSpPr>
        <p:spPr>
          <a:xfrm>
            <a:off x="1033389" y="490955"/>
            <a:ext cx="10244210" cy="800636"/>
          </a:xfrm>
        </p:spPr>
        <p:txBody>
          <a:bodyPr/>
          <a:lstStyle/>
          <a:p>
            <a:r>
              <a:rPr lang="tr-TR" dirty="0">
                <a:solidFill>
                  <a:srgbClr val="FF0000"/>
                </a:solidFill>
              </a:rPr>
              <a:t>Kimlik Kartı Talep</a:t>
            </a:r>
          </a:p>
        </p:txBody>
      </p:sp>
      <p:pic>
        <p:nvPicPr>
          <p:cNvPr id="5" name="İçerik Yer Tutucusu 4" descr="metin, ekran görüntüsü, yazılım, bilgisayar simgesi içeren bir resim">
            <a:extLst>
              <a:ext uri="{FF2B5EF4-FFF2-40B4-BE49-F238E27FC236}">
                <a16:creationId xmlns:a16="http://schemas.microsoft.com/office/drawing/2014/main" id="{9C92A925-034F-97E2-32F4-79B2C2593C46}"/>
              </a:ext>
            </a:extLst>
          </p:cNvPr>
          <p:cNvPicPr>
            <a:picLocks noGrp="1" noChangeAspect="1"/>
          </p:cNvPicPr>
          <p:nvPr>
            <p:ph idx="1"/>
          </p:nvPr>
        </p:nvPicPr>
        <p:blipFill>
          <a:blip r:embed="rId3"/>
          <a:stretch>
            <a:fillRect/>
          </a:stretch>
        </p:blipFill>
        <p:spPr>
          <a:xfrm>
            <a:off x="2103120" y="1396202"/>
            <a:ext cx="8789669" cy="5299873"/>
          </a:xfrm>
        </p:spPr>
      </p:pic>
    </p:spTree>
    <p:extLst>
      <p:ext uri="{BB962C8B-B14F-4D97-AF65-F5344CB8AC3E}">
        <p14:creationId xmlns:p14="http://schemas.microsoft.com/office/powerpoint/2010/main" val="2054992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25B36E-ECE9-4C06-DFCA-4993A811B500}"/>
              </a:ext>
            </a:extLst>
          </p:cNvPr>
          <p:cNvSpPr>
            <a:spLocks noGrp="1"/>
          </p:cNvSpPr>
          <p:nvPr>
            <p:ph type="ctrTitle"/>
          </p:nvPr>
        </p:nvSpPr>
        <p:spPr>
          <a:xfrm>
            <a:off x="1033389" y="490955"/>
            <a:ext cx="10244210" cy="629186"/>
          </a:xfrm>
        </p:spPr>
        <p:txBody>
          <a:bodyPr/>
          <a:lstStyle/>
          <a:p>
            <a:r>
              <a:rPr lang="tr-TR" dirty="0">
                <a:solidFill>
                  <a:srgbClr val="FF0000"/>
                </a:solidFill>
              </a:rPr>
              <a:t>ATA-KİMLİK Oluşturup Kablosuz İnternete Bağlanma</a:t>
            </a:r>
          </a:p>
        </p:txBody>
      </p:sp>
      <p:pic>
        <p:nvPicPr>
          <p:cNvPr id="5" name="İçerik Yer Tutucusu 4" descr="metin, ekran görüntüsü, yazılım, web sitesi içeren bir resim">
            <a:extLst>
              <a:ext uri="{FF2B5EF4-FFF2-40B4-BE49-F238E27FC236}">
                <a16:creationId xmlns:a16="http://schemas.microsoft.com/office/drawing/2014/main" id="{84C03518-4621-3B70-412E-2B35BD133077}"/>
              </a:ext>
            </a:extLst>
          </p:cNvPr>
          <p:cNvPicPr>
            <a:picLocks noGrp="1" noChangeAspect="1"/>
          </p:cNvPicPr>
          <p:nvPr>
            <p:ph idx="1"/>
          </p:nvPr>
        </p:nvPicPr>
        <p:blipFill>
          <a:blip r:embed="rId3"/>
          <a:stretch>
            <a:fillRect/>
          </a:stretch>
        </p:blipFill>
        <p:spPr>
          <a:xfrm>
            <a:off x="1451610" y="1303338"/>
            <a:ext cx="9825990" cy="5063707"/>
          </a:xfrm>
        </p:spPr>
      </p:pic>
    </p:spTree>
    <p:extLst>
      <p:ext uri="{BB962C8B-B14F-4D97-AF65-F5344CB8AC3E}">
        <p14:creationId xmlns:p14="http://schemas.microsoft.com/office/powerpoint/2010/main" val="3733644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2835F2-A22A-1073-153B-531106F9CD28}"/>
              </a:ext>
            </a:extLst>
          </p:cNvPr>
          <p:cNvSpPr>
            <a:spLocks noGrp="1"/>
          </p:cNvSpPr>
          <p:nvPr>
            <p:ph type="ctrTitle"/>
          </p:nvPr>
        </p:nvSpPr>
        <p:spPr>
          <a:xfrm>
            <a:off x="1033389" y="490955"/>
            <a:ext cx="10244210" cy="503455"/>
          </a:xfrm>
        </p:spPr>
        <p:txBody>
          <a:bodyPr/>
          <a:lstStyle/>
          <a:p>
            <a:r>
              <a:rPr lang="tr-TR" dirty="0">
                <a:solidFill>
                  <a:srgbClr val="FF0000"/>
                </a:solidFill>
              </a:rPr>
              <a:t>Ders Bilgi Sistemi (DBS)</a:t>
            </a:r>
          </a:p>
        </p:txBody>
      </p:sp>
      <p:sp>
        <p:nvSpPr>
          <p:cNvPr id="3" name="İçerik Yer Tutucusu 2">
            <a:extLst>
              <a:ext uri="{FF2B5EF4-FFF2-40B4-BE49-F238E27FC236}">
                <a16:creationId xmlns:a16="http://schemas.microsoft.com/office/drawing/2014/main" id="{48F9C87D-C683-27BE-433E-3711AB920095}"/>
              </a:ext>
            </a:extLst>
          </p:cNvPr>
          <p:cNvSpPr>
            <a:spLocks noGrp="1"/>
          </p:cNvSpPr>
          <p:nvPr>
            <p:ph idx="1"/>
          </p:nvPr>
        </p:nvSpPr>
        <p:spPr>
          <a:xfrm>
            <a:off x="1033388" y="1120140"/>
            <a:ext cx="10876672" cy="5737860"/>
          </a:xfrm>
        </p:spPr>
        <p:txBody>
          <a:bodyPr>
            <a:normAutofit fontScale="92500" lnSpcReduction="20000"/>
          </a:bodyPr>
          <a:lstStyle/>
          <a:p>
            <a:pPr marL="342900" indent="-342900">
              <a:buFont typeface="Wingdings" panose="05000000000000000000" pitchFamily="2" charset="2"/>
              <a:buChar char="Ø"/>
            </a:pPr>
            <a:r>
              <a:rPr lang="tr-TR" sz="2600" b="1" dirty="0"/>
              <a:t>DBS</a:t>
            </a:r>
            <a:r>
              <a:rPr lang="tr-TR" sz="2600" dirty="0"/>
              <a:t> yani </a:t>
            </a:r>
            <a:r>
              <a:rPr lang="tr-TR" sz="2600" b="1" dirty="0"/>
              <a:t>Ders Bilgi Sistemi, </a:t>
            </a:r>
            <a:r>
              <a:rPr lang="tr-TR" sz="2600" dirty="0"/>
              <a:t>yüz yüze veya uzaktan eğitimle yürütülen derslerin online ortamda yönetilmesi amacıyla kullanılan bir öğrenme yönetim sistemidir.</a:t>
            </a:r>
          </a:p>
          <a:p>
            <a:pPr marL="342900" indent="-342900">
              <a:buFont typeface="Wingdings" panose="05000000000000000000" pitchFamily="2" charset="2"/>
              <a:buChar char="Ø"/>
            </a:pPr>
            <a:r>
              <a:rPr lang="tr-TR" sz="2600" dirty="0"/>
              <a:t>Bu sistem, öğrencilerin sanal bir sınıf ortamına dahil olması, çeşitli içeriklerin sunulması, etkinliklerin düzenlenmesi ve ölçme-değerlendirme işlemlerinin yapılması gibi pek çok öğrenme aracı sunarak derslerin zenginleşmesini sağlamaktadır.</a:t>
            </a:r>
          </a:p>
          <a:p>
            <a:pPr marL="342900" indent="-342900">
              <a:buFont typeface="Wingdings" panose="05000000000000000000" pitchFamily="2" charset="2"/>
              <a:buChar char="Ø"/>
            </a:pPr>
            <a:r>
              <a:rPr lang="tr-TR" sz="2600" dirty="0"/>
              <a:t>Ders Bilgi Sistemi OBS ile </a:t>
            </a:r>
            <a:r>
              <a:rPr lang="tr-TR" sz="2600" b="1" dirty="0"/>
              <a:t>entegre</a:t>
            </a:r>
            <a:r>
              <a:rPr lang="tr-TR" sz="2600" dirty="0"/>
              <a:t> bir sistemdir. Bu yüzden DBS ye giriş yapabilmek için öncelikle </a:t>
            </a:r>
            <a:r>
              <a:rPr lang="tr-TR" sz="2600" dirty="0" err="1"/>
              <a:t>OBS’ye</a:t>
            </a:r>
            <a:r>
              <a:rPr lang="tr-TR" sz="2600" dirty="0"/>
              <a:t> giriş yapılmış olması gerekir.</a:t>
            </a:r>
          </a:p>
          <a:p>
            <a:pPr marL="342900" indent="-342900">
              <a:buFont typeface="Wingdings" panose="05000000000000000000" pitchFamily="2" charset="2"/>
              <a:buChar char="Ø"/>
            </a:pPr>
            <a:r>
              <a:rPr lang="tr-TR" sz="2600" dirty="0" err="1"/>
              <a:t>OBS’ye</a:t>
            </a:r>
            <a:r>
              <a:rPr lang="tr-TR" sz="2600" dirty="0"/>
              <a:t> giriş yaptıktan sonra sol sekmelerden "Öğrenim" sekmesi altında "Ders Bilgi Sistemi" sekmesine tıklayarak </a:t>
            </a:r>
            <a:r>
              <a:rPr lang="tr-TR" sz="2600" dirty="0" err="1"/>
              <a:t>DBS’ye</a:t>
            </a:r>
            <a:r>
              <a:rPr lang="tr-TR" sz="2600" dirty="0"/>
              <a:t> giriş yapabilirsiniz.</a:t>
            </a:r>
          </a:p>
          <a:p>
            <a:pPr marL="342900" indent="-342900">
              <a:buFont typeface="Wingdings" panose="05000000000000000000" pitchFamily="2" charset="2"/>
              <a:buChar char="Ø"/>
            </a:pPr>
            <a:r>
              <a:rPr lang="tr-TR" sz="2600" dirty="0"/>
              <a:t>Konuyla ilgili iki kısa videomuz var onlara bakalım isterseniz.</a:t>
            </a:r>
          </a:p>
          <a:p>
            <a:pPr marL="342900" indent="-342900">
              <a:buFont typeface="Wingdings" panose="05000000000000000000" pitchFamily="2" charset="2"/>
              <a:buChar char="Ø"/>
            </a:pPr>
            <a:endParaRPr lang="tr-TR" dirty="0"/>
          </a:p>
        </p:txBody>
      </p:sp>
    </p:spTree>
    <p:extLst>
      <p:ext uri="{BB962C8B-B14F-4D97-AF65-F5344CB8AC3E}">
        <p14:creationId xmlns:p14="http://schemas.microsoft.com/office/powerpoint/2010/main" val="3747443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1">
                <a:ln>
                  <a:noFill/>
                </a:ln>
                <a:solidFill>
                  <a:srgbClr val="E7E6E6">
                    <a:lumMod val="2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Dekan</a:t>
            </a:r>
            <a:endParaRPr kumimoji="0" lang="tr-TR" sz="11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1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 Dr. Süleyman ÇİĞDEM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tr-TR" sz="10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Eski</a:t>
            </a: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ç</a:t>
            </a:r>
            <a:r>
              <a:rPr kumimoji="0" lang="tr-TR" sz="1000" b="0" i="0" u="none" strike="noStrike" kern="1200" cap="none" spc="0" normalizeH="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ağ Tarihi Anabilim Dalı</a:t>
            </a:r>
            <a:endParaRPr kumimoji="0" lang="tr-TR" sz="10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C6CFB6A6-0F9C-C345-BCB2-AA41177F063A}"/>
              </a:ext>
            </a:extLst>
          </p:cNvPr>
          <p:cNvSpPr/>
          <p:nvPr/>
        </p:nvSpPr>
        <p:spPr>
          <a:xfrm>
            <a:off x="1368666" y="5682931"/>
            <a:ext cx="207454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1">
                <a:ln>
                  <a:noFill/>
                </a:ln>
                <a:solidFill>
                  <a:srgbClr val="E7E6E6">
                    <a:lumMod val="25000"/>
                  </a:srgbClr>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kumimoji="0" lang="tr-TR" sz="900" b="0" i="0" u="none" strike="noStrike" kern="1200" cap="none" spc="0" normalizeH="0" baseline="0" noProof="0" dirty="0">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Doç. Dr. Savaş EĞİLMEZ</a:t>
            </a:r>
            <a:endParaRPr kumimoji="0" lang="tr-TR" sz="9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Ortaçağ</a:t>
            </a:r>
            <a:r>
              <a:rPr kumimoji="0" lang="tr-TR" sz="900" b="0" i="0" u="none" strike="noStrike" kern="1200" cap="none" spc="0" normalizeH="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 Tarihi </a:t>
            </a:r>
            <a:r>
              <a:rPr kumimoji="0" lang="tr-TR" sz="9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Anabilim Dalı</a:t>
            </a:r>
            <a:endParaRPr kumimoji="0" lang="tr-TR" sz="9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697707" y="5784854"/>
            <a:ext cx="186721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1">
                <a:ln>
                  <a:noFill/>
                </a:ln>
                <a:solidFill>
                  <a:srgbClr val="E7E6E6">
                    <a:lumMod val="25000"/>
                  </a:srgbClr>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kumimoji="0" lang="tr-TR" sz="900" b="0" i="0" u="none" strike="noStrike" kern="1200" cap="none" spc="0" normalizeH="0" baseline="0" noProof="0" dirty="0">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Cemal AKBAŞ</a:t>
            </a:r>
          </a:p>
        </p:txBody>
      </p:sp>
      <p:sp>
        <p:nvSpPr>
          <p:cNvPr id="30" name="Rectangle 29">
            <a:extLst>
              <a:ext uri="{FF2B5EF4-FFF2-40B4-BE49-F238E27FC236}">
                <a16:creationId xmlns:a16="http://schemas.microsoft.com/office/drawing/2014/main" id="{5279B0A2-E519-A244-9A73-5B5320948EC2}"/>
              </a:ext>
            </a:extLst>
          </p:cNvPr>
          <p:cNvSpPr/>
          <p:nvPr/>
        </p:nvSpPr>
        <p:spPr>
          <a:xfrm>
            <a:off x="3951877" y="5682931"/>
            <a:ext cx="207454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1">
                <a:ln>
                  <a:noFill/>
                </a:ln>
                <a:solidFill>
                  <a:srgbClr val="E7E6E6">
                    <a:lumMod val="25000"/>
                  </a:srgbClr>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kumimoji="0" lang="tr-TR" sz="900" b="0" i="0" u="none" strike="noStrike" kern="1200" cap="none" spc="0" normalizeH="0" baseline="0" noProof="0" dirty="0">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Doç. </a:t>
            </a:r>
            <a:r>
              <a:rPr kumimoji="0" lang="tr-TR" sz="900" b="0" i="0" u="none" strike="noStrike" kern="1200" cap="none" spc="0" normalizeH="0" baseline="0" noProof="0" dirty="0" err="1">
                <a:ln>
                  <a:noFill/>
                </a:ln>
                <a:solidFill>
                  <a:srgbClr val="000000"/>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Dr</a:t>
            </a: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 Gül GEYİK</a:t>
            </a:r>
            <a:endParaRPr kumimoji="0" lang="tr-TR" sz="900" b="1"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lvl="0" algn="ctr">
              <a:defRPr/>
            </a:pPr>
            <a:r>
              <a:rPr lang="tr-TR" sz="900" dirty="0">
                <a:solidFill>
                  <a:srgbClr val="636363"/>
                </a:solidFill>
                <a:latin typeface="Open Sans" panose="020B0606030504020204" pitchFamily="34" charset="0"/>
              </a:rPr>
              <a:t>Türk-İslâm Sanatları Anabilim Dalı</a:t>
            </a:r>
            <a:endParaRPr kumimoji="0" lang="tr-TR" sz="900" b="0" i="0" u="none" strike="noStrike" kern="1200" cap="none" spc="0" normalizeH="0" baseline="0" noProof="0" dirty="0">
              <a:ln>
                <a:noFill/>
              </a:ln>
              <a:solidFill>
                <a:srgbClr val="000000"/>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909638"/>
            <a:ext cx="23051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404042"/>
                </a:solidFill>
                <a:effectLst/>
                <a:uLnTx/>
                <a:uFillTx/>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6" name="Resim 5">
            <a:extLst>
              <a:ext uri="{FF2B5EF4-FFF2-40B4-BE49-F238E27FC236}">
                <a16:creationId xmlns:a16="http://schemas.microsoft.com/office/drawing/2014/main" id="{F9AE233D-61E7-49C8-8A24-A14FD54321D4}"/>
              </a:ext>
            </a:extLst>
          </p:cNvPr>
          <p:cNvPicPr>
            <a:picLocks noChangeAspect="1"/>
          </p:cNvPicPr>
          <p:nvPr/>
        </p:nvPicPr>
        <p:blipFill>
          <a:blip r:embed="rId3"/>
          <a:srcRect/>
          <a:stretch/>
        </p:blipFill>
        <p:spPr>
          <a:xfrm>
            <a:off x="1761369" y="1508281"/>
            <a:ext cx="1382567" cy="1667860"/>
          </a:xfrm>
          <a:prstGeom prst="rect">
            <a:avLst/>
          </a:prstGeom>
        </p:spPr>
      </p:pic>
      <p:pic>
        <p:nvPicPr>
          <p:cNvPr id="8" name="Resim 7">
            <a:extLst>
              <a:ext uri="{FF2B5EF4-FFF2-40B4-BE49-F238E27FC236}">
                <a16:creationId xmlns:a16="http://schemas.microsoft.com/office/drawing/2014/main" id="{084642DB-8472-558A-0E36-780752139DA6}"/>
              </a:ext>
            </a:extLst>
          </p:cNvPr>
          <p:cNvPicPr>
            <a:picLocks noChangeAspect="1"/>
          </p:cNvPicPr>
          <p:nvPr/>
        </p:nvPicPr>
        <p:blipFill>
          <a:blip r:embed="rId4"/>
          <a:srcRect/>
          <a:stretch/>
        </p:blipFill>
        <p:spPr>
          <a:xfrm>
            <a:off x="1822220" y="4418616"/>
            <a:ext cx="971019" cy="1171389"/>
          </a:xfrm>
          <a:prstGeom prst="rect">
            <a:avLst/>
          </a:prstGeom>
        </p:spPr>
      </p:pic>
      <p:pic>
        <p:nvPicPr>
          <p:cNvPr id="12" name="Resim 11" descr="kişi, duvar, iç mekan, adam içeren bir resim&#10;&#10;Açıklama otomatik olarak oluşturuldu">
            <a:extLst>
              <a:ext uri="{FF2B5EF4-FFF2-40B4-BE49-F238E27FC236}">
                <a16:creationId xmlns:a16="http://schemas.microsoft.com/office/drawing/2014/main" id="{6E6C96B5-FCF4-256F-2790-85C4AD90A08F}"/>
              </a:ext>
            </a:extLst>
          </p:cNvPr>
          <p:cNvPicPr>
            <a:picLocks noChangeAspect="1"/>
          </p:cNvPicPr>
          <p:nvPr/>
        </p:nvPicPr>
        <p:blipFill>
          <a:blip r:embed="rId5"/>
          <a:stretch>
            <a:fillRect/>
          </a:stretch>
        </p:blipFill>
        <p:spPr>
          <a:xfrm>
            <a:off x="7075479" y="4527736"/>
            <a:ext cx="1111672" cy="1155195"/>
          </a:xfrm>
          <a:prstGeom prst="rect">
            <a:avLst/>
          </a:prstGeom>
        </p:spPr>
      </p:pic>
      <p:pic>
        <p:nvPicPr>
          <p:cNvPr id="4" name="Resim 3">
            <a:extLst>
              <a:ext uri="{FF2B5EF4-FFF2-40B4-BE49-F238E27FC236}">
                <a16:creationId xmlns:a16="http://schemas.microsoft.com/office/drawing/2014/main" id="{22DAD362-C10D-84EF-F593-E50F3BEF8C24}"/>
              </a:ext>
            </a:extLst>
          </p:cNvPr>
          <p:cNvPicPr>
            <a:picLocks noChangeAspect="1"/>
          </p:cNvPicPr>
          <p:nvPr/>
        </p:nvPicPr>
        <p:blipFill>
          <a:blip r:embed="rId6"/>
          <a:srcRect/>
          <a:stretch/>
        </p:blipFill>
        <p:spPr>
          <a:xfrm>
            <a:off x="4564042" y="4411205"/>
            <a:ext cx="971019" cy="1171388"/>
          </a:xfrm>
          <a:prstGeom prst="rect">
            <a:avLst/>
          </a:prstGeom>
        </p:spPr>
      </p:pic>
      <p:sp>
        <p:nvSpPr>
          <p:cNvPr id="3" name="TextBox 23">
            <a:extLst>
              <a:ext uri="{FF2B5EF4-FFF2-40B4-BE49-F238E27FC236}">
                <a16:creationId xmlns:a16="http://schemas.microsoft.com/office/drawing/2014/main" id="{522DC0C5-1792-9DF5-A8C0-DFD0423EADC0}"/>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Tree>
    <p:extLst>
      <p:ext uri="{BB962C8B-B14F-4D97-AF65-F5344CB8AC3E}">
        <p14:creationId xmlns:p14="http://schemas.microsoft.com/office/powerpoint/2010/main" val="27057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3" grpId="0"/>
      <p:bldP spid="25" grpId="0"/>
      <p:bldP spid="27" grpId="0"/>
      <p:bldP spid="30"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9E427F-E4ED-B3B3-8B7E-65E24C400A63}"/>
              </a:ext>
            </a:extLst>
          </p:cNvPr>
          <p:cNvSpPr>
            <a:spLocks noGrp="1"/>
          </p:cNvSpPr>
          <p:nvPr>
            <p:ph type="ctrTitle"/>
          </p:nvPr>
        </p:nvSpPr>
        <p:spPr>
          <a:xfrm>
            <a:off x="1033389" y="490955"/>
            <a:ext cx="10244210" cy="812066"/>
          </a:xfrm>
        </p:spPr>
        <p:txBody>
          <a:bodyPr/>
          <a:lstStyle/>
          <a:p>
            <a:r>
              <a:rPr lang="tr-TR" dirty="0"/>
              <a:t>Ders Bilgi Sistemine Giriş ve Canlı Derse Katılım</a:t>
            </a:r>
          </a:p>
        </p:txBody>
      </p:sp>
      <p:pic>
        <p:nvPicPr>
          <p:cNvPr id="4" name="Çevrimiçi Medya 3" title="DBS Derslere Erişim">
            <a:hlinkClick r:id="" action="ppaction://media"/>
            <a:extLst>
              <a:ext uri="{FF2B5EF4-FFF2-40B4-BE49-F238E27FC236}">
                <a16:creationId xmlns:a16="http://schemas.microsoft.com/office/drawing/2014/main" id="{86AB8D7A-1F38-2B45-6D1B-85471D62D463}"/>
              </a:ext>
            </a:extLst>
          </p:cNvPr>
          <p:cNvPicPr>
            <a:picLocks noGrp="1" noRot="1" noChangeAspect="1"/>
          </p:cNvPicPr>
          <p:nvPr>
            <p:ph idx="1"/>
            <a:videoFile r:link="rId1"/>
          </p:nvPr>
        </p:nvPicPr>
        <p:blipFill>
          <a:blip r:embed="rId4"/>
          <a:stretch>
            <a:fillRect/>
          </a:stretch>
        </p:blipFill>
        <p:spPr>
          <a:xfrm>
            <a:off x="1587500" y="1177925"/>
            <a:ext cx="9796780" cy="5535371"/>
          </a:xfrm>
          <a:prstGeom prst="rect">
            <a:avLst/>
          </a:prstGeom>
        </p:spPr>
      </p:pic>
    </p:spTree>
    <p:extLst>
      <p:ext uri="{BB962C8B-B14F-4D97-AF65-F5344CB8AC3E}">
        <p14:creationId xmlns:p14="http://schemas.microsoft.com/office/powerpoint/2010/main" val="36086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Çevrimiçi Medya 4" title="Canlı Ders Platformu Nasıl Kullanılır?">
            <a:hlinkClick r:id="" action="ppaction://media"/>
            <a:extLst>
              <a:ext uri="{FF2B5EF4-FFF2-40B4-BE49-F238E27FC236}">
                <a16:creationId xmlns:a16="http://schemas.microsoft.com/office/drawing/2014/main" id="{FFBB3417-6D22-1844-3104-020DCDA0C525}"/>
              </a:ext>
            </a:extLst>
          </p:cNvPr>
          <p:cNvPicPr>
            <a:picLocks noGrp="1" noRot="1" noChangeAspect="1"/>
          </p:cNvPicPr>
          <p:nvPr>
            <p:ph idx="1"/>
            <a:videoFile r:link="rId1"/>
          </p:nvPr>
        </p:nvPicPr>
        <p:blipFill>
          <a:blip r:embed="rId4"/>
          <a:stretch>
            <a:fillRect/>
          </a:stretch>
        </p:blipFill>
        <p:spPr>
          <a:xfrm>
            <a:off x="1250950" y="1154113"/>
            <a:ext cx="9809163" cy="5541962"/>
          </a:xfrm>
          <a:prstGeom prst="rect">
            <a:avLst/>
          </a:prstGeom>
        </p:spPr>
      </p:pic>
      <p:sp>
        <p:nvSpPr>
          <p:cNvPr id="4" name="Başlık 1">
            <a:extLst>
              <a:ext uri="{FF2B5EF4-FFF2-40B4-BE49-F238E27FC236}">
                <a16:creationId xmlns:a16="http://schemas.microsoft.com/office/drawing/2014/main" id="{FA5C5615-43B0-EB76-5055-9E71C70FF4DD}"/>
              </a:ext>
            </a:extLst>
          </p:cNvPr>
          <p:cNvSpPr>
            <a:spLocks noGrp="1"/>
          </p:cNvSpPr>
          <p:nvPr>
            <p:ph type="ctrTitle"/>
          </p:nvPr>
        </p:nvSpPr>
        <p:spPr>
          <a:xfrm>
            <a:off x="1033388" y="480060"/>
            <a:ext cx="10244137" cy="777240"/>
          </a:xfrm>
        </p:spPr>
        <p:txBody>
          <a:bodyPr/>
          <a:lstStyle/>
          <a:p>
            <a:r>
              <a:rPr lang="tr-TR" dirty="0"/>
              <a:t>Ders Bilgi Sistemine Giriş ve Canlı Derse Katılım</a:t>
            </a:r>
          </a:p>
        </p:txBody>
      </p:sp>
    </p:spTree>
    <p:extLst>
      <p:ext uri="{BB962C8B-B14F-4D97-AF65-F5344CB8AC3E}">
        <p14:creationId xmlns:p14="http://schemas.microsoft.com/office/powerpoint/2010/main" val="3480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79699A-3BF6-D627-117F-1A776D2949F3}"/>
              </a:ext>
            </a:extLst>
          </p:cNvPr>
          <p:cNvSpPr>
            <a:spLocks noGrp="1"/>
          </p:cNvSpPr>
          <p:nvPr>
            <p:ph type="ctrTitle"/>
          </p:nvPr>
        </p:nvSpPr>
        <p:spPr/>
        <p:txBody>
          <a:bodyPr/>
          <a:lstStyle/>
          <a:p>
            <a:pPr algn="l"/>
            <a: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t>1. AŞAMA: </a:t>
            </a:r>
            <a:b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t>www.atatuni.edu.tr adresinden aşağıda gösterildiği gibi “Ders Bilgi Paketi” linkine tıklayınız. </a:t>
            </a:r>
          </a:p>
        </p:txBody>
      </p:sp>
      <p:pic>
        <p:nvPicPr>
          <p:cNvPr id="7" name="İçerik Yer Tutucusu 6" descr="metin, ekran görüntüsü, web sitesi, web sayfası içeren bir resim&#10;&#10;Açıklama otomatik olarak oluşturuldu">
            <a:extLst>
              <a:ext uri="{FF2B5EF4-FFF2-40B4-BE49-F238E27FC236}">
                <a16:creationId xmlns:a16="http://schemas.microsoft.com/office/drawing/2014/main" id="{57801384-0985-BB4A-BA98-DD5CF983B95C}"/>
              </a:ext>
            </a:extLst>
          </p:cNvPr>
          <p:cNvPicPr>
            <a:picLocks noGrp="1" noChangeAspect="1"/>
          </p:cNvPicPr>
          <p:nvPr>
            <p:ph idx="1"/>
          </p:nvPr>
        </p:nvPicPr>
        <p:blipFill>
          <a:blip r:embed="rId3"/>
          <a:stretch>
            <a:fillRect/>
          </a:stretch>
        </p:blipFill>
        <p:spPr>
          <a:xfrm>
            <a:off x="1347558" y="1674813"/>
            <a:ext cx="9615947" cy="5021262"/>
          </a:xfrm>
        </p:spPr>
      </p:pic>
    </p:spTree>
    <p:extLst>
      <p:ext uri="{BB962C8B-B14F-4D97-AF65-F5344CB8AC3E}">
        <p14:creationId xmlns:p14="http://schemas.microsoft.com/office/powerpoint/2010/main" val="3196346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79699A-3BF6-D627-117F-1A776D2949F3}"/>
              </a:ext>
            </a:extLst>
          </p:cNvPr>
          <p:cNvSpPr>
            <a:spLocks noGrp="1"/>
          </p:cNvSpPr>
          <p:nvPr>
            <p:ph type="ctrTitle"/>
          </p:nvPr>
        </p:nvSpPr>
        <p:spPr>
          <a:xfrm>
            <a:off x="1033389" y="651509"/>
            <a:ext cx="10244210" cy="880111"/>
          </a:xfrm>
        </p:spPr>
        <p:txBody>
          <a:bodyPr/>
          <a:lstStyle/>
          <a:p>
            <a:pPr algn="l"/>
            <a: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t>2. AŞAMA: </a:t>
            </a:r>
            <a:b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t>Aşağıda gösterilen sayfadan öğrenim seviyesini (Ön Lisans, Lisans, Lisansüstü) seçiniz.</a:t>
            </a:r>
            <a:b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çerik Yer Tutucusu 6">
            <a:extLst>
              <a:ext uri="{FF2B5EF4-FFF2-40B4-BE49-F238E27FC236}">
                <a16:creationId xmlns:a16="http://schemas.microsoft.com/office/drawing/2014/main" id="{57801384-0985-BB4A-BA98-DD5CF983B95C}"/>
              </a:ext>
            </a:extLst>
          </p:cNvPr>
          <p:cNvPicPr>
            <a:picLocks noGrp="1" noChangeAspect="1"/>
          </p:cNvPicPr>
          <p:nvPr>
            <p:ph idx="1"/>
          </p:nvPr>
        </p:nvPicPr>
        <p:blipFill>
          <a:blip r:embed="rId3"/>
          <a:srcRect/>
          <a:stretch/>
        </p:blipFill>
        <p:spPr>
          <a:xfrm>
            <a:off x="1347558" y="1674813"/>
            <a:ext cx="9615947" cy="5021262"/>
          </a:xfrm>
        </p:spPr>
      </p:pic>
    </p:spTree>
    <p:extLst>
      <p:ext uri="{BB962C8B-B14F-4D97-AF65-F5344CB8AC3E}">
        <p14:creationId xmlns:p14="http://schemas.microsoft.com/office/powerpoint/2010/main" val="1944392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E9D2E6-80E3-51C3-7205-FB4F80A42B3E}"/>
              </a:ext>
            </a:extLst>
          </p:cNvPr>
          <p:cNvSpPr>
            <a:spLocks noGrp="1"/>
          </p:cNvSpPr>
          <p:nvPr>
            <p:ph type="ctrTitle"/>
          </p:nvPr>
        </p:nvSpPr>
        <p:spPr/>
        <p:txBody>
          <a:bodyPr/>
          <a:lstStyle/>
          <a:p>
            <a:pPr algn="l"/>
            <a:r>
              <a:rPr lang="tr-TR" sz="2000" dirty="0">
                <a:solidFill>
                  <a:srgbClr val="FF0000"/>
                </a:solidFill>
              </a:rPr>
              <a:t>3. AŞAMA: </a:t>
            </a:r>
            <a:br>
              <a:rPr lang="tr-TR" sz="2000" dirty="0">
                <a:solidFill>
                  <a:srgbClr val="FF0000"/>
                </a:solidFill>
              </a:rPr>
            </a:br>
            <a:r>
              <a:rPr lang="tr-TR" sz="2000" dirty="0">
                <a:solidFill>
                  <a:srgbClr val="FF0000"/>
                </a:solidFill>
              </a:rPr>
              <a:t>Öğrenim seviyesini seçtikten sonra ders içeriklerini görüntülemek istediğiniz fakülte, bölüm ve programı aşağıda gösterildiği gibi seçiniz.</a:t>
            </a:r>
          </a:p>
        </p:txBody>
      </p:sp>
      <p:pic>
        <p:nvPicPr>
          <p:cNvPr id="5" name="İçerik Yer Tutucusu 4" descr="metin, ekran görüntüsü, yazılım, bilgisayar simgesi içeren bir resim">
            <a:extLst>
              <a:ext uri="{FF2B5EF4-FFF2-40B4-BE49-F238E27FC236}">
                <a16:creationId xmlns:a16="http://schemas.microsoft.com/office/drawing/2014/main" id="{1297E84C-A328-AB29-1FAE-504828459B3D}"/>
              </a:ext>
            </a:extLst>
          </p:cNvPr>
          <p:cNvPicPr>
            <a:picLocks noGrp="1" noChangeAspect="1"/>
          </p:cNvPicPr>
          <p:nvPr>
            <p:ph idx="1"/>
          </p:nvPr>
        </p:nvPicPr>
        <p:blipFill>
          <a:blip r:embed="rId3"/>
          <a:srcRect r="26295" b="22484"/>
          <a:stretch/>
        </p:blipFill>
        <p:spPr>
          <a:xfrm>
            <a:off x="1033463" y="1676065"/>
            <a:ext cx="10327957" cy="5021082"/>
          </a:xfrm>
        </p:spPr>
      </p:pic>
    </p:spTree>
    <p:extLst>
      <p:ext uri="{BB962C8B-B14F-4D97-AF65-F5344CB8AC3E}">
        <p14:creationId xmlns:p14="http://schemas.microsoft.com/office/powerpoint/2010/main" val="3040470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288379-CBCB-17D7-624F-4ED8E5C14A1D}"/>
              </a:ext>
            </a:extLst>
          </p:cNvPr>
          <p:cNvSpPr>
            <a:spLocks noGrp="1"/>
          </p:cNvSpPr>
          <p:nvPr>
            <p:ph type="ctrTitle"/>
          </p:nvPr>
        </p:nvSpPr>
        <p:spPr>
          <a:xfrm>
            <a:off x="1033388" y="617220"/>
            <a:ext cx="10888101" cy="1004279"/>
          </a:xfrm>
        </p:spPr>
        <p:txBody>
          <a:bodyPr/>
          <a:lstStyle/>
          <a:p>
            <a:pPr algn="l"/>
            <a:r>
              <a:rPr lang="tr-TR" sz="1800" dirty="0">
                <a:solidFill>
                  <a:srgbClr val="FF0000"/>
                </a:solidFill>
                <a:latin typeface="Calibri" panose="020F0502020204030204" pitchFamily="34" charset="0"/>
                <a:ea typeface="Calibri" panose="020F0502020204030204" pitchFamily="34" charset="0"/>
                <a:cs typeface="Calibri" panose="020F0502020204030204" pitchFamily="34" charset="0"/>
              </a:rPr>
              <a:t>4. AŞAMA: </a:t>
            </a:r>
            <a:br>
              <a:rPr lang="tr-TR" sz="18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tr-TR" sz="1800" dirty="0">
                <a:solidFill>
                  <a:srgbClr val="FF0000"/>
                </a:solidFill>
                <a:latin typeface="Calibri" panose="020F0502020204030204" pitchFamily="34" charset="0"/>
                <a:ea typeface="Calibri" panose="020F0502020204030204" pitchFamily="34" charset="0"/>
                <a:cs typeface="Calibri" panose="020F0502020204030204" pitchFamily="34" charset="0"/>
              </a:rPr>
              <a:t>Bölüm ve program seçtikten sonra aşağıda gösterildiği gibi </a:t>
            </a:r>
            <a:r>
              <a:rPr lang="tr-TR" sz="1800" i="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tr-TR" sz="1800" i="1" u="sng" dirty="0">
                <a:solidFill>
                  <a:srgbClr val="FF0000"/>
                </a:solidFill>
                <a:latin typeface="Calibri" panose="020F0502020204030204" pitchFamily="34" charset="0"/>
                <a:ea typeface="Calibri" panose="020F0502020204030204" pitchFamily="34" charset="0"/>
                <a:cs typeface="Calibri" panose="020F0502020204030204" pitchFamily="34" charset="0"/>
              </a:rPr>
              <a:t>Müfredat Dersleri ve AKTS </a:t>
            </a:r>
            <a:br>
              <a:rPr lang="tr-TR" sz="1800" i="1" u="sng"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tr-TR" sz="1800" i="1" u="sng" dirty="0">
                <a:solidFill>
                  <a:srgbClr val="FF0000"/>
                </a:solidFill>
                <a:latin typeface="Calibri" panose="020F0502020204030204" pitchFamily="34" charset="0"/>
                <a:ea typeface="Calibri" panose="020F0502020204030204" pitchFamily="34" charset="0"/>
                <a:cs typeface="Calibri" panose="020F0502020204030204" pitchFamily="34" charset="0"/>
              </a:rPr>
              <a:t>Kredileri</a:t>
            </a:r>
            <a:r>
              <a:rPr lang="tr-TR" sz="1800" i="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tr-TR" sz="1800" dirty="0">
                <a:solidFill>
                  <a:srgbClr val="FF0000"/>
                </a:solidFill>
                <a:latin typeface="Calibri" panose="020F0502020204030204" pitchFamily="34" charset="0"/>
                <a:ea typeface="Calibri" panose="020F0502020204030204" pitchFamily="34" charset="0"/>
                <a:cs typeface="Calibri" panose="020F0502020204030204" pitchFamily="34" charset="0"/>
              </a:rPr>
              <a:t> kısmına tıklayınız. Daha sonra Akademik yıl seçiniz ve ders içeriğini görüntülemek istediğiniz dersin isminin üzerine tıklayınız.</a:t>
            </a:r>
            <a:br>
              <a:rPr lang="tr-TR" sz="1800"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tr-TR"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İçerik Yer Tutucusu 4" descr="metin, ekran görüntüsü, yazılım, bilgisayar simgesi içeren bir resim">
            <a:extLst>
              <a:ext uri="{FF2B5EF4-FFF2-40B4-BE49-F238E27FC236}">
                <a16:creationId xmlns:a16="http://schemas.microsoft.com/office/drawing/2014/main" id="{5BB356EC-ED52-C739-ABBB-8F61EB86CD4A}"/>
              </a:ext>
            </a:extLst>
          </p:cNvPr>
          <p:cNvPicPr>
            <a:picLocks noGrp="1" noChangeAspect="1"/>
          </p:cNvPicPr>
          <p:nvPr>
            <p:ph idx="1"/>
          </p:nvPr>
        </p:nvPicPr>
        <p:blipFill>
          <a:blip r:embed="rId3"/>
          <a:stretch>
            <a:fillRect/>
          </a:stretch>
        </p:blipFill>
        <p:spPr>
          <a:xfrm>
            <a:off x="1067069" y="1674813"/>
            <a:ext cx="10176925" cy="5021262"/>
          </a:xfrm>
        </p:spPr>
      </p:pic>
    </p:spTree>
    <p:extLst>
      <p:ext uri="{BB962C8B-B14F-4D97-AF65-F5344CB8AC3E}">
        <p14:creationId xmlns:p14="http://schemas.microsoft.com/office/powerpoint/2010/main" val="3943327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949D9E-E253-0DE0-CA2F-3FB8386CD20C}"/>
              </a:ext>
            </a:extLst>
          </p:cNvPr>
          <p:cNvSpPr>
            <a:spLocks noGrp="1"/>
          </p:cNvSpPr>
          <p:nvPr>
            <p:ph type="ctrTitle"/>
          </p:nvPr>
        </p:nvSpPr>
        <p:spPr>
          <a:xfrm>
            <a:off x="1033389" y="605789"/>
            <a:ext cx="10244210" cy="742951"/>
          </a:xfrm>
        </p:spPr>
        <p:txBody>
          <a:bodyPr/>
          <a:lstStyle/>
          <a:p>
            <a:pPr algn="l"/>
            <a: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t>5. AŞAMA: </a:t>
            </a:r>
            <a:b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tr-TR" sz="2000" dirty="0">
                <a:solidFill>
                  <a:srgbClr val="FF0000"/>
                </a:solidFill>
                <a:latin typeface="Calibri" panose="020F0502020204030204" pitchFamily="34" charset="0"/>
                <a:ea typeface="Calibri" panose="020F0502020204030204" pitchFamily="34" charset="0"/>
                <a:cs typeface="Calibri" panose="020F0502020204030204" pitchFamily="34" charset="0"/>
              </a:rPr>
              <a:t>Seçtiğimiz dersin içeriğinin görüntülenmesi</a:t>
            </a:r>
            <a:endParaRPr lang="tr-TR" sz="2000" dirty="0"/>
          </a:p>
        </p:txBody>
      </p:sp>
      <p:pic>
        <p:nvPicPr>
          <p:cNvPr id="5" name="İçerik Yer Tutucusu 4" descr="metin, ekran görüntüsü, yazılım, sayı, numara içeren bir resim&#10;&#10;Açıklama otomatik olarak oluşturuldu">
            <a:extLst>
              <a:ext uri="{FF2B5EF4-FFF2-40B4-BE49-F238E27FC236}">
                <a16:creationId xmlns:a16="http://schemas.microsoft.com/office/drawing/2014/main" id="{E95C4D36-35B1-D3DA-2117-71C38F4692FB}"/>
              </a:ext>
            </a:extLst>
          </p:cNvPr>
          <p:cNvPicPr>
            <a:picLocks noGrp="1" noChangeAspect="1"/>
          </p:cNvPicPr>
          <p:nvPr>
            <p:ph idx="1"/>
          </p:nvPr>
        </p:nvPicPr>
        <p:blipFill>
          <a:blip r:embed="rId3"/>
          <a:srcRect r="19377" b="23629"/>
          <a:stretch/>
        </p:blipFill>
        <p:spPr>
          <a:xfrm>
            <a:off x="1033463" y="1507569"/>
            <a:ext cx="10579417" cy="4920938"/>
          </a:xfrm>
        </p:spPr>
      </p:pic>
    </p:spTree>
    <p:extLst>
      <p:ext uri="{BB962C8B-B14F-4D97-AF65-F5344CB8AC3E}">
        <p14:creationId xmlns:p14="http://schemas.microsoft.com/office/powerpoint/2010/main" val="3963687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68834" y="4898740"/>
            <a:ext cx="9250619" cy="147732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 dalına veya dekanlığa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pic>
        <p:nvPicPr>
          <p:cNvPr id="3074" name="Picture 2" descr="ÖSYM sınav sonucuna itiraz nasıl yapılır? ÖSYM sınav itiraz süresi kaç gün?  KPSS sınav itiraz dilekçesi örneği!">
            <a:extLst>
              <a:ext uri="{FF2B5EF4-FFF2-40B4-BE49-F238E27FC236}">
                <a16:creationId xmlns:a16="http://schemas.microsoft.com/office/drawing/2014/main" id="{E413B784-75C0-297F-28A6-A85F04BB0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50" y="1798933"/>
            <a:ext cx="4111463" cy="27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5BDA1D3-CBF0-DB15-CBF2-F4B97C987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834" y="1798933"/>
            <a:ext cx="4627346" cy="27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109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593452"/>
            <a:ext cx="9271590" cy="4955203"/>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Tarihçe</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Edebiyat Fakültesi, Atatürk Üniversitesi bünyesinde ‘</a:t>
            </a:r>
            <a:r>
              <a:rPr lang="tr-TR" b="1" dirty="0">
                <a:latin typeface=" helvetica Neue Light"/>
                <a:cs typeface="Helvetica" panose="020B0604020202020204" pitchFamily="34" charset="0"/>
              </a:rPr>
              <a:t>’Fen-Edebiyat Fakültesi</a:t>
            </a:r>
            <a:r>
              <a:rPr lang="tr-TR" dirty="0">
                <a:latin typeface=" helvetica Neue Light"/>
                <a:cs typeface="Helvetica" panose="020B0604020202020204" pitchFamily="34" charset="0"/>
              </a:rPr>
              <a:t>’’ adı altında 17 Kasım 1958 tarihinde kuruldu. </a:t>
            </a:r>
            <a:r>
              <a:rPr lang="tr-TR" b="1" dirty="0">
                <a:latin typeface=" helvetica Neue Light"/>
                <a:cs typeface="Helvetica" panose="020B0604020202020204" pitchFamily="34" charset="0"/>
              </a:rPr>
              <a:t>Fen Grubunda</a:t>
            </a:r>
            <a:r>
              <a:rPr lang="tr-TR" dirty="0">
                <a:latin typeface=" helvetica Neue Light"/>
                <a:cs typeface="Helvetica" panose="020B0604020202020204" pitchFamily="34" charset="0"/>
              </a:rPr>
              <a:t>, </a:t>
            </a:r>
            <a:r>
              <a:rPr lang="tr-TR" u="sng" dirty="0">
                <a:latin typeface=" helvetica Neue Light"/>
                <a:cs typeface="Helvetica" panose="020B0604020202020204" pitchFamily="34" charset="0"/>
              </a:rPr>
              <a:t>Matematik-Fizik Bölümü </a:t>
            </a:r>
            <a:r>
              <a:rPr lang="tr-TR" dirty="0">
                <a:latin typeface=" helvetica Neue Light"/>
                <a:cs typeface="Helvetica" panose="020B0604020202020204" pitchFamily="34" charset="0"/>
              </a:rPr>
              <a:t>ve </a:t>
            </a:r>
            <a:r>
              <a:rPr lang="tr-TR" u="sng" dirty="0">
                <a:latin typeface=" helvetica Neue Light"/>
                <a:cs typeface="Helvetica" panose="020B0604020202020204" pitchFamily="34" charset="0"/>
              </a:rPr>
              <a:t>Tabii İlimler Bölümü </a:t>
            </a:r>
            <a:r>
              <a:rPr lang="tr-TR" dirty="0">
                <a:latin typeface=" helvetica Neue Light"/>
                <a:cs typeface="Helvetica" panose="020B0604020202020204" pitchFamily="34" charset="0"/>
              </a:rPr>
              <a:t>olmak üzere iki bölüm; </a:t>
            </a:r>
            <a:r>
              <a:rPr lang="tr-TR" b="1" dirty="0">
                <a:latin typeface=" helvetica Neue Light"/>
                <a:cs typeface="Helvetica" panose="020B0604020202020204" pitchFamily="34" charset="0"/>
              </a:rPr>
              <a:t>Edebiyat Grubunda </a:t>
            </a:r>
            <a:r>
              <a:rPr lang="tr-TR" dirty="0">
                <a:latin typeface=" helvetica Neue Light"/>
                <a:cs typeface="Helvetica" panose="020B0604020202020204" pitchFamily="34" charset="0"/>
              </a:rPr>
              <a:t>ise </a:t>
            </a:r>
            <a:r>
              <a:rPr lang="tr-TR" u="sng" dirty="0">
                <a:latin typeface=" helvetica Neue Light"/>
                <a:cs typeface="Helvetica" panose="020B0604020202020204" pitchFamily="34" charset="0"/>
              </a:rPr>
              <a:t>Türk Dili ve Edebiyatı</a:t>
            </a:r>
            <a:r>
              <a:rPr lang="tr-TR" dirty="0">
                <a:latin typeface=" helvetica Neue Light"/>
                <a:cs typeface="Helvetica" panose="020B0604020202020204" pitchFamily="34" charset="0"/>
              </a:rPr>
              <a:t>, </a:t>
            </a:r>
            <a:r>
              <a:rPr lang="tr-TR" u="sng" dirty="0">
                <a:latin typeface=" helvetica Neue Light"/>
                <a:cs typeface="Helvetica" panose="020B0604020202020204" pitchFamily="34" charset="0"/>
              </a:rPr>
              <a:t>Alman Dili ve Edebiyatı</a:t>
            </a:r>
            <a:r>
              <a:rPr lang="tr-TR" dirty="0">
                <a:latin typeface=" helvetica Neue Light"/>
                <a:cs typeface="Helvetica" panose="020B0604020202020204" pitchFamily="34" charset="0"/>
              </a:rPr>
              <a:t>, </a:t>
            </a:r>
            <a:r>
              <a:rPr lang="tr-TR" u="sng" dirty="0">
                <a:latin typeface=" helvetica Neue Light"/>
                <a:cs typeface="Helvetica" panose="020B0604020202020204" pitchFamily="34" charset="0"/>
              </a:rPr>
              <a:t>İngiliz Dili ve Edebiyatı</a:t>
            </a:r>
            <a:r>
              <a:rPr lang="tr-TR" dirty="0">
                <a:latin typeface=" helvetica Neue Light"/>
                <a:cs typeface="Helvetica" panose="020B0604020202020204" pitchFamily="34" charset="0"/>
              </a:rPr>
              <a:t>, </a:t>
            </a:r>
            <a:r>
              <a:rPr lang="tr-TR" u="sng" dirty="0">
                <a:latin typeface=" helvetica Neue Light"/>
                <a:cs typeface="Helvetica" panose="020B0604020202020204" pitchFamily="34" charset="0"/>
              </a:rPr>
              <a:t>Fransız Dili ve Edebiyatı </a:t>
            </a:r>
            <a:r>
              <a:rPr lang="tr-TR" dirty="0">
                <a:latin typeface=" helvetica Neue Light"/>
                <a:cs typeface="Helvetica" panose="020B0604020202020204" pitchFamily="34" charset="0"/>
              </a:rPr>
              <a:t>ile </a:t>
            </a:r>
            <a:r>
              <a:rPr lang="tr-TR" u="sng" dirty="0">
                <a:latin typeface=" helvetica Neue Light"/>
                <a:cs typeface="Helvetica" panose="020B0604020202020204" pitchFamily="34" charset="0"/>
              </a:rPr>
              <a:t>İktisat ve İşletmecilik </a:t>
            </a:r>
            <a:r>
              <a:rPr lang="tr-TR" dirty="0">
                <a:latin typeface=" helvetica Neue Light"/>
                <a:cs typeface="Helvetica" panose="020B0604020202020204" pitchFamily="34" charset="0"/>
              </a:rPr>
              <a:t>bölümleri olmak üzere beş bölüm vardı. </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1958-1959 öğretim yılında İngiliz Dili ve Edebiyatı 5, Fransız Dili ve Edebiyatı 4 ve Alman Dili Edebiyatı 1 olmak üzere toplam 10 öğrenci alarak lisans öğretimine başladı. Fen Grubu ise Ziraat Fakültesinin FKB derslerinin yürütülmesini üstlendi. Kurulduğu yıllarda bugünkü Şair Nefi Ortaokulunda faaliyetlerini sürdüren Fen-Edebiyat Fakültesi, 1962-1963 öğretim yılı başında kampüs içinde yer alan kendi binalarına taşındı. </a:t>
            </a:r>
          </a:p>
          <a:p>
            <a:endParaRPr lang="tr-TR"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1969 yılında Fakülte, </a:t>
            </a:r>
            <a:r>
              <a:rPr lang="tr-TR" b="1" dirty="0">
                <a:latin typeface=" helvetica Neue Light"/>
                <a:cs typeface="Helvetica" panose="020B0604020202020204" pitchFamily="34" charset="0"/>
              </a:rPr>
              <a:t>Fen Fakültesi</a:t>
            </a:r>
            <a:r>
              <a:rPr lang="tr-TR" dirty="0">
                <a:latin typeface=" helvetica Neue Light"/>
                <a:cs typeface="Helvetica" panose="020B0604020202020204" pitchFamily="34" charset="0"/>
              </a:rPr>
              <a:t>, </a:t>
            </a:r>
            <a:r>
              <a:rPr lang="tr-TR" b="1" dirty="0">
                <a:latin typeface=" helvetica Neue Light"/>
                <a:cs typeface="Helvetica" panose="020B0604020202020204" pitchFamily="34" charset="0"/>
              </a:rPr>
              <a:t>Edebiyat Fakültesi </a:t>
            </a:r>
            <a:r>
              <a:rPr lang="tr-TR" dirty="0">
                <a:latin typeface=" helvetica Neue Light"/>
                <a:cs typeface="Helvetica" panose="020B0604020202020204" pitchFamily="34" charset="0"/>
              </a:rPr>
              <a:t>ve </a:t>
            </a:r>
            <a:r>
              <a:rPr lang="tr-TR" b="1" dirty="0">
                <a:latin typeface=" helvetica Neue Light"/>
                <a:cs typeface="Helvetica" panose="020B0604020202020204" pitchFamily="34" charset="0"/>
              </a:rPr>
              <a:t>İşletme Fakültesi </a:t>
            </a:r>
            <a:r>
              <a:rPr lang="tr-TR" dirty="0">
                <a:latin typeface=" helvetica Neue Light"/>
                <a:cs typeface="Helvetica" panose="020B0604020202020204" pitchFamily="34" charset="0"/>
              </a:rPr>
              <a:t>olmak üzere üç ayrı fakülteye ayrıldı. </a:t>
            </a:r>
          </a:p>
        </p:txBody>
      </p:sp>
    </p:spTree>
    <p:extLst>
      <p:ext uri="{BB962C8B-B14F-4D97-AF65-F5344CB8AC3E}">
        <p14:creationId xmlns:p14="http://schemas.microsoft.com/office/powerpoint/2010/main" val="2275966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61036" y="4741753"/>
            <a:ext cx="9589610" cy="180049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pic>
        <p:nvPicPr>
          <p:cNvPr id="4098" name="Picture 2" descr="Final Sınavları Boyunca Okuma Salonları 7/24 Açık Olacak – Erzurum Haber  Gazetesi">
            <a:extLst>
              <a:ext uri="{FF2B5EF4-FFF2-40B4-BE49-F238E27FC236}">
                <a16:creationId xmlns:a16="http://schemas.microsoft.com/office/drawing/2014/main" id="{E94A9A82-B3B2-6329-2087-19A03D6F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236" y="2859720"/>
            <a:ext cx="2331314" cy="128377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D4061019-E286-C822-3969-F0A3B5733D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46" r="3006" b="7465"/>
          <a:stretch/>
        </p:blipFill>
        <p:spPr bwMode="auto">
          <a:xfrm>
            <a:off x="6179126" y="1764232"/>
            <a:ext cx="4958560" cy="27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DD8D9C9B-406C-B7C8-3FA8-F338523FA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036" y="1764232"/>
            <a:ext cx="4114800" cy="27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958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187116" y="1696410"/>
            <a:ext cx="6011132" cy="358144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1696410"/>
            <a:ext cx="4775022" cy="3396291"/>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F9C04-B307-B753-6E50-D5ECBEA175B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445C408-C5D1-C3D4-909C-09CA3E821ED5}"/>
              </a:ext>
            </a:extLst>
          </p:cNvPr>
          <p:cNvPicPr>
            <a:picLocks noChangeAspect="1"/>
          </p:cNvPicPr>
          <p:nvPr/>
        </p:nvPicPr>
        <p:blipFill>
          <a:blip r:embed="rId3"/>
          <a:srcRect l="11857" r="6458"/>
          <a:stretch/>
        </p:blipFill>
        <p:spPr>
          <a:xfrm>
            <a:off x="1838905" y="2766378"/>
            <a:ext cx="6348921" cy="2945169"/>
          </a:xfrm>
          <a:prstGeom prst="rect">
            <a:avLst/>
          </a:prstGeom>
        </p:spPr>
      </p:pic>
      <p:sp>
        <p:nvSpPr>
          <p:cNvPr id="49" name="Title 1">
            <a:extLst>
              <a:ext uri="{FF2B5EF4-FFF2-40B4-BE49-F238E27FC236}">
                <a16:creationId xmlns:a16="http://schemas.microsoft.com/office/drawing/2014/main" id="{330764C7-25FE-F558-74F8-D9329FB0AACF}"/>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F4994D5A-3F14-94AB-7D45-2CF6EABF9996}"/>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2F074F7D-D741-55DD-AAA7-96ADD38C964F}"/>
              </a:ext>
            </a:extLst>
          </p:cNvPr>
          <p:cNvSpPr txBox="1"/>
          <p:nvPr/>
        </p:nvSpPr>
        <p:spPr>
          <a:xfrm>
            <a:off x="9369092" y="1836541"/>
            <a:ext cx="2154244" cy="584775"/>
          </a:xfrm>
          <a:prstGeom prst="rect">
            <a:avLst/>
          </a:prstGeom>
          <a:noFill/>
        </p:spPr>
        <p:txBody>
          <a:bodyPr wrap="square" rtlCol="0">
            <a:spAutoFit/>
          </a:bodyPr>
          <a:lstStyle/>
          <a:p>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BD640699-685A-1057-92FA-3A51CEEF5D21}"/>
              </a:ext>
            </a:extLst>
          </p:cNvPr>
          <p:cNvSpPr txBox="1"/>
          <p:nvPr/>
        </p:nvSpPr>
        <p:spPr>
          <a:xfrm>
            <a:off x="9399433" y="2818598"/>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9C7EE69E-6C00-53EF-426D-CAD086BCC2A6}"/>
              </a:ext>
            </a:extLst>
          </p:cNvPr>
          <p:cNvSpPr txBox="1"/>
          <p:nvPr/>
        </p:nvSpPr>
        <p:spPr>
          <a:xfrm>
            <a:off x="9289747" y="5842357"/>
            <a:ext cx="2312934" cy="584775"/>
          </a:xfrm>
          <a:prstGeom prst="rect">
            <a:avLst/>
          </a:prstGeom>
          <a:noFill/>
        </p:spPr>
        <p:txBody>
          <a:bodyPr wrap="square" rtlCol="0">
            <a:spAutoFit/>
          </a:bodyPr>
          <a:lstStyle/>
          <a:p>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4A61044F-E082-59FA-227D-29A055816009}"/>
              </a:ext>
            </a:extLst>
          </p:cNvPr>
          <p:cNvCxnSpPr>
            <a:cxnSpLocks/>
          </p:cNvCxnSpPr>
          <p:nvPr/>
        </p:nvCxnSpPr>
        <p:spPr>
          <a:xfrm>
            <a:off x="8389624" y="5988524"/>
            <a:ext cx="75352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B7A1A1-BEC5-8F83-30E3-4E6F3979E350}"/>
              </a:ext>
            </a:extLst>
          </p:cNvPr>
          <p:cNvCxnSpPr>
            <a:cxnSpLocks/>
          </p:cNvCxnSpPr>
          <p:nvPr/>
        </p:nvCxnSpPr>
        <p:spPr>
          <a:xfrm>
            <a:off x="7617225" y="2974593"/>
            <a:ext cx="159717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7F5561D8-5EF2-C483-0289-46BD59DDE705}"/>
              </a:ext>
            </a:extLst>
          </p:cNvPr>
          <p:cNvSpPr/>
          <p:nvPr/>
        </p:nvSpPr>
        <p:spPr>
          <a:xfrm>
            <a:off x="8805260" y="4124022"/>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EAD8F3-943B-65AA-E60A-E98E008D8877}"/>
              </a:ext>
            </a:extLst>
          </p:cNvPr>
          <p:cNvSpPr txBox="1"/>
          <p:nvPr/>
        </p:nvSpPr>
        <p:spPr>
          <a:xfrm>
            <a:off x="8805260" y="4164025"/>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3" name="Picture 2">
            <a:extLst>
              <a:ext uri="{FF2B5EF4-FFF2-40B4-BE49-F238E27FC236}">
                <a16:creationId xmlns:a16="http://schemas.microsoft.com/office/drawing/2014/main" id="{C6BC1274-D6B8-D392-6E4F-127774C7FE6C}"/>
              </a:ext>
            </a:extLst>
          </p:cNvPr>
          <p:cNvPicPr>
            <a:picLocks noChangeAspect="1"/>
          </p:cNvPicPr>
          <p:nvPr/>
        </p:nvPicPr>
        <p:blipFill>
          <a:blip r:embed="rId5"/>
          <a:srcRect l="11340" r="6974"/>
          <a:stretch/>
        </p:blipFill>
        <p:spPr>
          <a:xfrm>
            <a:off x="1838905" y="5870240"/>
            <a:ext cx="6348921" cy="264505"/>
          </a:xfrm>
          <a:prstGeom prst="rect">
            <a:avLst/>
          </a:prstGeom>
        </p:spPr>
      </p:pic>
      <p:pic>
        <p:nvPicPr>
          <p:cNvPr id="17" name="Picture 16">
            <a:extLst>
              <a:ext uri="{FF2B5EF4-FFF2-40B4-BE49-F238E27FC236}">
                <a16:creationId xmlns:a16="http://schemas.microsoft.com/office/drawing/2014/main" id="{3171CA47-DD5F-0746-ABE1-0AE7A9CE504A}"/>
              </a:ext>
            </a:extLst>
          </p:cNvPr>
          <p:cNvPicPr>
            <a:picLocks noChangeAspect="1"/>
          </p:cNvPicPr>
          <p:nvPr/>
        </p:nvPicPr>
        <p:blipFill>
          <a:blip r:embed="rId6"/>
          <a:srcRect l="11597" r="6717"/>
          <a:stretch/>
        </p:blipFill>
        <p:spPr>
          <a:xfrm>
            <a:off x="1838905" y="1749455"/>
            <a:ext cx="6348921" cy="574791"/>
          </a:xfrm>
          <a:prstGeom prst="rect">
            <a:avLst/>
          </a:prstGeom>
        </p:spPr>
      </p:pic>
      <p:cxnSp>
        <p:nvCxnSpPr>
          <p:cNvPr id="20" name="Straight Arrow Connector 19">
            <a:extLst>
              <a:ext uri="{FF2B5EF4-FFF2-40B4-BE49-F238E27FC236}">
                <a16:creationId xmlns:a16="http://schemas.microsoft.com/office/drawing/2014/main" id="{81F614C6-2F33-2CDA-C554-EF01F0DF7313}"/>
              </a:ext>
            </a:extLst>
          </p:cNvPr>
          <p:cNvCxnSpPr>
            <a:cxnSpLocks/>
          </p:cNvCxnSpPr>
          <p:nvPr/>
        </p:nvCxnSpPr>
        <p:spPr>
          <a:xfrm>
            <a:off x="4807294" y="2009446"/>
            <a:ext cx="433585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912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9649547"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3230426"/>
            <a:ext cx="7790995" cy="523220"/>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Programa katıldığınız için teşekkür ederiz.</a:t>
            </a:r>
          </a:p>
        </p:txBody>
      </p:sp>
    </p:spTree>
    <p:extLst>
      <p:ext uri="{BB962C8B-B14F-4D97-AF65-F5344CB8AC3E}">
        <p14:creationId xmlns:p14="http://schemas.microsoft.com/office/powerpoint/2010/main" val="339172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2" y="1593452"/>
            <a:ext cx="9986065" cy="4955203"/>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Tarihçe</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1971 yılında Edebiyat Fakültesinde, Türk Dili ve Edebiyatı, Alman Dili ve Edebiyatı, İngiliz Dili ve Edebiyatı, Fransız Dili ve Edebiyatı, Tarih, Arap-Fars Dili ve Edebiyatı, Coğrafya, Arkeoloji bölümleri vardı. 20 Temmuz 1982 tarih ve 2547 Sayılı "Yükseköğretim Kurumları Teşkilatı Hakkında Kanun Hükmünde Kararname" ile Üniversiteler yeniden örgütlenirken Fen ve Edebiyat Fakülteleri tekrar Fen-Edebiyat Fakültesi adı altında birleştirildi. </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17 Eylül 2008 tarih ve 2008/14169 sayılı Bakanlar Kurulu kararı ile Fen-Edebiyat Fakültesi kapatılarak, Fen Fakültesi ve Edebiyat Fakültesi yeniden kuruldu. </a:t>
            </a:r>
          </a:p>
          <a:p>
            <a:endParaRPr lang="tr-TR" dirty="0">
              <a:latin typeface=" helvetica Neue Light"/>
              <a:cs typeface="Helvetica" panose="020B0604020202020204" pitchFamily="34" charset="0"/>
            </a:endParaRPr>
          </a:p>
          <a:p>
            <a:r>
              <a:rPr lang="tr-TR" dirty="0">
                <a:latin typeface=" helvetica Neue Light"/>
                <a:cs typeface="Helvetica" panose="020B0604020202020204" pitchFamily="34" charset="0"/>
              </a:rPr>
              <a:t>Edebiyat Fakültesi 2019-2020 öğretim yılı güz yarıyılında şu anda faaliyetlerini yürüttüğü yeni binasına taşındı. Edebiyat Fakültesi bünyesinde Amerikan Kültürü ve Edebiyatı, Arap Dili ve Edebiyatı, Alman Dili ve Edebiyatı, Arkeoloji, Bilgi ve Belge Yönetimi, Coğrafya, Çağdaş Türk Lehçeleri ve Edebiyatları,  Fars Dili ve Edebiyatı, Felsefe, İngiliz Dili ve Edebiyatı, Mütercim ve Tercümanlık, Psikoloji, Sanat Tarihi, Sosyoloji, Tarih ve Türk Dili ve Edebiyatı olmak üzere 17 bölümde lisans programı yürütülmektedir.</a:t>
            </a:r>
          </a:p>
        </p:txBody>
      </p:sp>
    </p:spTree>
    <p:extLst>
      <p:ext uri="{BB962C8B-B14F-4D97-AF65-F5344CB8AC3E}">
        <p14:creationId xmlns:p14="http://schemas.microsoft.com/office/powerpoint/2010/main" val="592299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636927"/>
            <a:ext cx="9593990"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 helvetica Neue Light"/>
                <a:ea typeface="+mn-ea"/>
                <a:cs typeface="Helvetica" panose="020B0604020202020204" pitchFamily="34" charset="0"/>
              </a:rPr>
              <a:t>				</a:t>
            </a:r>
            <a:r>
              <a:rPr kumimoji="0" lang="tr-TR" sz="2800" b="1" i="0" u="none" strike="noStrike" kern="1200" cap="none" spc="0" normalizeH="0" baseline="0" noProof="0" dirty="0">
                <a:ln>
                  <a:noFill/>
                </a:ln>
                <a:solidFill>
                  <a:srgbClr val="C00000"/>
                </a:solidFill>
                <a:effectLst/>
                <a:uLnTx/>
                <a:uFillTx/>
                <a:latin typeface=" helvetica Neue Light"/>
                <a:ea typeface="+mn-ea"/>
                <a:cs typeface="Helvetica" panose="020B0604020202020204" pitchFamily="34" charset="0"/>
              </a:rPr>
              <a:t>Vizyonumuz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 helvetica Neue Light"/>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4000" b="0" i="0" u="none" strike="noStrike" kern="1200" cap="none" spc="0" normalizeH="0" baseline="0" noProof="0" dirty="0">
                <a:ln>
                  <a:noFill/>
                </a:ln>
                <a:solidFill>
                  <a:prstClr val="black"/>
                </a:solidFill>
                <a:effectLst/>
                <a:uLnTx/>
                <a:uFillTx/>
                <a:latin typeface=" helvetica Neue Light"/>
                <a:ea typeface="+mn-ea"/>
                <a:cs typeface="Helvetica" panose="020B0604020202020204" pitchFamily="34" charset="0"/>
              </a:rPr>
              <a:t>Sosyal bilimler alanında ulusal ve uluslararası düzeyde tanınan; çağdaş eğitim ve araştırma yaklaşımları ile öne çıkan; insan ve toplum odaklı değerler geliştiren, yenilikçi ve öncü bir fakülte olmaktır.</a:t>
            </a:r>
          </a:p>
        </p:txBody>
      </p:sp>
    </p:spTree>
    <p:extLst>
      <p:ext uri="{BB962C8B-B14F-4D97-AF65-F5344CB8AC3E}">
        <p14:creationId xmlns:p14="http://schemas.microsoft.com/office/powerpoint/2010/main" val="3849326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Genel Bilgiler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a:extLst>
              <a:ext uri="{FF2B5EF4-FFF2-40B4-BE49-F238E27FC236}">
                <a16:creationId xmlns:a16="http://schemas.microsoft.com/office/drawing/2014/main" id="{BE53906D-AC89-027A-4AB3-0157D9C10753}"/>
              </a:ext>
            </a:extLst>
          </p:cNvPr>
          <p:cNvSpPr txBox="1"/>
          <p:nvPr/>
        </p:nvSpPr>
        <p:spPr>
          <a:xfrm>
            <a:off x="1542933" y="1827380"/>
            <a:ext cx="9271590" cy="4247317"/>
          </a:xfrm>
          <a:prstGeom prst="rect">
            <a:avLst/>
          </a:prstGeom>
          <a:noFill/>
        </p:spPr>
        <p:txBody>
          <a:bodyPr wrap="square">
            <a:spAutoFit/>
          </a:bodyPr>
          <a:lstStyle/>
          <a:p>
            <a:r>
              <a:rPr lang="tr-TR" dirty="0">
                <a:latin typeface=" helvetica Neue Light"/>
                <a:cs typeface="Helvetica" panose="020B0604020202020204" pitchFamily="34" charset="0"/>
              </a:rPr>
              <a:t>				</a:t>
            </a:r>
            <a:r>
              <a:rPr lang="tr-TR" sz="2800" b="1" dirty="0">
                <a:solidFill>
                  <a:srgbClr val="C00000"/>
                </a:solidFill>
                <a:latin typeface=" helvetica Neue Light"/>
                <a:cs typeface="Helvetica" panose="020B0604020202020204" pitchFamily="34" charset="0"/>
              </a:rPr>
              <a:t>Misyonumuz</a:t>
            </a:r>
            <a:endParaRPr lang="tr-TR" sz="2800" b="1" dirty="0">
              <a:latin typeface=" helvetica Neue Light"/>
              <a:cs typeface="Helvetica" panose="020B0604020202020204" pitchFamily="34" charset="0"/>
            </a:endParaRPr>
          </a:p>
          <a:p>
            <a:endParaRPr lang="tr-TR" dirty="0">
              <a:latin typeface=" helvetica Neue Light"/>
              <a:cs typeface="Helvetica" panose="020B0604020202020204" pitchFamily="34" charset="0"/>
            </a:endParaRPr>
          </a:p>
          <a:p>
            <a:pPr marL="285750" indent="-285750">
              <a:buFont typeface="Wingdings" panose="05000000000000000000" pitchFamily="2" charset="2"/>
              <a:buChar char="Ø"/>
            </a:pPr>
            <a:r>
              <a:rPr lang="tr-TR" sz="2800" dirty="0">
                <a:latin typeface=" helvetica Neue Light"/>
                <a:cs typeface="Helvetica" panose="020B0604020202020204" pitchFamily="34" charset="0"/>
              </a:rPr>
              <a:t>İnsan, toplum, kültür ve dil ilişkilerini bilimsel bir temelde ele alarak; eleştirel düşünme, sorgulama, yorumlama ve paylaşma becerilerine sahip; toplumsal, kültürel ve etik değerlere duyarlı; yerel, ulusal ve uluslararası düzeyde sosyal sorunlara çözüm üretebilen; akademik, sanatsal ve toplumsal etkinliklerle kamu yararına katkı sunan, öğrenmeye açık, girişimci ve sorumluluk sahibi bireyler yetiştirmektir.</a:t>
            </a:r>
          </a:p>
        </p:txBody>
      </p:sp>
    </p:spTree>
    <p:extLst>
      <p:ext uri="{BB962C8B-B14F-4D97-AF65-F5344CB8AC3E}">
        <p14:creationId xmlns:p14="http://schemas.microsoft.com/office/powerpoint/2010/main" val="1987638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49632</TotalTime>
  <Words>4261</Words>
  <Application>Microsoft Office PowerPoint</Application>
  <PresentationFormat>Geniş ekran</PresentationFormat>
  <Paragraphs>932</Paragraphs>
  <Slides>65</Slides>
  <Notes>65</Notes>
  <HiddenSlides>0</HiddenSlides>
  <MMClips>3</MMClips>
  <ScaleCrop>false</ScaleCrop>
  <HeadingPairs>
    <vt:vector size="6" baseType="variant">
      <vt:variant>
        <vt:lpstr>Kullanılan Yazı Tipleri</vt:lpstr>
      </vt:variant>
      <vt:variant>
        <vt:i4>16</vt:i4>
      </vt:variant>
      <vt:variant>
        <vt:lpstr>Tema</vt:lpstr>
      </vt:variant>
      <vt:variant>
        <vt:i4>2</vt:i4>
      </vt:variant>
      <vt:variant>
        <vt:lpstr>Slayt Başlıkları</vt:lpstr>
      </vt:variant>
      <vt:variant>
        <vt:i4>65</vt:i4>
      </vt:variant>
    </vt:vector>
  </HeadingPairs>
  <TitlesOfParts>
    <vt:vector size="83" baseType="lpstr">
      <vt:lpstr> helvetica Neue Light</vt:lpstr>
      <vt:lpstr>Aptos</vt:lpstr>
      <vt:lpstr>Arial</vt:lpstr>
      <vt:lpstr>Avenir Next</vt:lpstr>
      <vt:lpstr>Calibri</vt:lpstr>
      <vt:lpstr>Calibri Light</vt:lpstr>
      <vt:lpstr>Cambria Math</vt:lpstr>
      <vt:lpstr>Century Gothic</vt:lpstr>
      <vt:lpstr>Helvetica</vt:lpstr>
      <vt:lpstr>Helvetica Neue</vt:lpstr>
      <vt:lpstr>Helvetica Neue Light</vt:lpstr>
      <vt:lpstr>Helvetica Neue Medium</vt:lpstr>
      <vt:lpstr>Open Sans</vt:lpstr>
      <vt:lpstr>Times New Roman</vt:lpstr>
      <vt:lpstr>Ubuntu</vt:lpstr>
      <vt:lpstr>Wingdings</vt:lpstr>
      <vt:lpstr>Office Theme</vt:lpstr>
      <vt:lpstr>Office Teması</vt:lpstr>
      <vt:lpstr>PowerPoint Sunusu</vt:lpstr>
      <vt:lpstr>2025-2026 Eğitim-Öğretim Yılı Coğrafya Bölümü Oryantasyon Programı</vt:lpstr>
      <vt:lpstr>Program İçeriği</vt:lpstr>
      <vt:lpstr>Fakülte Tanıtımı</vt:lpstr>
      <vt:lpstr>Fakülte Yönetimi</vt:lpstr>
      <vt:lpstr>Genel Bilgiler</vt:lpstr>
      <vt:lpstr>Genel Bilgiler</vt:lpstr>
      <vt:lpstr>Genel Bilgiler</vt:lpstr>
      <vt:lpstr>Genel Bilgiler</vt:lpstr>
      <vt:lpstr>Genel Bilgiler</vt:lpstr>
      <vt:lpstr>Genel Bilgiler</vt:lpstr>
      <vt:lpstr>DERSLİKLERİMİZDEN GÖRÜNTÜLER</vt:lpstr>
      <vt:lpstr>DERSLİKLERİMİZDEN GÖRÜNTÜLER</vt:lpstr>
      <vt:lpstr>Genel Bilgiler</vt:lpstr>
      <vt:lpstr>KONFERANS SALONUMUZ</vt:lpstr>
      <vt:lpstr>KÜTÜPHANEMİZ</vt:lpstr>
      <vt:lpstr>KÜTÜPHANEMİZ</vt:lpstr>
      <vt:lpstr>Genel Bilgiler</vt:lpstr>
      <vt:lpstr>YEMEKHANEMİZ</vt:lpstr>
      <vt:lpstr>Genel Bilgiler</vt:lpstr>
      <vt:lpstr>Genel Bilgiler</vt:lpstr>
      <vt:lpstr>PowerPoint Sunusu</vt:lpstr>
      <vt:lpstr>Genel Bilgiler</vt:lpstr>
      <vt:lpstr>Genel Bilgiler</vt:lpstr>
      <vt:lpstr>ÖĞRENCİ KULÜPLERİ</vt:lpstr>
      <vt:lpstr>Genel Bilgiler</vt:lpstr>
      <vt:lpstr>PowerPoint Sunusu</vt:lpstr>
      <vt:lpstr>Program Tanıtımı</vt:lpstr>
      <vt:lpstr>2025 Kontenjan, Yerleştirme ve Kayıt İstatistikleri</vt:lpstr>
      <vt:lpstr>Program Öğrenci İstatistikleri</vt:lpstr>
      <vt:lpstr>Temel Kavramlar</vt:lpstr>
      <vt:lpstr>Akademik Kadro &amp; Tanışma</vt:lpstr>
      <vt:lpstr>Akademik Kadro &amp; Tanışma</vt:lpstr>
      <vt:lpstr>Akademik Kadro &amp; Tanışma</vt:lpstr>
      <vt:lpstr>Akademik Kadro &amp; Tanışma</vt:lpstr>
      <vt:lpstr>Akademik Danışman</vt:lpstr>
      <vt:lpstr>Akademik Danışman Bilgileri</vt:lpstr>
      <vt:lpstr>Akademik Danışman Bilgileri</vt:lpstr>
      <vt:lpstr>Haberdar Olmak için Takip Edin</vt:lpstr>
      <vt:lpstr>Öğrencilerimize Öneriler</vt:lpstr>
      <vt:lpstr>Üniversite Kimlik Kartı</vt:lpstr>
      <vt:lpstr>Akademik Takvim</vt:lpstr>
      <vt:lpstr>Dersler</vt:lpstr>
      <vt:lpstr>Temel Kavramlar</vt:lpstr>
      <vt:lpstr>OBS, DBS ve Ders Bilgi Paketi Tanıtımı</vt:lpstr>
      <vt:lpstr>Belge Talep</vt:lpstr>
      <vt:lpstr>Kimlik Kartı Talep</vt:lpstr>
      <vt:lpstr>ATA-KİMLİK Oluşturup Kablosuz İnternete Bağlanma</vt:lpstr>
      <vt:lpstr>Ders Bilgi Sistemi (DBS)</vt:lpstr>
      <vt:lpstr>Ders Bilgi Sistemine Giriş ve Canlı Derse Katılım</vt:lpstr>
      <vt:lpstr>Ders Bilgi Sistemine Giriş ve Canlı Derse Katılım</vt:lpstr>
      <vt:lpstr>1. AŞAMA:  www.atatuni.edu.tr adresinden aşağıda gösterildiği gibi “Ders Bilgi Paketi” linkine tıklayınız. </vt:lpstr>
      <vt:lpstr>2. AŞAMA:  Aşağıda gösterilen sayfadan öğrenim seviyesini (Ön Lisans, Lisans, Lisansüstü) seçiniz. </vt:lpstr>
      <vt:lpstr>3. AŞAMA:  Öğrenim seviyesini seçtikten sonra ders içeriklerini görüntülemek istediğiniz fakülte, bölüm ve programı aşağıda gösterildiği gibi seçiniz.</vt:lpstr>
      <vt:lpstr>4. AŞAMA:  Bölüm ve program seçtikten sonra aşağıda gösterildiği gibi “Müfredat Dersleri ve AKTS  Kredileri” kısmına tıklayınız. Daha sonra Akademik yıl seçiniz ve ders içeriğini görüntülemek istediğiniz dersin isminin üzerine tıklayınız. </vt:lpstr>
      <vt:lpstr>5. AŞAMA:  Seçtiğimiz dersin içeriğinin görüntülenmesi</vt:lpstr>
      <vt:lpstr>Sınavlar</vt:lpstr>
      <vt:lpstr>Dönem Sonu Başarı Notları</vt:lpstr>
      <vt:lpstr>Sınav Sonuçlarına İtiraz</vt:lpstr>
      <vt:lpstr>Derse Devam</vt:lpstr>
      <vt:lpstr>Öğretim Elemanlarıyla Yüz Yüze Görüşme</vt:lpstr>
      <vt:lpstr>Öğretim Elemanlarıyla E-Posta Yoluyla İletişim</vt:lpstr>
      <vt:lpstr>Üniversite Web Sayfası</vt:lpstr>
      <vt:lpstr>Üniversite Web Sayfası</vt:lpstr>
      <vt:lpstr>Soru-Cevap Bölümü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Hakem</cp:lastModifiedBy>
  <cp:revision>678</cp:revision>
  <cp:lastPrinted>2024-09-24T08:23:57Z</cp:lastPrinted>
  <dcterms:created xsi:type="dcterms:W3CDTF">2019-02-28T10:19:38Z</dcterms:created>
  <dcterms:modified xsi:type="dcterms:W3CDTF">2025-10-02T07:21:26Z</dcterms:modified>
</cp:coreProperties>
</file>