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90" r:id="rId5"/>
    <p:sldId id="291" r:id="rId6"/>
    <p:sldId id="29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E1DE82-724B-43CA-8EC7-4672687F0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D2DC177-58E1-477C-91FE-A24C399C4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CC55C3-E850-432D-877F-073DF68C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7C72BE-5019-4D8D-84CB-AFFFF837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5EB498-D711-403A-B62A-0C451EE39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5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8AED7C2-48FA-45E9-A6ED-49F52DE0C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2E6A51C-C9D8-4A3B-85F8-43DC21D0A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82BAEA-72EF-4C87-9CDE-CEB9B3F9F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590F60B-8061-4DE1-A851-EE989C9F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047204A-FE3C-404A-BA56-A86DAEE1A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1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38B951C-8A75-47E6-A165-7D1727964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E66663E-14B5-46C3-ACED-D5B595DA1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B99ED0-6695-485F-AF0C-4608E7FB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7EE953F-2643-4BE4-92D6-AEDCCFB4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18DF2E-3E5F-417F-93F3-D779FF94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1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859FF0-7E77-42B1-B467-5B1BCDA7D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5882CE-0781-4046-B100-B3E3500C2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775D8E3-01F3-48AB-9FA3-BD228F62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0E6E69-414C-43AE-B0C2-48B97B481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3991886-F54B-4CF1-9574-D892C5AE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5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B13BEA6-F664-4DD2-8086-572F3A3C8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47909CC-82CC-4787-9E73-39466ED71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DC0F14-7112-4E8A-9186-101ABBEE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1DA68B1-E907-4560-9F51-212546338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E33D4A-5C62-4D8B-8BD2-0C022BEC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4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514D39-BA2C-4F6C-8953-2D45C9F92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768637B-B9AF-473F-B9EE-CCE9DB65CA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0B62373-3101-45EE-B8D5-268A57CC7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08DD527-474E-4C07-9A95-F5053D1F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9A70DE0-2F5B-4F54-AD7E-25536176D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4F6516C-EEBB-49E5-B37A-D5BAFE39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0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07D937-96C5-4F14-A493-7BABBECBF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9FF72B1-4806-4177-B0CB-68481642F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C09E2B1-DEF4-41D0-B681-AF047CD7B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972ED3E-EDD0-4F15-BBAD-052636896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D5757CF-5E19-46AC-A760-C62A66CD4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ECF33D0-ABE8-4B70-8F7D-13CFC550C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F75851B-F9D8-46D3-A8F7-FC757686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9A5E64D-4420-4613-A48A-3DF998C0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1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E1D343-73D3-46EF-8D48-32EA265D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8D8BF-F571-450A-946A-6F8CCB9EF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ECEC629-56B9-488C-B9FF-C87F4BDF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F6D958-B122-482F-AC9D-CFDD5FD0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1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A37A03A-3ED6-4CF7-8023-032ED72FB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022521A-D32D-4D47-AEF0-618B2367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56704D4-65DF-41B5-996F-780C9E7F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8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F0B3AD-84D6-4EDB-B0A8-FC65947A6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48880F-B830-4FD5-B777-108874BE9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60EB48B-E534-4EF6-AC4A-F53BEC176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3AAF89D-2DEC-49F8-9BDF-4F4D44CDB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9081FF1-DC86-467B-AC5F-BB357EB0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CBC77E-0DEE-4EE0-B79C-B2F9FCEA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5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149477-0D47-428B-8742-7694964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9848E5A-CA82-4BCB-9AF6-8BCA3702C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7EF69BB-A52F-408E-844E-553936092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435980C-6932-4E4A-A7A6-B38182B8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1F2D319-8511-4C95-93B4-36D2E1A9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566A39F-1401-4A56-AEE2-94E38E53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A86BC22-939C-498D-B368-2133A84C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DFC3C5-EFFB-473C-8168-7E40447B5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5C28B5-2FD9-4F3D-B701-25261EA8F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E84E3-AFBD-4047-B67F-9942D975A7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F058919-7CEC-426C-B2BE-B35726C3F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0F76E37-6464-47AD-8927-AC3716D36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6E6AD-A371-4E7E-A35C-A2BB5CC32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3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tauni.edu.tr/2019-2020-sezonunda-mezun-olacaklar-icin-staj-bilgiler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idx="1"/>
          </p:nvPr>
        </p:nvSpPr>
        <p:spPr>
          <a:xfrm>
            <a:off x="1981200" y="2123194"/>
            <a:ext cx="8229600" cy="26116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indent="0" algn="ctr">
              <a:lnSpc>
                <a:spcPct val="100000"/>
              </a:lnSpc>
              <a:spcBef>
                <a:spcPts val="105"/>
              </a:spcBef>
              <a:buSzPct val="98214"/>
              <a:buNone/>
              <a:tabLst>
                <a:tab pos="262890" algn="l"/>
              </a:tabLst>
            </a:pPr>
            <a:r>
              <a:rPr lang="tr-TR" sz="5600" b="1" spc="-5" dirty="0">
                <a:solidFill>
                  <a:srgbClr val="FF0000"/>
                </a:solidFill>
                <a:latin typeface="Calibri"/>
                <a:cs typeface="Calibri"/>
              </a:rPr>
              <a:t>ÖNEMLİ</a:t>
            </a:r>
            <a:r>
              <a:rPr lang="tr-TR" sz="5600" b="1" spc="-8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tr-TR" sz="5600" b="1" spc="-15" dirty="0">
                <a:solidFill>
                  <a:srgbClr val="FF0000"/>
                </a:solidFill>
                <a:latin typeface="Calibri"/>
                <a:cs typeface="Calibri"/>
              </a:rPr>
              <a:t>BİLGİLER</a:t>
            </a:r>
          </a:p>
          <a:p>
            <a:pPr marL="12065" indent="0" algn="ctr">
              <a:lnSpc>
                <a:spcPct val="100000"/>
              </a:lnSpc>
              <a:spcBef>
                <a:spcPts val="105"/>
              </a:spcBef>
              <a:buSzPct val="98214"/>
              <a:buNone/>
              <a:tabLst>
                <a:tab pos="262890" algn="l"/>
              </a:tabLst>
            </a:pPr>
            <a:r>
              <a:rPr lang="tr-TR" sz="5600" b="1" spc="-15" dirty="0">
                <a:solidFill>
                  <a:srgbClr val="FF0000"/>
                </a:solidFill>
                <a:latin typeface="Calibri"/>
                <a:cs typeface="Calibri"/>
              </a:rPr>
              <a:t> VE </a:t>
            </a:r>
          </a:p>
          <a:p>
            <a:pPr marL="12065" indent="0" algn="ctr">
              <a:lnSpc>
                <a:spcPct val="100000"/>
              </a:lnSpc>
              <a:spcBef>
                <a:spcPts val="105"/>
              </a:spcBef>
              <a:buSzPct val="98214"/>
              <a:buNone/>
              <a:tabLst>
                <a:tab pos="262890" algn="l"/>
              </a:tabLst>
            </a:pPr>
            <a:r>
              <a:rPr lang="tr-TR" sz="5600" b="1" spc="-15" dirty="0">
                <a:solidFill>
                  <a:srgbClr val="FF0000"/>
                </a:solidFill>
                <a:latin typeface="Calibri"/>
                <a:cs typeface="Calibri"/>
              </a:rPr>
              <a:t>SIKÇA SORULAN SORULAR  </a:t>
            </a:r>
            <a:endParaRPr lang="tr-TR" sz="56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6" t="25007" r="16132" b="12398"/>
          <a:stretch/>
        </p:blipFill>
        <p:spPr bwMode="auto">
          <a:xfrm>
            <a:off x="1539636" y="22029"/>
            <a:ext cx="1557465" cy="146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87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xfrm>
            <a:off x="2207568" y="1767889"/>
            <a:ext cx="8229600" cy="48438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469900" indent="-457200" algn="just">
              <a:lnSpc>
                <a:spcPct val="100000"/>
              </a:lnSpc>
              <a:spcBef>
                <a:spcPts val="305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z="1800" spc="-15" dirty="0">
                <a:latin typeface="Calibri"/>
                <a:cs typeface="Calibri"/>
              </a:rPr>
              <a:t>Staj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ve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Staj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II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olmak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üzere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iki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adet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zorunlu </a:t>
            </a:r>
            <a:r>
              <a:rPr sz="1800" spc="-15" dirty="0">
                <a:latin typeface="Calibri"/>
                <a:cs typeface="Calibri"/>
              </a:rPr>
              <a:t>staj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 err="1">
                <a:latin typeface="Calibri"/>
                <a:cs typeface="Calibri"/>
              </a:rPr>
              <a:t>bulunmaktadır</a:t>
            </a:r>
            <a:r>
              <a:rPr sz="1800" spc="-25" dirty="0">
                <a:latin typeface="Calibri"/>
                <a:cs typeface="Calibri"/>
              </a:rPr>
              <a:t>.</a:t>
            </a:r>
            <a:r>
              <a:rPr lang="tr-TR" sz="1800" spc="-25" dirty="0">
                <a:cs typeface="Calibri"/>
              </a:rPr>
              <a:t> (2018 müfredatı öncesi)</a:t>
            </a:r>
            <a:endParaRPr lang="tr-TR" sz="1800" spc="-25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305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endParaRPr sz="1800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200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z="1800" spc="-15" dirty="0">
                <a:latin typeface="Calibri"/>
                <a:cs typeface="Calibri"/>
              </a:rPr>
              <a:t>Staj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ve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Staj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II;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30’ar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işgünü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olmak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üzere,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toplam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60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 err="1">
                <a:latin typeface="Calibri"/>
                <a:cs typeface="Calibri"/>
              </a:rPr>
              <a:t>iş</a:t>
            </a:r>
            <a:r>
              <a:rPr lang="tr-TR" sz="1800" spc="-30" dirty="0">
                <a:latin typeface="Calibri"/>
                <a:cs typeface="Calibri"/>
              </a:rPr>
              <a:t> </a:t>
            </a:r>
            <a:r>
              <a:rPr sz="1800" spc="-30" dirty="0" err="1">
                <a:latin typeface="Calibri"/>
                <a:cs typeface="Calibri"/>
              </a:rPr>
              <a:t>günüdür</a:t>
            </a:r>
            <a:r>
              <a:rPr sz="1800" spc="-30" dirty="0">
                <a:latin typeface="Calibri"/>
                <a:cs typeface="Calibri"/>
              </a:rPr>
              <a:t>.</a:t>
            </a:r>
            <a:r>
              <a:rPr lang="tr-TR" sz="1800" spc="-30" dirty="0">
                <a:latin typeface="Calibri"/>
                <a:cs typeface="Calibri"/>
              </a:rPr>
              <a:t> </a:t>
            </a:r>
            <a:r>
              <a:rPr lang="tr-TR" sz="1800" spc="-25" dirty="0">
                <a:cs typeface="Calibri"/>
              </a:rPr>
              <a:t>(2018 müfredatı öncesi)</a:t>
            </a:r>
            <a:endParaRPr lang="tr-TR" sz="1800" spc="-30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200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endParaRPr sz="1800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219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z="1800" spc="-15" dirty="0">
                <a:latin typeface="Calibri"/>
                <a:cs typeface="Calibri"/>
              </a:rPr>
              <a:t>Staj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I;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4. </a:t>
            </a:r>
            <a:r>
              <a:rPr sz="1800" spc="-10" dirty="0">
                <a:latin typeface="Calibri"/>
                <a:cs typeface="Calibri"/>
              </a:rPr>
              <a:t>yarıyıldan </a:t>
            </a:r>
            <a:r>
              <a:rPr sz="1800" spc="-15" dirty="0">
                <a:latin typeface="Calibri"/>
                <a:cs typeface="Calibri"/>
              </a:rPr>
              <a:t>ve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Staj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II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ise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6.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yarıyıldan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sonra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 err="1">
                <a:latin typeface="Calibri"/>
                <a:cs typeface="Calibri"/>
              </a:rPr>
              <a:t>yapılabilir</a:t>
            </a:r>
            <a:r>
              <a:rPr sz="1800" spc="-25" dirty="0">
                <a:latin typeface="Calibri"/>
                <a:cs typeface="Calibri"/>
              </a:rPr>
              <a:t>.</a:t>
            </a:r>
            <a:r>
              <a:rPr lang="tr-TR" sz="1800" spc="-25" dirty="0">
                <a:latin typeface="Calibri"/>
                <a:cs typeface="Calibri"/>
              </a:rPr>
              <a:t> (2018 müfredatı öncesi)</a:t>
            </a:r>
          </a:p>
          <a:p>
            <a:pPr marL="469900" indent="-457200" algn="just">
              <a:lnSpc>
                <a:spcPct val="100000"/>
              </a:lnSpc>
              <a:spcBef>
                <a:spcPts val="219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endParaRPr lang="tr-TR" sz="1800" spc="-25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219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lang="tr-TR" sz="1800" spc="-25" dirty="0">
                <a:latin typeface="Calibri"/>
                <a:cs typeface="Calibri"/>
              </a:rPr>
              <a:t>Uygulamalı mühendislik eğitimine  (UME) tabi olan öğrenciler UME yapmak istemedikleri durumda 6. yarıyılda staj </a:t>
            </a:r>
            <a:r>
              <a:rPr lang="tr-TR" sz="1800" spc="-25" dirty="0">
                <a:cs typeface="Calibri"/>
              </a:rPr>
              <a:t>yapabilirler (2018 müfredatı ve sonrası)</a:t>
            </a:r>
            <a:endParaRPr lang="tr-TR" sz="1800" spc="-25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204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endParaRPr lang="tr-TR" sz="1800" dirty="0" smtClean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204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lang="tr-TR" sz="1800" spc="-25" dirty="0" smtClean="0">
                <a:latin typeface="Calibri"/>
                <a:cs typeface="Calibri"/>
              </a:rPr>
              <a:t>STAJ-1 </a:t>
            </a:r>
            <a:r>
              <a:rPr lang="tr-TR" sz="1800" spc="-25" dirty="0">
                <a:latin typeface="Calibri"/>
                <a:cs typeface="Calibri"/>
              </a:rPr>
              <a:t>(ilk kez yapılacak staj) </a:t>
            </a:r>
            <a:r>
              <a:rPr sz="1800" spc="-5" dirty="0">
                <a:latin typeface="Calibri"/>
                <a:cs typeface="Calibri"/>
              </a:rPr>
              <a:t>15 </a:t>
            </a:r>
            <a:r>
              <a:rPr sz="1800" spc="-5" dirty="0" err="1">
                <a:latin typeface="Calibri"/>
                <a:cs typeface="Calibri"/>
              </a:rPr>
              <a:t>iş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gününden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az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olamaz</a:t>
            </a:r>
            <a:r>
              <a:rPr sz="1800" spc="-5" dirty="0">
                <a:latin typeface="Calibri"/>
                <a:cs typeface="Calibri"/>
              </a:rPr>
              <a:t>.</a:t>
            </a:r>
            <a:endParaRPr lang="tr-TR" sz="1800" spc="-5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204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endParaRPr sz="1800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215"/>
              </a:spcBef>
              <a:buFont typeface="+mj-lt"/>
              <a:buAutoNum type="arabicPeriod"/>
              <a:tabLst>
                <a:tab pos="469265" algn="l"/>
                <a:tab pos="469900" algn="l"/>
              </a:tabLst>
            </a:pPr>
            <a:r>
              <a:rPr sz="1800" spc="-10" dirty="0" err="1">
                <a:latin typeface="Calibri"/>
                <a:cs typeface="Calibri"/>
              </a:rPr>
              <a:t>Eğitim-öğretim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dönemleri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 err="1">
                <a:latin typeface="Calibri"/>
                <a:cs typeface="Calibri"/>
              </a:rPr>
              <a:t>içerisinde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öğrenci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b="1" u="sng" spc="-15" dirty="0" err="1">
                <a:solidFill>
                  <a:srgbClr val="FF0000"/>
                </a:solidFill>
                <a:latin typeface="Calibri"/>
                <a:cs typeface="Calibri"/>
              </a:rPr>
              <a:t>ders</a:t>
            </a:r>
            <a:r>
              <a:rPr sz="1800" b="1" u="sng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u="sng" spc="-10" dirty="0" err="1">
                <a:solidFill>
                  <a:srgbClr val="FF0000"/>
                </a:solidFill>
                <a:latin typeface="Calibri"/>
                <a:cs typeface="Calibri"/>
              </a:rPr>
              <a:t>almıyor</a:t>
            </a:r>
            <a:r>
              <a:rPr sz="1800" b="1" u="sng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tr-TR" sz="1800" b="1" u="sng" spc="15" dirty="0">
                <a:solidFill>
                  <a:srgbClr val="FF0000"/>
                </a:solidFill>
                <a:latin typeface="Calibri"/>
                <a:cs typeface="Calibri"/>
              </a:rPr>
              <a:t>ya da </a:t>
            </a:r>
            <a:r>
              <a:rPr lang="tr-TR" sz="1800" dirty="0"/>
              <a:t>öğrencinin </a:t>
            </a:r>
            <a:r>
              <a:rPr lang="tr-TR" sz="1800" spc="-10" dirty="0">
                <a:cs typeface="Calibri"/>
              </a:rPr>
              <a:t>haftalık </a:t>
            </a:r>
            <a:r>
              <a:rPr lang="tr-TR" sz="1800" spc="-15" dirty="0">
                <a:cs typeface="Calibri"/>
              </a:rPr>
              <a:t>devam </a:t>
            </a:r>
            <a:r>
              <a:rPr lang="tr-TR" sz="1800" spc="-5" dirty="0">
                <a:cs typeface="Calibri"/>
              </a:rPr>
              <a:t>etmesi </a:t>
            </a:r>
            <a:r>
              <a:rPr lang="tr-TR" sz="1800" spc="-20" dirty="0">
                <a:cs typeface="Calibri"/>
              </a:rPr>
              <a:t>gereken </a:t>
            </a:r>
            <a:r>
              <a:rPr lang="tr-TR" sz="1800" spc="-15" dirty="0">
                <a:cs typeface="Calibri"/>
              </a:rPr>
              <a:t>ders </a:t>
            </a:r>
            <a:r>
              <a:rPr lang="tr-TR" sz="1800" spc="-5" dirty="0">
                <a:cs typeface="Calibri"/>
              </a:rPr>
              <a:t>yükü </a:t>
            </a:r>
            <a:r>
              <a:rPr lang="tr-TR" sz="1800" spc="-10" dirty="0">
                <a:cs typeface="Calibri"/>
              </a:rPr>
              <a:t>süresi </a:t>
            </a:r>
            <a:r>
              <a:rPr lang="tr-TR" sz="1800" b="1" u="sng" spc="-5" dirty="0">
                <a:solidFill>
                  <a:srgbClr val="FF0000"/>
                </a:solidFill>
                <a:cs typeface="Calibri"/>
              </a:rPr>
              <a:t>9 </a:t>
            </a:r>
            <a:r>
              <a:rPr lang="tr-TR" sz="1800" b="1" u="sng" spc="-40" dirty="0" err="1">
                <a:solidFill>
                  <a:srgbClr val="FF0000"/>
                </a:solidFill>
                <a:cs typeface="Calibri"/>
              </a:rPr>
              <a:t>SAAT’ten</a:t>
            </a:r>
            <a:r>
              <a:rPr lang="tr-TR" sz="1800" b="1" u="sng" spc="-40" dirty="0">
                <a:solidFill>
                  <a:srgbClr val="FF0000"/>
                </a:solidFill>
                <a:cs typeface="Calibri"/>
              </a:rPr>
              <a:t> az </a:t>
            </a:r>
            <a:r>
              <a:rPr lang="tr-TR" sz="1800" spc="-40" dirty="0">
                <a:cs typeface="Calibri"/>
              </a:rPr>
              <a:t>ise </a:t>
            </a:r>
            <a:r>
              <a:rPr sz="1800" spc="-15" dirty="0" err="1">
                <a:latin typeface="Calibri"/>
                <a:cs typeface="Calibri"/>
              </a:rPr>
              <a:t>staj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0" dirty="0" err="1">
                <a:latin typeface="Calibri"/>
                <a:cs typeface="Calibri"/>
              </a:rPr>
              <a:t>yapabilir</a:t>
            </a:r>
            <a:r>
              <a:rPr sz="1800" spc="-3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12700" marR="6350" indent="0" algn="just">
              <a:lnSpc>
                <a:spcPct val="70000"/>
              </a:lnSpc>
              <a:spcBef>
                <a:spcPts val="994"/>
              </a:spcBef>
              <a:buNone/>
              <a:tabLst>
                <a:tab pos="469900" algn="l"/>
              </a:tabLst>
            </a:pPr>
            <a:endParaRPr sz="2200" dirty="0">
              <a:latin typeface="Calibri"/>
              <a:cs typeface="Calibri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127010" y="284455"/>
            <a:ext cx="71777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spc="-5" dirty="0">
                <a:solidFill>
                  <a:srgbClr val="FF0000"/>
                </a:solidFill>
                <a:cs typeface="Calibri"/>
              </a:rPr>
              <a:t>ÖNEMLİ</a:t>
            </a:r>
            <a:r>
              <a:rPr lang="tr-TR" sz="3600" spc="-85" dirty="0">
                <a:solidFill>
                  <a:srgbClr val="FF0000"/>
                </a:solidFill>
                <a:cs typeface="Calibri"/>
              </a:rPr>
              <a:t> </a:t>
            </a:r>
            <a:r>
              <a:rPr lang="tr-TR" sz="3600" spc="-15" dirty="0">
                <a:solidFill>
                  <a:srgbClr val="FF0000"/>
                </a:solidFill>
                <a:cs typeface="Calibri"/>
              </a:rPr>
              <a:t>BİLGİLER VE SIKÇA SORULAN   </a:t>
            </a:r>
          </a:p>
          <a:p>
            <a:r>
              <a:rPr lang="tr-TR" sz="3600" spc="-15" dirty="0">
                <a:solidFill>
                  <a:srgbClr val="FF0000"/>
                </a:solidFill>
                <a:cs typeface="Calibri"/>
              </a:rPr>
              <a:t>                        SORULAR  </a:t>
            </a:r>
            <a:endParaRPr lang="tr-TR" sz="3600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6" t="25007" r="16132" b="12398"/>
          <a:stretch/>
        </p:blipFill>
        <p:spPr bwMode="auto">
          <a:xfrm>
            <a:off x="1539636" y="22029"/>
            <a:ext cx="1557465" cy="146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67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xfrm>
            <a:off x="1945610" y="1844825"/>
            <a:ext cx="8300781" cy="4607287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469900" indent="-457200" algn="just">
              <a:lnSpc>
                <a:spcPct val="100000"/>
              </a:lnSpc>
              <a:spcBef>
                <a:spcPts val="815"/>
              </a:spcBef>
              <a:buAutoNum type="arabicPeriod" startAt="8"/>
              <a:tabLst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Staj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ve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Staj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II, </a:t>
            </a:r>
            <a:r>
              <a:rPr sz="1800" spc="-15" dirty="0">
                <a:latin typeface="Calibri"/>
                <a:cs typeface="Calibri"/>
              </a:rPr>
              <a:t>aynı kurum/kuruluşta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yapılamaz.</a:t>
            </a:r>
            <a:endParaRPr sz="1800" dirty="0"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720"/>
              </a:spcBef>
              <a:buAutoNum type="arabicPeriod" startAt="8"/>
              <a:tabLst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Staj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ve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Staj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II </a:t>
            </a:r>
            <a:r>
              <a:rPr sz="1800" dirty="0">
                <a:latin typeface="Calibri"/>
                <a:cs typeface="Calibri"/>
              </a:rPr>
              <a:t>için</a:t>
            </a:r>
            <a:r>
              <a:rPr sz="1800" spc="-15" dirty="0">
                <a:latin typeface="Calibri"/>
                <a:cs typeface="Calibri"/>
              </a:rPr>
              <a:t> ayrı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staj</a:t>
            </a:r>
            <a:r>
              <a:rPr sz="1800" spc="-10" dirty="0">
                <a:latin typeface="Calibri"/>
                <a:cs typeface="Calibri"/>
              </a:rPr>
              <a:t> defterleri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doldurulur.</a:t>
            </a:r>
            <a:endParaRPr sz="1800" dirty="0">
              <a:latin typeface="Calibri"/>
              <a:cs typeface="Calibri"/>
            </a:endParaRPr>
          </a:p>
          <a:p>
            <a:pPr marL="469900" marR="5080" indent="-457200" algn="just">
              <a:lnSpc>
                <a:spcPts val="2590"/>
              </a:lnSpc>
              <a:spcBef>
                <a:spcPts val="1040"/>
              </a:spcBef>
              <a:buAutoNum type="arabicPeriod" startAt="8"/>
              <a:tabLst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Staj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yapılacak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gün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sayısı</a:t>
            </a:r>
            <a:r>
              <a:rPr sz="1800" spc="-10" dirty="0">
                <a:latin typeface="Calibri"/>
                <a:cs typeface="Calibri"/>
              </a:rPr>
              <a:t> hesaplanırken;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lang="tr-TR" sz="1800" spc="-5" dirty="0" smtClean="0">
                <a:latin typeface="Calibri"/>
                <a:cs typeface="Calibri"/>
              </a:rPr>
              <a:t>kamu</a:t>
            </a:r>
            <a:r>
              <a:rPr sz="1800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kurum/kuruluşlarında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haftalık </a:t>
            </a:r>
            <a:r>
              <a:rPr sz="1800" spc="-5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maksimum</a:t>
            </a:r>
            <a:r>
              <a:rPr sz="1800" dirty="0">
                <a:latin typeface="Calibri"/>
                <a:cs typeface="Calibri"/>
              </a:rPr>
              <a:t> 5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işgünü,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özel</a:t>
            </a:r>
            <a:r>
              <a:rPr sz="1800" spc="-15" dirty="0">
                <a:latin typeface="Calibri"/>
                <a:cs typeface="Calibri"/>
              </a:rPr>
              <a:t> kurum/kuruluşlarda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(eğer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kuruluş</a:t>
            </a:r>
            <a:r>
              <a:rPr sz="1800" spc="-5" dirty="0">
                <a:latin typeface="Calibri"/>
                <a:cs typeface="Calibri"/>
              </a:rPr>
              <a:t> cumartesi </a:t>
            </a:r>
            <a:r>
              <a:rPr sz="1800" dirty="0">
                <a:latin typeface="Calibri"/>
                <a:cs typeface="Calibri"/>
              </a:rPr>
              <a:t> günlerinde </a:t>
            </a:r>
            <a:r>
              <a:rPr sz="1800" spc="-5" dirty="0">
                <a:latin typeface="Calibri"/>
                <a:cs typeface="Calibri"/>
              </a:rPr>
              <a:t>çalışıyor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ise)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maksimum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işgünü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esas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alınır.</a:t>
            </a:r>
            <a:endParaRPr sz="1800" dirty="0">
              <a:latin typeface="Calibri"/>
              <a:cs typeface="Calibri"/>
            </a:endParaRPr>
          </a:p>
          <a:p>
            <a:pPr marL="469900" marR="7620" indent="-457200" algn="just">
              <a:lnSpc>
                <a:spcPts val="2590"/>
              </a:lnSpc>
              <a:spcBef>
                <a:spcPts val="1005"/>
              </a:spcBef>
              <a:buAutoNum type="arabicPeriod" startAt="8"/>
              <a:tabLst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Staj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işgünü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hesaplanırken;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staj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yapılacak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 err="1">
                <a:latin typeface="Calibri"/>
                <a:cs typeface="Calibri"/>
              </a:rPr>
              <a:t>işyerinin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lang="tr-TR" sz="1800" spc="-5" dirty="0" smtClean="0">
                <a:latin typeface="Calibri"/>
                <a:cs typeface="Calibri"/>
              </a:rPr>
              <a:t>kamu</a:t>
            </a:r>
            <a:r>
              <a:rPr sz="1800" dirty="0" smtClean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veya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özel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kuruluş </a:t>
            </a:r>
            <a:r>
              <a:rPr sz="1800" spc="-5" dirty="0">
                <a:latin typeface="Calibri"/>
                <a:cs typeface="Calibri"/>
              </a:rPr>
              <a:t> olmasına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bakılmaksızın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resmi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tatiller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işgünü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sayısından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çıkarılır</a:t>
            </a:r>
            <a:r>
              <a:rPr sz="1800" b="1" spc="-30" dirty="0">
                <a:latin typeface="Calibri"/>
                <a:cs typeface="Calibri"/>
              </a:rPr>
              <a:t>.</a:t>
            </a:r>
            <a:endParaRPr sz="1800" b="1" dirty="0">
              <a:latin typeface="Calibri"/>
              <a:cs typeface="Calibri"/>
            </a:endParaRPr>
          </a:p>
          <a:p>
            <a:pPr marL="469900" marR="5080" indent="-457200" algn="just">
              <a:lnSpc>
                <a:spcPts val="2590"/>
              </a:lnSpc>
              <a:spcBef>
                <a:spcPts val="1010"/>
              </a:spcBef>
              <a:buAutoNum type="arabicPeriod" startAt="8"/>
              <a:tabLst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Öğrenci, </a:t>
            </a:r>
            <a:r>
              <a:rPr sz="1800" spc="-15" dirty="0">
                <a:latin typeface="Calibri"/>
                <a:cs typeface="Calibri"/>
              </a:rPr>
              <a:t>Staj </a:t>
            </a:r>
            <a:r>
              <a:rPr sz="1800" dirty="0">
                <a:latin typeface="Calibri"/>
                <a:cs typeface="Calibri"/>
              </a:rPr>
              <a:t>I </a:t>
            </a:r>
            <a:r>
              <a:rPr sz="1800" spc="-15" dirty="0">
                <a:latin typeface="Calibri"/>
                <a:cs typeface="Calibri"/>
              </a:rPr>
              <a:t>ve </a:t>
            </a:r>
            <a:r>
              <a:rPr sz="1800" spc="-10" dirty="0">
                <a:latin typeface="Calibri"/>
                <a:cs typeface="Calibri"/>
              </a:rPr>
              <a:t>Staj </a:t>
            </a:r>
            <a:r>
              <a:rPr sz="1800" spc="-40" dirty="0">
                <a:latin typeface="Calibri"/>
                <a:cs typeface="Calibri"/>
              </a:rPr>
              <a:t>II’de </a:t>
            </a:r>
            <a:r>
              <a:rPr sz="1800" spc="-10" dirty="0">
                <a:latin typeface="Calibri"/>
                <a:cs typeface="Calibri"/>
              </a:rPr>
              <a:t>eksik kalan </a:t>
            </a:r>
            <a:r>
              <a:rPr sz="1800" spc="-20" dirty="0">
                <a:latin typeface="Calibri"/>
                <a:cs typeface="Calibri"/>
              </a:rPr>
              <a:t>veya </a:t>
            </a:r>
            <a:r>
              <a:rPr sz="1800" spc="-10" dirty="0">
                <a:latin typeface="Calibri"/>
                <a:cs typeface="Calibri"/>
              </a:rPr>
              <a:t>kabul </a:t>
            </a:r>
            <a:r>
              <a:rPr sz="1800" spc="-5" dirty="0">
                <a:latin typeface="Calibri"/>
                <a:cs typeface="Calibri"/>
              </a:rPr>
              <a:t>edilmeyen </a:t>
            </a:r>
            <a:r>
              <a:rPr sz="1800" dirty="0">
                <a:latin typeface="Calibri"/>
                <a:cs typeface="Calibri"/>
              </a:rPr>
              <a:t>gün </a:t>
            </a:r>
            <a:r>
              <a:rPr sz="1800" spc="-10" dirty="0">
                <a:latin typeface="Calibri"/>
                <a:cs typeface="Calibri"/>
              </a:rPr>
              <a:t>sayısı </a:t>
            </a:r>
            <a:r>
              <a:rPr sz="1800" spc="-15" dirty="0">
                <a:latin typeface="Calibri"/>
                <a:cs typeface="Calibri"/>
              </a:rPr>
              <a:t>kadar staj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yapmak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zorundadır.</a:t>
            </a:r>
            <a:endParaRPr sz="1800" dirty="0">
              <a:latin typeface="Calibri"/>
              <a:cs typeface="Calibri"/>
            </a:endParaRPr>
          </a:p>
          <a:p>
            <a:pPr marL="469900" marR="5080" indent="-457200" algn="just">
              <a:lnSpc>
                <a:spcPts val="2590"/>
              </a:lnSpc>
              <a:buAutoNum type="arabicPeriod" startAt="8"/>
              <a:tabLst>
                <a:tab pos="469900" algn="l"/>
              </a:tabLst>
            </a:pPr>
            <a:r>
              <a:rPr sz="1800" spc="-10" dirty="0">
                <a:latin typeface="Calibri"/>
                <a:cs typeface="Calibri"/>
              </a:rPr>
              <a:t>Öğrenci, </a:t>
            </a:r>
            <a:r>
              <a:rPr sz="1800" spc="-15" dirty="0">
                <a:latin typeface="Calibri"/>
                <a:cs typeface="Calibri"/>
              </a:rPr>
              <a:t>zorunlu staj formu </a:t>
            </a:r>
            <a:r>
              <a:rPr sz="1800" spc="-5" dirty="0">
                <a:latin typeface="Calibri"/>
                <a:cs typeface="Calibri"/>
              </a:rPr>
              <a:t>SGK </a:t>
            </a:r>
            <a:r>
              <a:rPr sz="1800" spc="-15" dirty="0">
                <a:latin typeface="Calibri"/>
                <a:cs typeface="Calibri"/>
              </a:rPr>
              <a:t>tarafından </a:t>
            </a:r>
            <a:r>
              <a:rPr sz="1800" spc="-10" dirty="0">
                <a:latin typeface="Calibri"/>
                <a:cs typeface="Calibri"/>
              </a:rPr>
              <a:t>onaylandıktan </a:t>
            </a:r>
            <a:r>
              <a:rPr sz="1800" spc="-20" dirty="0">
                <a:latin typeface="Calibri"/>
                <a:cs typeface="Calibri"/>
              </a:rPr>
              <a:t>sonra </a:t>
            </a:r>
            <a:r>
              <a:rPr sz="1800" spc="-15" dirty="0">
                <a:latin typeface="Calibri"/>
                <a:cs typeface="Calibri"/>
              </a:rPr>
              <a:t>kendi isteği </a:t>
            </a:r>
            <a:r>
              <a:rPr sz="1800" dirty="0">
                <a:latin typeface="Calibri"/>
                <a:cs typeface="Calibri"/>
              </a:rPr>
              <a:t>ile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staj </a:t>
            </a:r>
            <a:r>
              <a:rPr sz="1800" spc="-10" dirty="0">
                <a:latin typeface="Calibri"/>
                <a:cs typeface="Calibri"/>
              </a:rPr>
              <a:t>yapmaktan </a:t>
            </a:r>
            <a:r>
              <a:rPr sz="1800" spc="-15" dirty="0">
                <a:latin typeface="Calibri"/>
                <a:cs typeface="Calibri"/>
              </a:rPr>
              <a:t>vazgeçer </a:t>
            </a:r>
            <a:r>
              <a:rPr sz="1800" dirty="0">
                <a:latin typeface="Calibri"/>
                <a:cs typeface="Calibri"/>
              </a:rPr>
              <a:t>ise </a:t>
            </a:r>
            <a:r>
              <a:rPr sz="1800" spc="-5" dirty="0">
                <a:latin typeface="Calibri"/>
                <a:cs typeface="Calibri"/>
              </a:rPr>
              <a:t>bu durumu; SGK </a:t>
            </a:r>
            <a:r>
              <a:rPr sz="1800" spc="-10" dirty="0">
                <a:latin typeface="Calibri"/>
                <a:cs typeface="Calibri"/>
              </a:rPr>
              <a:t>onayından </a:t>
            </a:r>
            <a:r>
              <a:rPr sz="1800" spc="-15" dirty="0">
                <a:latin typeface="Calibri"/>
                <a:cs typeface="Calibri"/>
              </a:rPr>
              <a:t>sonra </a:t>
            </a:r>
            <a:r>
              <a:rPr sz="1800" dirty="0">
                <a:latin typeface="Calibri"/>
                <a:cs typeface="Calibri"/>
              </a:rPr>
              <a:t>5 iş günü içinde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staj</a:t>
            </a:r>
            <a:r>
              <a:rPr sz="1800" spc="-20" dirty="0">
                <a:latin typeface="Calibri"/>
                <a:cs typeface="Calibri"/>
              </a:rPr>
              <a:t> komisyonuna</a:t>
            </a:r>
            <a:r>
              <a:rPr sz="1800" spc="-15" dirty="0">
                <a:latin typeface="Calibri"/>
                <a:cs typeface="Calibri"/>
              </a:rPr>
              <a:t> başvurarak</a:t>
            </a:r>
            <a:r>
              <a:rPr sz="1800" dirty="0">
                <a:latin typeface="Calibri"/>
                <a:cs typeface="Calibri"/>
              </a:rPr>
              <a:t> Bölüm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Başkanlığına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bildirmek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 err="1">
                <a:latin typeface="Calibri"/>
                <a:cs typeface="Calibri"/>
              </a:rPr>
              <a:t>zorundadır</a:t>
            </a:r>
            <a:r>
              <a:rPr sz="1800" spc="-30" dirty="0">
                <a:latin typeface="Calibri"/>
                <a:cs typeface="Calibri"/>
              </a:rPr>
              <a:t>.</a:t>
            </a:r>
            <a:endParaRPr lang="tr-TR" sz="1800" spc="-30" dirty="0">
              <a:latin typeface="Calibri"/>
              <a:cs typeface="Calibri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097100" y="284455"/>
            <a:ext cx="74658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spc="-5" dirty="0">
                <a:solidFill>
                  <a:srgbClr val="FF0000"/>
                </a:solidFill>
                <a:cs typeface="Calibri"/>
              </a:rPr>
              <a:t>ÖNEMLİ</a:t>
            </a:r>
            <a:r>
              <a:rPr lang="tr-TR" sz="3600" spc="-85" dirty="0">
                <a:solidFill>
                  <a:srgbClr val="FF0000"/>
                </a:solidFill>
                <a:cs typeface="Calibri"/>
              </a:rPr>
              <a:t> </a:t>
            </a:r>
            <a:r>
              <a:rPr lang="tr-TR" sz="3600" spc="-15" dirty="0">
                <a:solidFill>
                  <a:srgbClr val="FF0000"/>
                </a:solidFill>
                <a:cs typeface="Calibri"/>
              </a:rPr>
              <a:t>BİLGİLER VE SIKÇA SORULAN  </a:t>
            </a:r>
          </a:p>
          <a:p>
            <a:r>
              <a:rPr lang="tr-TR" sz="3600" spc="-15" dirty="0">
                <a:solidFill>
                  <a:srgbClr val="FF0000"/>
                </a:solidFill>
                <a:cs typeface="Calibri"/>
              </a:rPr>
              <a:t>                          SORULAR </a:t>
            </a:r>
            <a:endParaRPr lang="tr-TR" sz="36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6" t="25007" r="16132" b="12398"/>
          <a:stretch/>
        </p:blipFill>
        <p:spPr bwMode="auto">
          <a:xfrm>
            <a:off x="1539636" y="22029"/>
            <a:ext cx="1557465" cy="146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690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39636" y="1484784"/>
            <a:ext cx="9128365" cy="5256585"/>
          </a:xfrm>
        </p:spPr>
        <p:txBody>
          <a:bodyPr>
            <a:no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Soru: </a:t>
            </a:r>
            <a:r>
              <a:rPr lang="tr-TR" sz="2400" dirty="0"/>
              <a:t>Zorunlu staj formumu nereden temin edebilirim?</a:t>
            </a:r>
          </a:p>
          <a:p>
            <a:pPr algn="just">
              <a:buFontTx/>
              <a:buChar char="-"/>
            </a:pPr>
            <a:r>
              <a:rPr lang="tr-TR" sz="1800" spc="-10" dirty="0">
                <a:cs typeface="Calibri"/>
              </a:rPr>
              <a:t>Staj</a:t>
            </a:r>
            <a:r>
              <a:rPr lang="tr-TR" sz="1800" dirty="0">
                <a:cs typeface="Calibri"/>
              </a:rPr>
              <a:t> </a:t>
            </a:r>
            <a:r>
              <a:rPr lang="tr-TR" sz="1800" spc="-5" dirty="0">
                <a:cs typeface="Calibri"/>
              </a:rPr>
              <a:t>başvurunuzu</a:t>
            </a:r>
            <a:r>
              <a:rPr lang="tr-TR" sz="1800" dirty="0">
                <a:cs typeface="Calibri"/>
              </a:rPr>
              <a:t> </a:t>
            </a:r>
            <a:r>
              <a:rPr lang="tr-TR" sz="1800" spc="-10" dirty="0">
                <a:cs typeface="Calibri"/>
              </a:rPr>
              <a:t>tamamladıktan</a:t>
            </a:r>
            <a:r>
              <a:rPr lang="tr-TR" sz="1800" spc="30" dirty="0">
                <a:cs typeface="Calibri"/>
              </a:rPr>
              <a:t> </a:t>
            </a:r>
            <a:r>
              <a:rPr lang="tr-TR" sz="1800" spc="-10" dirty="0">
                <a:cs typeface="Calibri"/>
              </a:rPr>
              <a:t>sonra</a:t>
            </a:r>
            <a:r>
              <a:rPr lang="tr-TR" sz="1800" spc="15" dirty="0">
                <a:cs typeface="Calibri"/>
              </a:rPr>
              <a:t> </a:t>
            </a:r>
            <a:r>
              <a:rPr lang="tr-TR" sz="1800" i="1" spc="-10" dirty="0" err="1">
                <a:solidFill>
                  <a:srgbClr val="006FC0"/>
                </a:solidFill>
                <a:cs typeface="Calibri"/>
              </a:rPr>
              <a:t>atauni.OBS’den</a:t>
            </a:r>
            <a:r>
              <a:rPr lang="tr-TR" sz="1800" i="1" spc="-10" dirty="0">
                <a:solidFill>
                  <a:srgbClr val="006FC0"/>
                </a:solidFill>
                <a:cs typeface="Calibri"/>
              </a:rPr>
              <a:t> </a:t>
            </a:r>
            <a:r>
              <a:rPr lang="tr-TR" sz="1800" dirty="0"/>
              <a:t>temin edebilirsiniz</a:t>
            </a:r>
            <a:r>
              <a:rPr lang="tr-TR" sz="1800" i="1" spc="-10" dirty="0">
                <a:solidFill>
                  <a:srgbClr val="006FC0"/>
                </a:solidFill>
                <a:cs typeface="Calibri"/>
              </a:rPr>
              <a:t>.</a:t>
            </a:r>
            <a:endParaRPr lang="tr-TR" sz="1800" spc="-5" dirty="0">
              <a:cs typeface="Calibri"/>
            </a:endParaRPr>
          </a:p>
          <a:p>
            <a:pPr algn="just">
              <a:buFontTx/>
              <a:buChar char="-"/>
            </a:pPr>
            <a:endParaRPr lang="tr-TR" sz="2000" spc="-5" dirty="0">
              <a:cs typeface="Calibri"/>
            </a:endParaRPr>
          </a:p>
          <a:p>
            <a:pPr algn="just">
              <a:buFontTx/>
              <a:buChar char="-"/>
            </a:pPr>
            <a:endParaRPr lang="tr-TR" sz="2000" spc="-5" dirty="0">
              <a:cs typeface="Calibri"/>
            </a:endParaRPr>
          </a:p>
          <a:p>
            <a:pPr algn="just">
              <a:buFontTx/>
              <a:buChar char="-"/>
            </a:pPr>
            <a:endParaRPr lang="tr-TR" sz="2000" spc="-5" dirty="0">
              <a:cs typeface="Calibri"/>
            </a:endParaRPr>
          </a:p>
          <a:p>
            <a:pPr algn="just">
              <a:buFontTx/>
              <a:buChar char="-"/>
            </a:pPr>
            <a:endParaRPr lang="tr-TR" sz="2000" spc="-5" dirty="0">
              <a:cs typeface="Calibri"/>
            </a:endParaRPr>
          </a:p>
          <a:p>
            <a:pPr algn="just">
              <a:buFontTx/>
              <a:buChar char="-"/>
            </a:pPr>
            <a:endParaRPr lang="tr-TR" sz="2000" spc="-5" dirty="0">
              <a:cs typeface="Calibri"/>
            </a:endParaRPr>
          </a:p>
          <a:p>
            <a:pPr algn="just">
              <a:buFontTx/>
              <a:buChar char="-"/>
            </a:pPr>
            <a:endParaRPr lang="tr-TR" sz="2000" spc="-5" dirty="0">
              <a:cs typeface="Calibri"/>
            </a:endParaRPr>
          </a:p>
          <a:p>
            <a:pPr algn="just">
              <a:buFontTx/>
              <a:buChar char="-"/>
            </a:pPr>
            <a:endParaRPr lang="tr-TR" sz="2000" spc="-5" dirty="0">
              <a:cs typeface="Calibri"/>
            </a:endParaRPr>
          </a:p>
          <a:p>
            <a:r>
              <a:rPr lang="tr-TR" spc="-5" dirty="0">
                <a:solidFill>
                  <a:srgbClr val="FF0000"/>
                </a:solidFill>
                <a:cs typeface="Calibri"/>
              </a:rPr>
              <a:t>Soru: </a:t>
            </a:r>
            <a:r>
              <a:rPr lang="tr-TR" sz="2400" spc="-5" dirty="0">
                <a:cs typeface="Calibri"/>
              </a:rPr>
              <a:t>Başvurum ne zaman onaylanır?</a:t>
            </a:r>
          </a:p>
          <a:p>
            <a:pPr marL="355600" marR="5080" algn="just">
              <a:buFontTx/>
              <a:buChar char="-"/>
            </a:pPr>
            <a:r>
              <a:rPr lang="tr-TR" sz="1800" spc="-15" dirty="0">
                <a:cs typeface="Calibri"/>
              </a:rPr>
              <a:t>Sistem</a:t>
            </a:r>
            <a:r>
              <a:rPr lang="tr-TR" sz="1800" dirty="0">
                <a:cs typeface="Calibri"/>
              </a:rPr>
              <a:t> </a:t>
            </a:r>
            <a:r>
              <a:rPr lang="tr-TR" sz="1800" spc="-10" dirty="0">
                <a:cs typeface="Calibri"/>
              </a:rPr>
              <a:t>üzerinden</a:t>
            </a:r>
            <a:r>
              <a:rPr lang="tr-TR" sz="1800" spc="-15" dirty="0">
                <a:cs typeface="Calibri"/>
              </a:rPr>
              <a:t> </a:t>
            </a:r>
            <a:r>
              <a:rPr lang="tr-TR" sz="1800" spc="-5" dirty="0">
                <a:cs typeface="Calibri"/>
              </a:rPr>
              <a:t>başvurunuzu tamamladıktan sonra ve imzalı belgelerinizi staj komisyonuna teslim ettikten sonra komisyonun yoğunluğuna </a:t>
            </a:r>
            <a:r>
              <a:rPr lang="tr-TR" sz="1800" spc="-5" dirty="0" smtClean="0">
                <a:cs typeface="Calibri"/>
              </a:rPr>
              <a:t>göre </a:t>
            </a:r>
            <a:r>
              <a:rPr lang="tr-TR" sz="1800" spc="-5" dirty="0">
                <a:cs typeface="Calibri"/>
              </a:rPr>
              <a:t>5 iş günü içerisinde onaylanır.</a:t>
            </a:r>
            <a:endParaRPr lang="tr-TR" sz="1800" dirty="0">
              <a:cs typeface="Calibri"/>
            </a:endParaRPr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3097100" y="284455"/>
            <a:ext cx="74658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spc="-5" dirty="0">
                <a:solidFill>
                  <a:srgbClr val="FF0000"/>
                </a:solidFill>
                <a:cs typeface="Calibri"/>
              </a:rPr>
              <a:t>ÖNEMLİ</a:t>
            </a:r>
            <a:r>
              <a:rPr lang="tr-TR" sz="3600" spc="-85" dirty="0">
                <a:solidFill>
                  <a:srgbClr val="FF0000"/>
                </a:solidFill>
                <a:cs typeface="Calibri"/>
              </a:rPr>
              <a:t> </a:t>
            </a:r>
            <a:r>
              <a:rPr lang="tr-TR" sz="3600" spc="-15" dirty="0">
                <a:solidFill>
                  <a:srgbClr val="FF0000"/>
                </a:solidFill>
                <a:cs typeface="Calibri"/>
              </a:rPr>
              <a:t>BİLGİLER VE SIKÇA SORULAN  </a:t>
            </a:r>
          </a:p>
          <a:p>
            <a:r>
              <a:rPr lang="tr-TR" sz="3600" spc="-15" dirty="0">
                <a:solidFill>
                  <a:srgbClr val="FF0000"/>
                </a:solidFill>
                <a:cs typeface="Calibri"/>
              </a:rPr>
              <a:t>                          SORULAR </a:t>
            </a:r>
            <a:endParaRPr lang="tr-TR" sz="36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6" t="25007" r="16132" b="12398"/>
          <a:stretch/>
        </p:blipFill>
        <p:spPr bwMode="auto">
          <a:xfrm>
            <a:off x="1539636" y="22029"/>
            <a:ext cx="1557465" cy="146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ject 3">
            <a:extLst>
              <a:ext uri="{FF2B5EF4-FFF2-40B4-BE49-F238E27FC236}">
                <a16:creationId xmlns:a16="http://schemas.microsoft.com/office/drawing/2014/main" id="{51A7C9CF-6A37-4855-BACC-2574535C9B96}"/>
              </a:ext>
            </a:extLst>
          </p:cNvPr>
          <p:cNvPicPr/>
          <p:nvPr/>
        </p:nvPicPr>
        <p:blipFill rotWithShape="1">
          <a:blip r:embed="rId3" cstate="print"/>
          <a:srcRect t="2463" b="7121"/>
          <a:stretch/>
        </p:blipFill>
        <p:spPr>
          <a:xfrm>
            <a:off x="5519936" y="2420889"/>
            <a:ext cx="1728192" cy="2256055"/>
          </a:xfrm>
          <a:prstGeom prst="rect">
            <a:avLst/>
          </a:prstGeom>
        </p:spPr>
      </p:pic>
      <p:sp>
        <p:nvSpPr>
          <p:cNvPr id="2" name="Ok: Sağ 1">
            <a:extLst>
              <a:ext uri="{FF2B5EF4-FFF2-40B4-BE49-F238E27FC236}">
                <a16:creationId xmlns:a16="http://schemas.microsoft.com/office/drawing/2014/main" id="{D0F5A6EE-F359-4BA1-9933-A62636B87269}"/>
              </a:ext>
            </a:extLst>
          </p:cNvPr>
          <p:cNvSpPr/>
          <p:nvPr/>
        </p:nvSpPr>
        <p:spPr>
          <a:xfrm rot="2746532">
            <a:off x="4909714" y="2532125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9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25630" y="1122748"/>
            <a:ext cx="7941083" cy="4679535"/>
          </a:xfrm>
        </p:spPr>
        <p:txBody>
          <a:bodyPr>
            <a:noAutofit/>
          </a:bodyPr>
          <a:lstStyle/>
          <a:p>
            <a:pPr algn="just"/>
            <a:r>
              <a:rPr lang="tr-TR" sz="2400" dirty="0">
                <a:solidFill>
                  <a:srgbClr val="FF0000"/>
                </a:solidFill>
              </a:rPr>
              <a:t>Soru </a:t>
            </a:r>
            <a:r>
              <a:rPr lang="tr-TR" sz="2400" dirty="0"/>
              <a:t>Başvurumu nasıl tamamlayabilirim?</a:t>
            </a:r>
          </a:p>
          <a:p>
            <a:pPr algn="just">
              <a:buFontTx/>
              <a:buChar char="-"/>
            </a:pPr>
            <a:r>
              <a:rPr lang="tr-TR" sz="1800" spc="-30" dirty="0">
                <a:cs typeface="Calibri"/>
              </a:rPr>
              <a:t>Ön başvuru yapıldıktan sonra başvurunun tamamlanması için </a:t>
            </a:r>
            <a:r>
              <a:rPr lang="tr-TR" sz="1800" spc="-30" dirty="0" err="1">
                <a:cs typeface="Calibri"/>
              </a:rPr>
              <a:t>obs</a:t>
            </a:r>
            <a:r>
              <a:rPr lang="tr-TR" sz="1800" spc="-30" dirty="0">
                <a:cs typeface="Calibri"/>
              </a:rPr>
              <a:t>  sisteminden </a:t>
            </a:r>
            <a:r>
              <a:rPr lang="tr-TR" sz="1800" spc="-30" dirty="0">
                <a:solidFill>
                  <a:srgbClr val="0000FF"/>
                </a:solidFill>
                <a:cs typeface="Calibri"/>
              </a:rPr>
              <a:t>başvuruyu tamamla işlemi mutlaka yapılmalıdır. </a:t>
            </a:r>
            <a:r>
              <a:rPr lang="tr-TR" sz="1800" spc="-30" dirty="0">
                <a:cs typeface="Calibri"/>
              </a:rPr>
              <a:t>Aksi takdirde başvuru yapılmamış olur. Ayrıca başvurunun onaylanabilmesi için staj başvuru belgelerinin staj komisyonuna teslim edilmesi gerekir.</a:t>
            </a:r>
          </a:p>
          <a:p>
            <a:pPr algn="just">
              <a:buFontTx/>
              <a:buChar char="-"/>
            </a:pPr>
            <a:r>
              <a:rPr lang="tr-TR" sz="1800" spc="-30" dirty="0">
                <a:cs typeface="Calibri"/>
              </a:rPr>
              <a:t>Ön başvuruda kalan başvurular için (başvuruların tamamlanmaması durumunda) yaşanacak her türlü mağduriyetten öğrenci sorumludur.</a:t>
            </a:r>
          </a:p>
          <a:p>
            <a:pPr algn="just"/>
            <a:r>
              <a:rPr lang="tr-TR" sz="2400" dirty="0">
                <a:solidFill>
                  <a:srgbClr val="FF0000"/>
                </a:solidFill>
              </a:rPr>
              <a:t>Soru</a:t>
            </a:r>
            <a:r>
              <a:rPr lang="tr-TR" sz="2400" dirty="0"/>
              <a:t> Aynı ay içerisinde iki stajımı da yapabilir miyim ?</a:t>
            </a:r>
          </a:p>
          <a:p>
            <a:pPr algn="just">
              <a:buFontTx/>
              <a:buChar char="-"/>
            </a:pPr>
            <a:r>
              <a:rPr lang="tr-TR" sz="1800" spc="-30" dirty="0">
                <a:cs typeface="Calibri"/>
              </a:rPr>
              <a:t>Sosyal Güvenlik Kurumu sistemine öğrenciler için bir ayda iki kez veri girişi  yapılamayacağından bir öğrenciye aynı ay içerisinde ikinci kez staj yaptırılamaz.</a:t>
            </a:r>
          </a:p>
          <a:p>
            <a:pPr algn="just">
              <a:buFontTx/>
              <a:buChar char="-"/>
            </a:pPr>
            <a:r>
              <a:rPr lang="tr-TR" sz="1800" spc="-30" dirty="0">
                <a:cs typeface="Calibri"/>
              </a:rPr>
              <a:t>Ancak bölüm sekreterliğine bir dilekçe verilerek dekanlık onayı ile aynı ay içerisinde her iki stajda yapılabilir.</a:t>
            </a:r>
          </a:p>
          <a:p>
            <a:pPr algn="just">
              <a:buFontTx/>
              <a:buChar char="-"/>
            </a:pPr>
            <a:r>
              <a:rPr lang="tr-TR" sz="1800" spc="-30" dirty="0">
                <a:cs typeface="Calibri"/>
              </a:rPr>
              <a:t>Sigorta işlemleri ile ilgili tüm süreci </a:t>
            </a:r>
            <a:r>
              <a:rPr lang="tr-TR" sz="1800" spc="-30" dirty="0">
                <a:solidFill>
                  <a:srgbClr val="0000FF"/>
                </a:solidFill>
                <a:cs typeface="Calibri"/>
              </a:rPr>
              <a:t>Sağlık Kültür ve Spor Daire Başkanlığı </a:t>
            </a:r>
            <a:r>
              <a:rPr lang="tr-TR" sz="1800" spc="-30" dirty="0">
                <a:cs typeface="Calibri"/>
              </a:rPr>
              <a:t>ile yürütebilirsiniz.</a:t>
            </a:r>
            <a:endParaRPr lang="tr-TR" sz="1800" dirty="0"/>
          </a:p>
          <a:p>
            <a:endParaRPr lang="tr-TR" sz="2400" spc="-30" dirty="0">
              <a:cs typeface="Calibri"/>
            </a:endParaRPr>
          </a:p>
          <a:p>
            <a:endParaRPr lang="tr-TR" sz="2400" spc="-30" dirty="0">
              <a:cs typeface="Calibri"/>
            </a:endParaRPr>
          </a:p>
          <a:p>
            <a:endParaRPr lang="tr-TR" sz="2400" spc="-30" dirty="0">
              <a:cs typeface="Calibri"/>
            </a:endParaRPr>
          </a:p>
          <a:p>
            <a:endParaRPr lang="tr-TR" sz="2400" dirty="0">
              <a:cs typeface="Calibri"/>
            </a:endParaRPr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2855640" y="67434"/>
            <a:ext cx="74658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spc="-5" dirty="0">
                <a:solidFill>
                  <a:srgbClr val="FF0000"/>
                </a:solidFill>
                <a:cs typeface="Calibri"/>
              </a:rPr>
              <a:t>ÖNEMLİ</a:t>
            </a:r>
            <a:r>
              <a:rPr lang="tr-TR" sz="3600" spc="-85" dirty="0">
                <a:solidFill>
                  <a:srgbClr val="FF0000"/>
                </a:solidFill>
                <a:cs typeface="Calibri"/>
              </a:rPr>
              <a:t> </a:t>
            </a:r>
            <a:r>
              <a:rPr lang="tr-TR" sz="3600" spc="-15" dirty="0">
                <a:solidFill>
                  <a:srgbClr val="FF0000"/>
                </a:solidFill>
                <a:cs typeface="Calibri"/>
              </a:rPr>
              <a:t>BİLGİLER VE SIKÇA SORULAN  </a:t>
            </a:r>
          </a:p>
          <a:p>
            <a:r>
              <a:rPr lang="tr-TR" sz="3600" spc="-15" dirty="0">
                <a:solidFill>
                  <a:srgbClr val="FF0000"/>
                </a:solidFill>
                <a:cs typeface="Calibri"/>
              </a:rPr>
              <a:t>                          SORULAR </a:t>
            </a:r>
            <a:endParaRPr lang="tr-TR" sz="36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6" t="25007" r="16132" b="12398"/>
          <a:stretch/>
        </p:blipFill>
        <p:spPr bwMode="auto">
          <a:xfrm>
            <a:off x="1539636" y="22029"/>
            <a:ext cx="1171989" cy="110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18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>
            <a:extLst>
              <a:ext uri="{FF2B5EF4-FFF2-40B4-BE49-F238E27FC236}">
                <a16:creationId xmlns:a16="http://schemas.microsoft.com/office/drawing/2014/main" id="{CA149E38-B8DD-46FF-8E19-90FE5742DBA9}"/>
              </a:ext>
            </a:extLst>
          </p:cNvPr>
          <p:cNvGrpSpPr/>
          <p:nvPr/>
        </p:nvGrpSpPr>
        <p:grpSpPr>
          <a:xfrm>
            <a:off x="1991543" y="1484784"/>
            <a:ext cx="8648747" cy="4631598"/>
            <a:chOff x="467543" y="1700808"/>
            <a:chExt cx="8501003" cy="4192042"/>
          </a:xfrm>
        </p:grpSpPr>
        <p:sp>
          <p:nvSpPr>
            <p:cNvPr id="4" name="Dikdörtgen 3">
              <a:extLst>
                <a:ext uri="{FF2B5EF4-FFF2-40B4-BE49-F238E27FC236}">
                  <a16:creationId xmlns:a16="http://schemas.microsoft.com/office/drawing/2014/main" id="{45FEC4AA-FA3A-4193-BEC2-E357C392C716}"/>
                </a:ext>
              </a:extLst>
            </p:cNvPr>
            <p:cNvSpPr/>
            <p:nvPr/>
          </p:nvSpPr>
          <p:spPr>
            <a:xfrm>
              <a:off x="467543" y="1700808"/>
              <a:ext cx="8501003" cy="2423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tr-TR" sz="2400" spc="-30" dirty="0">
                  <a:solidFill>
                    <a:srgbClr val="FF0000"/>
                  </a:solidFill>
                  <a:cs typeface="Calibri"/>
                </a:rPr>
                <a:t>Soru </a:t>
              </a:r>
              <a:r>
                <a:rPr lang="tr-TR" sz="2400" spc="-30" dirty="0">
                  <a:cs typeface="Calibri"/>
                </a:rPr>
                <a:t>Online staj yapabilir miyim?</a:t>
              </a:r>
            </a:p>
            <a:p>
              <a:pPr algn="just"/>
              <a:r>
                <a:rPr lang="tr-TR" spc="-30" dirty="0" smtClean="0">
                  <a:cs typeface="Calibri"/>
                </a:rPr>
                <a:t>-</a:t>
              </a:r>
              <a:r>
                <a:rPr lang="tr-TR" spc="-30" dirty="0" err="1">
                  <a:cs typeface="Calibri"/>
                </a:rPr>
                <a:t>Pandemi</a:t>
              </a:r>
              <a:r>
                <a:rPr lang="tr-TR" spc="-30" dirty="0">
                  <a:cs typeface="Calibri"/>
                </a:rPr>
                <a:t> nedeniyle staj yeri bulmakta güçlük çeken ders yükünü tamamlamış ve </a:t>
              </a:r>
              <a:r>
                <a:rPr lang="tr-TR" dirty="0" smtClean="0"/>
                <a:t>mezuniyet</a:t>
              </a:r>
              <a:r>
                <a:rPr lang="en-US" dirty="0" smtClean="0"/>
                <a:t> </a:t>
              </a:r>
              <a:r>
                <a:rPr lang="en-US" dirty="0" err="1"/>
                <a:t>tek</a:t>
              </a:r>
              <a:r>
                <a:rPr lang="en-US" dirty="0"/>
                <a:t> </a:t>
              </a:r>
              <a:r>
                <a:rPr lang="en-US" dirty="0" err="1"/>
                <a:t>ders</a:t>
              </a:r>
              <a:r>
                <a:rPr lang="en-US" dirty="0"/>
                <a:t> </a:t>
              </a:r>
              <a:r>
                <a:rPr lang="en-US" dirty="0" err="1"/>
                <a:t>sınavı</a:t>
              </a:r>
              <a:r>
                <a:rPr lang="en-US" dirty="0"/>
                <a:t> </a:t>
              </a:r>
              <a:r>
                <a:rPr lang="en-US" dirty="0" err="1"/>
                <a:t>ile</a:t>
              </a:r>
              <a:r>
                <a:rPr lang="en-US" dirty="0"/>
                <a:t> </a:t>
              </a:r>
              <a:r>
                <a:rPr lang="en-US" dirty="0" err="1"/>
                <a:t>mezun</a:t>
              </a:r>
              <a:r>
                <a:rPr lang="en-US" dirty="0"/>
                <a:t> </a:t>
              </a:r>
              <a:r>
                <a:rPr lang="en-US" dirty="0" err="1"/>
                <a:t>olabilecek</a:t>
              </a:r>
              <a:r>
                <a:rPr lang="en-US" dirty="0"/>
                <a:t> durum</a:t>
              </a:r>
              <a:r>
                <a:rPr lang="tr-TR" dirty="0"/>
                <a:t>unda olan </a:t>
              </a:r>
              <a:r>
                <a:rPr lang="tr-TR" spc="-30" dirty="0">
                  <a:cs typeface="Calibri"/>
                </a:rPr>
                <a:t>öğrenciler online staj yapabilir.</a:t>
              </a:r>
            </a:p>
            <a:p>
              <a:pPr algn="just"/>
              <a:r>
                <a:rPr lang="tr-TR" spc="-30" dirty="0">
                  <a:cs typeface="Calibri"/>
                </a:rPr>
                <a:t>-Online staj için bölüm sekreterliğine Staj Müracaat formu verilir. Müracaat ve online stajlara ilgili tüm ayrıntılara aşağıdaki linkten erişebilirsiniz.</a:t>
              </a:r>
            </a:p>
            <a:p>
              <a:pPr algn="just"/>
              <a:endParaRPr lang="tr-TR" spc="-30" dirty="0" smtClean="0">
                <a:cs typeface="Calibri"/>
                <a:hlinkClick r:id="rId2"/>
              </a:endParaRPr>
            </a:p>
            <a:p>
              <a:pPr algn="just"/>
              <a:r>
                <a:rPr lang="tr-TR" spc="-30" dirty="0" smtClean="0">
                  <a:cs typeface="Calibri"/>
                  <a:hlinkClick r:id="rId2"/>
                </a:rPr>
                <a:t>https</a:t>
              </a:r>
              <a:r>
                <a:rPr lang="tr-TR" spc="-30" dirty="0">
                  <a:cs typeface="Calibri"/>
                  <a:hlinkClick r:id="rId2"/>
                </a:rPr>
                <a:t>://atauni.edu.tr/2019-2020-sezonunda-mezun-olacaklar-icin-staj-bilgileri</a:t>
              </a:r>
              <a:endParaRPr lang="tr-TR" spc="-30" dirty="0">
                <a:cs typeface="Calibri"/>
              </a:endParaRPr>
            </a:p>
            <a:p>
              <a:pPr algn="just"/>
              <a:endParaRPr lang="tr-TR" spc="-30" dirty="0">
                <a:cs typeface="Calibri"/>
              </a:endParaRPr>
            </a:p>
            <a:p>
              <a:endParaRPr lang="tr-TR" spc="-30" dirty="0">
                <a:cs typeface="Calibri"/>
              </a:endParaRPr>
            </a:p>
          </p:txBody>
        </p:sp>
        <p:sp>
          <p:nvSpPr>
            <p:cNvPr id="5" name="Dikdörtgen 4">
              <a:extLst>
                <a:ext uri="{FF2B5EF4-FFF2-40B4-BE49-F238E27FC236}">
                  <a16:creationId xmlns:a16="http://schemas.microsoft.com/office/drawing/2014/main" id="{5A91EEAD-1CBE-4590-9815-26FCD1CDF021}"/>
                </a:ext>
              </a:extLst>
            </p:cNvPr>
            <p:cNvSpPr/>
            <p:nvPr/>
          </p:nvSpPr>
          <p:spPr>
            <a:xfrm>
              <a:off x="467544" y="3789040"/>
              <a:ext cx="8424936" cy="2103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spc="-30" dirty="0">
                  <a:solidFill>
                    <a:srgbClr val="FF0000"/>
                  </a:solidFill>
                  <a:cs typeface="Calibri"/>
                </a:rPr>
                <a:t>Soru </a:t>
              </a:r>
              <a:r>
                <a:rPr lang="tr-TR" sz="2400" spc="-30" dirty="0">
                  <a:cs typeface="Calibri"/>
                </a:rPr>
                <a:t>Yaz okulunda  veya eğitim- öğretim döneminde  staj yapabilir miyim ?</a:t>
              </a:r>
            </a:p>
            <a:p>
              <a:pPr algn="just"/>
              <a:r>
                <a:rPr lang="tr-TR" spc="-10" dirty="0">
                  <a:cs typeface="Calibri"/>
                </a:rPr>
                <a:t>- Eğer öğrenci </a:t>
              </a:r>
              <a:r>
                <a:rPr lang="tr-TR" spc="-5" dirty="0">
                  <a:cs typeface="Calibri"/>
                </a:rPr>
                <a:t>eğitim-öğretim dönemleri içerisinde </a:t>
              </a:r>
              <a:r>
                <a:rPr lang="tr-TR" spc="-20" dirty="0">
                  <a:cs typeface="Calibri"/>
                </a:rPr>
                <a:t>veya </a:t>
              </a:r>
              <a:r>
                <a:rPr lang="tr-TR" spc="-15" dirty="0">
                  <a:cs typeface="Calibri"/>
                </a:rPr>
                <a:t>yaz </a:t>
              </a:r>
              <a:r>
                <a:rPr lang="tr-TR" spc="-10" dirty="0">
                  <a:cs typeface="Calibri"/>
                </a:rPr>
                <a:t>okulu </a:t>
              </a:r>
              <a:r>
                <a:rPr lang="tr-TR" spc="-5" dirty="0">
                  <a:cs typeface="Calibri"/>
                </a:rPr>
                <a:t>içerisinde </a:t>
              </a:r>
              <a:r>
                <a:rPr lang="tr-TR" spc="-15" dirty="0">
                  <a:cs typeface="Calibri"/>
                </a:rPr>
                <a:t>ders </a:t>
              </a:r>
              <a:r>
                <a:rPr lang="tr-TR" spc="-10" dirty="0">
                  <a:cs typeface="Calibri"/>
                </a:rPr>
                <a:t>alıyor </a:t>
              </a:r>
              <a:r>
                <a:rPr lang="tr-TR" spc="-5" dirty="0">
                  <a:cs typeface="Calibri"/>
                </a:rPr>
                <a:t> ise; </a:t>
              </a:r>
              <a:r>
                <a:rPr lang="tr-TR" spc="-10" dirty="0">
                  <a:cs typeface="Calibri"/>
                </a:rPr>
                <a:t>haftalık </a:t>
              </a:r>
              <a:r>
                <a:rPr lang="tr-TR" spc="-15" dirty="0">
                  <a:cs typeface="Calibri"/>
                </a:rPr>
                <a:t>devam </a:t>
              </a:r>
              <a:r>
                <a:rPr lang="tr-TR" spc="-5" dirty="0">
                  <a:cs typeface="Calibri"/>
                </a:rPr>
                <a:t>etmesi </a:t>
              </a:r>
              <a:r>
                <a:rPr lang="tr-TR" spc="-20" dirty="0">
                  <a:cs typeface="Calibri"/>
                </a:rPr>
                <a:t>gereken </a:t>
              </a:r>
              <a:r>
                <a:rPr lang="tr-TR" spc="-15" dirty="0">
                  <a:cs typeface="Calibri"/>
                </a:rPr>
                <a:t>ders </a:t>
              </a:r>
              <a:r>
                <a:rPr lang="tr-TR" spc="-5" dirty="0">
                  <a:cs typeface="Calibri"/>
                </a:rPr>
                <a:t>yükü </a:t>
              </a:r>
              <a:r>
                <a:rPr lang="tr-TR" spc="-10" dirty="0">
                  <a:cs typeface="Calibri"/>
                </a:rPr>
                <a:t>süresi </a:t>
              </a:r>
              <a:r>
                <a:rPr lang="tr-TR" spc="-5" dirty="0">
                  <a:cs typeface="Calibri"/>
                </a:rPr>
                <a:t>9 </a:t>
              </a:r>
              <a:r>
                <a:rPr lang="tr-TR" spc="-40" dirty="0">
                  <a:cs typeface="Calibri"/>
                </a:rPr>
                <a:t>SAATİ </a:t>
              </a:r>
              <a:r>
                <a:rPr lang="tr-TR" spc="-5" dirty="0">
                  <a:cs typeface="Calibri"/>
                </a:rPr>
                <a:t>aşmamalı </a:t>
              </a:r>
              <a:r>
                <a:rPr lang="tr-TR" dirty="0">
                  <a:cs typeface="Calibri"/>
                </a:rPr>
                <a:t> </a:t>
              </a:r>
              <a:r>
                <a:rPr lang="tr-TR" spc="-15" dirty="0">
                  <a:cs typeface="Calibri"/>
                </a:rPr>
                <a:t>ve</a:t>
              </a:r>
              <a:r>
                <a:rPr lang="tr-TR" spc="-10" dirty="0">
                  <a:cs typeface="Calibri"/>
                </a:rPr>
                <a:t> </a:t>
              </a:r>
              <a:r>
                <a:rPr lang="tr-TR" spc="-15" dirty="0">
                  <a:cs typeface="Calibri"/>
                </a:rPr>
                <a:t>staj</a:t>
              </a:r>
              <a:r>
                <a:rPr lang="tr-TR" spc="-10" dirty="0">
                  <a:cs typeface="Calibri"/>
                </a:rPr>
                <a:t> yeri</a:t>
              </a:r>
              <a:r>
                <a:rPr lang="tr-TR" spc="-5" dirty="0">
                  <a:cs typeface="Calibri"/>
                </a:rPr>
                <a:t> </a:t>
              </a:r>
              <a:r>
                <a:rPr lang="tr-TR" spc="-10" dirty="0">
                  <a:cs typeface="Calibri"/>
                </a:rPr>
                <a:t>Erzurum</a:t>
              </a:r>
              <a:r>
                <a:rPr lang="tr-TR" spc="-5" dirty="0">
                  <a:cs typeface="Calibri"/>
                </a:rPr>
                <a:t> il</a:t>
              </a:r>
              <a:r>
                <a:rPr lang="tr-TR" dirty="0">
                  <a:cs typeface="Calibri"/>
                </a:rPr>
                <a:t> </a:t>
              </a:r>
              <a:r>
                <a:rPr lang="tr-TR" spc="-10" dirty="0">
                  <a:cs typeface="Calibri"/>
                </a:rPr>
                <a:t>sınırları</a:t>
              </a:r>
              <a:r>
                <a:rPr lang="tr-TR" spc="-5" dirty="0">
                  <a:cs typeface="Calibri"/>
                </a:rPr>
                <a:t> içerisinde</a:t>
              </a:r>
              <a:r>
                <a:rPr lang="tr-TR" dirty="0">
                  <a:cs typeface="Calibri"/>
                </a:rPr>
                <a:t> </a:t>
              </a:r>
              <a:r>
                <a:rPr lang="tr-TR" spc="-25" dirty="0">
                  <a:cs typeface="Calibri"/>
                </a:rPr>
                <a:t>olmalıdır.</a:t>
              </a:r>
              <a:r>
                <a:rPr lang="tr-TR" spc="-20" dirty="0">
                  <a:cs typeface="Calibri"/>
                </a:rPr>
                <a:t> </a:t>
              </a:r>
              <a:r>
                <a:rPr lang="tr-TR" spc="-15" dirty="0">
                  <a:cs typeface="Calibri"/>
                </a:rPr>
                <a:t>Eğer</a:t>
              </a:r>
              <a:r>
                <a:rPr lang="tr-TR" spc="-10" dirty="0">
                  <a:cs typeface="Calibri"/>
                </a:rPr>
                <a:t> </a:t>
              </a:r>
              <a:r>
                <a:rPr lang="tr-TR" spc="-5" dirty="0">
                  <a:cs typeface="Calibri"/>
                </a:rPr>
                <a:t>öğrenci</a:t>
              </a:r>
              <a:r>
                <a:rPr lang="tr-TR" dirty="0">
                  <a:cs typeface="Calibri"/>
                </a:rPr>
                <a:t> </a:t>
              </a:r>
              <a:r>
                <a:rPr lang="tr-TR" spc="-5" dirty="0">
                  <a:cs typeface="Calibri"/>
                </a:rPr>
                <a:t>aldığı</a:t>
              </a:r>
              <a:r>
                <a:rPr lang="tr-TR" dirty="0">
                  <a:cs typeface="Calibri"/>
                </a:rPr>
                <a:t> </a:t>
              </a:r>
              <a:r>
                <a:rPr lang="tr-TR" spc="-15" dirty="0">
                  <a:cs typeface="Calibri"/>
                </a:rPr>
                <a:t>derslerin </a:t>
              </a:r>
              <a:r>
                <a:rPr lang="tr-TR" spc="-10" dirty="0">
                  <a:cs typeface="Calibri"/>
                </a:rPr>
                <a:t> tamamında</a:t>
              </a:r>
              <a:r>
                <a:rPr lang="tr-TR" spc="-5" dirty="0">
                  <a:cs typeface="Calibri"/>
                </a:rPr>
                <a:t> </a:t>
              </a:r>
              <a:r>
                <a:rPr lang="tr-TR" spc="-15" dirty="0">
                  <a:cs typeface="Calibri"/>
                </a:rPr>
                <a:t>devam</a:t>
              </a:r>
              <a:r>
                <a:rPr lang="tr-TR" spc="-10" dirty="0">
                  <a:cs typeface="Calibri"/>
                </a:rPr>
                <a:t> zorunluluğuna</a:t>
              </a:r>
              <a:r>
                <a:rPr lang="tr-TR" spc="-5" dirty="0">
                  <a:cs typeface="Calibri"/>
                </a:rPr>
                <a:t> sahip</a:t>
              </a:r>
              <a:r>
                <a:rPr lang="tr-TR" dirty="0">
                  <a:cs typeface="Calibri"/>
                </a:rPr>
                <a:t> </a:t>
              </a:r>
              <a:r>
                <a:rPr lang="tr-TR" spc="-5" dirty="0">
                  <a:cs typeface="Calibri"/>
                </a:rPr>
                <a:t>değil</a:t>
              </a:r>
              <a:r>
                <a:rPr lang="tr-TR" dirty="0">
                  <a:cs typeface="Calibri"/>
                </a:rPr>
                <a:t> </a:t>
              </a:r>
              <a:r>
                <a:rPr lang="tr-TR" spc="-5" dirty="0">
                  <a:cs typeface="Calibri"/>
                </a:rPr>
                <a:t>ise</a:t>
              </a:r>
              <a:r>
                <a:rPr lang="tr-TR" dirty="0">
                  <a:cs typeface="Calibri"/>
                </a:rPr>
                <a:t> </a:t>
              </a:r>
              <a:r>
                <a:rPr lang="tr-TR" spc="-10" dirty="0">
                  <a:cs typeface="Calibri"/>
                </a:rPr>
                <a:t>Erzurum</a:t>
              </a:r>
              <a:r>
                <a:rPr lang="tr-TR" spc="-5" dirty="0">
                  <a:cs typeface="Calibri"/>
                </a:rPr>
                <a:t> </a:t>
              </a:r>
              <a:r>
                <a:rPr lang="tr-TR" spc="-10" dirty="0">
                  <a:cs typeface="Calibri"/>
                </a:rPr>
                <a:t>dışında</a:t>
              </a:r>
              <a:r>
                <a:rPr lang="tr-TR" spc="-5" dirty="0">
                  <a:cs typeface="Calibri"/>
                </a:rPr>
                <a:t> bir</a:t>
              </a:r>
              <a:r>
                <a:rPr lang="tr-TR" dirty="0">
                  <a:cs typeface="Calibri"/>
                </a:rPr>
                <a:t> </a:t>
              </a:r>
              <a:r>
                <a:rPr lang="tr-TR" spc="-5" dirty="0">
                  <a:cs typeface="Calibri"/>
                </a:rPr>
                <a:t>ilde</a:t>
              </a:r>
              <a:r>
                <a:rPr lang="tr-TR" dirty="0">
                  <a:cs typeface="Calibri"/>
                </a:rPr>
                <a:t> de</a:t>
              </a:r>
              <a:r>
                <a:rPr lang="tr-TR" spc="5" dirty="0">
                  <a:cs typeface="Calibri"/>
                </a:rPr>
                <a:t> </a:t>
              </a:r>
              <a:r>
                <a:rPr lang="tr-TR" spc="-15" dirty="0">
                  <a:cs typeface="Calibri"/>
                </a:rPr>
                <a:t>staj </a:t>
              </a:r>
              <a:r>
                <a:rPr lang="tr-TR" spc="-10" dirty="0">
                  <a:cs typeface="Calibri"/>
                </a:rPr>
                <a:t> </a:t>
              </a:r>
              <a:r>
                <a:rPr lang="tr-TR" spc="-35" dirty="0">
                  <a:cs typeface="Calibri"/>
                </a:rPr>
                <a:t>yapabilir. </a:t>
              </a:r>
              <a:r>
                <a:rPr lang="tr-TR" spc="-30" dirty="0">
                  <a:cs typeface="Calibri"/>
                </a:rPr>
                <a:t>Fakat </a:t>
              </a:r>
              <a:r>
                <a:rPr lang="tr-TR" spc="-10" dirty="0">
                  <a:cs typeface="Calibri"/>
                </a:rPr>
                <a:t>öğrencinin </a:t>
              </a:r>
              <a:r>
                <a:rPr lang="tr-TR" spc="-15" dirty="0">
                  <a:cs typeface="Calibri"/>
                </a:rPr>
                <a:t>tek </a:t>
              </a:r>
              <a:r>
                <a:rPr lang="tr-TR" spc="-5" dirty="0">
                  <a:cs typeface="Calibri"/>
                </a:rPr>
                <a:t>bir </a:t>
              </a:r>
              <a:r>
                <a:rPr lang="tr-TR" spc="-10" dirty="0">
                  <a:cs typeface="Calibri"/>
                </a:rPr>
                <a:t>saat bile </a:t>
              </a:r>
              <a:r>
                <a:rPr lang="tr-TR" spc="-15" dirty="0">
                  <a:cs typeface="Calibri"/>
                </a:rPr>
                <a:t>devam </a:t>
              </a:r>
              <a:r>
                <a:rPr lang="tr-TR" spc="-10" dirty="0">
                  <a:cs typeface="Calibri"/>
                </a:rPr>
                <a:t>zorunluluğu </a:t>
              </a:r>
              <a:r>
                <a:rPr lang="tr-TR" spc="-20" dirty="0">
                  <a:cs typeface="Calibri"/>
                </a:rPr>
                <a:t>var </a:t>
              </a:r>
              <a:r>
                <a:rPr lang="tr-TR" spc="-5" dirty="0">
                  <a:cs typeface="Calibri"/>
                </a:rPr>
                <a:t>ise </a:t>
              </a:r>
              <a:r>
                <a:rPr lang="tr-TR" spc="-10" dirty="0">
                  <a:cs typeface="Calibri"/>
                </a:rPr>
                <a:t>Erzurum dışında </a:t>
              </a:r>
              <a:r>
                <a:rPr lang="tr-TR" spc="-5" dirty="0">
                  <a:cs typeface="Calibri"/>
                </a:rPr>
                <a:t> </a:t>
              </a:r>
              <a:r>
                <a:rPr lang="tr-TR" spc="-15" dirty="0">
                  <a:cs typeface="Calibri"/>
                </a:rPr>
                <a:t>staj</a:t>
              </a:r>
              <a:r>
                <a:rPr lang="tr-TR" spc="-5" dirty="0">
                  <a:cs typeface="Calibri"/>
                </a:rPr>
                <a:t> </a:t>
              </a:r>
              <a:r>
                <a:rPr lang="tr-TR" spc="-10" dirty="0">
                  <a:cs typeface="Calibri"/>
                </a:rPr>
                <a:t>yapamaz.</a:t>
              </a:r>
            </a:p>
          </p:txBody>
        </p:sp>
      </p:grpSp>
      <p:sp>
        <p:nvSpPr>
          <p:cNvPr id="6" name="Dikdörtgen 5">
            <a:extLst>
              <a:ext uri="{FF2B5EF4-FFF2-40B4-BE49-F238E27FC236}">
                <a16:creationId xmlns:a16="http://schemas.microsoft.com/office/drawing/2014/main" id="{4E13A42F-D1FD-47DD-9731-1D40B98F4D20}"/>
              </a:ext>
            </a:extLst>
          </p:cNvPr>
          <p:cNvSpPr/>
          <p:nvPr/>
        </p:nvSpPr>
        <p:spPr>
          <a:xfrm>
            <a:off x="3097100" y="284455"/>
            <a:ext cx="74658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spc="-5" dirty="0">
                <a:solidFill>
                  <a:srgbClr val="FF0000"/>
                </a:solidFill>
                <a:cs typeface="Calibri"/>
              </a:rPr>
              <a:t>ÖNEMLİ</a:t>
            </a:r>
            <a:r>
              <a:rPr lang="tr-TR" sz="3600" spc="-85" dirty="0">
                <a:solidFill>
                  <a:srgbClr val="FF0000"/>
                </a:solidFill>
                <a:cs typeface="Calibri"/>
              </a:rPr>
              <a:t> </a:t>
            </a:r>
            <a:r>
              <a:rPr lang="tr-TR" sz="3600" spc="-15" dirty="0">
                <a:solidFill>
                  <a:srgbClr val="FF0000"/>
                </a:solidFill>
                <a:cs typeface="Calibri"/>
              </a:rPr>
              <a:t>BİLGİLER VE SIKÇA SORULAN  </a:t>
            </a:r>
          </a:p>
          <a:p>
            <a:r>
              <a:rPr lang="tr-TR" sz="3600" spc="-15" dirty="0">
                <a:solidFill>
                  <a:srgbClr val="FF0000"/>
                </a:solidFill>
                <a:cs typeface="Calibri"/>
              </a:rPr>
              <a:t>                          SORULAR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004628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587</Words>
  <Application>Microsoft Office PowerPoint</Application>
  <PresentationFormat>Geniş ekran</PresentationFormat>
  <Paragraphs>58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Lab-1</dc:creator>
  <cp:lastModifiedBy>abasci</cp:lastModifiedBy>
  <cp:revision>2</cp:revision>
  <dcterms:created xsi:type="dcterms:W3CDTF">2021-10-07T07:52:44Z</dcterms:created>
  <dcterms:modified xsi:type="dcterms:W3CDTF">2021-11-03T06:43:24Z</dcterms:modified>
</cp:coreProperties>
</file>