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handoutMasterIdLst>
    <p:handoutMasterId r:id="rId55"/>
  </p:handoutMasterIdLst>
  <p:sldIdLst>
    <p:sldId id="752" r:id="rId2"/>
    <p:sldId id="855" r:id="rId3"/>
    <p:sldId id="817" r:id="rId4"/>
    <p:sldId id="731" r:id="rId5"/>
    <p:sldId id="830" r:id="rId6"/>
    <p:sldId id="833" r:id="rId7"/>
    <p:sldId id="832" r:id="rId8"/>
    <p:sldId id="670" r:id="rId9"/>
    <p:sldId id="659" r:id="rId10"/>
    <p:sldId id="820" r:id="rId11"/>
    <p:sldId id="784" r:id="rId12"/>
    <p:sldId id="788" r:id="rId13"/>
    <p:sldId id="834" r:id="rId14"/>
    <p:sldId id="841" r:id="rId15"/>
    <p:sldId id="842" r:id="rId16"/>
    <p:sldId id="849" r:id="rId17"/>
    <p:sldId id="840" r:id="rId18"/>
    <p:sldId id="789" r:id="rId19"/>
    <p:sldId id="791" r:id="rId20"/>
    <p:sldId id="792" r:id="rId21"/>
    <p:sldId id="795" r:id="rId22"/>
    <p:sldId id="798" r:id="rId23"/>
    <p:sldId id="790" r:id="rId24"/>
    <p:sldId id="793" r:id="rId25"/>
    <p:sldId id="777" r:id="rId26"/>
    <p:sldId id="796" r:id="rId27"/>
    <p:sldId id="799" r:id="rId28"/>
    <p:sldId id="813" r:id="rId29"/>
    <p:sldId id="854" r:id="rId30"/>
    <p:sldId id="827" r:id="rId31"/>
    <p:sldId id="812" r:id="rId32"/>
    <p:sldId id="810" r:id="rId33"/>
    <p:sldId id="808" r:id="rId34"/>
    <p:sldId id="803" r:id="rId35"/>
    <p:sldId id="811" r:id="rId36"/>
    <p:sldId id="806" r:id="rId37"/>
    <p:sldId id="779" r:id="rId38"/>
    <p:sldId id="801" r:id="rId39"/>
    <p:sldId id="805" r:id="rId40"/>
    <p:sldId id="814" r:id="rId41"/>
    <p:sldId id="809" r:id="rId42"/>
    <p:sldId id="781" r:id="rId43"/>
    <p:sldId id="815" r:id="rId44"/>
    <p:sldId id="836" r:id="rId45"/>
    <p:sldId id="844" r:id="rId46"/>
    <p:sldId id="838" r:id="rId47"/>
    <p:sldId id="846" r:id="rId48"/>
    <p:sldId id="847" r:id="rId49"/>
    <p:sldId id="848" r:id="rId50"/>
    <p:sldId id="851" r:id="rId51"/>
    <p:sldId id="816" r:id="rId52"/>
    <p:sldId id="853"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UPG" id="{C8130E8E-487B-2C4E-9BD7-5A68EF27FFDF}">
          <p14:sldIdLst>
            <p14:sldId id="752"/>
            <p14:sldId id="855"/>
            <p14:sldId id="817"/>
            <p14:sldId id="731"/>
            <p14:sldId id="830"/>
            <p14:sldId id="833"/>
            <p14:sldId id="832"/>
            <p14:sldId id="670"/>
            <p14:sldId id="659"/>
            <p14:sldId id="820"/>
            <p14:sldId id="784"/>
            <p14:sldId id="788"/>
            <p14:sldId id="834"/>
            <p14:sldId id="841"/>
            <p14:sldId id="842"/>
            <p14:sldId id="849"/>
            <p14:sldId id="840"/>
            <p14:sldId id="789"/>
            <p14:sldId id="791"/>
            <p14:sldId id="792"/>
            <p14:sldId id="795"/>
            <p14:sldId id="798"/>
            <p14:sldId id="790"/>
            <p14:sldId id="793"/>
            <p14:sldId id="777"/>
            <p14:sldId id="796"/>
            <p14:sldId id="799"/>
            <p14:sldId id="813"/>
            <p14:sldId id="854"/>
            <p14:sldId id="827"/>
            <p14:sldId id="812"/>
            <p14:sldId id="810"/>
            <p14:sldId id="808"/>
            <p14:sldId id="803"/>
            <p14:sldId id="811"/>
            <p14:sldId id="806"/>
            <p14:sldId id="779"/>
            <p14:sldId id="801"/>
            <p14:sldId id="805"/>
            <p14:sldId id="814"/>
            <p14:sldId id="809"/>
            <p14:sldId id="781"/>
            <p14:sldId id="815"/>
            <p14:sldId id="836"/>
            <p14:sldId id="844"/>
            <p14:sldId id="838"/>
            <p14:sldId id="846"/>
            <p14:sldId id="847"/>
            <p14:sldId id="848"/>
            <p14:sldId id="851"/>
            <p14:sldId id="816"/>
            <p14:sldId id="85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7F7D"/>
    <a:srgbClr val="FF2600"/>
    <a:srgbClr val="ECECEC"/>
    <a:srgbClr val="2F5597"/>
    <a:srgbClr val="E32027"/>
    <a:srgbClr val="404042"/>
    <a:srgbClr val="FFC102"/>
    <a:srgbClr val="456990"/>
    <a:srgbClr val="3A3838"/>
    <a:srgbClr val="E221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43"/>
    <p:restoredTop sz="75918"/>
  </p:normalViewPr>
  <p:slideViewPr>
    <p:cSldViewPr snapToGrid="0" snapToObjects="1">
      <p:cViewPr varScale="1">
        <p:scale>
          <a:sx n="87" d="100"/>
          <a:sy n="87" d="100"/>
        </p:scale>
        <p:origin x="1806"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2" d="100"/>
        <a:sy n="62" d="100"/>
      </p:scale>
      <p:origin x="0" y="0"/>
    </p:cViewPr>
  </p:sorterViewPr>
  <p:notesViewPr>
    <p:cSldViewPr snapToGrid="0" snapToObjects="1">
      <p:cViewPr varScale="1">
        <p:scale>
          <a:sx n="103" d="100"/>
          <a:sy n="103" d="100"/>
        </p:scale>
        <p:origin x="3832"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al__ma_Sayfas_.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Sayfa1!$B$1</c:f>
              <c:strCache>
                <c:ptCount val="1"/>
                <c:pt idx="0">
                  <c:v>Dersler</c:v>
                </c:pt>
              </c:strCache>
            </c:strRef>
          </c:tx>
          <c:spPr>
            <a:solidFill>
              <a:srgbClr val="C00000"/>
            </a:solidFill>
          </c:spPr>
          <c:explosion val="42"/>
          <c:dPt>
            <c:idx val="0"/>
            <c:bubble3D val="0"/>
            <c:explosion val="9"/>
            <c:spPr>
              <a:solidFill>
                <a:srgbClr val="002060"/>
              </a:solidFill>
              <a:ln w="19050">
                <a:solidFill>
                  <a:schemeClr val="lt1"/>
                </a:solidFill>
              </a:ln>
              <a:effectLst/>
            </c:spPr>
            <c:extLst>
              <c:ext xmlns:c16="http://schemas.microsoft.com/office/drawing/2014/chart" uri="{C3380CC4-5D6E-409C-BE32-E72D297353CC}">
                <c16:uniqueId val="{00000001-E413-EB4D-B0A5-107F2E612B8A}"/>
              </c:ext>
            </c:extLst>
          </c:dPt>
          <c:dPt>
            <c:idx val="1"/>
            <c:bubble3D val="0"/>
            <c:explosion val="0"/>
            <c:spPr>
              <a:solidFill>
                <a:srgbClr val="C00000"/>
              </a:solidFill>
              <a:ln w="19050">
                <a:solidFill>
                  <a:schemeClr val="lt1"/>
                </a:solidFill>
              </a:ln>
              <a:effectLst/>
            </c:spPr>
            <c:extLst>
              <c:ext xmlns:c16="http://schemas.microsoft.com/office/drawing/2014/chart" uri="{C3380CC4-5D6E-409C-BE32-E72D297353CC}">
                <c16:uniqueId val="{00000003-E413-EB4D-B0A5-107F2E612B8A}"/>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E413-EB4D-B0A5-107F2E612B8A}"/>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E413-EB4D-B0A5-107F2E612B8A}"/>
              </c:ext>
            </c:extLst>
          </c:dPt>
          <c:dLbls>
            <c:dLbl>
              <c:idx val="0"/>
              <c:layout>
                <c:manualLayout>
                  <c:x val="-0.22876290358701773"/>
                  <c:y val="-7.5037306016423957E-2"/>
                </c:manualLayout>
              </c:layout>
              <c:tx>
                <c:rich>
                  <a:bodyPr/>
                  <a:lstStyle/>
                  <a:p>
                    <a:fld id="{F7F37E81-17BB-7C4A-9148-702437672C8E}" type="CATEGORYNAME">
                      <a:rPr lang="en-US" smtClean="0"/>
                      <a:pPr/>
                      <a:t>[KATEGORİ ADI]</a:t>
                    </a:fld>
                    <a:r>
                      <a:rPr lang="en-US" baseline="0" dirty="0"/>
                      <a:t> </a:t>
                    </a:r>
                    <a:r>
                      <a:rPr lang="en-US" baseline="0" dirty="0" smtClean="0"/>
                      <a:t>%50</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413-EB4D-B0A5-107F2E612B8A}"/>
                </c:ext>
              </c:extLst>
            </c:dLbl>
            <c:dLbl>
              <c:idx val="1"/>
              <c:layout>
                <c:manualLayout>
                  <c:x val="0.23374560020958426"/>
                  <c:y val="6.6272529736182056E-2"/>
                </c:manualLayout>
              </c:layout>
              <c:tx>
                <c:rich>
                  <a:bodyPr/>
                  <a:lstStyle/>
                  <a:p>
                    <a:fld id="{6D11E676-3D00-4745-BBEC-5A348D261D29}" type="CATEGORYNAME">
                      <a:rPr lang="en-US" smtClean="0"/>
                      <a:pPr/>
                      <a:t>[KATEGORİ ADI]</a:t>
                    </a:fld>
                    <a:r>
                      <a:rPr lang="en-US" baseline="0" dirty="0"/>
                      <a:t> </a:t>
                    </a:r>
                    <a:r>
                      <a:rPr lang="en-US" baseline="0" dirty="0" smtClean="0"/>
                      <a:t>%50</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413-EB4D-B0A5-107F2E612B8A}"/>
                </c:ext>
              </c:extLst>
            </c:dLbl>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defRPr>
                </a:pPr>
                <a:endParaRPr lang="tr-TR"/>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Sayfa1!$A$2:$A$5</c:f>
              <c:strCache>
                <c:ptCount val="2"/>
                <c:pt idx="0">
                  <c:v>Final</c:v>
                </c:pt>
                <c:pt idx="1">
                  <c:v>Vize</c:v>
                </c:pt>
              </c:strCache>
            </c:strRef>
          </c:cat>
          <c:val>
            <c:numRef>
              <c:f>Sayfa1!$B$2:$B$5</c:f>
              <c:numCache>
                <c:formatCode>General</c:formatCode>
                <c:ptCount val="4"/>
                <c:pt idx="0">
                  <c:v>60</c:v>
                </c:pt>
                <c:pt idx="1">
                  <c:v>40</c:v>
                </c:pt>
              </c:numCache>
            </c:numRef>
          </c:val>
          <c:extLst>
            <c:ext xmlns:c16="http://schemas.microsoft.com/office/drawing/2014/chart" uri="{C3380CC4-5D6E-409C-BE32-E72D297353CC}">
              <c16:uniqueId val="{00000008-E413-EB4D-B0A5-107F2E612B8A}"/>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5AA923-1DCF-8544-8E97-BC5765C32047}" type="doc">
      <dgm:prSet loTypeId="urn:microsoft.com/office/officeart/2005/8/layout/chevron1" loCatId="" qsTypeId="urn:microsoft.com/office/officeart/2005/8/quickstyle/simple1" qsCatId="simple" csTypeId="urn:microsoft.com/office/officeart/2005/8/colors/accent1_2" csCatId="accent1" phldr="1"/>
      <dgm:spPr/>
    </dgm:pt>
    <dgm:pt modelId="{F908E9DC-2564-9A4B-9159-733587FFA09B}">
      <dgm:prSet phldrT="[Text]" custT="1"/>
      <dgm:spPr>
        <a:solidFill>
          <a:schemeClr val="accent3">
            <a:lumMod val="75000"/>
          </a:schemeClr>
        </a:solidFill>
      </dgm:spPr>
      <dgm:t>
        <a:bodyPr/>
        <a:lstStyle/>
        <a:p>
          <a:r>
            <a:rPr lang="tr-TR" sz="1600" b="0" i="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a:t>
          </a:r>
        </a:p>
      </dgm:t>
    </dgm:pt>
    <dgm:pt modelId="{472A4A62-ABDA-3243-8220-756B3249C3B3}" type="parTrans" cxnId="{86EC22C8-0176-924A-BF9C-6FF2CDBC3233}">
      <dgm:prSet/>
      <dgm:spPr/>
      <dgm:t>
        <a:bodyPr/>
        <a:lstStyle/>
        <a:p>
          <a:endParaRPr lang="en-US" sz="1600" b="0" i="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dgm:t>
    </dgm:pt>
    <dgm:pt modelId="{11D8C968-A1B1-F343-93F6-E51DE23BA3E5}" type="sibTrans" cxnId="{86EC22C8-0176-924A-BF9C-6FF2CDBC3233}">
      <dgm:prSet/>
      <dgm:spPr/>
      <dgm:t>
        <a:bodyPr/>
        <a:lstStyle/>
        <a:p>
          <a:endParaRPr lang="en-US" sz="1600" b="0" i="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dgm:t>
    </dgm:pt>
    <dgm:pt modelId="{2C2962F4-FCFA-8B49-A0B7-EE25FA4E0FB9}">
      <dgm:prSet phldrT="[Text]" custT="1"/>
      <dgm:spPr>
        <a:solidFill>
          <a:schemeClr val="accent4">
            <a:lumMod val="75000"/>
          </a:schemeClr>
        </a:solidFill>
      </dgm:spPr>
      <dgm:t>
        <a:bodyPr/>
        <a:lstStyle/>
        <a:p>
          <a:r>
            <a:rPr lang="tr-TR" sz="1600" b="0" i="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Fakülte</a:t>
          </a:r>
        </a:p>
      </dgm:t>
    </dgm:pt>
    <dgm:pt modelId="{F8042788-16C6-9E42-8C6F-A9A27F2AEAA0}" type="parTrans" cxnId="{F16A6D3E-3EA8-174A-942A-3730D528BAED}">
      <dgm:prSet/>
      <dgm:spPr/>
      <dgm:t>
        <a:bodyPr/>
        <a:lstStyle/>
        <a:p>
          <a:endParaRPr lang="en-US" sz="1600" b="0" i="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dgm:t>
    </dgm:pt>
    <dgm:pt modelId="{5786D38C-AE4B-F845-A7CC-CD5F86ACE492}" type="sibTrans" cxnId="{F16A6D3E-3EA8-174A-942A-3730D528BAED}">
      <dgm:prSet/>
      <dgm:spPr/>
      <dgm:t>
        <a:bodyPr/>
        <a:lstStyle/>
        <a:p>
          <a:endParaRPr lang="en-US" sz="1600" b="0" i="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dgm:t>
    </dgm:pt>
    <dgm:pt modelId="{4AE8507C-55CC-D94A-BCB8-E81179D0E1CE}">
      <dgm:prSet phldrT="[Text]" custT="1"/>
      <dgm:spPr>
        <a:solidFill>
          <a:schemeClr val="accent5">
            <a:lumMod val="75000"/>
          </a:schemeClr>
        </a:solidFill>
      </dgm:spPr>
      <dgm:t>
        <a:bodyPr/>
        <a:lstStyle/>
        <a:p>
          <a:pPr algn="ctr"/>
          <a:r>
            <a:rPr lang="tr-TR" sz="1600" b="0" i="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Bölüm</a:t>
          </a:r>
        </a:p>
        <a:p>
          <a:pPr algn="ctr"/>
          <a:r>
            <a:rPr lang="tr-TR" sz="1600" b="0" i="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Anabilim Dalı</a:t>
          </a:r>
        </a:p>
      </dgm:t>
    </dgm:pt>
    <dgm:pt modelId="{C4F3AAC8-FBD4-2F42-8E57-7810B12479F7}" type="parTrans" cxnId="{46E8F584-4126-A44A-83E3-9BCDDD537C66}">
      <dgm:prSet/>
      <dgm:spPr/>
      <dgm:t>
        <a:bodyPr/>
        <a:lstStyle/>
        <a:p>
          <a:endParaRPr lang="en-US" sz="1600" b="0" i="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dgm:t>
    </dgm:pt>
    <dgm:pt modelId="{0DE30909-7C60-5D47-BFFB-9047BF845326}" type="sibTrans" cxnId="{46E8F584-4126-A44A-83E3-9BCDDD537C66}">
      <dgm:prSet/>
      <dgm:spPr/>
      <dgm:t>
        <a:bodyPr/>
        <a:lstStyle/>
        <a:p>
          <a:endParaRPr lang="en-US" sz="1600" b="0" i="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dgm:t>
    </dgm:pt>
    <dgm:pt modelId="{7CE850C5-F8F8-B540-A6E4-C48167E11F5D}" type="pres">
      <dgm:prSet presAssocID="{1C5AA923-1DCF-8544-8E97-BC5765C32047}" presName="Name0" presStyleCnt="0">
        <dgm:presLayoutVars>
          <dgm:dir/>
          <dgm:animLvl val="lvl"/>
          <dgm:resizeHandles val="exact"/>
        </dgm:presLayoutVars>
      </dgm:prSet>
      <dgm:spPr/>
    </dgm:pt>
    <dgm:pt modelId="{DC7878F9-2CF2-8E45-8DF2-2936E3CE4E32}" type="pres">
      <dgm:prSet presAssocID="{F908E9DC-2564-9A4B-9159-733587FFA09B}" presName="parTxOnly" presStyleLbl="node1" presStyleIdx="0" presStyleCnt="3">
        <dgm:presLayoutVars>
          <dgm:chMax val="0"/>
          <dgm:chPref val="0"/>
          <dgm:bulletEnabled val="1"/>
        </dgm:presLayoutVars>
      </dgm:prSet>
      <dgm:spPr/>
      <dgm:t>
        <a:bodyPr/>
        <a:lstStyle/>
        <a:p>
          <a:endParaRPr lang="tr-TR"/>
        </a:p>
      </dgm:t>
    </dgm:pt>
    <dgm:pt modelId="{F7435954-669B-EF41-9D75-A27F9E4247D2}" type="pres">
      <dgm:prSet presAssocID="{11D8C968-A1B1-F343-93F6-E51DE23BA3E5}" presName="parTxOnlySpace" presStyleCnt="0"/>
      <dgm:spPr/>
    </dgm:pt>
    <dgm:pt modelId="{E66AB090-56D6-1940-A8A5-544E0F212007}" type="pres">
      <dgm:prSet presAssocID="{2C2962F4-FCFA-8B49-A0B7-EE25FA4E0FB9}" presName="parTxOnly" presStyleLbl="node1" presStyleIdx="1" presStyleCnt="3">
        <dgm:presLayoutVars>
          <dgm:chMax val="0"/>
          <dgm:chPref val="0"/>
          <dgm:bulletEnabled val="1"/>
        </dgm:presLayoutVars>
      </dgm:prSet>
      <dgm:spPr/>
      <dgm:t>
        <a:bodyPr/>
        <a:lstStyle/>
        <a:p>
          <a:endParaRPr lang="tr-TR"/>
        </a:p>
      </dgm:t>
    </dgm:pt>
    <dgm:pt modelId="{0EE97ABE-1537-2C40-B28C-F990D210B10C}" type="pres">
      <dgm:prSet presAssocID="{5786D38C-AE4B-F845-A7CC-CD5F86ACE492}" presName="parTxOnlySpace" presStyleCnt="0"/>
      <dgm:spPr/>
    </dgm:pt>
    <dgm:pt modelId="{CBBAB9F4-6099-B546-9616-C759BFA46210}" type="pres">
      <dgm:prSet presAssocID="{4AE8507C-55CC-D94A-BCB8-E81179D0E1CE}" presName="parTxOnly" presStyleLbl="node1" presStyleIdx="2" presStyleCnt="3">
        <dgm:presLayoutVars>
          <dgm:chMax val="0"/>
          <dgm:chPref val="0"/>
          <dgm:bulletEnabled val="1"/>
        </dgm:presLayoutVars>
      </dgm:prSet>
      <dgm:spPr/>
      <dgm:t>
        <a:bodyPr/>
        <a:lstStyle/>
        <a:p>
          <a:endParaRPr lang="tr-TR"/>
        </a:p>
      </dgm:t>
    </dgm:pt>
  </dgm:ptLst>
  <dgm:cxnLst>
    <dgm:cxn modelId="{CED36E44-118F-3846-9EC8-873AA138BB2F}" type="presOf" srcId="{1C5AA923-1DCF-8544-8E97-BC5765C32047}" destId="{7CE850C5-F8F8-B540-A6E4-C48167E11F5D}" srcOrd="0" destOrd="0" presId="urn:microsoft.com/office/officeart/2005/8/layout/chevron1"/>
    <dgm:cxn modelId="{46E8F584-4126-A44A-83E3-9BCDDD537C66}" srcId="{1C5AA923-1DCF-8544-8E97-BC5765C32047}" destId="{4AE8507C-55CC-D94A-BCB8-E81179D0E1CE}" srcOrd="2" destOrd="0" parTransId="{C4F3AAC8-FBD4-2F42-8E57-7810B12479F7}" sibTransId="{0DE30909-7C60-5D47-BFFB-9047BF845326}"/>
    <dgm:cxn modelId="{4A3D961D-054C-374D-BBA4-57A6B76B98C3}" type="presOf" srcId="{4AE8507C-55CC-D94A-BCB8-E81179D0E1CE}" destId="{CBBAB9F4-6099-B546-9616-C759BFA46210}" srcOrd="0" destOrd="0" presId="urn:microsoft.com/office/officeart/2005/8/layout/chevron1"/>
    <dgm:cxn modelId="{4DDA3C97-49E9-954F-84D3-2C31AC148025}" type="presOf" srcId="{F908E9DC-2564-9A4B-9159-733587FFA09B}" destId="{DC7878F9-2CF2-8E45-8DF2-2936E3CE4E32}" srcOrd="0" destOrd="0" presId="urn:microsoft.com/office/officeart/2005/8/layout/chevron1"/>
    <dgm:cxn modelId="{A5D7BE0F-B8E2-9246-9C94-D7822646C3FA}" type="presOf" srcId="{2C2962F4-FCFA-8B49-A0B7-EE25FA4E0FB9}" destId="{E66AB090-56D6-1940-A8A5-544E0F212007}" srcOrd="0" destOrd="0" presId="urn:microsoft.com/office/officeart/2005/8/layout/chevron1"/>
    <dgm:cxn modelId="{86EC22C8-0176-924A-BF9C-6FF2CDBC3233}" srcId="{1C5AA923-1DCF-8544-8E97-BC5765C32047}" destId="{F908E9DC-2564-9A4B-9159-733587FFA09B}" srcOrd="0" destOrd="0" parTransId="{472A4A62-ABDA-3243-8220-756B3249C3B3}" sibTransId="{11D8C968-A1B1-F343-93F6-E51DE23BA3E5}"/>
    <dgm:cxn modelId="{F16A6D3E-3EA8-174A-942A-3730D528BAED}" srcId="{1C5AA923-1DCF-8544-8E97-BC5765C32047}" destId="{2C2962F4-FCFA-8B49-A0B7-EE25FA4E0FB9}" srcOrd="1" destOrd="0" parTransId="{F8042788-16C6-9E42-8C6F-A9A27F2AEAA0}" sibTransId="{5786D38C-AE4B-F845-A7CC-CD5F86ACE492}"/>
    <dgm:cxn modelId="{F3B84B63-317F-7149-B402-1D86660D81C2}" type="presParOf" srcId="{7CE850C5-F8F8-B540-A6E4-C48167E11F5D}" destId="{DC7878F9-2CF2-8E45-8DF2-2936E3CE4E32}" srcOrd="0" destOrd="0" presId="urn:microsoft.com/office/officeart/2005/8/layout/chevron1"/>
    <dgm:cxn modelId="{1FDCB487-C9A4-E54C-85B7-E4C6F797D85E}" type="presParOf" srcId="{7CE850C5-F8F8-B540-A6E4-C48167E11F5D}" destId="{F7435954-669B-EF41-9D75-A27F9E4247D2}" srcOrd="1" destOrd="0" presId="urn:microsoft.com/office/officeart/2005/8/layout/chevron1"/>
    <dgm:cxn modelId="{8614C8BE-054A-1D4B-9DF5-D7534C4F8CB4}" type="presParOf" srcId="{7CE850C5-F8F8-B540-A6E4-C48167E11F5D}" destId="{E66AB090-56D6-1940-A8A5-544E0F212007}" srcOrd="2" destOrd="0" presId="urn:microsoft.com/office/officeart/2005/8/layout/chevron1"/>
    <dgm:cxn modelId="{A9E41272-44B8-F249-8C30-A76EA6458053}" type="presParOf" srcId="{7CE850C5-F8F8-B540-A6E4-C48167E11F5D}" destId="{0EE97ABE-1537-2C40-B28C-F990D210B10C}" srcOrd="3" destOrd="0" presId="urn:microsoft.com/office/officeart/2005/8/layout/chevron1"/>
    <dgm:cxn modelId="{C27AC758-68AF-614D-AA0B-C09331FD56C8}" type="presParOf" srcId="{7CE850C5-F8F8-B540-A6E4-C48167E11F5D}" destId="{CBBAB9F4-6099-B546-9616-C759BFA46210}"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7878F9-2CF2-8E45-8DF2-2936E3CE4E32}">
      <dsp:nvSpPr>
        <dsp:cNvPr id="0" name=""/>
        <dsp:cNvSpPr/>
      </dsp:nvSpPr>
      <dsp:spPr>
        <a:xfrm>
          <a:off x="2752" y="250699"/>
          <a:ext cx="3353573" cy="1341429"/>
        </a:xfrm>
        <a:prstGeom prst="chevron">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a:t>
          </a:r>
        </a:p>
      </dsp:txBody>
      <dsp:txXfrm>
        <a:off x="673467" y="250699"/>
        <a:ext cx="2012144" cy="1341429"/>
      </dsp:txXfrm>
    </dsp:sp>
    <dsp:sp modelId="{E66AB090-56D6-1940-A8A5-544E0F212007}">
      <dsp:nvSpPr>
        <dsp:cNvPr id="0" name=""/>
        <dsp:cNvSpPr/>
      </dsp:nvSpPr>
      <dsp:spPr>
        <a:xfrm>
          <a:off x="3020968" y="250699"/>
          <a:ext cx="3353573" cy="1341429"/>
        </a:xfrm>
        <a:prstGeom prst="chevron">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Fakülte</a:t>
          </a:r>
        </a:p>
      </dsp:txBody>
      <dsp:txXfrm>
        <a:off x="3691683" y="250699"/>
        <a:ext cx="2012144" cy="1341429"/>
      </dsp:txXfrm>
    </dsp:sp>
    <dsp:sp modelId="{CBBAB9F4-6099-B546-9616-C759BFA46210}">
      <dsp:nvSpPr>
        <dsp:cNvPr id="0" name=""/>
        <dsp:cNvSpPr/>
      </dsp:nvSpPr>
      <dsp:spPr>
        <a:xfrm>
          <a:off x="6039184" y="250699"/>
          <a:ext cx="3353573" cy="1341429"/>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Bölüm</a:t>
          </a:r>
        </a:p>
        <a:p>
          <a:pPr lvl="0" algn="ctr" defTabSz="711200">
            <a:lnSpc>
              <a:spcPct val="90000"/>
            </a:lnSpc>
            <a:spcBef>
              <a:spcPct val="0"/>
            </a:spcBef>
            <a:spcAft>
              <a:spcPct val="35000"/>
            </a:spcAft>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Anabilim Dalı</a:t>
          </a:r>
        </a:p>
      </dsp:txBody>
      <dsp:txXfrm>
        <a:off x="6709899" y="250699"/>
        <a:ext cx="2012144" cy="134142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8BDB772-7439-CA44-A629-6C001AC3391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9DED064-FBFC-BB49-AFF9-FCE54B238982}" type="slidenum">
              <a:rPr lang="tr-TR" smtClean="0"/>
              <a:t>‹#›</a:t>
            </a:fld>
            <a:endParaRPr lang="tr-TR"/>
          </a:p>
        </p:txBody>
      </p:sp>
    </p:spTree>
    <p:extLst>
      <p:ext uri="{BB962C8B-B14F-4D97-AF65-F5344CB8AC3E}">
        <p14:creationId xmlns:p14="http://schemas.microsoft.com/office/powerpoint/2010/main" val="2667379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6A7E3B0F-A7CA-D947-BF42-5CA2A03C82F6}" type="datetimeFigureOut">
              <a:rPr lang="en-US" smtClean="0"/>
              <a:t>10/4/2023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4CF8B0-938A-B940-827E-E11CB1E17B31}" type="slidenum">
              <a:rPr lang="en-US" smtClean="0"/>
              <a:t>‹#›</a:t>
            </a:fld>
            <a:endParaRPr lang="en-US"/>
          </a:p>
        </p:txBody>
      </p:sp>
    </p:spTree>
    <p:extLst>
      <p:ext uri="{BB962C8B-B14F-4D97-AF65-F5344CB8AC3E}">
        <p14:creationId xmlns:p14="http://schemas.microsoft.com/office/powerpoint/2010/main" val="1593227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Lütfen oryantasyon programı başlamadan 10 dk. önce </a:t>
            </a:r>
            <a:r>
              <a:rPr lang="tr-TR" b="1" dirty="0"/>
              <a:t>Atatürk Üniversitesi Tanıtım Filmi </a:t>
            </a:r>
            <a:r>
              <a:rPr lang="tr-TR" dirty="0"/>
              <a:t>gösterimini başlatınız.</a:t>
            </a:r>
            <a:endParaRPr lang="en-TR" dirty="0"/>
          </a:p>
        </p:txBody>
      </p:sp>
      <p:sp>
        <p:nvSpPr>
          <p:cNvPr id="4" name="Slide Number Placeholder 3"/>
          <p:cNvSpPr>
            <a:spLocks noGrp="1"/>
          </p:cNvSpPr>
          <p:nvPr>
            <p:ph type="sldNum" sz="quarter" idx="5"/>
          </p:nvPr>
        </p:nvSpPr>
        <p:spPr/>
        <p:txBody>
          <a:bodyPr/>
          <a:lstStyle/>
          <a:p>
            <a:fld id="{E94CF8B0-938A-B940-827E-E11CB1E17B31}" type="slidenum">
              <a:rPr lang="en-US" smtClean="0"/>
              <a:t>1</a:t>
            </a:fld>
            <a:endParaRPr lang="en-US"/>
          </a:p>
        </p:txBody>
      </p:sp>
    </p:spTree>
    <p:extLst>
      <p:ext uri="{BB962C8B-B14F-4D97-AF65-F5344CB8AC3E}">
        <p14:creationId xmlns:p14="http://schemas.microsoft.com/office/powerpoint/2010/main" val="3767663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b="0" dirty="0"/>
              <a:t>Bu kısımda ise yükseköğretim ile ilgili temel kavramlar hakkında bilgiler aktaracağız. </a:t>
            </a:r>
          </a:p>
          <a:p>
            <a:r>
              <a:rPr lang="tr-TR" b="0" dirty="0"/>
              <a:t>Üniversiteler eğitim-öğretim faaliyetlerini bilim dallarına göre farklı birimlerde yürütmektedir. Üniversitemizde 23 fakülte ve bunlara bağlı bölümler ve anabilim dalları altında lisans programları yer almaktadır.</a:t>
            </a:r>
          </a:p>
          <a:p>
            <a:r>
              <a:rPr lang="tr-TR" b="0" dirty="0"/>
              <a:t>Üniversite yönetimi Rektör, Rektör Yardımcıları, Senato ve Yönetim Kurulundan oluşmaktadır. Yönetim yapısında Fakültelerde ise Dekan, Dekan Yardımcıları ve Fakülte Sekreteri yer almaktadır. Bölüm ve Anabilim Dalı düzeyinde ise Bölüm Başkanları ve Anabilim Dalı Başkanları yönetimi temsil etmektedir.</a:t>
            </a:r>
          </a:p>
        </p:txBody>
      </p:sp>
      <p:sp>
        <p:nvSpPr>
          <p:cNvPr id="4" name="Slide Number Placeholder 3"/>
          <p:cNvSpPr>
            <a:spLocks noGrp="1"/>
          </p:cNvSpPr>
          <p:nvPr>
            <p:ph type="sldNum" sz="quarter" idx="5"/>
          </p:nvPr>
        </p:nvSpPr>
        <p:spPr/>
        <p:txBody>
          <a:bodyPr/>
          <a:lstStyle/>
          <a:p>
            <a:fld id="{E94CF8B0-938A-B940-827E-E11CB1E17B31}" type="slidenum">
              <a:rPr lang="en-US" smtClean="0"/>
              <a:t>10</a:t>
            </a:fld>
            <a:endParaRPr lang="en-US"/>
          </a:p>
        </p:txBody>
      </p:sp>
    </p:spTree>
    <p:extLst>
      <p:ext uri="{BB962C8B-B14F-4D97-AF65-F5344CB8AC3E}">
        <p14:creationId xmlns:p14="http://schemas.microsoft.com/office/powerpoint/2010/main" val="2895802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sz="1200" dirty="0">
                <a:latin typeface="+mn-lt"/>
                <a:ea typeface="Helvetica Neue Light" panose="02000403000000020004" pitchFamily="2" charset="0"/>
              </a:rPr>
              <a:t>Yükseköğretim Kanuna göre;</a:t>
            </a:r>
          </a:p>
          <a:p>
            <a:r>
              <a:rPr lang="tr-TR" sz="1200" dirty="0">
                <a:latin typeface="+mn-lt"/>
                <a:ea typeface="Helvetica Neue Light" panose="02000403000000020004" pitchFamily="2" charset="0"/>
              </a:rPr>
              <a:t>Sunumda yer alan metinleri aktarınız!</a:t>
            </a:r>
          </a:p>
        </p:txBody>
      </p:sp>
      <p:sp>
        <p:nvSpPr>
          <p:cNvPr id="4" name="Slide Number Placeholder 3"/>
          <p:cNvSpPr>
            <a:spLocks noGrp="1"/>
          </p:cNvSpPr>
          <p:nvPr>
            <p:ph type="sldNum" sz="quarter" idx="5"/>
          </p:nvPr>
        </p:nvSpPr>
        <p:spPr/>
        <p:txBody>
          <a:bodyPr/>
          <a:lstStyle/>
          <a:p>
            <a:fld id="{E94CF8B0-938A-B940-827E-E11CB1E17B31}" type="slidenum">
              <a:rPr lang="en-US" smtClean="0"/>
              <a:t>11</a:t>
            </a:fld>
            <a:endParaRPr lang="en-US"/>
          </a:p>
        </p:txBody>
      </p:sp>
    </p:spTree>
    <p:extLst>
      <p:ext uri="{BB962C8B-B14F-4D97-AF65-F5344CB8AC3E}">
        <p14:creationId xmlns:p14="http://schemas.microsoft.com/office/powerpoint/2010/main" val="1142120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rPr>
              <a:t>Şimdi de Üniversitemizin Rektör ve Rektör yardımcılarını tanıyalım. </a:t>
            </a:r>
            <a:endParaRPr lang="en-TR" dirty="0">
              <a:solidFill>
                <a:schemeClr val="tx1"/>
              </a:solidFill>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12</a:t>
            </a:fld>
            <a:endParaRPr lang="en-US"/>
          </a:p>
        </p:txBody>
      </p:sp>
    </p:spTree>
    <p:extLst>
      <p:ext uri="{BB962C8B-B14F-4D97-AF65-F5344CB8AC3E}">
        <p14:creationId xmlns:p14="http://schemas.microsoft.com/office/powerpoint/2010/main" val="487784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Üniversitemiz hakkında merak ettiğiniz tüm bilgilere </a:t>
            </a:r>
            <a:r>
              <a:rPr lang="tr-TR" dirty="0" err="1">
                <a:solidFill>
                  <a:schemeClr val="tx1"/>
                </a:solidFill>
                <a:latin typeface="+mn-lt"/>
              </a:rPr>
              <a:t>atauni.edu.tr</a:t>
            </a:r>
            <a:r>
              <a:rPr lang="tr-TR" dirty="0">
                <a:solidFill>
                  <a:schemeClr val="tx1"/>
                </a:solidFill>
                <a:latin typeface="+mn-lt"/>
              </a:rPr>
              <a:t> adresinden ulaşabilirsiniz. Sunuda yer alan sosyal medya hesaplarını takip ederek güncel haberler, etkinlikler ve duyurulardan haberdar olabilirsiniz. Ayrıca 102.0 frekansından üniversitemizin radyosunu dinleyebilirsiniz.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13</a:t>
            </a:fld>
            <a:endParaRPr lang="en-US"/>
          </a:p>
        </p:txBody>
      </p:sp>
    </p:spTree>
    <p:extLst>
      <p:ext uri="{BB962C8B-B14F-4D97-AF65-F5344CB8AC3E}">
        <p14:creationId xmlns:p14="http://schemas.microsoft.com/office/powerpoint/2010/main" val="3357415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ATA 1957 Mağazasından Üniversitemizin lisanslı ürünlerini satın alabilirsiniz.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14</a:t>
            </a:fld>
            <a:endParaRPr lang="en-US"/>
          </a:p>
        </p:txBody>
      </p:sp>
    </p:spTree>
    <p:extLst>
      <p:ext uri="{BB962C8B-B14F-4D97-AF65-F5344CB8AC3E}">
        <p14:creationId xmlns:p14="http://schemas.microsoft.com/office/powerpoint/2010/main" val="1386789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solidFill>
                  <a:schemeClr val="tx1"/>
                </a:solidFill>
                <a:latin typeface="+mn-lt"/>
              </a:rPr>
              <a:t>Üniversitemizde ayrıca ihtiyaç sahibi öğrencilerimiz için Giy ve Çık mağazası yer almaktadır. Bu mağazaya kullanmadığınız giysi ve kitaplarınızı bağışlayabilir ya da ihtiyaç duyduğunuz ürünleri ücretsiz temin edebilirsiniz.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15</a:t>
            </a:fld>
            <a:endParaRPr lang="en-US"/>
          </a:p>
        </p:txBody>
      </p:sp>
    </p:spTree>
    <p:extLst>
      <p:ext uri="{BB962C8B-B14F-4D97-AF65-F5344CB8AC3E}">
        <p14:creationId xmlns:p14="http://schemas.microsoft.com/office/powerpoint/2010/main" val="1657421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Acil durumlarda 0 442 231 3333 numarasından Kampüs Güvelik birimine ulaşabilişiniz. Lütfen bu numarayı telefonunuza kaydediniz. </a:t>
            </a:r>
          </a:p>
          <a:p>
            <a:r>
              <a:rPr lang="tr-TR" dirty="0">
                <a:solidFill>
                  <a:schemeClr val="tx1"/>
                </a:solidFill>
                <a:latin typeface="+mn-lt"/>
              </a:rPr>
              <a:t>Sağlık sorunlarınızda Araştırma Üniversitesi Hastanesi web sayfasında yer alan randevu sekmesinden başvuruda bulunabilirsiniz. </a:t>
            </a:r>
          </a:p>
          <a:p>
            <a:r>
              <a:rPr lang="tr-TR" dirty="0">
                <a:solidFill>
                  <a:schemeClr val="tx1"/>
                </a:solidFill>
                <a:latin typeface="+mn-lt"/>
              </a:rPr>
              <a:t>Ayrıca, üniversitemiz Diş Hekimliği Fakültesinde yer alan Klinik Diş Hekimliği biriminde diş tedavilerinizi yaptırabilirsiniz</a:t>
            </a:r>
            <a:r>
              <a:rPr lang="tr-TR" dirty="0">
                <a:latin typeface="+mn-lt"/>
              </a:rPr>
              <a:t>.</a:t>
            </a:r>
            <a:endParaRPr lang="en-TR" dirty="0">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16</a:t>
            </a:fld>
            <a:endParaRPr lang="en-US"/>
          </a:p>
        </p:txBody>
      </p:sp>
    </p:spTree>
    <p:extLst>
      <p:ext uri="{BB962C8B-B14F-4D97-AF65-F5344CB8AC3E}">
        <p14:creationId xmlns:p14="http://schemas.microsoft.com/office/powerpoint/2010/main" val="2009787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Üniversitemizle ilgili genel bilgilerden sonra sırada fakültemizi tanıtmak istiyoruz.</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17</a:t>
            </a:fld>
            <a:endParaRPr lang="en-US"/>
          </a:p>
        </p:txBody>
      </p:sp>
    </p:spTree>
    <p:extLst>
      <p:ext uri="{BB962C8B-B14F-4D97-AF65-F5344CB8AC3E}">
        <p14:creationId xmlns:p14="http://schemas.microsoft.com/office/powerpoint/2010/main" val="3611060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endParaRPr lang="tr-TR" b="1" noProof="0" dirty="0">
              <a:solidFill>
                <a:schemeClr val="tx1"/>
              </a:solidFill>
              <a:latin typeface="+mn-lt"/>
            </a:endParaRPr>
          </a:p>
          <a:p>
            <a:r>
              <a:rPr lang="tr-TR" dirty="0">
                <a:solidFill>
                  <a:schemeClr val="tx1"/>
                </a:solidFill>
                <a:latin typeface="+mn-lt"/>
              </a:rPr>
              <a:t>Fakülte Dekanımız….</a:t>
            </a:r>
          </a:p>
          <a:p>
            <a:r>
              <a:rPr lang="tr-TR" dirty="0">
                <a:solidFill>
                  <a:schemeClr val="tx1"/>
                </a:solidFill>
                <a:latin typeface="+mn-lt"/>
              </a:rPr>
              <a:t>Dekan Yardımcılarımız….</a:t>
            </a:r>
          </a:p>
          <a:p>
            <a:r>
              <a:rPr lang="tr-TR" dirty="0">
                <a:solidFill>
                  <a:schemeClr val="tx1"/>
                </a:solidFill>
                <a:latin typeface="+mn-lt"/>
              </a:rPr>
              <a:t>Ve Fakülte Sekreterimiz….</a:t>
            </a:r>
          </a:p>
        </p:txBody>
      </p:sp>
      <p:sp>
        <p:nvSpPr>
          <p:cNvPr id="4" name="Slide Number Placeholder 3"/>
          <p:cNvSpPr>
            <a:spLocks noGrp="1"/>
          </p:cNvSpPr>
          <p:nvPr>
            <p:ph type="sldNum" sz="quarter" idx="5"/>
          </p:nvPr>
        </p:nvSpPr>
        <p:spPr/>
        <p:txBody>
          <a:bodyPr/>
          <a:lstStyle/>
          <a:p>
            <a:fld id="{E94CF8B0-938A-B940-827E-E11CB1E17B31}" type="slidenum">
              <a:rPr lang="en-US" smtClean="0"/>
              <a:t>18</a:t>
            </a:fld>
            <a:endParaRPr lang="en-US"/>
          </a:p>
        </p:txBody>
      </p:sp>
    </p:spTree>
    <p:extLst>
      <p:ext uri="{BB962C8B-B14F-4D97-AF65-F5344CB8AC3E}">
        <p14:creationId xmlns:p14="http://schemas.microsoft.com/office/powerpoint/2010/main" val="2246040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19</a:t>
            </a:fld>
            <a:endParaRPr lang="en-US"/>
          </a:p>
        </p:txBody>
      </p:sp>
    </p:spTree>
    <p:extLst>
      <p:ext uri="{BB962C8B-B14F-4D97-AF65-F5344CB8AC3E}">
        <p14:creationId xmlns:p14="http://schemas.microsoft.com/office/powerpoint/2010/main" val="3635959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noProof="0" dirty="0">
                <a:solidFill>
                  <a:schemeClr val="tx1"/>
                </a:solidFill>
                <a:latin typeface="+mn-lt"/>
              </a:rPr>
              <a:t>Merhaba Arkadaşlar,</a:t>
            </a:r>
          </a:p>
          <a:p>
            <a:pPr marL="0" indent="0">
              <a:buFont typeface="Arial" panose="020B0604020202020204" pitchFamily="34" charset="0"/>
              <a:buNone/>
            </a:pPr>
            <a:r>
              <a:rPr lang="tr-TR" noProof="0" dirty="0">
                <a:solidFill>
                  <a:schemeClr val="tx1"/>
                </a:solidFill>
                <a:latin typeface="+mn-lt"/>
              </a:rPr>
              <a:t>Öncelikle Atatürk Üniversitesi’ne hoş geldiniz! Siz yeni öğrencilerimizin üniversite yaşamına uyum sürecini hızlandırmak için hazırlanan bu oryantasyon programı, </a:t>
            </a:r>
            <a:r>
              <a:rPr lang="tr-TR" b="0" i="0" noProof="0" dirty="0">
                <a:solidFill>
                  <a:schemeClr val="tx1"/>
                </a:solidFill>
                <a:effectLst/>
                <a:latin typeface="+mn-lt"/>
              </a:rPr>
              <a:t>üniversitenin işleyişi, akademik ve sosyal imkanlar ve diğer birçok faydalı bilgileri içermektedir.</a:t>
            </a:r>
            <a:endParaRPr lang="tr-TR" noProof="0" dirty="0">
              <a:solidFill>
                <a:schemeClr val="tx1"/>
              </a:solidFill>
              <a:latin typeface="+mn-lt"/>
            </a:endParaRPr>
          </a:p>
          <a:p>
            <a:pPr marL="0" indent="0">
              <a:buFont typeface="Arial" panose="020B0604020202020204" pitchFamily="34" charset="0"/>
              <a:buNone/>
            </a:pPr>
            <a:r>
              <a:rPr lang="tr-TR" b="1" noProof="0" dirty="0">
                <a:solidFill>
                  <a:schemeClr val="tx1"/>
                </a:solidFill>
                <a:latin typeface="+mn-lt"/>
              </a:rPr>
              <a:t>Daha sonra </a:t>
            </a:r>
            <a:r>
              <a:rPr lang="tr-TR" noProof="0" dirty="0">
                <a:solidFill>
                  <a:schemeClr val="tx1"/>
                </a:solidFill>
                <a:latin typeface="+mn-lt"/>
              </a:rPr>
              <a:t>Bölüm Başkanı kısaca kendini tanıtması.</a:t>
            </a:r>
          </a:p>
        </p:txBody>
      </p:sp>
      <p:sp>
        <p:nvSpPr>
          <p:cNvPr id="4" name="Slide Number Placeholder 3"/>
          <p:cNvSpPr>
            <a:spLocks noGrp="1"/>
          </p:cNvSpPr>
          <p:nvPr>
            <p:ph type="sldNum" sz="quarter" idx="5"/>
          </p:nvPr>
        </p:nvSpPr>
        <p:spPr/>
        <p:txBody>
          <a:bodyPr/>
          <a:lstStyle/>
          <a:p>
            <a:fld id="{9706D261-4ACC-5E49-97C5-9D8FD2D9A3AF}" type="slidenum">
              <a:rPr lang="en-US" smtClean="0"/>
              <a:t>2</a:t>
            </a:fld>
            <a:endParaRPr lang="en-US"/>
          </a:p>
        </p:txBody>
      </p:sp>
    </p:spTree>
    <p:extLst>
      <p:ext uri="{BB962C8B-B14F-4D97-AF65-F5344CB8AC3E}">
        <p14:creationId xmlns:p14="http://schemas.microsoft.com/office/powerpoint/2010/main" val="175056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347663" marR="0" lvl="0" indent="-339725">
              <a:spcBef>
                <a:spcPts val="0"/>
              </a:spcBef>
              <a:spcAft>
                <a:spcPts val="0"/>
              </a:spcAft>
              <a:buFont typeface="Wingdings" pitchFamily="2" charset="2"/>
              <a:buChar char="§"/>
            </a:pPr>
            <a:r>
              <a:rPr lang="tr-TR" sz="1200" dirty="0">
                <a:solidFill>
                  <a:schemeClr val="tx1"/>
                </a:solidFill>
                <a:latin typeface="+mn-lt"/>
                <a:ea typeface="Helvetica Neue Light" panose="02000403000000020004" pitchFamily="2" charset="0"/>
                <a:cs typeface="Helvetica Neue" panose="02000503000000020004" pitchFamily="2" charset="0"/>
              </a:rPr>
              <a:t>Programın genel tanıtımı</a:t>
            </a:r>
            <a:endParaRPr lang="en-US" sz="1200" dirty="0">
              <a:solidFill>
                <a:schemeClr val="tx1"/>
              </a:solidFill>
              <a:latin typeface="+mn-lt"/>
              <a:ea typeface="Helvetica Neue Light" panose="02000403000000020004" pitchFamily="2" charset="0"/>
              <a:cs typeface="Helvetica Neue" panose="02000503000000020004" pitchFamily="2" charset="0"/>
            </a:endParaRPr>
          </a:p>
          <a:p>
            <a:pPr marL="347663" marR="0" lvl="0" indent="-339725">
              <a:spcBef>
                <a:spcPts val="0"/>
              </a:spcBef>
              <a:spcAft>
                <a:spcPts val="0"/>
              </a:spcAft>
              <a:buFont typeface="Wingdings" pitchFamily="2" charset="2"/>
              <a:buChar char="§"/>
            </a:pPr>
            <a:r>
              <a:rPr lang="tr-TR" sz="1200" dirty="0">
                <a:solidFill>
                  <a:schemeClr val="tx1"/>
                </a:solidFill>
                <a:latin typeface="+mn-lt"/>
                <a:ea typeface="Helvetica Neue Light" panose="02000403000000020004" pitchFamily="2" charset="0"/>
                <a:cs typeface="Helvetica Neue" panose="02000503000000020004" pitchFamily="2" charset="0"/>
              </a:rPr>
              <a:t>İstihdam olanakları </a:t>
            </a:r>
            <a:endParaRPr lang="en-US" sz="1200" dirty="0">
              <a:solidFill>
                <a:schemeClr val="tx1"/>
              </a:solidFill>
              <a:latin typeface="+mn-lt"/>
              <a:ea typeface="Helvetica Neue Light" panose="02000403000000020004" pitchFamily="2" charset="0"/>
              <a:cs typeface="Helvetica Neue" panose="02000503000000020004" pitchFamily="2" charset="0"/>
            </a:endParaRPr>
          </a:p>
          <a:p>
            <a:pPr marL="347663" marR="0" lvl="0" indent="-339725">
              <a:spcBef>
                <a:spcPts val="0"/>
              </a:spcBef>
              <a:spcAft>
                <a:spcPts val="0"/>
              </a:spcAft>
              <a:buFont typeface="Wingdings" pitchFamily="2" charset="2"/>
              <a:buChar char="§"/>
            </a:pPr>
            <a:r>
              <a:rPr lang="tr-TR" sz="1200" dirty="0">
                <a:solidFill>
                  <a:schemeClr val="tx1"/>
                </a:solidFill>
                <a:latin typeface="+mn-lt"/>
                <a:ea typeface="Helvetica Neue Light" panose="02000403000000020004" pitchFamily="2" charset="0"/>
                <a:cs typeface="Helvetica Neue" panose="02000503000000020004" pitchFamily="2" charset="0"/>
              </a:rPr>
              <a:t>Öğrencilere sunduğu olanaklar</a:t>
            </a:r>
            <a:endParaRPr lang="en-US" sz="1200" dirty="0">
              <a:solidFill>
                <a:schemeClr val="tx1"/>
              </a:solidFill>
              <a:latin typeface="+mn-lt"/>
              <a:ea typeface="Helvetica Neue Light" panose="02000403000000020004" pitchFamily="2" charset="0"/>
              <a:cs typeface="Helvetica Neue" panose="02000503000000020004" pitchFamily="2" charset="0"/>
            </a:endParaRPr>
          </a:p>
          <a:p>
            <a:pPr marL="347663" marR="0" lvl="0" indent="-339725">
              <a:spcBef>
                <a:spcPts val="0"/>
              </a:spcBef>
              <a:spcAft>
                <a:spcPts val="0"/>
              </a:spcAft>
              <a:buFont typeface="Wingdings" pitchFamily="2" charset="2"/>
              <a:buChar char="§"/>
            </a:pPr>
            <a:r>
              <a:rPr lang="tr-TR" sz="1200" dirty="0">
                <a:solidFill>
                  <a:schemeClr val="tx1"/>
                </a:solidFill>
                <a:latin typeface="+mn-lt"/>
                <a:ea typeface="Helvetica Neue Light" panose="02000403000000020004" pitchFamily="2" charset="0"/>
                <a:cs typeface="Helvetica Neue" panose="02000503000000020004" pitchFamily="2" charset="0"/>
              </a:rPr>
              <a:t>Anabilim dalındaki atölye, laboratuvar, stüdyo vb. gibi birimlerin gezilerek tanıtılması (Bu aşama, bilgilendirme toplantısının ardından danışmanlar tarafından gerçekleştirecektir)</a:t>
            </a:r>
            <a:endParaRPr lang="en-US" sz="1200" dirty="0">
              <a:solidFill>
                <a:schemeClr val="tx1"/>
              </a:solidFill>
              <a:latin typeface="+mn-lt"/>
              <a:ea typeface="Helvetica Neue Light" panose="02000403000000020004" pitchFamily="2" charset="0"/>
              <a:cs typeface="Helvetica Neue" panose="02000503000000020004" pitchFamily="2" charset="0"/>
            </a:endParaRPr>
          </a:p>
          <a:p>
            <a:pPr marL="347663" marR="0" lvl="0" indent="-339725">
              <a:spcBef>
                <a:spcPts val="0"/>
              </a:spcBef>
              <a:spcAft>
                <a:spcPts val="0"/>
              </a:spcAft>
              <a:buFont typeface="Wingdings" pitchFamily="2" charset="2"/>
              <a:buChar char="§"/>
            </a:pPr>
            <a:r>
              <a:rPr lang="tr-TR" sz="1200" dirty="0">
                <a:solidFill>
                  <a:schemeClr val="tx1"/>
                </a:solidFill>
                <a:latin typeface="+mn-lt"/>
                <a:ea typeface="Helvetica Neue Light" panose="02000403000000020004" pitchFamily="2" charset="0"/>
                <a:cs typeface="Helvetica Neue" panose="02000503000000020004" pitchFamily="2" charset="0"/>
              </a:rPr>
              <a:t>Birim Web sayfası ve işlevleri hakkında bilgilendirme.</a:t>
            </a:r>
            <a:endParaRPr lang="en-US" sz="1200" dirty="0">
              <a:solidFill>
                <a:schemeClr val="tx1"/>
              </a:solidFill>
              <a:latin typeface="+mn-lt"/>
              <a:ea typeface="Helvetica Neue Light" panose="02000403000000020004" pitchFamily="2" charset="0"/>
              <a:cs typeface="Helvetica Neue" panose="02000503000000020004" pitchFamily="2" charset="0"/>
            </a:endParaRPr>
          </a:p>
          <a:p>
            <a:endParaRPr lang="en-TR" dirty="0"/>
          </a:p>
        </p:txBody>
      </p:sp>
      <p:sp>
        <p:nvSpPr>
          <p:cNvPr id="4" name="Slide Number Placeholder 3"/>
          <p:cNvSpPr>
            <a:spLocks noGrp="1"/>
          </p:cNvSpPr>
          <p:nvPr>
            <p:ph type="sldNum" sz="quarter" idx="5"/>
          </p:nvPr>
        </p:nvSpPr>
        <p:spPr/>
        <p:txBody>
          <a:bodyPr/>
          <a:lstStyle/>
          <a:p>
            <a:fld id="{E94CF8B0-938A-B940-827E-E11CB1E17B31}" type="slidenum">
              <a:rPr lang="en-US" smtClean="0"/>
              <a:t>20</a:t>
            </a:fld>
            <a:endParaRPr lang="en-US"/>
          </a:p>
        </p:txBody>
      </p:sp>
    </p:spTree>
    <p:extLst>
      <p:ext uri="{BB962C8B-B14F-4D97-AF65-F5344CB8AC3E}">
        <p14:creationId xmlns:p14="http://schemas.microsoft.com/office/powerpoint/2010/main" val="5376155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endParaRPr lang="en-TR" dirty="0"/>
          </a:p>
        </p:txBody>
      </p:sp>
      <p:sp>
        <p:nvSpPr>
          <p:cNvPr id="4" name="Slide Number Placeholder 3"/>
          <p:cNvSpPr>
            <a:spLocks noGrp="1"/>
          </p:cNvSpPr>
          <p:nvPr>
            <p:ph type="sldNum" sz="quarter" idx="5"/>
          </p:nvPr>
        </p:nvSpPr>
        <p:spPr/>
        <p:txBody>
          <a:bodyPr/>
          <a:lstStyle/>
          <a:p>
            <a:fld id="{E94CF8B0-938A-B940-827E-E11CB1E17B31}" type="slidenum">
              <a:rPr lang="en-US" smtClean="0"/>
              <a:t>21</a:t>
            </a:fld>
            <a:endParaRPr lang="en-US"/>
          </a:p>
        </p:txBody>
      </p:sp>
    </p:spTree>
    <p:extLst>
      <p:ext uri="{BB962C8B-B14F-4D97-AF65-F5344CB8AC3E}">
        <p14:creationId xmlns:p14="http://schemas.microsoft.com/office/powerpoint/2010/main" val="33357015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endParaRPr lang="tr-TR" dirty="0"/>
          </a:p>
          <a:p>
            <a:endParaRPr lang="en-TR" dirty="0"/>
          </a:p>
        </p:txBody>
      </p:sp>
      <p:sp>
        <p:nvSpPr>
          <p:cNvPr id="4" name="Slide Number Placeholder 3"/>
          <p:cNvSpPr>
            <a:spLocks noGrp="1"/>
          </p:cNvSpPr>
          <p:nvPr>
            <p:ph type="sldNum" sz="quarter" idx="5"/>
          </p:nvPr>
        </p:nvSpPr>
        <p:spPr/>
        <p:txBody>
          <a:bodyPr/>
          <a:lstStyle/>
          <a:p>
            <a:fld id="{E94CF8B0-938A-B940-827E-E11CB1E17B31}" type="slidenum">
              <a:rPr lang="en-US" smtClean="0"/>
              <a:t>22</a:t>
            </a:fld>
            <a:endParaRPr lang="en-US"/>
          </a:p>
        </p:txBody>
      </p:sp>
    </p:spTree>
    <p:extLst>
      <p:ext uri="{BB962C8B-B14F-4D97-AF65-F5344CB8AC3E}">
        <p14:creationId xmlns:p14="http://schemas.microsoft.com/office/powerpoint/2010/main" val="387545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23</a:t>
            </a:fld>
            <a:endParaRPr lang="en-US"/>
          </a:p>
        </p:txBody>
      </p:sp>
    </p:spTree>
    <p:extLst>
      <p:ext uri="{BB962C8B-B14F-4D97-AF65-F5344CB8AC3E}">
        <p14:creationId xmlns:p14="http://schemas.microsoft.com/office/powerpoint/2010/main" val="42273014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lang="tr-TR" sz="1200" dirty="0">
                <a:effectLst/>
                <a:latin typeface="+mn-lt"/>
                <a:ea typeface="Calibri" panose="020F0502020204030204" pitchFamily="34" charset="0"/>
                <a:cs typeface="Times New Roman" panose="02020603050405020304" pitchFamily="18" charset="0"/>
              </a:rPr>
              <a:t>Öğretim elamanlarının kendisini tanıtması, ofis ve iletişim bilgilerinin/yollarının paylaşılması (ofis saatleri, e-posta ve sosyal medya hesapları vb. iletişim adreslerinin paylaşımı. </a:t>
            </a:r>
            <a:endParaRPr lang="en-US" sz="1200" dirty="0">
              <a:effectLst/>
              <a:latin typeface="+mn-lt"/>
              <a:ea typeface="Calibri" panose="020F0502020204030204" pitchFamily="34" charset="0"/>
              <a:cs typeface="Times New Roman" panose="02020603050405020304" pitchFamily="18" charset="0"/>
            </a:endParaRPr>
          </a:p>
          <a:p>
            <a:pPr marL="285750" marR="0" lvl="0" indent="-285750">
              <a:spcBef>
                <a:spcPts val="0"/>
              </a:spcBef>
              <a:spcAft>
                <a:spcPts val="0"/>
              </a:spcAft>
              <a:buFont typeface="Wingdings" pitchFamily="2" charset="2"/>
              <a:buChar char="§"/>
            </a:pPr>
            <a:r>
              <a:rPr lang="tr-TR" sz="1200" dirty="0">
                <a:effectLst/>
                <a:latin typeface="+mn-lt"/>
                <a:ea typeface="Calibri" panose="020F0502020204030204" pitchFamily="34" charset="0"/>
                <a:cs typeface="Times New Roman" panose="02020603050405020304" pitchFamily="18" charset="0"/>
              </a:rPr>
              <a:t>Öğrenci sayısının uygun olduğu durumlarda öğrencilerin kendilerini tanıtması.</a:t>
            </a:r>
            <a:endParaRPr lang="en-US" sz="1200" dirty="0">
              <a:effectLst/>
              <a:latin typeface="+mn-lt"/>
              <a:ea typeface="Calibri" panose="020F0502020204030204" pitchFamily="34" charset="0"/>
              <a:cs typeface="Times New Roman" panose="02020603050405020304" pitchFamily="18" charset="0"/>
            </a:endParaRPr>
          </a:p>
          <a:p>
            <a:endParaRPr lang="en-TR" dirty="0"/>
          </a:p>
        </p:txBody>
      </p:sp>
      <p:sp>
        <p:nvSpPr>
          <p:cNvPr id="4" name="Slide Number Placeholder 3"/>
          <p:cNvSpPr>
            <a:spLocks noGrp="1"/>
          </p:cNvSpPr>
          <p:nvPr>
            <p:ph type="sldNum" sz="quarter" idx="5"/>
          </p:nvPr>
        </p:nvSpPr>
        <p:spPr/>
        <p:txBody>
          <a:bodyPr/>
          <a:lstStyle/>
          <a:p>
            <a:fld id="{E94CF8B0-938A-B940-827E-E11CB1E17B31}" type="slidenum">
              <a:rPr lang="en-US" smtClean="0"/>
              <a:t>24</a:t>
            </a:fld>
            <a:endParaRPr lang="en-US"/>
          </a:p>
        </p:txBody>
      </p:sp>
    </p:spTree>
    <p:extLst>
      <p:ext uri="{BB962C8B-B14F-4D97-AF65-F5344CB8AC3E}">
        <p14:creationId xmlns:p14="http://schemas.microsoft.com/office/powerpoint/2010/main" val="18439686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effectLst/>
                <a:latin typeface="+mn-lt"/>
                <a:ea typeface="Calibri" panose="020F0502020204030204" pitchFamily="34" charset="0"/>
                <a:cs typeface="Times New Roman" panose="02020603050405020304" pitchFamily="18" charset="0"/>
              </a:rPr>
              <a:t>(Bölüm başkanı tarafından danışmanın görevleri hakkında bilgi verildiği aşama)</a:t>
            </a:r>
          </a:p>
        </p:txBody>
      </p:sp>
      <p:sp>
        <p:nvSpPr>
          <p:cNvPr id="4" name="Slide Number Placeholder 3"/>
          <p:cNvSpPr>
            <a:spLocks noGrp="1"/>
          </p:cNvSpPr>
          <p:nvPr>
            <p:ph type="sldNum" sz="quarter" idx="5"/>
          </p:nvPr>
        </p:nvSpPr>
        <p:spPr/>
        <p:txBody>
          <a:bodyPr/>
          <a:lstStyle/>
          <a:p>
            <a:fld id="{E94CF8B0-938A-B940-827E-E11CB1E17B31}" type="slidenum">
              <a:rPr lang="en-US" smtClean="0"/>
              <a:t>25</a:t>
            </a:fld>
            <a:endParaRPr lang="en-US"/>
          </a:p>
        </p:txBody>
      </p:sp>
    </p:spTree>
    <p:extLst>
      <p:ext uri="{BB962C8B-B14F-4D97-AF65-F5344CB8AC3E}">
        <p14:creationId xmlns:p14="http://schemas.microsoft.com/office/powerpoint/2010/main" val="951065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000000"/>
                </a:solidFill>
                <a:latin typeface="+mn-lt"/>
                <a:ea typeface="Helvetica Neue Light" panose="02000403000000020004" pitchFamily="2" charset="0"/>
                <a:cs typeface="Helvetica Neue" panose="02000503000000020004" pitchFamily="2" charset="0"/>
              </a:rPr>
              <a:t>Her sınıf ya da şubenin danışmanının ilgili öğrencilere tanıtılması.</a:t>
            </a:r>
            <a:endParaRPr lang="en-US" sz="1200" dirty="0">
              <a:solidFill>
                <a:srgbClr val="000000"/>
              </a:solidFill>
              <a:latin typeface="+mn-lt"/>
              <a:ea typeface="Helvetica Neue Light" panose="020004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000000"/>
                </a:solidFill>
                <a:latin typeface="+mn-lt"/>
                <a:ea typeface="Helvetica Neue Light" panose="02000403000000020004" pitchFamily="2" charset="0"/>
                <a:cs typeface="Helvetica Neue" panose="02000503000000020004" pitchFamily="2" charset="0"/>
              </a:rPr>
              <a:t>Hangi durumlarda danışmanla iletişime geçileceği konusunda bilgilendirme.</a:t>
            </a:r>
            <a:endParaRPr lang="en-US" sz="1200" dirty="0">
              <a:solidFill>
                <a:srgbClr val="000000"/>
              </a:solidFill>
              <a:latin typeface="+mn-lt"/>
              <a:ea typeface="Helvetica Neue Light" panose="020004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000000"/>
                </a:solidFill>
                <a:latin typeface="+mn-lt"/>
                <a:ea typeface="Helvetica Neue Light" panose="02000403000000020004" pitchFamily="2" charset="0"/>
                <a:cs typeface="Helvetica Neue" panose="02000503000000020004" pitchFamily="2" charset="0"/>
              </a:rPr>
              <a:t>Danışmanların ofis saatleri ve iletişim kanalları hakkında açıklama.</a:t>
            </a:r>
            <a:endParaRPr lang="en-US" sz="1200" dirty="0">
              <a:solidFill>
                <a:srgbClr val="000000"/>
              </a:solidFill>
              <a:latin typeface="+mn-lt"/>
              <a:ea typeface="Helvetica Neue Light" panose="020004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26</a:t>
            </a:fld>
            <a:endParaRPr lang="en-US"/>
          </a:p>
        </p:txBody>
      </p:sp>
    </p:spTree>
    <p:extLst>
      <p:ext uri="{BB962C8B-B14F-4D97-AF65-F5344CB8AC3E}">
        <p14:creationId xmlns:p14="http://schemas.microsoft.com/office/powerpoint/2010/main" val="36756437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Akademik Danışman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27</a:t>
            </a:fld>
            <a:endParaRPr lang="en-US"/>
          </a:p>
        </p:txBody>
      </p:sp>
    </p:spTree>
    <p:extLst>
      <p:ext uri="{BB962C8B-B14F-4D97-AF65-F5344CB8AC3E}">
        <p14:creationId xmlns:p14="http://schemas.microsoft.com/office/powerpoint/2010/main" val="16937598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Akademik Danışman</a:t>
            </a:r>
            <a:endParaRPr lang="tr-TR"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effectLst/>
                <a:latin typeface="+mn-lt"/>
                <a:ea typeface="Calibri" panose="020F0502020204030204" pitchFamily="34" charset="0"/>
                <a:cs typeface="Times New Roman" panose="02020603050405020304" pitchFamily="18" charset="0"/>
              </a:rPr>
              <a:t>Kimlik kartlarının ne zaman ve nasıl verileceği bilgisinin aktarılması.</a:t>
            </a:r>
          </a:p>
        </p:txBody>
      </p:sp>
      <p:sp>
        <p:nvSpPr>
          <p:cNvPr id="4" name="Slide Number Placeholder 3"/>
          <p:cNvSpPr>
            <a:spLocks noGrp="1"/>
          </p:cNvSpPr>
          <p:nvPr>
            <p:ph type="sldNum" sz="quarter" idx="5"/>
          </p:nvPr>
        </p:nvSpPr>
        <p:spPr/>
        <p:txBody>
          <a:bodyPr/>
          <a:lstStyle/>
          <a:p>
            <a:fld id="{E94CF8B0-938A-B940-827E-E11CB1E17B31}" type="slidenum">
              <a:rPr lang="en-US" smtClean="0"/>
              <a:t>28</a:t>
            </a:fld>
            <a:endParaRPr lang="en-US"/>
          </a:p>
        </p:txBody>
      </p:sp>
    </p:spTree>
    <p:extLst>
      <p:ext uri="{BB962C8B-B14F-4D97-AF65-F5344CB8AC3E}">
        <p14:creationId xmlns:p14="http://schemas.microsoft.com/office/powerpoint/2010/main" val="36330108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Akademik Danışman</a:t>
            </a:r>
            <a:endParaRPr lang="tr-TR"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29</a:t>
            </a:fld>
            <a:endParaRPr lang="en-US"/>
          </a:p>
        </p:txBody>
      </p:sp>
    </p:spTree>
    <p:extLst>
      <p:ext uri="{BB962C8B-B14F-4D97-AF65-F5344CB8AC3E}">
        <p14:creationId xmlns:p14="http://schemas.microsoft.com/office/powerpoint/2010/main" val="130081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Bu program kapsamında ilk olarak sizlere üniversitemiz, bağlı olduğumuz </a:t>
            </a:r>
            <a:r>
              <a:rPr lang="tr-TR" b="1" noProof="0" dirty="0">
                <a:solidFill>
                  <a:schemeClr val="tx1"/>
                </a:solidFill>
                <a:latin typeface="+mn-lt"/>
              </a:rPr>
              <a:t>fakülte</a:t>
            </a:r>
            <a:r>
              <a:rPr lang="tr-TR" noProof="0" dirty="0">
                <a:solidFill>
                  <a:schemeClr val="tx1"/>
                </a:solidFill>
                <a:latin typeface="+mn-lt"/>
              </a:rPr>
              <a:t> ve bölümümüz/programımız hakkında bilgiler aktarılacak.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Birimimizde yer alan </a:t>
            </a:r>
            <a:r>
              <a:rPr lang="tr-TR" b="1" noProof="0" dirty="0">
                <a:solidFill>
                  <a:schemeClr val="tx1"/>
                </a:solidFill>
                <a:latin typeface="+mn-lt"/>
              </a:rPr>
              <a:t>öğretim üyelerimiz kendileri tanıtarak </a:t>
            </a:r>
            <a:r>
              <a:rPr lang="tr-TR" noProof="0" dirty="0">
                <a:solidFill>
                  <a:schemeClr val="tx1"/>
                </a:solidFill>
                <a:latin typeface="+mn-lt"/>
              </a:rPr>
              <a:t>dersleri hakkında bilgiler sunacaklar.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Akademik danışmanlarınızı tanıyacak ve sizlerden beklentilerini öğreneceksiniz.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Yeni müfredatımız hakkında bilgilendirmeler yapılacak.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Ayrıca sizlerin uyum sürecini hızlandırmak için ders kayıt, sınavlar, ölçme ve değerlendirme, kimlik kartları, ve daha birçok faydalı bilgilerin yer aldığı sunumlarımız olacak.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Lütfen program sırasında aklınıza takılan konulardaki sorularınızı not alınız ve soru-cevap bölümünde bizlerle paylaşınız.</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Son kısımda ise birim oryantasyon programımızı değerlendireceğiniz anketimiz yer alacaktır.</a:t>
            </a:r>
          </a:p>
        </p:txBody>
      </p:sp>
      <p:sp>
        <p:nvSpPr>
          <p:cNvPr id="4" name="Slide Number Placeholder 3"/>
          <p:cNvSpPr>
            <a:spLocks noGrp="1"/>
          </p:cNvSpPr>
          <p:nvPr>
            <p:ph type="sldNum" sz="quarter" idx="5"/>
          </p:nvPr>
        </p:nvSpPr>
        <p:spPr/>
        <p:txBody>
          <a:bodyPr/>
          <a:lstStyle/>
          <a:p>
            <a:fld id="{E94CF8B0-938A-B940-827E-E11CB1E17B31}" type="slidenum">
              <a:rPr lang="en-US" smtClean="0"/>
              <a:t>3</a:t>
            </a:fld>
            <a:endParaRPr lang="en-US"/>
          </a:p>
        </p:txBody>
      </p:sp>
    </p:spTree>
    <p:extLst>
      <p:ext uri="{BB962C8B-B14F-4D97-AF65-F5344CB8AC3E}">
        <p14:creationId xmlns:p14="http://schemas.microsoft.com/office/powerpoint/2010/main" val="30364667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sz="1200" dirty="0">
                <a:effectLst/>
                <a:latin typeface="+mn-lt"/>
                <a:ea typeface="Calibri" panose="020F0502020204030204" pitchFamily="34" charset="0"/>
              </a:rPr>
              <a:t>(Bölüm başkanı veya danışman tarafından müfredat ve eğitimle ilgili genel bilgilerin verildiği aşama)</a:t>
            </a:r>
            <a:r>
              <a:rPr lang="en-US" sz="1200" dirty="0">
                <a:effectLst/>
                <a:latin typeface="+mn-lt"/>
              </a:rPr>
              <a:t> </a:t>
            </a:r>
            <a:endParaRPr lang="en-TR" sz="1200" dirty="0">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30</a:t>
            </a:fld>
            <a:endParaRPr lang="en-US"/>
          </a:p>
        </p:txBody>
      </p:sp>
    </p:spTree>
    <p:extLst>
      <p:ext uri="{BB962C8B-B14F-4D97-AF65-F5344CB8AC3E}">
        <p14:creationId xmlns:p14="http://schemas.microsoft.com/office/powerpoint/2010/main" val="32566558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sz="1200" dirty="0">
                <a:effectLst/>
                <a:latin typeface="+mn-lt"/>
                <a:ea typeface="Calibri" panose="020F0502020204030204" pitchFamily="34" charset="0"/>
              </a:rPr>
              <a:t>(İlk yıl derslerinin tanıtılması)</a:t>
            </a:r>
            <a:r>
              <a:rPr lang="en-US" sz="1200" dirty="0">
                <a:effectLst/>
                <a:latin typeface="+mn-lt"/>
              </a:rPr>
              <a:t> </a:t>
            </a:r>
            <a:endParaRPr lang="en-TR" sz="1200" dirty="0">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31</a:t>
            </a:fld>
            <a:endParaRPr lang="en-US"/>
          </a:p>
        </p:txBody>
      </p:sp>
    </p:spTree>
    <p:extLst>
      <p:ext uri="{BB962C8B-B14F-4D97-AF65-F5344CB8AC3E}">
        <p14:creationId xmlns:p14="http://schemas.microsoft.com/office/powerpoint/2010/main" val="14823532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32</a:t>
            </a:fld>
            <a:endParaRPr lang="en-US"/>
          </a:p>
        </p:txBody>
      </p:sp>
    </p:spTree>
    <p:extLst>
      <p:ext uri="{BB962C8B-B14F-4D97-AF65-F5344CB8AC3E}">
        <p14:creationId xmlns:p14="http://schemas.microsoft.com/office/powerpoint/2010/main" val="24860372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33</a:t>
            </a:fld>
            <a:endParaRPr lang="en-US"/>
          </a:p>
        </p:txBody>
      </p:sp>
    </p:spTree>
    <p:extLst>
      <p:ext uri="{BB962C8B-B14F-4D97-AF65-F5344CB8AC3E}">
        <p14:creationId xmlns:p14="http://schemas.microsoft.com/office/powerpoint/2010/main" val="17265957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34</a:t>
            </a:fld>
            <a:endParaRPr lang="en-US"/>
          </a:p>
        </p:txBody>
      </p:sp>
    </p:spTree>
    <p:extLst>
      <p:ext uri="{BB962C8B-B14F-4D97-AF65-F5344CB8AC3E}">
        <p14:creationId xmlns:p14="http://schemas.microsoft.com/office/powerpoint/2010/main" val="8084207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35</a:t>
            </a:fld>
            <a:endParaRPr lang="en-US"/>
          </a:p>
        </p:txBody>
      </p:sp>
    </p:spTree>
    <p:extLst>
      <p:ext uri="{BB962C8B-B14F-4D97-AF65-F5344CB8AC3E}">
        <p14:creationId xmlns:p14="http://schemas.microsoft.com/office/powerpoint/2010/main" val="11653814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36</a:t>
            </a:fld>
            <a:endParaRPr lang="en-US"/>
          </a:p>
        </p:txBody>
      </p:sp>
    </p:spTree>
    <p:extLst>
      <p:ext uri="{BB962C8B-B14F-4D97-AF65-F5344CB8AC3E}">
        <p14:creationId xmlns:p14="http://schemas.microsoft.com/office/powerpoint/2010/main" val="23735771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37</a:t>
            </a:fld>
            <a:endParaRPr lang="en-US"/>
          </a:p>
        </p:txBody>
      </p:sp>
    </p:spTree>
    <p:extLst>
      <p:ext uri="{BB962C8B-B14F-4D97-AF65-F5344CB8AC3E}">
        <p14:creationId xmlns:p14="http://schemas.microsoft.com/office/powerpoint/2010/main" val="41628938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38</a:t>
            </a:fld>
            <a:endParaRPr lang="en-US"/>
          </a:p>
        </p:txBody>
      </p:sp>
    </p:spTree>
    <p:extLst>
      <p:ext uri="{BB962C8B-B14F-4D97-AF65-F5344CB8AC3E}">
        <p14:creationId xmlns:p14="http://schemas.microsoft.com/office/powerpoint/2010/main" val="25431819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39</a:t>
            </a:fld>
            <a:endParaRPr lang="en-US"/>
          </a:p>
        </p:txBody>
      </p:sp>
    </p:spTree>
    <p:extLst>
      <p:ext uri="{BB962C8B-B14F-4D97-AF65-F5344CB8AC3E}">
        <p14:creationId xmlns:p14="http://schemas.microsoft.com/office/powerpoint/2010/main" val="789114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tr-TR" altLang="en-US" sz="1200" dirty="0">
                <a:solidFill>
                  <a:schemeClr val="tx1"/>
                </a:solidFill>
                <a:latin typeface="+mn-lt"/>
              </a:rPr>
              <a:t>Üniversiteler sadece eğitim sunan ya da araştırma yapan kurumlar değildir ayrıca yetiştirdikleri bireyler ve yapılan uygulamalarla toplumun değişmesine katkı sunan yapılardır. Bu bağlamda ayrı ayrı değerlendirilen </a:t>
            </a:r>
            <a:r>
              <a:rPr lang="tr-TR" dirty="0">
                <a:solidFill>
                  <a:schemeClr val="tx1"/>
                </a:solidFill>
                <a:latin typeface="+mn-lt"/>
                <a:ea typeface="Helvetica Neue Medium" panose="02000503000000020004" pitchFamily="2" charset="0"/>
                <a:cs typeface="Helvetica Neue Medium" panose="02000503000000020004" pitchFamily="2" charset="0"/>
              </a:rPr>
              <a:t>eğitim, araştırma ve toplumsal katkı </a:t>
            </a:r>
            <a:r>
              <a:rPr lang="tr-TR" altLang="en-US" sz="1200" dirty="0">
                <a:solidFill>
                  <a:schemeClr val="tx1"/>
                </a:solidFill>
                <a:latin typeface="+mn-lt"/>
              </a:rPr>
              <a:t>misyonlarını, Atatürk Üniversitesi </a:t>
            </a:r>
            <a:r>
              <a:rPr lang="tr-TR" dirty="0">
                <a:solidFill>
                  <a:schemeClr val="tx1"/>
                </a:solidFill>
                <a:latin typeface="+mn-lt"/>
                <a:ea typeface="Helvetica Neue Light" panose="02000403000000020004" pitchFamily="2" charset="0"/>
              </a:rPr>
              <a:t>bütünleşik bir yapıda sunmakta ve böylece </a:t>
            </a:r>
            <a:r>
              <a:rPr lang="tr-TR" dirty="0">
                <a:solidFill>
                  <a:schemeClr val="tx1"/>
                </a:solidFill>
                <a:latin typeface="+mn-lt"/>
                <a:ea typeface="Helvetica Neue Medium" panose="02000503000000020004" pitchFamily="2" charset="0"/>
                <a:cs typeface="Helvetica Neue Medium" panose="02000503000000020004" pitchFamily="2" charset="0"/>
              </a:rPr>
              <a:t>üniversitenin etkisini genişletmeyi</a:t>
            </a:r>
            <a:r>
              <a:rPr lang="tr-TR" dirty="0">
                <a:solidFill>
                  <a:schemeClr val="tx1"/>
                </a:solidFill>
                <a:latin typeface="+mn-lt"/>
                <a:ea typeface="Helvetica Neue Light" panose="02000403000000020004" pitchFamily="2" charset="0"/>
              </a:rPr>
              <a:t> hedeflemektedir. </a:t>
            </a:r>
            <a:r>
              <a:rPr lang="tr-TR" altLang="en-US" sz="1200" dirty="0">
                <a:solidFill>
                  <a:schemeClr val="tx1"/>
                </a:solidFill>
                <a:latin typeface="+mn-lt"/>
              </a:rPr>
              <a:t>Üniversitemiz bu üç misyon ve 7 alan ile birlikte eğitimin niteliğini artırmak ve bu sayede her yönüyle donanımlı insan kaynağını oluşturmayı benimsemiştir.</a:t>
            </a:r>
            <a:endParaRPr lang="tr-TR" dirty="0">
              <a:solidFill>
                <a:schemeClr val="tx1"/>
              </a:solidFill>
              <a:latin typeface="+mn-lt"/>
              <a:ea typeface="Helvetica Neue Light" panose="02000403000000020004" pitchFamily="2"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4</a:t>
            </a:fld>
            <a:endParaRPr lang="en-US"/>
          </a:p>
        </p:txBody>
      </p:sp>
    </p:spTree>
    <p:extLst>
      <p:ext uri="{BB962C8B-B14F-4D97-AF65-F5344CB8AC3E}">
        <p14:creationId xmlns:p14="http://schemas.microsoft.com/office/powerpoint/2010/main" val="13915896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40</a:t>
            </a:fld>
            <a:endParaRPr lang="en-US"/>
          </a:p>
        </p:txBody>
      </p:sp>
    </p:spTree>
    <p:extLst>
      <p:ext uri="{BB962C8B-B14F-4D97-AF65-F5344CB8AC3E}">
        <p14:creationId xmlns:p14="http://schemas.microsoft.com/office/powerpoint/2010/main" val="39670363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41</a:t>
            </a:fld>
            <a:endParaRPr lang="en-US"/>
          </a:p>
        </p:txBody>
      </p:sp>
    </p:spTree>
    <p:extLst>
      <p:ext uri="{BB962C8B-B14F-4D97-AF65-F5344CB8AC3E}">
        <p14:creationId xmlns:p14="http://schemas.microsoft.com/office/powerpoint/2010/main" val="3854676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42</a:t>
            </a:fld>
            <a:endParaRPr lang="en-US"/>
          </a:p>
        </p:txBody>
      </p:sp>
    </p:spTree>
    <p:extLst>
      <p:ext uri="{BB962C8B-B14F-4D97-AF65-F5344CB8AC3E}">
        <p14:creationId xmlns:p14="http://schemas.microsoft.com/office/powerpoint/2010/main" val="28962966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43</a:t>
            </a:fld>
            <a:endParaRPr lang="en-US"/>
          </a:p>
        </p:txBody>
      </p:sp>
    </p:spTree>
    <p:extLst>
      <p:ext uri="{BB962C8B-B14F-4D97-AF65-F5344CB8AC3E}">
        <p14:creationId xmlns:p14="http://schemas.microsoft.com/office/powerpoint/2010/main" val="32684482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44</a:t>
            </a:fld>
            <a:endParaRPr lang="en-US"/>
          </a:p>
        </p:txBody>
      </p:sp>
    </p:spTree>
    <p:extLst>
      <p:ext uri="{BB962C8B-B14F-4D97-AF65-F5344CB8AC3E}">
        <p14:creationId xmlns:p14="http://schemas.microsoft.com/office/powerpoint/2010/main" val="30834296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45</a:t>
            </a:fld>
            <a:endParaRPr lang="en-US"/>
          </a:p>
        </p:txBody>
      </p:sp>
    </p:spTree>
    <p:extLst>
      <p:ext uri="{BB962C8B-B14F-4D97-AF65-F5344CB8AC3E}">
        <p14:creationId xmlns:p14="http://schemas.microsoft.com/office/powerpoint/2010/main" val="36268970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46</a:t>
            </a:fld>
            <a:endParaRPr lang="en-US"/>
          </a:p>
        </p:txBody>
      </p:sp>
    </p:spTree>
    <p:extLst>
      <p:ext uri="{BB962C8B-B14F-4D97-AF65-F5344CB8AC3E}">
        <p14:creationId xmlns:p14="http://schemas.microsoft.com/office/powerpoint/2010/main" val="6412313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47</a:t>
            </a:fld>
            <a:endParaRPr lang="en-US"/>
          </a:p>
        </p:txBody>
      </p:sp>
    </p:spTree>
    <p:extLst>
      <p:ext uri="{BB962C8B-B14F-4D97-AF65-F5344CB8AC3E}">
        <p14:creationId xmlns:p14="http://schemas.microsoft.com/office/powerpoint/2010/main" val="22562287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48</a:t>
            </a:fld>
            <a:endParaRPr lang="en-US"/>
          </a:p>
        </p:txBody>
      </p:sp>
    </p:spTree>
    <p:extLst>
      <p:ext uri="{BB962C8B-B14F-4D97-AF65-F5344CB8AC3E}">
        <p14:creationId xmlns:p14="http://schemas.microsoft.com/office/powerpoint/2010/main" val="41680232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49</a:t>
            </a:fld>
            <a:endParaRPr lang="en-US"/>
          </a:p>
        </p:txBody>
      </p:sp>
    </p:spTree>
    <p:extLst>
      <p:ext uri="{BB962C8B-B14F-4D97-AF65-F5344CB8AC3E}">
        <p14:creationId xmlns:p14="http://schemas.microsoft.com/office/powerpoint/2010/main" val="1649343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Üniversitemiz bünyesinde 3 seviyede eğitim-öğretim faaliyetleri sunulmaktadır.</a:t>
            </a:r>
          </a:p>
          <a:p>
            <a:r>
              <a:rPr lang="tr-TR" b="1" dirty="0" err="1">
                <a:solidFill>
                  <a:schemeClr val="tx1"/>
                </a:solidFill>
                <a:latin typeface="+mn-lt"/>
              </a:rPr>
              <a:t>Önlisans</a:t>
            </a:r>
            <a:r>
              <a:rPr lang="tr-TR" b="1" dirty="0">
                <a:solidFill>
                  <a:schemeClr val="tx1"/>
                </a:solidFill>
                <a:latin typeface="+mn-lt"/>
              </a:rPr>
              <a:t> </a:t>
            </a:r>
            <a:r>
              <a:rPr lang="tr-TR" dirty="0">
                <a:solidFill>
                  <a:schemeClr val="tx1"/>
                </a:solidFill>
                <a:latin typeface="+mn-lt"/>
              </a:rPr>
              <a:t>düzeyinde 2 yıllık programları kapsayan 13 Meslek Yüksekokul yer almaktadır. </a:t>
            </a:r>
          </a:p>
          <a:p>
            <a:r>
              <a:rPr lang="tr-TR" dirty="0">
                <a:solidFill>
                  <a:schemeClr val="tx1"/>
                </a:solidFill>
                <a:latin typeface="+mn-lt"/>
              </a:rPr>
              <a:t>Üniversitemizde 4 yıllık programların yer aldığı </a:t>
            </a:r>
            <a:r>
              <a:rPr lang="tr-TR" b="1" dirty="0">
                <a:solidFill>
                  <a:schemeClr val="tx1"/>
                </a:solidFill>
                <a:latin typeface="+mn-lt"/>
              </a:rPr>
              <a:t>lisans</a:t>
            </a:r>
            <a:r>
              <a:rPr lang="tr-TR" dirty="0">
                <a:solidFill>
                  <a:schemeClr val="tx1"/>
                </a:solidFill>
                <a:latin typeface="+mn-lt"/>
              </a:rPr>
              <a:t> düzeyinde </a:t>
            </a:r>
            <a:r>
              <a:rPr lang="tr-TR" dirty="0" err="1">
                <a:solidFill>
                  <a:schemeClr val="tx1"/>
                </a:solidFill>
                <a:latin typeface="+mn-lt"/>
              </a:rPr>
              <a:t>Açıköğretim</a:t>
            </a:r>
            <a:r>
              <a:rPr lang="tr-TR" dirty="0">
                <a:solidFill>
                  <a:schemeClr val="tx1"/>
                </a:solidFill>
                <a:latin typeface="+mn-lt"/>
              </a:rPr>
              <a:t> Fakültesi dahil 23 fakülte, 1 yüksekokul ve 1 konservatuvar mevcuttur. </a:t>
            </a:r>
          </a:p>
          <a:p>
            <a:r>
              <a:rPr lang="tr-TR" dirty="0">
                <a:solidFill>
                  <a:schemeClr val="tx1"/>
                </a:solidFill>
                <a:latin typeface="+mn-lt"/>
              </a:rPr>
              <a:t>Son olarak, </a:t>
            </a:r>
            <a:r>
              <a:rPr lang="tr-TR" b="1" dirty="0">
                <a:solidFill>
                  <a:schemeClr val="tx1"/>
                </a:solidFill>
                <a:latin typeface="+mn-lt"/>
              </a:rPr>
              <a:t>lisansüstü</a:t>
            </a:r>
            <a:r>
              <a:rPr lang="tr-TR" dirty="0">
                <a:solidFill>
                  <a:schemeClr val="tx1"/>
                </a:solidFill>
                <a:latin typeface="+mn-lt"/>
              </a:rPr>
              <a:t> seviyesi ise yüksek lisans, sanatta yeterlilik ve doktora programlarını kapsamaktadır. Bu programlar 8 enstitü ile yürütülmektedir. </a:t>
            </a:r>
          </a:p>
          <a:p>
            <a:r>
              <a:rPr lang="tr-TR" dirty="0">
                <a:solidFill>
                  <a:schemeClr val="tx1"/>
                </a:solidFill>
                <a:latin typeface="+mn-lt"/>
              </a:rPr>
              <a:t>Üniversitemiz, 67.000 üzerinde öğrencisi ile Türkiye’nin ikinci büyük üniversitesi konumundadır.</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5</a:t>
            </a:fld>
            <a:endParaRPr lang="en-US"/>
          </a:p>
        </p:txBody>
      </p:sp>
    </p:spTree>
    <p:extLst>
      <p:ext uri="{BB962C8B-B14F-4D97-AF65-F5344CB8AC3E}">
        <p14:creationId xmlns:p14="http://schemas.microsoft.com/office/powerpoint/2010/main" val="12528622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50</a:t>
            </a:fld>
            <a:endParaRPr lang="en-US"/>
          </a:p>
        </p:txBody>
      </p:sp>
    </p:spTree>
    <p:extLst>
      <p:ext uri="{BB962C8B-B14F-4D97-AF65-F5344CB8AC3E}">
        <p14:creationId xmlns:p14="http://schemas.microsoft.com/office/powerpoint/2010/main" val="11927020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51</a:t>
            </a:fld>
            <a:endParaRPr lang="en-US"/>
          </a:p>
        </p:txBody>
      </p:sp>
    </p:spTree>
    <p:extLst>
      <p:ext uri="{BB962C8B-B14F-4D97-AF65-F5344CB8AC3E}">
        <p14:creationId xmlns:p14="http://schemas.microsoft.com/office/powerpoint/2010/main" val="14017714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endParaRPr lang="en-TR" dirty="0"/>
          </a:p>
        </p:txBody>
      </p:sp>
      <p:sp>
        <p:nvSpPr>
          <p:cNvPr id="4" name="Slide Number Placeholder 3"/>
          <p:cNvSpPr>
            <a:spLocks noGrp="1"/>
          </p:cNvSpPr>
          <p:nvPr>
            <p:ph type="sldNum" sz="quarter" idx="5"/>
          </p:nvPr>
        </p:nvSpPr>
        <p:spPr/>
        <p:txBody>
          <a:bodyPr/>
          <a:lstStyle/>
          <a:p>
            <a:fld id="{E94CF8B0-938A-B940-827E-E11CB1E17B31}" type="slidenum">
              <a:rPr lang="en-US" smtClean="0"/>
              <a:t>52</a:t>
            </a:fld>
            <a:endParaRPr lang="en-US"/>
          </a:p>
        </p:txBody>
      </p:sp>
    </p:spTree>
    <p:extLst>
      <p:ext uri="{BB962C8B-B14F-4D97-AF65-F5344CB8AC3E}">
        <p14:creationId xmlns:p14="http://schemas.microsoft.com/office/powerpoint/2010/main" val="722437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chemeClr val="tx1"/>
                </a:solidFill>
                <a:latin typeface="+mn-lt"/>
                <a:ea typeface="Helvetica Neue Light" panose="02000403000000020004" pitchFamily="2" charset="0"/>
              </a:rPr>
              <a:t>Atatürk Üniversitesi araştırma ve uygulama alanlarında çalışmalar yürüten 45 merkezle (AUM: Araştırma ve Uygulama Merkezi / UAM: Uygulama ve Araştırma Merkezi) farklı bilim dallarına katkı sağlamaktadır. Sizler bu merkezlerimizi ziyaret edebilir ve birim yöneticilerinden detaylı bilgiler alabilirsiniz.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6</a:t>
            </a:fld>
            <a:endParaRPr lang="en-US"/>
          </a:p>
        </p:txBody>
      </p:sp>
    </p:spTree>
    <p:extLst>
      <p:ext uri="{BB962C8B-B14F-4D97-AF65-F5344CB8AC3E}">
        <p14:creationId xmlns:p14="http://schemas.microsoft.com/office/powerpoint/2010/main" val="1314483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chemeClr val="tx1"/>
                </a:solidFill>
                <a:latin typeface="+mn-lt"/>
                <a:ea typeface="Helvetica Neue Light" panose="02000403000000020004" pitchFamily="2" charset="0"/>
              </a:rPr>
              <a:t>Atatürk Üniversitesi’nde eğitim ve araştırmanın yanında sosyal hayata yönelik öğretim elemanlarımız ve öğrencilerimizin yürüttüğü projelerle toplumsal sorulara çözüm önerileri sunulmaktadır.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chemeClr val="tx1"/>
                </a:solidFill>
                <a:latin typeface="+mn-lt"/>
                <a:ea typeface="Helvetica Neue Light" panose="02000403000000020004" pitchFamily="2" charset="0"/>
              </a:rPr>
              <a:t>Öğrencilerin toplumla birliktelik duygularının gelişmesini sağlamak ve toplumsal sürece her yönüyle olumlu katkıda bulunabilme yetkinliğini kazandırabilmek için sunulan sosyal sorumluluk projelerini desteklenmektedir.</a:t>
            </a:r>
          </a:p>
          <a:p>
            <a:pPr marL="6350" indent="0">
              <a:spcAft>
                <a:spcPts val="600"/>
              </a:spcAft>
              <a:buFont typeface="Wingdings" pitchFamily="2" charset="2"/>
              <a:buNone/>
            </a:pPr>
            <a:r>
              <a:rPr lang="tr-TR" sz="1200" dirty="0">
                <a:solidFill>
                  <a:schemeClr val="tx1"/>
                </a:solidFill>
                <a:latin typeface="+mn-lt"/>
                <a:ea typeface="Helvetica Neue Light" panose="02000403000000020004" pitchFamily="2" charset="0"/>
              </a:rPr>
              <a:t>Lisans ve </a:t>
            </a:r>
            <a:r>
              <a:rPr lang="tr-TR" sz="1200" dirty="0" err="1">
                <a:solidFill>
                  <a:schemeClr val="tx1"/>
                </a:solidFill>
                <a:latin typeface="+mn-lt"/>
                <a:ea typeface="Helvetica Neue Light" panose="02000403000000020004" pitchFamily="2" charset="0"/>
              </a:rPr>
              <a:t>önlisans</a:t>
            </a:r>
            <a:r>
              <a:rPr lang="tr-TR" sz="1200" dirty="0">
                <a:solidFill>
                  <a:schemeClr val="tx1"/>
                </a:solidFill>
                <a:latin typeface="+mn-lt"/>
                <a:ea typeface="Helvetica Neue Light" panose="02000403000000020004" pitchFamily="2" charset="0"/>
              </a:rPr>
              <a:t> programlarında eğitim gören öğrencilerimiz, </a:t>
            </a:r>
            <a:r>
              <a:rPr lang="tr-TR" sz="1200" b="1" dirty="0">
                <a:solidFill>
                  <a:schemeClr val="tx1"/>
                </a:solidFill>
                <a:latin typeface="+mn-lt"/>
                <a:ea typeface="Helvetica Neue Medium" panose="02000503000000020004" pitchFamily="2" charset="0"/>
                <a:cs typeface="Helvetica Neue Medium" panose="02000503000000020004" pitchFamily="2" charset="0"/>
              </a:rPr>
              <a:t>Toplumsal Duyarlılık Projeleri Uygulama ve Araştırma Merkezine </a:t>
            </a:r>
            <a:r>
              <a:rPr lang="tr-TR" sz="1200" dirty="0">
                <a:solidFill>
                  <a:schemeClr val="tx1"/>
                </a:solidFill>
                <a:latin typeface="+mn-lt"/>
                <a:ea typeface="Helvetica Neue Light" panose="02000403000000020004" pitchFamily="2" charset="0"/>
              </a:rPr>
              <a:t>üzerinden sosyal sorumluluk projelerini sunabilmekte ve uygulamaları için desteklenmektedir.</a:t>
            </a:r>
          </a:p>
          <a:p>
            <a:pPr marL="6350" indent="0">
              <a:spcAft>
                <a:spcPts val="600"/>
              </a:spcAft>
              <a:buFont typeface="Wingdings" pitchFamily="2" charset="2"/>
              <a:buNone/>
            </a:pPr>
            <a:r>
              <a:rPr lang="tr-TR" sz="1200" dirty="0">
                <a:solidFill>
                  <a:schemeClr val="tx1"/>
                </a:solidFill>
                <a:latin typeface="+mn-lt"/>
                <a:ea typeface="Helvetica Neue Light" panose="02000403000000020004" pitchFamily="2" charset="0"/>
              </a:rPr>
              <a:t>Bu bağlamda üniversitemiz öğrencileri tarafından birçok proje hayata geçirilmiştir. YÖK tarafından her yıl yayınlanan Üniversite İzleme ve Değerlendirme Raporunda Üniversitemiz 2020 ve 2021 yıllarında sosyal sorumluluk projesi sayısının en yüksek olduğu üniversite olarak belirlenmiştir. </a:t>
            </a:r>
          </a:p>
          <a:p>
            <a:pPr marL="6350" indent="0">
              <a:spcAft>
                <a:spcPts val="600"/>
              </a:spcAft>
              <a:buFont typeface="Wingdings" pitchFamily="2" charset="2"/>
              <a:buNone/>
            </a:pPr>
            <a:r>
              <a:rPr lang="tr-TR" sz="1200" dirty="0">
                <a:solidFill>
                  <a:schemeClr val="tx1"/>
                </a:solidFill>
                <a:latin typeface="+mn-lt"/>
                <a:ea typeface="Helvetica Neue Light" panose="02000403000000020004" pitchFamily="2" charset="0"/>
              </a:rPr>
              <a:t>Bu öğrencilerimizin alanlarında eğitim almanın dışında topluma duyarlı ve sorunlar için yaratıcı fikirler ortaya koyma çabalarının bir ürünüdür.</a:t>
            </a:r>
          </a:p>
          <a:p>
            <a:pPr marL="288925" indent="-282575">
              <a:spcAft>
                <a:spcPts val="600"/>
              </a:spcAft>
              <a:buFont typeface="Wingdings" pitchFamily="2" charset="2"/>
              <a:buChar char="§"/>
            </a:pPr>
            <a:endParaRPr lang="tr-TR" sz="1200" dirty="0">
              <a:latin typeface="Helvetica Neue Light" panose="02000403000000020004" pitchFamily="2" charset="0"/>
              <a:ea typeface="Helvetica Neue Light" panose="020004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latin typeface="Helvetica Neue Light" panose="02000403000000020004" pitchFamily="2" charset="0"/>
              <a:ea typeface="Helvetica Neue Light" panose="02000403000000020004" pitchFamily="2" charset="0"/>
            </a:endParaRPr>
          </a:p>
          <a:p>
            <a:endParaRPr lang="en-TR" dirty="0"/>
          </a:p>
        </p:txBody>
      </p:sp>
      <p:sp>
        <p:nvSpPr>
          <p:cNvPr id="4" name="Slide Number Placeholder 3"/>
          <p:cNvSpPr>
            <a:spLocks noGrp="1"/>
          </p:cNvSpPr>
          <p:nvPr>
            <p:ph type="sldNum" sz="quarter" idx="5"/>
          </p:nvPr>
        </p:nvSpPr>
        <p:spPr/>
        <p:txBody>
          <a:bodyPr/>
          <a:lstStyle/>
          <a:p>
            <a:fld id="{E94CF8B0-938A-B940-827E-E11CB1E17B31}" type="slidenum">
              <a:rPr lang="en-US" smtClean="0"/>
              <a:t>7</a:t>
            </a:fld>
            <a:endParaRPr lang="en-US"/>
          </a:p>
        </p:txBody>
      </p:sp>
    </p:spTree>
    <p:extLst>
      <p:ext uri="{BB962C8B-B14F-4D97-AF65-F5344CB8AC3E}">
        <p14:creationId xmlns:p14="http://schemas.microsoft.com/office/powerpoint/2010/main" val="182353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ea typeface="Helvetica Neue" panose="02000503000000020004" pitchFamily="2" charset="0"/>
                <a:cs typeface="Helvetica Neue" panose="02000503000000020004" pitchFamily="2" charset="0"/>
              </a:rPr>
              <a:t>Bir Araştırma Üniversitesinde Eğitime Başlıyorsunuz!</a:t>
            </a:r>
            <a:endParaRPr lang="tr-TR" dirty="0">
              <a:solidFill>
                <a:schemeClr val="tx1"/>
              </a:solidFill>
              <a:latin typeface="+mn-lt"/>
            </a:endParaRPr>
          </a:p>
          <a:p>
            <a:r>
              <a:rPr lang="tr-TR" dirty="0">
                <a:solidFill>
                  <a:schemeClr val="tx1"/>
                </a:solidFill>
                <a:latin typeface="+mn-lt"/>
              </a:rPr>
              <a:t>2021 yılı Aralık ayında YÖK tarafından açıklanan listesinde 20 devlet üniversitesi ve 3 vakıf üniversitesi araştırma üniversitesi olarak belirlenmiştir. Atatürk Üniversitesi yürüttüğü farklı seviyedeki eğitim faaliyetleri, yapılan bilimsel çalışmalar ve topluma sunduğu katkılarından dolayı, YÖK tarafından araştırma üniversitesi statüsü kazanmıştır. Üniversitemiz bu ligde yer alan diğer yetkin üniversitelerle birlikte çalışmalarını devam ettirmektedir.</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8</a:t>
            </a:fld>
            <a:endParaRPr lang="en-US"/>
          </a:p>
        </p:txBody>
      </p:sp>
    </p:spTree>
    <p:extLst>
      <p:ext uri="{BB962C8B-B14F-4D97-AF65-F5344CB8AC3E}">
        <p14:creationId xmlns:p14="http://schemas.microsoft.com/office/powerpoint/2010/main" val="2366493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Peki Araştırma üniversitesi ne anlama geliyor?</a:t>
            </a:r>
          </a:p>
          <a:p>
            <a:r>
              <a:rPr lang="tr-TR" dirty="0">
                <a:solidFill>
                  <a:schemeClr val="tx1"/>
                </a:solidFill>
                <a:latin typeface="+mn-lt"/>
              </a:rPr>
              <a:t>Tanımlanmış genel özellikleri bakımından </a:t>
            </a:r>
          </a:p>
          <a:p>
            <a:r>
              <a:rPr lang="tr-TR" dirty="0">
                <a:solidFill>
                  <a:schemeClr val="tx1"/>
                </a:solidFill>
                <a:latin typeface="+mn-lt"/>
              </a:rPr>
              <a:t>Sunuda yer alan maddeleri okuyunuz! </a:t>
            </a:r>
          </a:p>
          <a:p>
            <a:r>
              <a:rPr lang="tr-TR" dirty="0">
                <a:solidFill>
                  <a:schemeClr val="tx1"/>
                </a:solidFill>
                <a:latin typeface="+mn-lt"/>
              </a:rPr>
              <a:t>Dünyanın tanınmış üniversiteleri arasındaki Harvard, California, Stanford, MIT ve listede yer alan diğer üniversiteler dünya sıralamasında ilk onda yer alan araştırma üniversiteleridir.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9</a:t>
            </a:fld>
            <a:endParaRPr lang="en-US"/>
          </a:p>
        </p:txBody>
      </p:sp>
    </p:spTree>
    <p:extLst>
      <p:ext uri="{BB962C8B-B14F-4D97-AF65-F5344CB8AC3E}">
        <p14:creationId xmlns:p14="http://schemas.microsoft.com/office/powerpoint/2010/main" val="39468341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3_Title page">
    <p:bg>
      <p:bgPr>
        <a:solidFill>
          <a:srgbClr val="201D52"/>
        </a:solid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670539" y="2610847"/>
            <a:ext cx="10879131" cy="1485992"/>
          </a:xfrm>
        </p:spPr>
        <p:txBody>
          <a:bodyPr anchor="ctr">
            <a:normAutofit/>
          </a:bodyPr>
          <a:lstStyle>
            <a:lvl1pPr>
              <a:lnSpc>
                <a:spcPct val="90000"/>
              </a:lnSpc>
              <a:defRPr sz="5333" b="1" i="0" spc="0" baseline="0">
                <a:solidFill>
                  <a:schemeClr val="bg1"/>
                </a:solidFill>
                <a:latin typeface="Century Gothic" panose="020B0502020202020204" pitchFamily="34" charset="0"/>
                <a:cs typeface="Arial"/>
              </a:defRPr>
            </a:lvl1pPr>
          </a:lstStyle>
          <a:p>
            <a:r>
              <a:rPr lang="en-US" dirty="0"/>
              <a:t>Master Project</a:t>
            </a:r>
          </a:p>
        </p:txBody>
      </p:sp>
      <p:sp>
        <p:nvSpPr>
          <p:cNvPr id="9" name="Text Placeholder 19"/>
          <p:cNvSpPr>
            <a:spLocks noGrp="1"/>
          </p:cNvSpPr>
          <p:nvPr>
            <p:ph type="body" sz="quarter" idx="11" hasCustomPrompt="1"/>
          </p:nvPr>
        </p:nvSpPr>
        <p:spPr>
          <a:xfrm>
            <a:off x="670539" y="4297866"/>
            <a:ext cx="10879131" cy="642349"/>
          </a:xfrm>
        </p:spPr>
        <p:txBody>
          <a:bodyPr anchor="ctr">
            <a:noAutofit/>
          </a:bodyPr>
          <a:lstStyle>
            <a:lvl1pPr marL="0" indent="0">
              <a:buNone/>
              <a:defRPr sz="3200" b="0" spc="0" baseline="0">
                <a:solidFill>
                  <a:srgbClr val="A6A6A6"/>
                </a:solidFill>
                <a:latin typeface="Century Gothic" panose="020B0502020202020204" pitchFamily="34" charset="0"/>
                <a:cs typeface="Arial"/>
              </a:defRPr>
            </a:lvl1pPr>
          </a:lstStyle>
          <a:p>
            <a:pPr lvl="0"/>
            <a:r>
              <a:rPr lang="en-US" dirty="0"/>
              <a:t>School of Education</a:t>
            </a:r>
          </a:p>
        </p:txBody>
      </p:sp>
      <p:pic>
        <p:nvPicPr>
          <p:cNvPr id="7" name="Picture 6">
            <a:extLst>
              <a:ext uri="{FF2B5EF4-FFF2-40B4-BE49-F238E27FC236}">
                <a16:creationId xmlns:a16="http://schemas.microsoft.com/office/drawing/2014/main" id="{3C8AC109-1A10-CB40-9638-3BC799919AFE}"/>
              </a:ext>
            </a:extLst>
          </p:cNvPr>
          <p:cNvPicPr>
            <a:picLocks noChangeAspect="1"/>
          </p:cNvPicPr>
          <p:nvPr userDrawn="1"/>
        </p:nvPicPr>
        <p:blipFill rotWithShape="1">
          <a:blip r:embed="rId2"/>
          <a:srcRect l="3419" t="33231" b="33460"/>
          <a:stretch/>
        </p:blipFill>
        <p:spPr>
          <a:xfrm>
            <a:off x="0" y="14068"/>
            <a:ext cx="6780628" cy="1652553"/>
          </a:xfrm>
          <a:prstGeom prst="rect">
            <a:avLst/>
          </a:prstGeom>
        </p:spPr>
      </p:pic>
    </p:spTree>
    <p:extLst>
      <p:ext uri="{BB962C8B-B14F-4D97-AF65-F5344CB8AC3E}">
        <p14:creationId xmlns:p14="http://schemas.microsoft.com/office/powerpoint/2010/main" val="3575493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89F9A-BA62-CE40-A0BD-4314708897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99DA7C-13A3-764D-8428-2ECEF4DD2736}"/>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A1E4FB-716E-E74A-9DC0-5BEA6C58C10C}"/>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C85427-E906-AF46-98BD-CE5C3991F89A}"/>
              </a:ext>
            </a:extLst>
          </p:cNvPr>
          <p:cNvSpPr>
            <a:spLocks noGrp="1"/>
          </p:cNvSpPr>
          <p:nvPr>
            <p:ph type="dt" sz="half" idx="10"/>
          </p:nvPr>
        </p:nvSpPr>
        <p:spPr/>
        <p:txBody>
          <a:bodyPr/>
          <a:lstStyle/>
          <a:p>
            <a:fld id="{3A7118B6-408D-8E46-9361-FC3A4D84A945}" type="datetimeFigureOut">
              <a:rPr lang="en-US" smtClean="0"/>
              <a:t>10/4/2023</a:t>
            </a:fld>
            <a:endParaRPr lang="en-US"/>
          </a:p>
        </p:txBody>
      </p:sp>
      <p:sp>
        <p:nvSpPr>
          <p:cNvPr id="6" name="Footer Placeholder 5">
            <a:extLst>
              <a:ext uri="{FF2B5EF4-FFF2-40B4-BE49-F238E27FC236}">
                <a16:creationId xmlns:a16="http://schemas.microsoft.com/office/drawing/2014/main" id="{DF5A812B-8397-B842-AD3B-8B9FAF15EF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15417A-D12E-3045-BFE8-55730B6ED516}"/>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994665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039D7-3166-8C4C-83D6-51DB4B1052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3D28F2-D8AB-FA46-82FA-1FE6179C4301}"/>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A58E19BD-4E60-6F45-919F-6E2AAB86403D}"/>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5B9F308-4B67-B549-88BC-88B4DE1E92D0}"/>
              </a:ext>
            </a:extLst>
          </p:cNvPr>
          <p:cNvSpPr>
            <a:spLocks noGrp="1"/>
          </p:cNvSpPr>
          <p:nvPr>
            <p:ph type="dt" sz="half" idx="10"/>
          </p:nvPr>
        </p:nvSpPr>
        <p:spPr/>
        <p:txBody>
          <a:bodyPr/>
          <a:lstStyle/>
          <a:p>
            <a:fld id="{3A7118B6-408D-8E46-9361-FC3A4D84A945}" type="datetimeFigureOut">
              <a:rPr lang="en-US" smtClean="0"/>
              <a:t>10/4/2023</a:t>
            </a:fld>
            <a:endParaRPr lang="en-US"/>
          </a:p>
        </p:txBody>
      </p:sp>
      <p:sp>
        <p:nvSpPr>
          <p:cNvPr id="6" name="Footer Placeholder 5">
            <a:extLst>
              <a:ext uri="{FF2B5EF4-FFF2-40B4-BE49-F238E27FC236}">
                <a16:creationId xmlns:a16="http://schemas.microsoft.com/office/drawing/2014/main" id="{F0A30340-2C6A-AC45-908B-875A7B1E39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7F86D6-8CB2-594F-B6AA-596F721D9EFF}"/>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666498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A609-82D4-2A4B-ADA5-1EAD2D0E1D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AF5D09-F8AB-8C42-BE08-1F1D404D890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95693C-4D02-754E-989F-515620F088C6}"/>
              </a:ext>
            </a:extLst>
          </p:cNvPr>
          <p:cNvSpPr>
            <a:spLocks noGrp="1"/>
          </p:cNvSpPr>
          <p:nvPr>
            <p:ph type="dt" sz="half" idx="10"/>
          </p:nvPr>
        </p:nvSpPr>
        <p:spPr/>
        <p:txBody>
          <a:bodyPr/>
          <a:lstStyle/>
          <a:p>
            <a:fld id="{3A7118B6-408D-8E46-9361-FC3A4D84A945}" type="datetimeFigureOut">
              <a:rPr lang="en-US" smtClean="0"/>
              <a:t>10/4/2023</a:t>
            </a:fld>
            <a:endParaRPr lang="en-US"/>
          </a:p>
        </p:txBody>
      </p:sp>
      <p:sp>
        <p:nvSpPr>
          <p:cNvPr id="5" name="Footer Placeholder 4">
            <a:extLst>
              <a:ext uri="{FF2B5EF4-FFF2-40B4-BE49-F238E27FC236}">
                <a16:creationId xmlns:a16="http://schemas.microsoft.com/office/drawing/2014/main" id="{4AC9D593-115E-DC40-A61E-085A2343A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484C35-126E-6A4C-9435-8EAFDAF56D79}"/>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438751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12A38A-D75B-094C-82BF-CF4209FA8FF8}"/>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6383D1-C00E-804A-890F-785874C090B5}"/>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77429D-EE2E-5647-9C7D-1505271221E8}"/>
              </a:ext>
            </a:extLst>
          </p:cNvPr>
          <p:cNvSpPr>
            <a:spLocks noGrp="1"/>
          </p:cNvSpPr>
          <p:nvPr>
            <p:ph type="dt" sz="half" idx="10"/>
          </p:nvPr>
        </p:nvSpPr>
        <p:spPr/>
        <p:txBody>
          <a:bodyPr/>
          <a:lstStyle/>
          <a:p>
            <a:fld id="{3A7118B6-408D-8E46-9361-FC3A4D84A945}" type="datetimeFigureOut">
              <a:rPr lang="en-US" smtClean="0"/>
              <a:t>10/4/2023</a:t>
            </a:fld>
            <a:endParaRPr lang="en-US"/>
          </a:p>
        </p:txBody>
      </p:sp>
      <p:sp>
        <p:nvSpPr>
          <p:cNvPr id="5" name="Footer Placeholder 4">
            <a:extLst>
              <a:ext uri="{FF2B5EF4-FFF2-40B4-BE49-F238E27FC236}">
                <a16:creationId xmlns:a16="http://schemas.microsoft.com/office/drawing/2014/main" id="{DAE4D2D0-9154-4541-849F-9FE930D66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05D7C2-5035-8D4C-9C91-B1B042510D48}"/>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1155945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ntent only: whi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7C2D9-FD70-8E4D-BD31-F98435A7991B}"/>
              </a:ext>
            </a:extLst>
          </p:cNvPr>
          <p:cNvSpPr/>
          <p:nvPr userDrawn="1"/>
        </p:nvSpPr>
        <p:spPr>
          <a:xfrm>
            <a:off x="-139032" y="32033"/>
            <a:ext cx="568690" cy="6908593"/>
          </a:xfrm>
          <a:prstGeom prst="rect">
            <a:avLst/>
          </a:prstGeom>
          <a:solidFill>
            <a:srgbClr val="201D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 name="Rectangle 2">
            <a:extLst>
              <a:ext uri="{FF2B5EF4-FFF2-40B4-BE49-F238E27FC236}">
                <a16:creationId xmlns:a16="http://schemas.microsoft.com/office/drawing/2014/main" id="{E79E1F27-B4A2-B24B-B705-69B990026FB6}"/>
              </a:ext>
            </a:extLst>
          </p:cNvPr>
          <p:cNvSpPr/>
          <p:nvPr userDrawn="1"/>
        </p:nvSpPr>
        <p:spPr>
          <a:xfrm>
            <a:off x="-69516" y="-21388"/>
            <a:ext cx="12331032" cy="512342"/>
          </a:xfrm>
          <a:prstGeom prst="rect">
            <a:avLst/>
          </a:prstGeom>
          <a:solidFill>
            <a:srgbClr val="201D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1"/>
          <p:cNvSpPr>
            <a:spLocks noGrp="1"/>
          </p:cNvSpPr>
          <p:nvPr>
            <p:ph type="ctrTitle"/>
          </p:nvPr>
        </p:nvSpPr>
        <p:spPr>
          <a:xfrm>
            <a:off x="1033389" y="490954"/>
            <a:ext cx="10244210" cy="1130545"/>
          </a:xfrm>
        </p:spPr>
        <p:txBody>
          <a:bodyPr>
            <a:noAutofit/>
          </a:bodyPr>
          <a:lstStyle>
            <a:lvl1pPr algn="ctr">
              <a:defRPr sz="2800" b="1" i="0" cap="none" spc="0">
                <a:solidFill>
                  <a:srgbClr val="404041"/>
                </a:solidFill>
                <a:latin typeface="Century Gothic" panose="020B0502020202020204" pitchFamily="34" charset="0"/>
                <a:cs typeface="Arial"/>
              </a:defRPr>
            </a:lvl1pPr>
          </a:lstStyle>
          <a:p>
            <a:endParaRPr lang="en-US" dirty="0"/>
          </a:p>
        </p:txBody>
      </p:sp>
      <p:sp>
        <p:nvSpPr>
          <p:cNvPr id="4" name="TextBox 3"/>
          <p:cNvSpPr txBox="1"/>
          <p:nvPr userDrawn="1"/>
        </p:nvSpPr>
        <p:spPr>
          <a:xfrm>
            <a:off x="4741335" y="4721414"/>
            <a:ext cx="184731" cy="461665"/>
          </a:xfrm>
          <a:prstGeom prst="rect">
            <a:avLst/>
          </a:prstGeom>
          <a:noFill/>
        </p:spPr>
        <p:txBody>
          <a:bodyPr wrap="none" rtlCol="0">
            <a:spAutoFit/>
          </a:bodyPr>
          <a:lstStyle/>
          <a:p>
            <a:endParaRPr lang="en-US" sz="2400" dirty="0"/>
          </a:p>
        </p:txBody>
      </p:sp>
      <p:sp>
        <p:nvSpPr>
          <p:cNvPr id="7" name="Text Placeholder 2"/>
          <p:cNvSpPr>
            <a:spLocks noGrp="1"/>
          </p:cNvSpPr>
          <p:nvPr>
            <p:ph idx="1"/>
          </p:nvPr>
        </p:nvSpPr>
        <p:spPr>
          <a:xfrm>
            <a:off x="1033388" y="1674921"/>
            <a:ext cx="10244211" cy="5020451"/>
          </a:xfrm>
          <a:prstGeom prst="rect">
            <a:avLst/>
          </a:prstGeom>
        </p:spPr>
        <p:txBody>
          <a:bodyPr vert="horz" lIns="91440" tIns="45720" rIns="91440" bIns="45720" rtlCol="0">
            <a:normAutofit/>
          </a:bodyPr>
          <a:lstStyle>
            <a:lvl1pPr marL="0" marR="0" indent="0" algn="l" defTabSz="609570" rtl="0" eaLnBrk="1" fontAlgn="auto" latinLnBrk="0" hangingPunct="1">
              <a:lnSpc>
                <a:spcPct val="100000"/>
              </a:lnSpc>
              <a:spcBef>
                <a:spcPts val="0"/>
              </a:spcBef>
              <a:spcAft>
                <a:spcPts val="2400"/>
              </a:spcAft>
              <a:buClr>
                <a:schemeClr val="tx1">
                  <a:lumMod val="50000"/>
                  <a:lumOff val="50000"/>
                </a:schemeClr>
              </a:buClr>
              <a:buSzPct val="100000"/>
              <a:buFontTx/>
              <a:buNone/>
              <a:tabLst/>
              <a:defRPr sz="2400">
                <a:solidFill>
                  <a:srgbClr val="404041"/>
                </a:solidFill>
                <a:latin typeface="Century Gothic" panose="020B0502020202020204" pitchFamily="34" charset="0"/>
                <a:cs typeface="Arial"/>
              </a:defRPr>
            </a:lvl1pPr>
            <a:lvl2pPr>
              <a:lnSpc>
                <a:spcPct val="100000"/>
              </a:lnSpc>
              <a:defRPr sz="2133">
                <a:solidFill>
                  <a:srgbClr val="404041"/>
                </a:solidFill>
                <a:latin typeface="Arial"/>
                <a:cs typeface="Arial"/>
              </a:defRPr>
            </a:lvl2pPr>
            <a:lvl3pPr>
              <a:lnSpc>
                <a:spcPct val="100000"/>
              </a:lnSpc>
              <a:defRPr sz="2133">
                <a:solidFill>
                  <a:srgbClr val="404041"/>
                </a:solidFill>
                <a:latin typeface="Arial"/>
                <a:cs typeface="Arial"/>
              </a:defRPr>
            </a:lvl3pPr>
            <a:lvl4pPr>
              <a:lnSpc>
                <a:spcPct val="100000"/>
              </a:lnSpc>
              <a:defRPr sz="2133">
                <a:solidFill>
                  <a:srgbClr val="404041"/>
                </a:solidFill>
                <a:latin typeface="Arial"/>
                <a:cs typeface="Arial"/>
              </a:defRPr>
            </a:lvl4pPr>
            <a:lvl5pPr>
              <a:lnSpc>
                <a:spcPct val="100000"/>
              </a:lnSpc>
              <a:defRPr sz="2133">
                <a:solidFill>
                  <a:srgbClr val="404041"/>
                </a:solidFill>
                <a:latin typeface="Arial"/>
                <a:cs typeface="Arial"/>
              </a:defRPr>
            </a:lvl5pPr>
          </a:lstStyle>
          <a:p>
            <a:pPr marL="457178" marR="0" lvl="0" indent="-457178" algn="l" defTabSz="609570" rtl="0" eaLnBrk="1" fontAlgn="auto" latinLnBrk="0" hangingPunct="1">
              <a:lnSpc>
                <a:spcPct val="100000"/>
              </a:lnSpc>
              <a:spcBef>
                <a:spcPts val="0"/>
              </a:spcBef>
              <a:spcAft>
                <a:spcPts val="2400"/>
              </a:spcAft>
              <a:buClr>
                <a:schemeClr val="tx1">
                  <a:lumMod val="50000"/>
                  <a:lumOff val="50000"/>
                </a:schemeClr>
              </a:buClr>
              <a:buSzPct val="100000"/>
              <a:buFont typeface="+mj-lt"/>
              <a:buAutoNum type="arabicPeriod"/>
              <a:tabLst/>
              <a:defRPr/>
            </a:pPr>
            <a:endParaRPr lang="en-US" dirty="0"/>
          </a:p>
        </p:txBody>
      </p:sp>
      <p:sp>
        <p:nvSpPr>
          <p:cNvPr id="6" name="TextBox 5">
            <a:extLst>
              <a:ext uri="{FF2B5EF4-FFF2-40B4-BE49-F238E27FC236}">
                <a16:creationId xmlns:a16="http://schemas.microsoft.com/office/drawing/2014/main" id="{3798D911-37FD-2849-9B02-026FA857C0EF}"/>
              </a:ext>
            </a:extLst>
          </p:cNvPr>
          <p:cNvSpPr txBox="1"/>
          <p:nvPr userDrawn="1"/>
        </p:nvSpPr>
        <p:spPr>
          <a:xfrm>
            <a:off x="11228681" y="993423"/>
            <a:ext cx="0" cy="0"/>
          </a:xfrm>
          <a:prstGeom prst="rect">
            <a:avLst/>
          </a:prstGeom>
        </p:spPr>
        <p:txBody>
          <a:bodyPr vert="horz" wrap="none" lIns="121920" tIns="60960" rIns="121920" bIns="60960" rtlCol="0" anchor="ctr">
            <a:noAutofit/>
          </a:bodyPr>
          <a:lstStyle/>
          <a:p>
            <a:pPr algn="l"/>
            <a:endParaRPr lang="en-US" sz="1067" b="0" dirty="0">
              <a:solidFill>
                <a:schemeClr val="bg1">
                  <a:lumMod val="75000"/>
                </a:schemeClr>
              </a:solidFill>
            </a:endParaRPr>
          </a:p>
        </p:txBody>
      </p:sp>
      <p:pic>
        <p:nvPicPr>
          <p:cNvPr id="8" name="Resim 5">
            <a:extLst>
              <a:ext uri="{FF2B5EF4-FFF2-40B4-BE49-F238E27FC236}">
                <a16:creationId xmlns:a16="http://schemas.microsoft.com/office/drawing/2014/main" id="{D5F3628E-A447-F845-AA2B-5DC25C62F3C4}"/>
              </a:ext>
            </a:extLst>
          </p:cNvPr>
          <p:cNvPicPr>
            <a:picLocks noChangeAspect="1"/>
          </p:cNvPicPr>
          <p:nvPr userDrawn="1"/>
        </p:nvPicPr>
        <p:blipFill rotWithShape="1">
          <a:blip r:embed="rId2"/>
          <a:srcRect l="38427" t="33791" r="38341" b="33516"/>
          <a:stretch/>
        </p:blipFill>
        <p:spPr>
          <a:xfrm>
            <a:off x="-43526" y="31051"/>
            <a:ext cx="969257" cy="963873"/>
          </a:xfrm>
          <a:prstGeom prst="rect">
            <a:avLst/>
          </a:prstGeom>
        </p:spPr>
      </p:pic>
    </p:spTree>
    <p:extLst>
      <p:ext uri="{BB962C8B-B14F-4D97-AF65-F5344CB8AC3E}">
        <p14:creationId xmlns:p14="http://schemas.microsoft.com/office/powerpoint/2010/main" val="1999241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0160C-EB1D-8943-A23A-52F5F378E1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47288D-C4DF-474B-BDB9-3F2FA52AFB95}"/>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851BE9-6E79-5A4F-A120-419BC7C86AA9}"/>
              </a:ext>
            </a:extLst>
          </p:cNvPr>
          <p:cNvSpPr>
            <a:spLocks noGrp="1"/>
          </p:cNvSpPr>
          <p:nvPr>
            <p:ph type="dt" sz="half" idx="10"/>
          </p:nvPr>
        </p:nvSpPr>
        <p:spPr/>
        <p:txBody>
          <a:bodyPr/>
          <a:lstStyle/>
          <a:p>
            <a:fld id="{3A7118B6-408D-8E46-9361-FC3A4D84A945}" type="datetimeFigureOut">
              <a:rPr lang="en-US" smtClean="0"/>
              <a:t>10/4/2023</a:t>
            </a:fld>
            <a:endParaRPr lang="en-US"/>
          </a:p>
        </p:txBody>
      </p:sp>
      <p:sp>
        <p:nvSpPr>
          <p:cNvPr id="5" name="Footer Placeholder 4">
            <a:extLst>
              <a:ext uri="{FF2B5EF4-FFF2-40B4-BE49-F238E27FC236}">
                <a16:creationId xmlns:a16="http://schemas.microsoft.com/office/drawing/2014/main" id="{54F20C4E-E52B-9A47-B19C-04631C1B7E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9D2E20-7333-744B-85E8-F47E08E24322}"/>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283739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311AB-8697-7D49-B904-24DA6C72FC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3E3D19-4E2A-7F40-B528-1F5B63079CE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9A258-D679-AA4A-BBCD-CE0E110AC7D8}"/>
              </a:ext>
            </a:extLst>
          </p:cNvPr>
          <p:cNvSpPr>
            <a:spLocks noGrp="1"/>
          </p:cNvSpPr>
          <p:nvPr>
            <p:ph type="dt" sz="half" idx="10"/>
          </p:nvPr>
        </p:nvSpPr>
        <p:spPr/>
        <p:txBody>
          <a:bodyPr/>
          <a:lstStyle/>
          <a:p>
            <a:fld id="{3A7118B6-408D-8E46-9361-FC3A4D84A945}" type="datetimeFigureOut">
              <a:rPr lang="en-US" smtClean="0"/>
              <a:t>10/4/2023</a:t>
            </a:fld>
            <a:endParaRPr lang="en-US"/>
          </a:p>
        </p:txBody>
      </p:sp>
      <p:sp>
        <p:nvSpPr>
          <p:cNvPr id="5" name="Footer Placeholder 4">
            <a:extLst>
              <a:ext uri="{FF2B5EF4-FFF2-40B4-BE49-F238E27FC236}">
                <a16:creationId xmlns:a16="http://schemas.microsoft.com/office/drawing/2014/main" id="{62907E4D-558A-1140-B5B1-36E88D0E8D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CE5237-F4A9-4A43-83CB-96D76BCE0133}"/>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143613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6076E-8231-1942-843D-B870B9AC7CE2}"/>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CDA872-07C4-7A4A-A62D-2F032D1FE2AE}"/>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3E532EC-2EC4-904C-BE18-41FB91594335}"/>
              </a:ext>
            </a:extLst>
          </p:cNvPr>
          <p:cNvSpPr>
            <a:spLocks noGrp="1"/>
          </p:cNvSpPr>
          <p:nvPr>
            <p:ph type="dt" sz="half" idx="10"/>
          </p:nvPr>
        </p:nvSpPr>
        <p:spPr/>
        <p:txBody>
          <a:bodyPr/>
          <a:lstStyle/>
          <a:p>
            <a:fld id="{3A7118B6-408D-8E46-9361-FC3A4D84A945}" type="datetimeFigureOut">
              <a:rPr lang="en-US" smtClean="0"/>
              <a:t>10/4/2023</a:t>
            </a:fld>
            <a:endParaRPr lang="en-US"/>
          </a:p>
        </p:txBody>
      </p:sp>
      <p:sp>
        <p:nvSpPr>
          <p:cNvPr id="5" name="Footer Placeholder 4">
            <a:extLst>
              <a:ext uri="{FF2B5EF4-FFF2-40B4-BE49-F238E27FC236}">
                <a16:creationId xmlns:a16="http://schemas.microsoft.com/office/drawing/2014/main" id="{7A81C43C-1375-3247-9451-BE8125D4C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A7F901-270D-CE4E-AC30-FA41E7AB0D2A}"/>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4269237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D01E-FB0B-8349-B3D6-D556EB5146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BA695F-960F-5743-A7AB-8B31D68BA10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35AEE0-12B0-304C-B6A6-CC420D4CDEF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125BE3-B84A-8C42-8255-5940632452B7}"/>
              </a:ext>
            </a:extLst>
          </p:cNvPr>
          <p:cNvSpPr>
            <a:spLocks noGrp="1"/>
          </p:cNvSpPr>
          <p:nvPr>
            <p:ph type="dt" sz="half" idx="10"/>
          </p:nvPr>
        </p:nvSpPr>
        <p:spPr/>
        <p:txBody>
          <a:bodyPr/>
          <a:lstStyle/>
          <a:p>
            <a:fld id="{3A7118B6-408D-8E46-9361-FC3A4D84A945}" type="datetimeFigureOut">
              <a:rPr lang="en-US" smtClean="0"/>
              <a:t>10/4/2023</a:t>
            </a:fld>
            <a:endParaRPr lang="en-US"/>
          </a:p>
        </p:txBody>
      </p:sp>
      <p:sp>
        <p:nvSpPr>
          <p:cNvPr id="6" name="Footer Placeholder 5">
            <a:extLst>
              <a:ext uri="{FF2B5EF4-FFF2-40B4-BE49-F238E27FC236}">
                <a16:creationId xmlns:a16="http://schemas.microsoft.com/office/drawing/2014/main" id="{93993597-62E1-0042-940F-774F8FA78E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1CD57E-338B-3B47-ADD4-6E24E6198925}"/>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4190220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98042-40B1-AE4E-B796-E25CEC9981D0}"/>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EB69CE-5721-2048-88DE-1C68033EC8E1}"/>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97C4697-F602-4746-AF27-41C34B0795BF}"/>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B73F3F-49D1-8745-93AA-0B7A68D18385}"/>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B4FC9C-5ACD-A849-81A6-73A045D23F65}"/>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057366-4C3D-0949-9B42-4DC94BDFD09A}"/>
              </a:ext>
            </a:extLst>
          </p:cNvPr>
          <p:cNvSpPr>
            <a:spLocks noGrp="1"/>
          </p:cNvSpPr>
          <p:nvPr>
            <p:ph type="dt" sz="half" idx="10"/>
          </p:nvPr>
        </p:nvSpPr>
        <p:spPr/>
        <p:txBody>
          <a:bodyPr/>
          <a:lstStyle/>
          <a:p>
            <a:fld id="{3A7118B6-408D-8E46-9361-FC3A4D84A945}" type="datetimeFigureOut">
              <a:rPr lang="en-US" smtClean="0"/>
              <a:t>10/4/2023</a:t>
            </a:fld>
            <a:endParaRPr lang="en-US"/>
          </a:p>
        </p:txBody>
      </p:sp>
      <p:sp>
        <p:nvSpPr>
          <p:cNvPr id="8" name="Footer Placeholder 7">
            <a:extLst>
              <a:ext uri="{FF2B5EF4-FFF2-40B4-BE49-F238E27FC236}">
                <a16:creationId xmlns:a16="http://schemas.microsoft.com/office/drawing/2014/main" id="{F2141895-3415-ED4C-BEC3-8535968BB3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DF1EFC-8143-7A41-9ADF-27F81572FAF9}"/>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168725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88406-D1FC-804A-B123-28DAC27B08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CAFEC7-BE99-5B41-947F-6C9F7EB0FC57}"/>
              </a:ext>
            </a:extLst>
          </p:cNvPr>
          <p:cNvSpPr>
            <a:spLocks noGrp="1"/>
          </p:cNvSpPr>
          <p:nvPr>
            <p:ph type="dt" sz="half" idx="10"/>
          </p:nvPr>
        </p:nvSpPr>
        <p:spPr/>
        <p:txBody>
          <a:bodyPr/>
          <a:lstStyle/>
          <a:p>
            <a:fld id="{3A7118B6-408D-8E46-9361-FC3A4D84A945}" type="datetimeFigureOut">
              <a:rPr lang="en-US" smtClean="0"/>
              <a:t>10/4/2023</a:t>
            </a:fld>
            <a:endParaRPr lang="en-US"/>
          </a:p>
        </p:txBody>
      </p:sp>
      <p:sp>
        <p:nvSpPr>
          <p:cNvPr id="4" name="Footer Placeholder 3">
            <a:extLst>
              <a:ext uri="{FF2B5EF4-FFF2-40B4-BE49-F238E27FC236}">
                <a16:creationId xmlns:a16="http://schemas.microsoft.com/office/drawing/2014/main" id="{B9A36B2D-A1E2-0B42-8341-27BF929FA9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CF3134-F4AF-024B-A164-8F6281CA9EDD}"/>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2845636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93288C-BC1B-2741-8005-F49BCD8CE31E}"/>
              </a:ext>
            </a:extLst>
          </p:cNvPr>
          <p:cNvSpPr>
            <a:spLocks noGrp="1"/>
          </p:cNvSpPr>
          <p:nvPr>
            <p:ph type="dt" sz="half" idx="10"/>
          </p:nvPr>
        </p:nvSpPr>
        <p:spPr/>
        <p:txBody>
          <a:bodyPr/>
          <a:lstStyle/>
          <a:p>
            <a:fld id="{3A7118B6-408D-8E46-9361-FC3A4D84A945}" type="datetimeFigureOut">
              <a:rPr lang="en-US" smtClean="0"/>
              <a:t>10/4/2023</a:t>
            </a:fld>
            <a:endParaRPr lang="en-US"/>
          </a:p>
        </p:txBody>
      </p:sp>
      <p:sp>
        <p:nvSpPr>
          <p:cNvPr id="3" name="Footer Placeholder 2">
            <a:extLst>
              <a:ext uri="{FF2B5EF4-FFF2-40B4-BE49-F238E27FC236}">
                <a16:creationId xmlns:a16="http://schemas.microsoft.com/office/drawing/2014/main" id="{92763DFD-9D16-1D46-BE1B-2A41902A60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4A6452-3E59-AC46-B500-1B4480C3E628}"/>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1465482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E883E5-FD3E-CF44-A120-05A7D218DF61}"/>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E5D53E-FAE9-7F4B-84A1-C287CF8EEA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3F7E64-B217-F64C-B974-22E24CDAA51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7118B6-408D-8E46-9361-FC3A4D84A945}" type="datetimeFigureOut">
              <a:rPr lang="en-US" smtClean="0"/>
              <a:t>10/4/2023</a:t>
            </a:fld>
            <a:endParaRPr lang="en-US"/>
          </a:p>
        </p:txBody>
      </p:sp>
      <p:sp>
        <p:nvSpPr>
          <p:cNvPr id="5" name="Footer Placeholder 4">
            <a:extLst>
              <a:ext uri="{FF2B5EF4-FFF2-40B4-BE49-F238E27FC236}">
                <a16:creationId xmlns:a16="http://schemas.microsoft.com/office/drawing/2014/main" id="{2F639E8A-43D1-5D40-ADBD-38DDF62CE4A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D21B4F-F186-CF43-B3C0-96CF24506060}"/>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A4808F-FF2D-754D-B79B-2CF1F42B5A6C}" type="slidenum">
              <a:rPr lang="en-US" smtClean="0"/>
              <a:t>‹#›</a:t>
            </a:fld>
            <a:endParaRPr lang="en-US"/>
          </a:p>
        </p:txBody>
      </p:sp>
    </p:spTree>
    <p:extLst>
      <p:ext uri="{BB962C8B-B14F-4D97-AF65-F5344CB8AC3E}">
        <p14:creationId xmlns:p14="http://schemas.microsoft.com/office/powerpoint/2010/main" val="3257541927"/>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qGtUAWzDL44?feature=oembed" TargetMode="Externa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7.tiff"/><Relationship Id="rId3" Type="http://schemas.openxmlformats.org/officeDocument/2006/relationships/image" Target="../media/image12.tiff"/><Relationship Id="rId7" Type="http://schemas.openxmlformats.org/officeDocument/2006/relationships/image" Target="../media/image16.tif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3.tiff"/></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hyperlink" Target="https://hastane.atauni.edu.tr/"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tiff"/><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7.tiff"/><Relationship Id="rId5" Type="http://schemas.openxmlformats.org/officeDocument/2006/relationships/image" Target="../media/image36.tiff"/><Relationship Id="rId10" Type="http://schemas.openxmlformats.org/officeDocument/2006/relationships/image" Target="../media/image41.png"/><Relationship Id="rId4" Type="http://schemas.openxmlformats.org/officeDocument/2006/relationships/image" Target="../media/image35.tiff"/><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epdad.org.tr/"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birimler.atauni.edu.tr/ogrenci-isleri-daire-baskanligi/"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obs.atauni.edu.tr/"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hyperlink" Target="https://obs.atauni.edu.tr/moduller/dbp/eobs/icerik/anasayfa" TargetMode="External"/><Relationship Id="rId4" Type="http://schemas.openxmlformats.org/officeDocument/2006/relationships/hyperlink" Target="https://dbs.atauni.edu.tr/"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birimler.atauni.edu.tr/ogrenci-isleri-daire-baskanligi/ders-kayitlari/"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atauni.edu.tr/yuklemeler/19531f14d91bafbe2b3e251667833729.pdf"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s://atauni.edu.tr/yuklemeler/6e0a4c585862367ce1fe9fc0de9921f4.pdf"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kulupler.atauni.edu.tr/index.php/kulupler"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video" Target="https://www.youtube.com/embed/MjGpUAzWm_Y?feature=oembed" TargetMode="External"/><Relationship Id="rId5" Type="http://schemas.openxmlformats.org/officeDocument/2006/relationships/image" Target="../media/image48.png"/><Relationship Id="rId4" Type="http://schemas.openxmlformats.org/officeDocument/2006/relationships/image" Target="../media/image47.jpeg"/></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www.atauni.edu.tr/"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s://birimler.atauni.edu.tr/ogrenci-isleri-daire-baskanligi/"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hyperlink" Target="https://birimler.atauni.edu.tr/ogrenci-dekanligi/"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Atatürk Üniversitesi Tanıtım Filmi">
            <a:hlinkClick r:id="" action="ppaction://media"/>
            <a:extLst>
              <a:ext uri="{FF2B5EF4-FFF2-40B4-BE49-F238E27FC236}">
                <a16:creationId xmlns:a16="http://schemas.microsoft.com/office/drawing/2014/main" id="{6FB2B170-04A2-B9D8-721A-E3E8E03DDBFB}"/>
              </a:ext>
            </a:extLst>
          </p:cNvPr>
          <p:cNvPicPr>
            <a:picLocks noRot="1" noChangeAspect="1"/>
          </p:cNvPicPr>
          <p:nvPr>
            <a:videoFile r:link="rId1"/>
          </p:nvPr>
        </p:nvPicPr>
        <p:blipFill>
          <a:blip r:embed="rId4"/>
          <a:stretch>
            <a:fillRect/>
          </a:stretch>
        </p:blipFill>
        <p:spPr>
          <a:xfrm>
            <a:off x="1148576" y="834334"/>
            <a:ext cx="10236819" cy="5783803"/>
          </a:xfrm>
          <a:prstGeom prst="rect">
            <a:avLst/>
          </a:prstGeom>
        </p:spPr>
      </p:pic>
    </p:spTree>
    <p:extLst>
      <p:ext uri="{BB962C8B-B14F-4D97-AF65-F5344CB8AC3E}">
        <p14:creationId xmlns:p14="http://schemas.microsoft.com/office/powerpoint/2010/main" val="271153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Temel Kavramlar </a:t>
            </a:r>
          </a:p>
        </p:txBody>
      </p:sp>
      <p:sp>
        <p:nvSpPr>
          <p:cNvPr id="12" name="TextBox 11">
            <a:extLst>
              <a:ext uri="{FF2B5EF4-FFF2-40B4-BE49-F238E27FC236}">
                <a16:creationId xmlns:a16="http://schemas.microsoft.com/office/drawing/2014/main" id="{C4448749-0462-2731-F12B-F6F44D330BD2}"/>
              </a:ext>
            </a:extLst>
          </p:cNvPr>
          <p:cNvSpPr txBox="1"/>
          <p:nvPr/>
        </p:nvSpPr>
        <p:spPr>
          <a:xfrm>
            <a:off x="2282151" y="3824524"/>
            <a:ext cx="2853729" cy="1200329"/>
          </a:xfrm>
          <a:prstGeom prst="rect">
            <a:avLst/>
          </a:prstGeom>
          <a:noFill/>
        </p:spPr>
        <p:txBody>
          <a:bodyPr wrap="square" lIns="0" rIns="0" rtlCol="0" anchor="b">
            <a:spAutoFit/>
          </a:bodyPr>
          <a:lstStyle/>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Rektör</a:t>
            </a:r>
          </a:p>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Rektör Yardımcıları</a:t>
            </a:r>
          </a:p>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Senato</a:t>
            </a:r>
          </a:p>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 Yönetim Kurulu</a:t>
            </a:r>
          </a:p>
        </p:txBody>
      </p:sp>
      <p:sp>
        <p:nvSpPr>
          <p:cNvPr id="13" name="TextBox 12">
            <a:extLst>
              <a:ext uri="{FF2B5EF4-FFF2-40B4-BE49-F238E27FC236}">
                <a16:creationId xmlns:a16="http://schemas.microsoft.com/office/drawing/2014/main" id="{A519E526-1D59-E0E9-48CE-9AABBDA96F8C}"/>
              </a:ext>
            </a:extLst>
          </p:cNvPr>
          <p:cNvSpPr txBox="1"/>
          <p:nvPr/>
        </p:nvSpPr>
        <p:spPr>
          <a:xfrm>
            <a:off x="5542102" y="3824523"/>
            <a:ext cx="2425950" cy="923330"/>
          </a:xfrm>
          <a:prstGeom prst="rect">
            <a:avLst/>
          </a:prstGeom>
          <a:noFill/>
        </p:spPr>
        <p:txBody>
          <a:bodyPr wrap="square" lIns="0" rIns="0" rtlCol="0" anchor="b">
            <a:spAutoFit/>
          </a:bodyPr>
          <a:lstStyle/>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Dekan</a:t>
            </a:r>
          </a:p>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Dekan Yardımcıları</a:t>
            </a:r>
          </a:p>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Fakülte Sekreteri</a:t>
            </a:r>
          </a:p>
        </p:txBody>
      </p:sp>
      <p:graphicFrame>
        <p:nvGraphicFramePr>
          <p:cNvPr id="2" name="Diagram 1">
            <a:extLst>
              <a:ext uri="{FF2B5EF4-FFF2-40B4-BE49-F238E27FC236}">
                <a16:creationId xmlns:a16="http://schemas.microsoft.com/office/drawing/2014/main" id="{587FCB8D-9192-7AE7-448E-912FEBD56AE1}"/>
              </a:ext>
            </a:extLst>
          </p:cNvPr>
          <p:cNvGraphicFramePr/>
          <p:nvPr/>
        </p:nvGraphicFramePr>
        <p:xfrm>
          <a:off x="1882090" y="1704696"/>
          <a:ext cx="9395510" cy="1842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a:extLst>
              <a:ext uri="{FF2B5EF4-FFF2-40B4-BE49-F238E27FC236}">
                <a16:creationId xmlns:a16="http://schemas.microsoft.com/office/drawing/2014/main" id="{2738E8DD-0054-4143-9C0C-0EB40AC3436C}"/>
              </a:ext>
            </a:extLst>
          </p:cNvPr>
          <p:cNvSpPr txBox="1"/>
          <p:nvPr/>
        </p:nvSpPr>
        <p:spPr>
          <a:xfrm>
            <a:off x="8374275" y="3824523"/>
            <a:ext cx="2645178" cy="646331"/>
          </a:xfrm>
          <a:prstGeom prst="rect">
            <a:avLst/>
          </a:prstGeom>
          <a:noFill/>
        </p:spPr>
        <p:txBody>
          <a:bodyPr wrap="square" lIns="0" rIns="0" rtlCol="0" anchor="b">
            <a:spAutoFit/>
          </a:bodyPr>
          <a:lstStyle/>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Bölüm Başkanı</a:t>
            </a:r>
          </a:p>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Anabilim Dalı Başkanı</a:t>
            </a:r>
          </a:p>
        </p:txBody>
      </p:sp>
      <p:sp>
        <p:nvSpPr>
          <p:cNvPr id="3" name="Rectangle 2">
            <a:extLst>
              <a:ext uri="{FF2B5EF4-FFF2-40B4-BE49-F238E27FC236}">
                <a16:creationId xmlns:a16="http://schemas.microsoft.com/office/drawing/2014/main" id="{02BAEC24-2157-6196-244B-860CDFC67014}"/>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4016522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Temel Kavramlar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1" name="TextBox 10">
            <a:extLst>
              <a:ext uri="{FF2B5EF4-FFF2-40B4-BE49-F238E27FC236}">
                <a16:creationId xmlns:a16="http://schemas.microsoft.com/office/drawing/2014/main" id="{01445979-3E14-8549-BD89-2CE801A52342}"/>
              </a:ext>
            </a:extLst>
          </p:cNvPr>
          <p:cNvSpPr txBox="1"/>
          <p:nvPr/>
        </p:nvSpPr>
        <p:spPr>
          <a:xfrm>
            <a:off x="5729422" y="1955395"/>
            <a:ext cx="5101347" cy="1323439"/>
          </a:xfrm>
          <a:prstGeom prst="rect">
            <a:avLst/>
          </a:prstGeom>
          <a:noFill/>
        </p:spPr>
        <p:txBody>
          <a:bodyPr wrap="square" lIns="0" rIns="0" rtlCol="0" anchor="b">
            <a:spAutoFit/>
          </a:bodyPr>
          <a:lstStyle/>
          <a:p>
            <a:r>
              <a:rPr lang="tr-TR" sz="1600" dirty="0">
                <a:solidFill>
                  <a:srgbClr val="404042"/>
                </a:solidFill>
                <a:latin typeface="Helvetica Neue Light" panose="02000403000000020004" pitchFamily="2" charset="0"/>
                <a:ea typeface="Helvetica Neue Light" panose="02000403000000020004" pitchFamily="2" charset="0"/>
              </a:rPr>
              <a:t>Bilimsel özerkliğe ve kamu tüzelkişiliğine sahip yüksek düzeyde eğitim-öğretim, bilimsel araştırma, yayın ve danışmanlık yapan; fakülte, enstitü, yüksekokul ve benzeri kuruluş ve birimlerden oluşan bir yükseköğretim kurumudur.</a:t>
            </a:r>
          </a:p>
        </p:txBody>
      </p:sp>
      <p:grpSp>
        <p:nvGrpSpPr>
          <p:cNvPr id="16" name="Group 15">
            <a:extLst>
              <a:ext uri="{FF2B5EF4-FFF2-40B4-BE49-F238E27FC236}">
                <a16:creationId xmlns:a16="http://schemas.microsoft.com/office/drawing/2014/main" id="{5B3F4DDF-BFD5-874D-A2A1-CC74D7B6F529}"/>
              </a:ext>
            </a:extLst>
          </p:cNvPr>
          <p:cNvGrpSpPr/>
          <p:nvPr/>
        </p:nvGrpSpPr>
        <p:grpSpPr>
          <a:xfrm>
            <a:off x="1882090" y="1955395"/>
            <a:ext cx="3353573" cy="1341429"/>
            <a:chOff x="2752" y="250699"/>
            <a:chExt cx="3353573" cy="1341429"/>
          </a:xfrm>
        </p:grpSpPr>
        <p:sp>
          <p:nvSpPr>
            <p:cNvPr id="17" name="Chevron 16">
              <a:extLst>
                <a:ext uri="{FF2B5EF4-FFF2-40B4-BE49-F238E27FC236}">
                  <a16:creationId xmlns:a16="http://schemas.microsoft.com/office/drawing/2014/main" id="{584521E0-0446-5741-AC05-B6C7BEB13C44}"/>
                </a:ext>
              </a:extLst>
            </p:cNvPr>
            <p:cNvSpPr/>
            <p:nvPr/>
          </p:nvSpPr>
          <p:spPr>
            <a:xfrm>
              <a:off x="2752" y="250699"/>
              <a:ext cx="3353573" cy="1341429"/>
            </a:xfrm>
            <a:prstGeom prst="chevron">
              <a:avLst/>
            </a:prstGeom>
            <a:solidFill>
              <a:schemeClr val="accent3">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Chevron 4">
              <a:extLst>
                <a:ext uri="{FF2B5EF4-FFF2-40B4-BE49-F238E27FC236}">
                  <a16:creationId xmlns:a16="http://schemas.microsoft.com/office/drawing/2014/main" id="{EB40CC56-6248-FC45-AF70-E10AC6F6034E}"/>
                </a:ext>
              </a:extLst>
            </p:cNvPr>
            <p:cNvSpPr txBox="1"/>
            <p:nvPr/>
          </p:nvSpPr>
          <p:spPr>
            <a:xfrm>
              <a:off x="673467" y="250699"/>
              <a:ext cx="2012144" cy="13414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a:t>
              </a:r>
            </a:p>
          </p:txBody>
        </p:sp>
      </p:grpSp>
      <p:grpSp>
        <p:nvGrpSpPr>
          <p:cNvPr id="21" name="Group 20">
            <a:extLst>
              <a:ext uri="{FF2B5EF4-FFF2-40B4-BE49-F238E27FC236}">
                <a16:creationId xmlns:a16="http://schemas.microsoft.com/office/drawing/2014/main" id="{C4C388FE-C92F-6B45-8468-D3D4367EC2BA}"/>
              </a:ext>
            </a:extLst>
          </p:cNvPr>
          <p:cNvGrpSpPr/>
          <p:nvPr/>
        </p:nvGrpSpPr>
        <p:grpSpPr>
          <a:xfrm>
            <a:off x="1882090" y="3430551"/>
            <a:ext cx="3353573" cy="1341429"/>
            <a:chOff x="3020968" y="250699"/>
            <a:chExt cx="3353573" cy="1341429"/>
          </a:xfrm>
        </p:grpSpPr>
        <p:sp>
          <p:nvSpPr>
            <p:cNvPr id="22" name="Chevron 21">
              <a:extLst>
                <a:ext uri="{FF2B5EF4-FFF2-40B4-BE49-F238E27FC236}">
                  <a16:creationId xmlns:a16="http://schemas.microsoft.com/office/drawing/2014/main" id="{A0F8E767-0875-6243-978B-8DA0B0D27DB2}"/>
                </a:ext>
              </a:extLst>
            </p:cNvPr>
            <p:cNvSpPr/>
            <p:nvPr/>
          </p:nvSpPr>
          <p:spPr>
            <a:xfrm>
              <a:off x="3020968" y="250699"/>
              <a:ext cx="3353573" cy="1341429"/>
            </a:xfrm>
            <a:prstGeom prst="chevron">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Chevron 4">
              <a:extLst>
                <a:ext uri="{FF2B5EF4-FFF2-40B4-BE49-F238E27FC236}">
                  <a16:creationId xmlns:a16="http://schemas.microsoft.com/office/drawing/2014/main" id="{22DEF5A1-77DE-6B43-9703-90EC525E840C}"/>
                </a:ext>
              </a:extLst>
            </p:cNvPr>
            <p:cNvSpPr txBox="1"/>
            <p:nvPr/>
          </p:nvSpPr>
          <p:spPr>
            <a:xfrm>
              <a:off x="3691683" y="250699"/>
              <a:ext cx="2012144" cy="13414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Fakülte</a:t>
              </a:r>
            </a:p>
          </p:txBody>
        </p:sp>
      </p:grpSp>
      <p:grpSp>
        <p:nvGrpSpPr>
          <p:cNvPr id="24" name="Group 23">
            <a:extLst>
              <a:ext uri="{FF2B5EF4-FFF2-40B4-BE49-F238E27FC236}">
                <a16:creationId xmlns:a16="http://schemas.microsoft.com/office/drawing/2014/main" id="{7F9CFEB4-B5A7-6C4C-A5E2-06A1B7055D02}"/>
              </a:ext>
            </a:extLst>
          </p:cNvPr>
          <p:cNvGrpSpPr/>
          <p:nvPr/>
        </p:nvGrpSpPr>
        <p:grpSpPr>
          <a:xfrm>
            <a:off x="1882090" y="4893833"/>
            <a:ext cx="3353573" cy="1341429"/>
            <a:chOff x="6039184" y="250699"/>
            <a:chExt cx="3353573" cy="1341429"/>
          </a:xfrm>
        </p:grpSpPr>
        <p:sp>
          <p:nvSpPr>
            <p:cNvPr id="26" name="Chevron 25">
              <a:extLst>
                <a:ext uri="{FF2B5EF4-FFF2-40B4-BE49-F238E27FC236}">
                  <a16:creationId xmlns:a16="http://schemas.microsoft.com/office/drawing/2014/main" id="{A1081163-2600-5C4A-8888-0AC7F8FBA232}"/>
                </a:ext>
              </a:extLst>
            </p:cNvPr>
            <p:cNvSpPr/>
            <p:nvPr/>
          </p:nvSpPr>
          <p:spPr>
            <a:xfrm>
              <a:off x="6039184" y="250699"/>
              <a:ext cx="3353573" cy="1341429"/>
            </a:xfrm>
            <a:prstGeom prst="chevron">
              <a:avLst/>
            </a:prstGeom>
            <a:solidFill>
              <a:schemeClr val="accent5">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Chevron 4">
              <a:extLst>
                <a:ext uri="{FF2B5EF4-FFF2-40B4-BE49-F238E27FC236}">
                  <a16:creationId xmlns:a16="http://schemas.microsoft.com/office/drawing/2014/main" id="{2A0167E6-8706-2945-9F32-E4D722918004}"/>
                </a:ext>
              </a:extLst>
            </p:cNvPr>
            <p:cNvSpPr txBox="1"/>
            <p:nvPr/>
          </p:nvSpPr>
          <p:spPr>
            <a:xfrm>
              <a:off x="6709899" y="250699"/>
              <a:ext cx="2012144" cy="13414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Bölüm</a:t>
              </a:r>
            </a:p>
            <a:p>
              <a:pPr marL="0" lvl="0" indent="0" algn="ctr" defTabSz="711200">
                <a:lnSpc>
                  <a:spcPct val="90000"/>
                </a:lnSpc>
                <a:spcBef>
                  <a:spcPct val="0"/>
                </a:spcBef>
                <a:spcAft>
                  <a:spcPct val="35000"/>
                </a:spcAft>
                <a:buNone/>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Anabilim Dalı</a:t>
              </a:r>
            </a:p>
          </p:txBody>
        </p:sp>
      </p:grpSp>
      <p:sp>
        <p:nvSpPr>
          <p:cNvPr id="28" name="TextBox 27">
            <a:extLst>
              <a:ext uri="{FF2B5EF4-FFF2-40B4-BE49-F238E27FC236}">
                <a16:creationId xmlns:a16="http://schemas.microsoft.com/office/drawing/2014/main" id="{519889FA-CA09-3B49-9D09-40D7A52B3C84}"/>
              </a:ext>
            </a:extLst>
          </p:cNvPr>
          <p:cNvSpPr txBox="1"/>
          <p:nvPr/>
        </p:nvSpPr>
        <p:spPr>
          <a:xfrm>
            <a:off x="5742564" y="3685766"/>
            <a:ext cx="5114488" cy="830997"/>
          </a:xfrm>
          <a:prstGeom prst="rect">
            <a:avLst/>
          </a:prstGeom>
          <a:noFill/>
        </p:spPr>
        <p:txBody>
          <a:bodyPr wrap="square" lIns="0" rIns="0" rtlCol="0" anchor="b">
            <a:spAutoFit/>
          </a:bodyPr>
          <a:lstStyle/>
          <a:p>
            <a:r>
              <a:rPr lang="tr-TR" sz="1600" dirty="0">
                <a:solidFill>
                  <a:srgbClr val="404042"/>
                </a:solidFill>
                <a:latin typeface="Helvetica Neue Light" panose="02000403000000020004" pitchFamily="2" charset="0"/>
                <a:ea typeface="Helvetica Neue Light" panose="02000403000000020004" pitchFamily="2" charset="0"/>
              </a:rPr>
              <a:t>Yüksek düzeyde eğitim - öğretim, bilimsel araştırma ve yayın yapan; kendisine birimler bağlanabilen bir yükseköğretim kurumudur.</a:t>
            </a:r>
          </a:p>
        </p:txBody>
      </p:sp>
      <p:sp>
        <p:nvSpPr>
          <p:cNvPr id="29" name="TextBox 28">
            <a:extLst>
              <a:ext uri="{FF2B5EF4-FFF2-40B4-BE49-F238E27FC236}">
                <a16:creationId xmlns:a16="http://schemas.microsoft.com/office/drawing/2014/main" id="{E934C4C5-59AF-4348-BCB4-A13FB084BEE4}"/>
              </a:ext>
            </a:extLst>
          </p:cNvPr>
          <p:cNvSpPr txBox="1"/>
          <p:nvPr/>
        </p:nvSpPr>
        <p:spPr>
          <a:xfrm>
            <a:off x="5729422" y="4996882"/>
            <a:ext cx="5114489" cy="1077218"/>
          </a:xfrm>
          <a:prstGeom prst="rect">
            <a:avLst/>
          </a:prstGeom>
          <a:noFill/>
        </p:spPr>
        <p:txBody>
          <a:bodyPr wrap="square" lIns="0" rIns="0" rtlCol="0" anchor="b">
            <a:spAutoFit/>
          </a:bodyPr>
          <a:lstStyle/>
          <a:p>
            <a:r>
              <a:rPr lang="tr-TR" sz="1600" dirty="0">
                <a:solidFill>
                  <a:srgbClr val="404042"/>
                </a:solidFill>
                <a:latin typeface="Helvetica Neue Light" panose="02000403000000020004" pitchFamily="2" charset="0"/>
                <a:ea typeface="Helvetica Neue Light" panose="02000403000000020004" pitchFamily="2" charset="0"/>
              </a:rPr>
              <a:t>Bölüm: Amaç, kapsam ve nitelik yönünden bir bütün teşkil eden, birbirini tamamlayan veya birbirine yakın anabilim ve </a:t>
            </a:r>
            <a:r>
              <a:rPr lang="tr-TR" sz="1600" dirty="0" err="1">
                <a:solidFill>
                  <a:srgbClr val="404042"/>
                </a:solidFill>
                <a:latin typeface="Helvetica Neue Light" panose="02000403000000020004" pitchFamily="2" charset="0"/>
                <a:ea typeface="Helvetica Neue Light" panose="02000403000000020004" pitchFamily="2" charset="0"/>
              </a:rPr>
              <a:t>anasanat</a:t>
            </a:r>
            <a:r>
              <a:rPr lang="tr-TR" sz="1600" dirty="0">
                <a:solidFill>
                  <a:srgbClr val="404042"/>
                </a:solidFill>
                <a:latin typeface="Helvetica Neue Light" panose="02000403000000020004" pitchFamily="2" charset="0"/>
                <a:ea typeface="Helvetica Neue Light" panose="02000403000000020004" pitchFamily="2" charset="0"/>
              </a:rPr>
              <a:t> dallarından oluşan; fakültelerin ve yüksekokulların eğitim-öğretim, bilimsel araştırma ve uygulama birimidir. </a:t>
            </a:r>
            <a:endParaRPr lang="tr-TR" sz="1600" i="1" dirty="0">
              <a:solidFill>
                <a:srgbClr val="404042"/>
              </a:solidFill>
              <a:latin typeface="Helvetica Neue Light" panose="02000403000000020004" pitchFamily="2" charset="0"/>
              <a:ea typeface="Helvetica Neue Light" panose="02000403000000020004" pitchFamily="2" charset="0"/>
            </a:endParaRPr>
          </a:p>
        </p:txBody>
      </p:sp>
      <p:sp>
        <p:nvSpPr>
          <p:cNvPr id="30" name="TextBox 29">
            <a:extLst>
              <a:ext uri="{FF2B5EF4-FFF2-40B4-BE49-F238E27FC236}">
                <a16:creationId xmlns:a16="http://schemas.microsoft.com/office/drawing/2014/main" id="{5FCF43EF-3ECF-FE4A-AE08-07F727894AD2}"/>
              </a:ext>
            </a:extLst>
          </p:cNvPr>
          <p:cNvSpPr txBox="1"/>
          <p:nvPr/>
        </p:nvSpPr>
        <p:spPr>
          <a:xfrm>
            <a:off x="5729421" y="6234811"/>
            <a:ext cx="5101347" cy="246221"/>
          </a:xfrm>
          <a:prstGeom prst="rect">
            <a:avLst/>
          </a:prstGeom>
          <a:noFill/>
        </p:spPr>
        <p:txBody>
          <a:bodyPr wrap="square" lIns="0" rIns="0" rtlCol="0" anchor="b">
            <a:spAutoFit/>
          </a:bodyPr>
          <a:lstStyle/>
          <a:p>
            <a:r>
              <a:rPr lang="tr-TR" sz="10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Kaynak: </a:t>
            </a:r>
            <a:r>
              <a:rPr lang="tr-TR" sz="1000" i="1" dirty="0">
                <a:solidFill>
                  <a:srgbClr val="404042"/>
                </a:solidFill>
                <a:latin typeface="Helvetica Neue Light" panose="02000403000000020004" pitchFamily="2" charset="0"/>
                <a:ea typeface="Helvetica Neue Light" panose="02000403000000020004" pitchFamily="2" charset="0"/>
              </a:rPr>
              <a:t>Yükseköğretim Kanunu</a:t>
            </a:r>
          </a:p>
        </p:txBody>
      </p:sp>
    </p:spTree>
    <p:extLst>
      <p:ext uri="{BB962C8B-B14F-4D97-AF65-F5344CB8AC3E}">
        <p14:creationId xmlns:p14="http://schemas.microsoft.com/office/powerpoint/2010/main" val="3281537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Üniversite Yönetimi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Rectangle 3">
            <a:extLst>
              <a:ext uri="{FF2B5EF4-FFF2-40B4-BE49-F238E27FC236}">
                <a16:creationId xmlns:a16="http://schemas.microsoft.com/office/drawing/2014/main" id="{C3D64EFF-B95C-DA42-B848-466D869EAD67}"/>
              </a:ext>
            </a:extLst>
          </p:cNvPr>
          <p:cNvSpPr/>
          <p:nvPr/>
        </p:nvSpPr>
        <p:spPr>
          <a:xfrm>
            <a:off x="1534854" y="3240219"/>
            <a:ext cx="2546430" cy="654025"/>
          </a:xfrm>
          <a:prstGeom prst="rect">
            <a:avLst/>
          </a:prstGeom>
        </p:spPr>
        <p:txBody>
          <a:bodyPr wrap="square">
            <a:spAutoFit/>
          </a:bodyPr>
          <a:lstStyle/>
          <a:p>
            <a:pPr algn="ctr"/>
            <a:r>
              <a:rPr lang="tr-TR" sz="1100" b="1" noProof="1">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rPr>
              <a:t>Rektör</a:t>
            </a:r>
            <a:endParaRPr lang="tr-TR" sz="11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spcAft>
                <a:spcPts val="300"/>
              </a:spcAft>
            </a:pPr>
            <a:r>
              <a:rPr lang="tr-TR" sz="11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Prof. Dr. Ömer ÇOMAKLI</a:t>
            </a:r>
          </a:p>
          <a:p>
            <a:pPr algn="ctr">
              <a:spcAft>
                <a:spcPts val="300"/>
              </a:spcAft>
            </a:pPr>
            <a:r>
              <a:rPr lang="tr-TR" sz="10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Mühendislik Fakültesi</a:t>
            </a:r>
            <a:r>
              <a:rPr lang="tr-TR" sz="1200" dirty="0">
                <a:solidFill>
                  <a:srgbClr val="63646B"/>
                </a:solidFill>
                <a:latin typeface="Helvetica Neue Light" panose="02000403000000020004" pitchFamily="2" charset="0"/>
                <a:ea typeface="Helvetica Neue Light" panose="02000403000000020004" pitchFamily="2" charset="0"/>
              </a:rPr>
              <a:t> </a:t>
            </a:r>
            <a:endParaRPr lang="tr-TR" sz="1200" dirty="0">
              <a:latin typeface="Helvetica Neue Light" panose="02000403000000020004" pitchFamily="2" charset="0"/>
              <a:ea typeface="Helvetica Neue Light" panose="02000403000000020004" pitchFamily="2" charset="0"/>
            </a:endParaRPr>
          </a:p>
        </p:txBody>
      </p:sp>
      <p:pic>
        <p:nvPicPr>
          <p:cNvPr id="7" name="Picture 6">
            <a:extLst>
              <a:ext uri="{FF2B5EF4-FFF2-40B4-BE49-F238E27FC236}">
                <a16:creationId xmlns:a16="http://schemas.microsoft.com/office/drawing/2014/main" id="{A3C2B264-85CF-1447-B8D7-4EFBBC160C34}"/>
              </a:ext>
            </a:extLst>
          </p:cNvPr>
          <p:cNvPicPr>
            <a:picLocks noChangeAspect="1"/>
          </p:cNvPicPr>
          <p:nvPr/>
        </p:nvPicPr>
        <p:blipFill>
          <a:blip r:embed="rId3"/>
          <a:stretch>
            <a:fillRect/>
          </a:stretch>
        </p:blipFill>
        <p:spPr>
          <a:xfrm>
            <a:off x="1765008" y="1700773"/>
            <a:ext cx="2086122" cy="150674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6C638DC7-C5AE-F24D-91DB-85FC9B699C72}"/>
              </a:ext>
            </a:extLst>
          </p:cNvPr>
          <p:cNvPicPr>
            <a:picLocks noChangeAspect="1"/>
          </p:cNvPicPr>
          <p:nvPr/>
        </p:nvPicPr>
        <p:blipFill rotWithShape="1">
          <a:blip r:embed="rId4"/>
          <a:srcRect b="16519"/>
          <a:stretch/>
        </p:blipFill>
        <p:spPr>
          <a:xfrm>
            <a:off x="1772229" y="4208961"/>
            <a:ext cx="1188000" cy="1202762"/>
          </a:xfrm>
          <a:prstGeom prst="rect">
            <a:avLst/>
          </a:prstGeom>
        </p:spPr>
      </p:pic>
      <p:pic>
        <p:nvPicPr>
          <p:cNvPr id="9" name="Picture 8">
            <a:extLst>
              <a:ext uri="{FF2B5EF4-FFF2-40B4-BE49-F238E27FC236}">
                <a16:creationId xmlns:a16="http://schemas.microsoft.com/office/drawing/2014/main" id="{F90EB527-F6C0-5E42-99EB-A13E2EF4FC9D}"/>
              </a:ext>
            </a:extLst>
          </p:cNvPr>
          <p:cNvPicPr>
            <a:picLocks noChangeAspect="1"/>
          </p:cNvPicPr>
          <p:nvPr/>
        </p:nvPicPr>
        <p:blipFill rotWithShape="1">
          <a:blip r:embed="rId5"/>
          <a:srcRect b="16486"/>
          <a:stretch/>
        </p:blipFill>
        <p:spPr>
          <a:xfrm>
            <a:off x="3781057" y="4238587"/>
            <a:ext cx="1152000" cy="1166781"/>
          </a:xfrm>
          <a:prstGeom prst="rect">
            <a:avLst/>
          </a:prstGeom>
        </p:spPr>
      </p:pic>
      <p:pic>
        <p:nvPicPr>
          <p:cNvPr id="10" name="Picture 9">
            <a:extLst>
              <a:ext uri="{FF2B5EF4-FFF2-40B4-BE49-F238E27FC236}">
                <a16:creationId xmlns:a16="http://schemas.microsoft.com/office/drawing/2014/main" id="{37DDB352-EB1E-7E47-9DD5-DBD2F60A9F1A}"/>
              </a:ext>
            </a:extLst>
          </p:cNvPr>
          <p:cNvPicPr>
            <a:picLocks noChangeAspect="1"/>
          </p:cNvPicPr>
          <p:nvPr/>
        </p:nvPicPr>
        <p:blipFill rotWithShape="1">
          <a:blip r:embed="rId6"/>
          <a:srcRect b="16486"/>
          <a:stretch/>
        </p:blipFill>
        <p:spPr>
          <a:xfrm>
            <a:off x="7768513" y="4202606"/>
            <a:ext cx="1193800" cy="1209117"/>
          </a:xfrm>
          <a:prstGeom prst="rect">
            <a:avLst/>
          </a:prstGeom>
        </p:spPr>
      </p:pic>
      <p:pic>
        <p:nvPicPr>
          <p:cNvPr id="12" name="Picture 11">
            <a:extLst>
              <a:ext uri="{FF2B5EF4-FFF2-40B4-BE49-F238E27FC236}">
                <a16:creationId xmlns:a16="http://schemas.microsoft.com/office/drawing/2014/main" id="{7B94E945-D138-B047-8FE2-515A411031AC}"/>
              </a:ext>
            </a:extLst>
          </p:cNvPr>
          <p:cNvPicPr>
            <a:picLocks noChangeAspect="1"/>
          </p:cNvPicPr>
          <p:nvPr/>
        </p:nvPicPr>
        <p:blipFill rotWithShape="1">
          <a:blip r:embed="rId7"/>
          <a:srcRect b="16486"/>
          <a:stretch/>
        </p:blipFill>
        <p:spPr>
          <a:xfrm>
            <a:off x="5753885" y="4180312"/>
            <a:ext cx="1193800" cy="1209117"/>
          </a:xfrm>
          <a:prstGeom prst="rect">
            <a:avLst/>
          </a:prstGeom>
        </p:spPr>
      </p:pic>
      <p:pic>
        <p:nvPicPr>
          <p:cNvPr id="13" name="Picture 12">
            <a:extLst>
              <a:ext uri="{FF2B5EF4-FFF2-40B4-BE49-F238E27FC236}">
                <a16:creationId xmlns:a16="http://schemas.microsoft.com/office/drawing/2014/main" id="{AE15B223-E85B-9747-835F-DEDC5B85ACD4}"/>
              </a:ext>
            </a:extLst>
          </p:cNvPr>
          <p:cNvPicPr>
            <a:picLocks noChangeAspect="1"/>
          </p:cNvPicPr>
          <p:nvPr/>
        </p:nvPicPr>
        <p:blipFill>
          <a:blip r:embed="rId8"/>
          <a:stretch>
            <a:fillRect/>
          </a:stretch>
        </p:blipFill>
        <p:spPr>
          <a:xfrm>
            <a:off x="9906240" y="4320234"/>
            <a:ext cx="900000" cy="1091489"/>
          </a:xfrm>
          <a:prstGeom prst="rect">
            <a:avLst/>
          </a:prstGeom>
        </p:spPr>
      </p:pic>
      <p:sp>
        <p:nvSpPr>
          <p:cNvPr id="16" name="Rectangle 15">
            <a:extLst>
              <a:ext uri="{FF2B5EF4-FFF2-40B4-BE49-F238E27FC236}">
                <a16:creationId xmlns:a16="http://schemas.microsoft.com/office/drawing/2014/main" id="{6672CAEC-AC4A-EC4C-BB5C-C545DF915821}"/>
              </a:ext>
            </a:extLst>
          </p:cNvPr>
          <p:cNvSpPr/>
          <p:nvPr/>
        </p:nvSpPr>
        <p:spPr>
          <a:xfrm>
            <a:off x="1432621" y="5597870"/>
            <a:ext cx="1867215" cy="646331"/>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Rektör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Prof. Dr. Atilla KESKİN</a:t>
            </a:r>
          </a:p>
          <a:p>
            <a:pPr algn="ct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Ziraat Fakültesi</a:t>
            </a:r>
            <a:endParaRPr lang="tr-TR" sz="900" dirty="0">
              <a:latin typeface="Helvetica Neue Light" panose="02000403000000020004" pitchFamily="2" charset="0"/>
              <a:ea typeface="Helvetica Neue Light" panose="02000403000000020004" pitchFamily="2" charset="0"/>
            </a:endParaRPr>
          </a:p>
        </p:txBody>
      </p:sp>
      <p:sp>
        <p:nvSpPr>
          <p:cNvPr id="17" name="Rectangle 16">
            <a:extLst>
              <a:ext uri="{FF2B5EF4-FFF2-40B4-BE49-F238E27FC236}">
                <a16:creationId xmlns:a16="http://schemas.microsoft.com/office/drawing/2014/main" id="{CA272539-C88D-2C4A-B037-16E61B14CFAB}"/>
              </a:ext>
            </a:extLst>
          </p:cNvPr>
          <p:cNvSpPr/>
          <p:nvPr/>
        </p:nvSpPr>
        <p:spPr>
          <a:xfrm>
            <a:off x="3423449" y="5597871"/>
            <a:ext cx="1867215" cy="646331"/>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Rektör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Prof. Dr. Ayşe BAYRAKÇEKEN YURTCAN</a:t>
            </a: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Fen Fakültesi</a:t>
            </a:r>
            <a:endParaRPr lang="tr-TR" sz="900" dirty="0">
              <a:latin typeface="Helvetica Neue Light" panose="02000403000000020004" pitchFamily="2" charset="0"/>
              <a:ea typeface="Helvetica Neue Light" panose="02000403000000020004" pitchFamily="2" charset="0"/>
            </a:endParaRPr>
          </a:p>
        </p:txBody>
      </p:sp>
      <p:sp>
        <p:nvSpPr>
          <p:cNvPr id="18" name="Rectangle 17">
            <a:extLst>
              <a:ext uri="{FF2B5EF4-FFF2-40B4-BE49-F238E27FC236}">
                <a16:creationId xmlns:a16="http://schemas.microsoft.com/office/drawing/2014/main" id="{D09539F5-69B2-C840-8494-92DAAFF8DEA3}"/>
              </a:ext>
            </a:extLst>
          </p:cNvPr>
          <p:cNvSpPr/>
          <p:nvPr/>
        </p:nvSpPr>
        <p:spPr>
          <a:xfrm>
            <a:off x="5414277" y="5597871"/>
            <a:ext cx="1867215" cy="646331"/>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Rektör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Prof. Dr. Mustafa SÖZBİLİR</a:t>
            </a:r>
          </a:p>
          <a:p>
            <a:pPr algn="ct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Eğitim Fakültesi</a:t>
            </a:r>
            <a:endParaRPr lang="tr-TR" sz="900" dirty="0">
              <a:latin typeface="Helvetica Neue Light" panose="02000403000000020004" pitchFamily="2" charset="0"/>
              <a:ea typeface="Helvetica Neue Light" panose="02000403000000020004" pitchFamily="2" charset="0"/>
            </a:endParaRPr>
          </a:p>
        </p:txBody>
      </p:sp>
      <p:sp>
        <p:nvSpPr>
          <p:cNvPr id="19" name="Rectangle 18">
            <a:extLst>
              <a:ext uri="{FF2B5EF4-FFF2-40B4-BE49-F238E27FC236}">
                <a16:creationId xmlns:a16="http://schemas.microsoft.com/office/drawing/2014/main" id="{21AF4A81-F381-1E4C-9E1A-D04C13DAD34E}"/>
              </a:ext>
            </a:extLst>
          </p:cNvPr>
          <p:cNvSpPr/>
          <p:nvPr/>
        </p:nvSpPr>
        <p:spPr>
          <a:xfrm>
            <a:off x="7431805" y="5572046"/>
            <a:ext cx="1867215" cy="646331"/>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Rektör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Prof. Dr. Hüseyin ÖZER</a:t>
            </a:r>
          </a:p>
          <a:p>
            <a:pPr algn="ct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İktisadi İdari Bilimler Fakültesi</a:t>
            </a:r>
            <a:endParaRPr lang="tr-TR" sz="900" dirty="0">
              <a:latin typeface="Helvetica Neue Light" panose="02000403000000020004" pitchFamily="2" charset="0"/>
              <a:ea typeface="Helvetica Neue Light" panose="02000403000000020004" pitchFamily="2" charset="0"/>
            </a:endParaRPr>
          </a:p>
        </p:txBody>
      </p:sp>
      <p:sp>
        <p:nvSpPr>
          <p:cNvPr id="20" name="Rectangle 19">
            <a:extLst>
              <a:ext uri="{FF2B5EF4-FFF2-40B4-BE49-F238E27FC236}">
                <a16:creationId xmlns:a16="http://schemas.microsoft.com/office/drawing/2014/main" id="{00669A4F-AC7A-A44E-9A2A-5144FBA5121C}"/>
              </a:ext>
            </a:extLst>
          </p:cNvPr>
          <p:cNvSpPr/>
          <p:nvPr/>
        </p:nvSpPr>
        <p:spPr>
          <a:xfrm>
            <a:off x="9376333" y="5572046"/>
            <a:ext cx="2037128" cy="646331"/>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Rektör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Prof. Dr. </a:t>
            </a:r>
            <a:r>
              <a:rPr lang="tr-TR" sz="900" dirty="0">
                <a:latin typeface="Helvetica Neue Medium" panose="02000503000000020004" pitchFamily="2" charset="0"/>
                <a:ea typeface="Helvetica Neue Medium" panose="02000503000000020004" pitchFamily="2" charset="0"/>
                <a:cs typeface="Helvetica Neue Medium" panose="02000503000000020004" pitchFamily="2" charset="0"/>
              </a:rPr>
              <a:t>Turgut GÖĞEBAKAN</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Edebiyat Fakültesi</a:t>
            </a:r>
            <a:endParaRPr lang="tr-TR" sz="900" dirty="0">
              <a:latin typeface="Helvetica Neue Light" panose="02000403000000020004" pitchFamily="2" charset="0"/>
              <a:ea typeface="Helvetica Neue Light" panose="02000403000000020004" pitchFamily="2" charset="0"/>
            </a:endParaRPr>
          </a:p>
        </p:txBody>
      </p:sp>
      <p:sp>
        <p:nvSpPr>
          <p:cNvPr id="14" name="TextBox 13">
            <a:extLst>
              <a:ext uri="{FF2B5EF4-FFF2-40B4-BE49-F238E27FC236}">
                <a16:creationId xmlns:a16="http://schemas.microsoft.com/office/drawing/2014/main" id="{57AE357F-4B6B-D344-BE3F-1667CB21D28C}"/>
              </a:ext>
            </a:extLst>
          </p:cNvPr>
          <p:cNvSpPr txBox="1"/>
          <p:nvPr/>
        </p:nvSpPr>
        <p:spPr>
          <a:xfrm>
            <a:off x="4637106" y="1915535"/>
            <a:ext cx="4964681" cy="1077218"/>
          </a:xfrm>
          <a:prstGeom prst="rect">
            <a:avLst/>
          </a:prstGeom>
          <a:noFill/>
        </p:spPr>
        <p:txBody>
          <a:bodyPr wrap="square" rtlCol="0">
            <a:spAutoFit/>
          </a:bodyPr>
          <a:lstStyle/>
          <a:p>
            <a:r>
              <a:rPr lang="tr-TR" sz="16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Rektör</a:t>
            </a:r>
            <a:r>
              <a:rPr lang="tr-TR" sz="16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bir üniversiteyi yasalar uyarınca yöneten, üniversitenin tüzelkişiliğini temsil eden, öğretimin düzenli yürütülmesinden sorumlu akademik ve idari olarak en üst düzey yöneticidir.</a:t>
            </a:r>
          </a:p>
        </p:txBody>
      </p:sp>
      <p:sp>
        <p:nvSpPr>
          <p:cNvPr id="21" name="Rectangle 20">
            <a:extLst>
              <a:ext uri="{FF2B5EF4-FFF2-40B4-BE49-F238E27FC236}">
                <a16:creationId xmlns:a16="http://schemas.microsoft.com/office/drawing/2014/main" id="{3DBE6913-89A2-0148-9771-FE8E1A5C3B03}"/>
              </a:ext>
            </a:extLst>
          </p:cNvPr>
          <p:cNvSpPr/>
          <p:nvPr/>
        </p:nvSpPr>
        <p:spPr>
          <a:xfrm flipV="1">
            <a:off x="1581341" y="4045978"/>
            <a:ext cx="9438111" cy="640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2277458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D24A6F4-B6C2-8B61-BAFD-6DD50577BECA}"/>
              </a:ext>
            </a:extLst>
          </p:cNvPr>
          <p:cNvSpPr/>
          <p:nvPr/>
        </p:nvSpPr>
        <p:spPr>
          <a:xfrm>
            <a:off x="1536300" y="1621499"/>
            <a:ext cx="5094826" cy="481186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3" name="Rectangle 32">
            <a:extLst>
              <a:ext uri="{FF2B5EF4-FFF2-40B4-BE49-F238E27FC236}">
                <a16:creationId xmlns:a16="http://schemas.microsoft.com/office/drawing/2014/main" id="{C468A105-9BFF-3349-2719-2B2391ED47E1}"/>
              </a:ext>
            </a:extLst>
          </p:cNvPr>
          <p:cNvSpPr/>
          <p:nvPr/>
        </p:nvSpPr>
        <p:spPr>
          <a:xfrm>
            <a:off x="6626863" y="1621499"/>
            <a:ext cx="4929369" cy="4811860"/>
          </a:xfrm>
          <a:prstGeom prst="rect">
            <a:avLst/>
          </a:prstGeom>
          <a:solidFill>
            <a:srgbClr val="1F1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Haberdar Olmak için Takip Edin</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TextBox 1">
            <a:extLst>
              <a:ext uri="{FF2B5EF4-FFF2-40B4-BE49-F238E27FC236}">
                <a16:creationId xmlns:a16="http://schemas.microsoft.com/office/drawing/2014/main" id="{08FCC4E5-7A91-A0D9-3FE8-EDBC61C45708}"/>
              </a:ext>
            </a:extLst>
          </p:cNvPr>
          <p:cNvSpPr txBox="1"/>
          <p:nvPr/>
        </p:nvSpPr>
        <p:spPr>
          <a:xfrm>
            <a:off x="1913231" y="3340955"/>
            <a:ext cx="3090569" cy="1077218"/>
          </a:xfrm>
          <a:prstGeom prst="rect">
            <a:avLst/>
          </a:prstGeom>
          <a:noFill/>
        </p:spPr>
        <p:txBody>
          <a:bodyPr wrap="square" rtlCol="0">
            <a:spAutoFit/>
          </a:bodyPr>
          <a:lstStyle/>
          <a:p>
            <a:r>
              <a:rPr lang="en-US" sz="1600"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Atatürk Üniversitesi Rektörlüğü </a:t>
            </a:r>
            <a:br>
              <a:rPr lang="en-US" sz="1600"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br>
            <a:r>
              <a:rPr lang="en-US" sz="1600"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25240 Erzurum</a:t>
            </a:r>
          </a:p>
          <a:p>
            <a:endPar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en-US" sz="1600"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+90 442 231 1111</a:t>
            </a:r>
            <a:endParaRPr lang="tr-TR"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9" name="Picture 8">
            <a:extLst>
              <a:ext uri="{FF2B5EF4-FFF2-40B4-BE49-F238E27FC236}">
                <a16:creationId xmlns:a16="http://schemas.microsoft.com/office/drawing/2014/main" id="{50523B32-6752-DB4D-3E98-DD84790384E8}"/>
              </a:ext>
            </a:extLst>
          </p:cNvPr>
          <p:cNvPicPr>
            <a:picLocks noChangeAspect="1"/>
          </p:cNvPicPr>
          <p:nvPr/>
        </p:nvPicPr>
        <p:blipFill>
          <a:blip r:embed="rId3">
            <a:lum bright="70000" contrast="-70000"/>
          </a:blip>
          <a:stretch>
            <a:fillRect/>
          </a:stretch>
        </p:blipFill>
        <p:spPr>
          <a:xfrm>
            <a:off x="7089895" y="2740782"/>
            <a:ext cx="506720" cy="506720"/>
          </a:xfrm>
          <a:prstGeom prst="rect">
            <a:avLst/>
          </a:prstGeom>
        </p:spPr>
      </p:pic>
      <p:pic>
        <p:nvPicPr>
          <p:cNvPr id="11" name="Picture 10">
            <a:extLst>
              <a:ext uri="{FF2B5EF4-FFF2-40B4-BE49-F238E27FC236}">
                <a16:creationId xmlns:a16="http://schemas.microsoft.com/office/drawing/2014/main" id="{16154B6F-B40F-21D0-39E4-8A444DA114C4}"/>
              </a:ext>
            </a:extLst>
          </p:cNvPr>
          <p:cNvPicPr>
            <a:picLocks noChangeAspect="1"/>
          </p:cNvPicPr>
          <p:nvPr/>
        </p:nvPicPr>
        <p:blipFill>
          <a:blip r:embed="rId4">
            <a:lum bright="70000" contrast="-70000"/>
          </a:blip>
          <a:stretch>
            <a:fillRect/>
          </a:stretch>
        </p:blipFill>
        <p:spPr>
          <a:xfrm>
            <a:off x="7121804" y="5544661"/>
            <a:ext cx="474811" cy="474811"/>
          </a:xfrm>
          <a:prstGeom prst="rect">
            <a:avLst/>
          </a:prstGeom>
        </p:spPr>
      </p:pic>
      <p:pic>
        <p:nvPicPr>
          <p:cNvPr id="13" name="Picture 12">
            <a:extLst>
              <a:ext uri="{FF2B5EF4-FFF2-40B4-BE49-F238E27FC236}">
                <a16:creationId xmlns:a16="http://schemas.microsoft.com/office/drawing/2014/main" id="{B7F25D3A-E044-0607-4322-7005DC478B42}"/>
              </a:ext>
            </a:extLst>
          </p:cNvPr>
          <p:cNvPicPr>
            <a:picLocks noChangeAspect="1"/>
          </p:cNvPicPr>
          <p:nvPr/>
        </p:nvPicPr>
        <p:blipFill>
          <a:blip r:embed="rId5">
            <a:lum bright="70000" contrast="-70000"/>
          </a:blip>
          <a:stretch>
            <a:fillRect/>
          </a:stretch>
        </p:blipFill>
        <p:spPr>
          <a:xfrm>
            <a:off x="7121804" y="4866394"/>
            <a:ext cx="474811" cy="474811"/>
          </a:xfrm>
          <a:prstGeom prst="rect">
            <a:avLst/>
          </a:prstGeom>
        </p:spPr>
      </p:pic>
      <p:pic>
        <p:nvPicPr>
          <p:cNvPr id="15" name="Picture 14">
            <a:extLst>
              <a:ext uri="{FF2B5EF4-FFF2-40B4-BE49-F238E27FC236}">
                <a16:creationId xmlns:a16="http://schemas.microsoft.com/office/drawing/2014/main" id="{4571C895-673E-1956-F7F1-8A3BBA7733C5}"/>
              </a:ext>
            </a:extLst>
          </p:cNvPr>
          <p:cNvPicPr>
            <a:picLocks noChangeAspect="1"/>
          </p:cNvPicPr>
          <p:nvPr/>
        </p:nvPicPr>
        <p:blipFill>
          <a:blip r:embed="rId6">
            <a:lum bright="70000" contrast="-70000"/>
          </a:blip>
          <a:stretch>
            <a:fillRect/>
          </a:stretch>
        </p:blipFill>
        <p:spPr>
          <a:xfrm>
            <a:off x="7066282" y="3419309"/>
            <a:ext cx="553946" cy="553946"/>
          </a:xfrm>
          <a:prstGeom prst="rect">
            <a:avLst/>
          </a:prstGeom>
        </p:spPr>
      </p:pic>
      <p:pic>
        <p:nvPicPr>
          <p:cNvPr id="17" name="Picture 16">
            <a:extLst>
              <a:ext uri="{FF2B5EF4-FFF2-40B4-BE49-F238E27FC236}">
                <a16:creationId xmlns:a16="http://schemas.microsoft.com/office/drawing/2014/main" id="{47864140-4E2E-CB6F-B808-AB27EE00E20C}"/>
              </a:ext>
            </a:extLst>
          </p:cNvPr>
          <p:cNvPicPr>
            <a:picLocks noChangeAspect="1"/>
          </p:cNvPicPr>
          <p:nvPr/>
        </p:nvPicPr>
        <p:blipFill>
          <a:blip r:embed="rId7">
            <a:lum bright="70000" contrast="-70000"/>
          </a:blip>
          <a:stretch>
            <a:fillRect/>
          </a:stretch>
        </p:blipFill>
        <p:spPr>
          <a:xfrm>
            <a:off x="7113659" y="4176711"/>
            <a:ext cx="474811" cy="474811"/>
          </a:xfrm>
          <a:prstGeom prst="rect">
            <a:avLst/>
          </a:prstGeom>
        </p:spPr>
      </p:pic>
      <p:sp>
        <p:nvSpPr>
          <p:cNvPr id="20" name="TextBox 19">
            <a:extLst>
              <a:ext uri="{FF2B5EF4-FFF2-40B4-BE49-F238E27FC236}">
                <a16:creationId xmlns:a16="http://schemas.microsoft.com/office/drawing/2014/main" id="{C9C01BBC-22E2-BE47-9D79-1C630BD5E672}"/>
              </a:ext>
            </a:extLst>
          </p:cNvPr>
          <p:cNvSpPr txBox="1"/>
          <p:nvPr/>
        </p:nvSpPr>
        <p:spPr>
          <a:xfrm>
            <a:off x="8093242" y="2098494"/>
            <a:ext cx="1377300" cy="338554"/>
          </a:xfrm>
          <a:prstGeom prst="rect">
            <a:avLst/>
          </a:prstGeom>
          <a:noFill/>
        </p:spPr>
        <p:txBody>
          <a:bodyPr wrap="none" rtlCol="0">
            <a:spAutoFit/>
          </a:bodyPr>
          <a:lstStyle/>
          <a:p>
            <a:r>
              <a:rPr lang="en-US" sz="1600" dirty="0" err="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atauni.edu.tr</a:t>
            </a:r>
            <a:endPar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21" name="TextBox 20">
            <a:extLst>
              <a:ext uri="{FF2B5EF4-FFF2-40B4-BE49-F238E27FC236}">
                <a16:creationId xmlns:a16="http://schemas.microsoft.com/office/drawing/2014/main" id="{9EDEE863-4E86-77CF-8783-8044BE847473}"/>
              </a:ext>
            </a:extLst>
          </p:cNvPr>
          <p:cNvSpPr txBox="1"/>
          <p:nvPr/>
        </p:nvSpPr>
        <p:spPr>
          <a:xfrm>
            <a:off x="8045514" y="2793820"/>
            <a:ext cx="2555508" cy="338554"/>
          </a:xfrm>
          <a:prstGeom prst="rect">
            <a:avLst/>
          </a:prstGeom>
          <a:noFill/>
        </p:spPr>
        <p:txBody>
          <a:bodyPr wrap="none" rtlCol="0">
            <a:spAutoFit/>
          </a:bodyPr>
          <a:lstStyle/>
          <a:p>
            <a:r>
              <a:rPr lang="tr-TR" sz="1600" dirty="0" err="1">
                <a:solidFill>
                  <a:schemeClr val="bg1"/>
                </a:solidFill>
                <a:latin typeface="Helvetica Neue Light" panose="02000403000000020004" pitchFamily="2" charset="0"/>
                <a:ea typeface="Helvetica Neue Light" panose="02000403000000020004" pitchFamily="2" charset="0"/>
              </a:rPr>
              <a:t>facebook.com</a:t>
            </a:r>
            <a:r>
              <a:rPr lang="tr-TR" sz="1600" dirty="0">
                <a:solidFill>
                  <a:schemeClr val="bg1"/>
                </a:solidFill>
                <a:latin typeface="Helvetica Neue Light" panose="02000403000000020004" pitchFamily="2" charset="0"/>
                <a:ea typeface="Helvetica Neue Light" panose="02000403000000020004" pitchFamily="2" charset="0"/>
              </a:rPr>
              <a:t>/</a:t>
            </a: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atauni1957</a:t>
            </a:r>
            <a:endParaRPr lang="tr-TR" sz="1600" dirty="0">
              <a:solidFill>
                <a:schemeClr val="bg1"/>
              </a:solidFill>
              <a:latin typeface="Helvetica Neue Light" panose="02000403000000020004" pitchFamily="2" charset="0"/>
              <a:ea typeface="Helvetica Neue Light" panose="02000403000000020004" pitchFamily="2" charset="0"/>
            </a:endParaRPr>
          </a:p>
        </p:txBody>
      </p:sp>
      <p:sp>
        <p:nvSpPr>
          <p:cNvPr id="22" name="TextBox 21">
            <a:extLst>
              <a:ext uri="{FF2B5EF4-FFF2-40B4-BE49-F238E27FC236}">
                <a16:creationId xmlns:a16="http://schemas.microsoft.com/office/drawing/2014/main" id="{71170C3B-C3BE-AD7D-02AE-6001855FAE70}"/>
              </a:ext>
            </a:extLst>
          </p:cNvPr>
          <p:cNvSpPr txBox="1"/>
          <p:nvPr/>
        </p:nvSpPr>
        <p:spPr>
          <a:xfrm>
            <a:off x="8054497" y="3487593"/>
            <a:ext cx="2262542" cy="338554"/>
          </a:xfrm>
          <a:prstGeom prst="rect">
            <a:avLst/>
          </a:prstGeom>
          <a:noFill/>
        </p:spPr>
        <p:txBody>
          <a:bodyPr wrap="none" rtlCol="0">
            <a:spAutoFit/>
          </a:bodyPr>
          <a:lstStyle/>
          <a:p>
            <a:r>
              <a:rPr lang="tr-TR" sz="1600" dirty="0" err="1">
                <a:solidFill>
                  <a:schemeClr val="bg1"/>
                </a:solidFill>
                <a:latin typeface="Helvetica Neue Light" panose="02000403000000020004" pitchFamily="2" charset="0"/>
                <a:ea typeface="Helvetica Neue Light" panose="02000403000000020004" pitchFamily="2" charset="0"/>
              </a:rPr>
              <a:t>twitter.com</a:t>
            </a:r>
            <a:r>
              <a:rPr lang="tr-TR" sz="1600" dirty="0">
                <a:solidFill>
                  <a:schemeClr val="bg1"/>
                </a:solidFill>
                <a:latin typeface="Helvetica Neue Light" panose="02000403000000020004" pitchFamily="2" charset="0"/>
                <a:ea typeface="Helvetica Neue Light" panose="02000403000000020004" pitchFamily="2" charset="0"/>
              </a:rPr>
              <a:t>/</a:t>
            </a: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atauni1957</a:t>
            </a:r>
            <a:endParaRPr lang="tr-TR" sz="1600" dirty="0">
              <a:solidFill>
                <a:schemeClr val="bg1"/>
              </a:solidFill>
              <a:latin typeface="Helvetica Neue Light" panose="02000403000000020004" pitchFamily="2" charset="0"/>
              <a:ea typeface="Helvetica Neue Light" panose="02000403000000020004" pitchFamily="2" charset="0"/>
            </a:endParaRPr>
          </a:p>
        </p:txBody>
      </p:sp>
      <p:sp>
        <p:nvSpPr>
          <p:cNvPr id="23" name="TextBox 22">
            <a:extLst>
              <a:ext uri="{FF2B5EF4-FFF2-40B4-BE49-F238E27FC236}">
                <a16:creationId xmlns:a16="http://schemas.microsoft.com/office/drawing/2014/main" id="{4F14B8EF-25BC-4FDE-4897-C76AAFA923C2}"/>
              </a:ext>
            </a:extLst>
          </p:cNvPr>
          <p:cNvSpPr txBox="1"/>
          <p:nvPr/>
        </p:nvSpPr>
        <p:spPr>
          <a:xfrm>
            <a:off x="8045514" y="4203305"/>
            <a:ext cx="2608406" cy="338554"/>
          </a:xfrm>
          <a:prstGeom prst="rect">
            <a:avLst/>
          </a:prstGeom>
          <a:noFill/>
        </p:spPr>
        <p:txBody>
          <a:bodyPr wrap="none" rtlCol="0">
            <a:spAutoFit/>
          </a:bodyPr>
          <a:lstStyle/>
          <a:p>
            <a:r>
              <a:rPr lang="tr-TR" sz="1600" dirty="0" err="1">
                <a:solidFill>
                  <a:schemeClr val="bg1"/>
                </a:solidFill>
                <a:latin typeface="Helvetica Neue Light" panose="02000403000000020004" pitchFamily="2" charset="0"/>
                <a:ea typeface="Helvetica Neue Light" panose="02000403000000020004" pitchFamily="2" charset="0"/>
              </a:rPr>
              <a:t>instagram.com</a:t>
            </a:r>
            <a:r>
              <a:rPr lang="tr-TR" sz="1600" dirty="0">
                <a:solidFill>
                  <a:schemeClr val="bg1"/>
                </a:solidFill>
                <a:latin typeface="Helvetica Neue Light" panose="02000403000000020004" pitchFamily="2" charset="0"/>
                <a:ea typeface="Helvetica Neue Light" panose="02000403000000020004" pitchFamily="2" charset="0"/>
              </a:rPr>
              <a:t>/</a:t>
            </a: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atauni1957</a:t>
            </a:r>
            <a:endParaRPr lang="tr-TR" sz="1600" dirty="0">
              <a:solidFill>
                <a:schemeClr val="bg1"/>
              </a:solidFill>
              <a:latin typeface="Helvetica Neue Light" panose="02000403000000020004" pitchFamily="2" charset="0"/>
              <a:ea typeface="Helvetica Neue Light" panose="02000403000000020004" pitchFamily="2" charset="0"/>
            </a:endParaRPr>
          </a:p>
        </p:txBody>
      </p:sp>
      <p:sp>
        <p:nvSpPr>
          <p:cNvPr id="24" name="TextBox 23">
            <a:extLst>
              <a:ext uri="{FF2B5EF4-FFF2-40B4-BE49-F238E27FC236}">
                <a16:creationId xmlns:a16="http://schemas.microsoft.com/office/drawing/2014/main" id="{6AEE37D3-FDFC-C56A-D8D4-EAC853CD1BC4}"/>
              </a:ext>
            </a:extLst>
          </p:cNvPr>
          <p:cNvSpPr txBox="1"/>
          <p:nvPr/>
        </p:nvSpPr>
        <p:spPr>
          <a:xfrm>
            <a:off x="8045514" y="4904689"/>
            <a:ext cx="2451312" cy="338554"/>
          </a:xfrm>
          <a:prstGeom prst="rect">
            <a:avLst/>
          </a:prstGeom>
          <a:noFill/>
        </p:spPr>
        <p:txBody>
          <a:bodyPr wrap="none" rtlCol="0">
            <a:spAutoFit/>
          </a:bodyPr>
          <a:lstStyle/>
          <a:p>
            <a:r>
              <a:rPr lang="tr-TR" sz="1600" dirty="0" err="1">
                <a:solidFill>
                  <a:schemeClr val="bg1"/>
                </a:solidFill>
                <a:latin typeface="Helvetica Neue Light" panose="02000403000000020004" pitchFamily="2" charset="0"/>
                <a:ea typeface="Helvetica Neue Light" panose="02000403000000020004" pitchFamily="2" charset="0"/>
              </a:rPr>
              <a:t>youtube.com</a:t>
            </a:r>
            <a:r>
              <a:rPr lang="tr-TR" sz="1600" dirty="0">
                <a:solidFill>
                  <a:schemeClr val="bg1"/>
                </a:solidFill>
                <a:latin typeface="Helvetica Neue Light" panose="02000403000000020004" pitchFamily="2" charset="0"/>
                <a:ea typeface="Helvetica Neue Light" panose="02000403000000020004" pitchFamily="2" charset="0"/>
              </a:rPr>
              <a:t>/</a:t>
            </a: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atauni1957</a:t>
            </a:r>
          </a:p>
        </p:txBody>
      </p:sp>
      <p:sp>
        <p:nvSpPr>
          <p:cNvPr id="25" name="TextBox 24">
            <a:extLst>
              <a:ext uri="{FF2B5EF4-FFF2-40B4-BE49-F238E27FC236}">
                <a16:creationId xmlns:a16="http://schemas.microsoft.com/office/drawing/2014/main" id="{019F352A-D1D1-C48C-2B3E-37C2B3E21458}"/>
              </a:ext>
            </a:extLst>
          </p:cNvPr>
          <p:cNvSpPr txBox="1"/>
          <p:nvPr/>
        </p:nvSpPr>
        <p:spPr>
          <a:xfrm>
            <a:off x="8054497" y="5612790"/>
            <a:ext cx="3050835" cy="338554"/>
          </a:xfrm>
          <a:prstGeom prst="rect">
            <a:avLst/>
          </a:prstGeom>
          <a:noFill/>
        </p:spPr>
        <p:txBody>
          <a:bodyPr wrap="none" rtlCol="0">
            <a:spAutoFit/>
          </a:bodyPr>
          <a:lstStyle/>
          <a:p>
            <a:r>
              <a:rPr lang="tr-TR" sz="1600" dirty="0" err="1">
                <a:solidFill>
                  <a:schemeClr val="bg1"/>
                </a:solidFill>
                <a:latin typeface="Helvetica Neue Light" panose="02000403000000020004" pitchFamily="2" charset="0"/>
                <a:ea typeface="Helvetica Neue Light" panose="02000403000000020004" pitchFamily="2" charset="0"/>
              </a:rPr>
              <a:t>linkedin.com</a:t>
            </a:r>
            <a:r>
              <a:rPr lang="tr-TR" sz="1600" dirty="0">
                <a:solidFill>
                  <a:schemeClr val="bg1"/>
                </a:solidFill>
                <a:latin typeface="Helvetica Neue Light" panose="02000403000000020004" pitchFamily="2" charset="0"/>
                <a:ea typeface="Helvetica Neue Light" panose="02000403000000020004" pitchFamily="2" charset="0"/>
              </a:rPr>
              <a:t>/</a:t>
            </a:r>
            <a:r>
              <a:rPr lang="tr-TR" sz="1600" dirty="0" err="1">
                <a:solidFill>
                  <a:schemeClr val="bg1"/>
                </a:solidFill>
                <a:latin typeface="Helvetica Neue Light" panose="02000403000000020004" pitchFamily="2" charset="0"/>
                <a:ea typeface="Helvetica Neue Light" panose="02000403000000020004" pitchFamily="2" charset="0"/>
              </a:rPr>
              <a:t>school</a:t>
            </a:r>
            <a:r>
              <a:rPr lang="tr-TR" sz="1600" dirty="0">
                <a:solidFill>
                  <a:schemeClr val="bg1"/>
                </a:solidFill>
                <a:latin typeface="Helvetica Neue Light" panose="02000403000000020004" pitchFamily="2" charset="0"/>
                <a:ea typeface="Helvetica Neue Light" panose="02000403000000020004" pitchFamily="2" charset="0"/>
              </a:rPr>
              <a:t>/</a:t>
            </a: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atauni1957</a:t>
            </a:r>
          </a:p>
        </p:txBody>
      </p:sp>
      <p:pic>
        <p:nvPicPr>
          <p:cNvPr id="2059" name="Picture 11">
            <a:extLst>
              <a:ext uri="{FF2B5EF4-FFF2-40B4-BE49-F238E27FC236}">
                <a16:creationId xmlns:a16="http://schemas.microsoft.com/office/drawing/2014/main" id="{7C9485C8-55DA-06ED-8E41-F0A07D4A7F1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080216" y="5227454"/>
            <a:ext cx="1279104" cy="63498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926BEF88-E8E3-FDD3-D7CE-AB2030049511}"/>
              </a:ext>
            </a:extLst>
          </p:cNvPr>
          <p:cNvPicPr>
            <a:picLocks noChangeAspect="1"/>
          </p:cNvPicPr>
          <p:nvPr/>
        </p:nvPicPr>
        <p:blipFill>
          <a:blip r:embed="rId10">
            <a:lum bright="70000" contrast="-70000"/>
          </a:blip>
          <a:stretch>
            <a:fillRect/>
          </a:stretch>
        </p:blipFill>
        <p:spPr>
          <a:xfrm>
            <a:off x="7113508" y="2031862"/>
            <a:ext cx="506720" cy="506720"/>
          </a:xfrm>
          <a:prstGeom prst="rect">
            <a:avLst/>
          </a:prstGeom>
        </p:spPr>
      </p:pic>
      <p:pic>
        <p:nvPicPr>
          <p:cNvPr id="39" name="Picture 38">
            <a:extLst>
              <a:ext uri="{FF2B5EF4-FFF2-40B4-BE49-F238E27FC236}">
                <a16:creationId xmlns:a16="http://schemas.microsoft.com/office/drawing/2014/main" id="{BCE4D62B-4C11-4F53-1486-6E65BA105C28}"/>
              </a:ext>
            </a:extLst>
          </p:cNvPr>
          <p:cNvPicPr>
            <a:picLocks noChangeAspect="1"/>
          </p:cNvPicPr>
          <p:nvPr/>
        </p:nvPicPr>
        <p:blipFill rotWithShape="1">
          <a:blip r:embed="rId11"/>
          <a:srcRect l="17387" t="33227" r="16794" b="32368"/>
          <a:stretch/>
        </p:blipFill>
        <p:spPr>
          <a:xfrm>
            <a:off x="1913231" y="1999787"/>
            <a:ext cx="2917321" cy="1077590"/>
          </a:xfrm>
          <a:prstGeom prst="rect">
            <a:avLst/>
          </a:prstGeom>
        </p:spPr>
      </p:pic>
    </p:spTree>
    <p:extLst>
      <p:ext uri="{BB962C8B-B14F-4D97-AF65-F5344CB8AC3E}">
        <p14:creationId xmlns:p14="http://schemas.microsoft.com/office/powerpoint/2010/main" val="1584106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D24A6F4-B6C2-8B61-BAFD-6DD50577BECA}"/>
              </a:ext>
            </a:extLst>
          </p:cNvPr>
          <p:cNvSpPr/>
          <p:nvPr/>
        </p:nvSpPr>
        <p:spPr>
          <a:xfrm>
            <a:off x="1536300" y="1621499"/>
            <a:ext cx="5094826" cy="481186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000" dirty="0"/>
          </a:p>
        </p:txBody>
      </p:sp>
      <p:sp>
        <p:nvSpPr>
          <p:cNvPr id="33" name="Rectangle 32">
            <a:extLst>
              <a:ext uri="{FF2B5EF4-FFF2-40B4-BE49-F238E27FC236}">
                <a16:creationId xmlns:a16="http://schemas.microsoft.com/office/drawing/2014/main" id="{C468A105-9BFF-3349-2719-2B2391ED47E1}"/>
              </a:ext>
            </a:extLst>
          </p:cNvPr>
          <p:cNvSpPr/>
          <p:nvPr/>
        </p:nvSpPr>
        <p:spPr>
          <a:xfrm>
            <a:off x="6626863" y="1621499"/>
            <a:ext cx="4929369" cy="48118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ATA 1957 </a:t>
            </a:r>
            <a:r>
              <a:rPr lang="tr-TR" dirty="0" err="1">
                <a:latin typeface="Helvetica Neue" panose="02000503000000020004" pitchFamily="2" charset="0"/>
                <a:ea typeface="Helvetica Neue" panose="02000503000000020004" pitchFamily="2" charset="0"/>
                <a:cs typeface="Helvetica Neue" panose="02000503000000020004" pitchFamily="2" charset="0"/>
              </a:rPr>
              <a:t>Store</a:t>
            </a:r>
            <a:r>
              <a:rPr lang="tr-TR" dirty="0">
                <a:latin typeface="Helvetica Neue" panose="02000503000000020004" pitchFamily="2" charset="0"/>
                <a:ea typeface="Helvetica Neue" panose="02000503000000020004" pitchFamily="2" charset="0"/>
                <a:cs typeface="Helvetica Neue" panose="02000503000000020004" pitchFamily="2" charset="0"/>
              </a:rPr>
              <a:t> </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TextBox 1">
            <a:extLst>
              <a:ext uri="{FF2B5EF4-FFF2-40B4-BE49-F238E27FC236}">
                <a16:creationId xmlns:a16="http://schemas.microsoft.com/office/drawing/2014/main" id="{08FCC4E5-7A91-A0D9-3FE8-EDBC61C45708}"/>
              </a:ext>
            </a:extLst>
          </p:cNvPr>
          <p:cNvSpPr txBox="1"/>
          <p:nvPr/>
        </p:nvSpPr>
        <p:spPr>
          <a:xfrm>
            <a:off x="1980063" y="2258101"/>
            <a:ext cx="4077882" cy="2631490"/>
          </a:xfrm>
          <a:prstGeom prst="rect">
            <a:avLst/>
          </a:prstGeom>
          <a:noFill/>
        </p:spPr>
        <p:txBody>
          <a:bodyPr wrap="square" rtlCol="0">
            <a:spAutoFit/>
          </a:bodyPr>
          <a:lstStyle/>
          <a:p>
            <a:pPr>
              <a:spcAft>
                <a:spcPts val="600"/>
              </a:spcAft>
            </a:pPr>
            <a:r>
              <a:rPr lang="tr-TR" sz="2000" dirty="0">
                <a:solidFill>
                  <a:schemeClr val="bg1"/>
                </a:solidFill>
                <a:effectLst/>
                <a:latin typeface="Helvetica Neue Light" panose="02000403000000020004" pitchFamily="2" charset="0"/>
                <a:ea typeface="Helvetica Neue Light" panose="02000403000000020004" pitchFamily="2" charset="0"/>
              </a:rPr>
              <a:t>Öğrencilerimiz Ata </a:t>
            </a:r>
            <a:r>
              <a:rPr lang="tr-TR" sz="2000" dirty="0" err="1">
                <a:solidFill>
                  <a:schemeClr val="bg1"/>
                </a:solidFill>
                <a:effectLst/>
                <a:latin typeface="Helvetica Neue Light" panose="02000403000000020004" pitchFamily="2" charset="0"/>
                <a:ea typeface="Helvetica Neue Light" panose="02000403000000020004" pitchFamily="2" charset="0"/>
              </a:rPr>
              <a:t>Store</a:t>
            </a:r>
            <a:r>
              <a:rPr lang="tr-TR" sz="2000" dirty="0">
                <a:solidFill>
                  <a:schemeClr val="bg1"/>
                </a:solidFill>
                <a:effectLst/>
                <a:latin typeface="Helvetica Neue Light" panose="02000403000000020004" pitchFamily="2" charset="0"/>
                <a:ea typeface="Helvetica Neue Light" panose="02000403000000020004" pitchFamily="2" charset="0"/>
              </a:rPr>
              <a:t> Mağazasından </a:t>
            </a:r>
            <a:r>
              <a:rPr lang="tr-TR" sz="2000" dirty="0">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Atatürk Üniversitesi </a:t>
            </a:r>
            <a:r>
              <a:rPr lang="tr-TR" sz="2000" dirty="0">
                <a:solidFill>
                  <a:schemeClr val="bg1"/>
                </a:solidFill>
                <a:effectLst/>
                <a:latin typeface="Helvetica Neue Light" panose="02000403000000020004" pitchFamily="2" charset="0"/>
                <a:ea typeface="Helvetica Neue Light" panose="02000403000000020004" pitchFamily="2" charset="0"/>
              </a:rPr>
              <a:t>logolu </a:t>
            </a:r>
          </a:p>
          <a:p>
            <a:pPr marL="285750" indent="-285750">
              <a:spcAft>
                <a:spcPts val="600"/>
              </a:spcAft>
              <a:buFont typeface="Wingdings" pitchFamily="2" charset="2"/>
              <a:buChar char="§"/>
            </a:pPr>
            <a:r>
              <a:rPr lang="tr-TR" sz="2000" dirty="0">
                <a:solidFill>
                  <a:schemeClr val="bg1"/>
                </a:solidFill>
                <a:latin typeface="Helvetica Neue Light" panose="02000403000000020004" pitchFamily="2" charset="0"/>
                <a:ea typeface="Helvetica Neue Light" panose="02000403000000020004" pitchFamily="2" charset="0"/>
              </a:rPr>
              <a:t>t</a:t>
            </a:r>
            <a:r>
              <a:rPr lang="tr-TR" sz="2000" dirty="0">
                <a:solidFill>
                  <a:schemeClr val="bg1"/>
                </a:solidFill>
                <a:effectLst/>
                <a:latin typeface="Helvetica Neue Light" panose="02000403000000020004" pitchFamily="2" charset="0"/>
                <a:ea typeface="Helvetica Neue Light" panose="02000403000000020004" pitchFamily="2" charset="0"/>
              </a:rPr>
              <a:t>işört</a:t>
            </a:r>
            <a:endParaRPr lang="tr-TR" sz="2000" dirty="0">
              <a:solidFill>
                <a:schemeClr val="bg1"/>
              </a:solidFill>
              <a:latin typeface="Helvetica Neue Light" panose="02000403000000020004" pitchFamily="2" charset="0"/>
              <a:ea typeface="Helvetica Neue Light" panose="02000403000000020004" pitchFamily="2" charset="0"/>
            </a:endParaRPr>
          </a:p>
          <a:p>
            <a:pPr marL="285750" indent="-285750">
              <a:spcAft>
                <a:spcPts val="600"/>
              </a:spcAft>
              <a:buFont typeface="Wingdings" pitchFamily="2" charset="2"/>
              <a:buChar char="§"/>
            </a:pPr>
            <a:r>
              <a:rPr lang="tr-TR" sz="2000" dirty="0" err="1">
                <a:solidFill>
                  <a:schemeClr val="bg1"/>
                </a:solidFill>
                <a:latin typeface="Helvetica Neue Light" panose="02000403000000020004" pitchFamily="2" charset="0"/>
                <a:ea typeface="Helvetica Neue Light" panose="02000403000000020004" pitchFamily="2" charset="0"/>
              </a:rPr>
              <a:t>s</a:t>
            </a:r>
            <a:r>
              <a:rPr lang="tr-TR" sz="2000" dirty="0" err="1">
                <a:solidFill>
                  <a:schemeClr val="bg1"/>
                </a:solidFill>
                <a:effectLst/>
                <a:latin typeface="Helvetica Neue Light" panose="02000403000000020004" pitchFamily="2" charset="0"/>
                <a:ea typeface="Helvetica Neue Light" panose="02000403000000020004" pitchFamily="2" charset="0"/>
              </a:rPr>
              <a:t>weatshirt</a:t>
            </a:r>
            <a:endParaRPr lang="tr-TR" sz="2000" dirty="0">
              <a:solidFill>
                <a:schemeClr val="bg1"/>
              </a:solidFill>
              <a:effectLst/>
              <a:latin typeface="Helvetica Neue Light" panose="02000403000000020004" pitchFamily="2" charset="0"/>
              <a:ea typeface="Helvetica Neue Light" panose="02000403000000020004" pitchFamily="2" charset="0"/>
            </a:endParaRPr>
          </a:p>
          <a:p>
            <a:pPr marL="285750" indent="-285750">
              <a:spcAft>
                <a:spcPts val="600"/>
              </a:spcAft>
              <a:buFont typeface="Wingdings" pitchFamily="2" charset="2"/>
              <a:buChar char="§"/>
            </a:pPr>
            <a:r>
              <a:rPr lang="tr-TR" sz="2000" dirty="0">
                <a:solidFill>
                  <a:schemeClr val="bg1"/>
                </a:solidFill>
                <a:latin typeface="Helvetica Neue Light" panose="02000403000000020004" pitchFamily="2" charset="0"/>
                <a:ea typeface="Helvetica Neue Light" panose="02000403000000020004" pitchFamily="2" charset="0"/>
              </a:rPr>
              <a:t>k</a:t>
            </a:r>
            <a:r>
              <a:rPr lang="tr-TR" sz="2000" dirty="0">
                <a:solidFill>
                  <a:schemeClr val="bg1"/>
                </a:solidFill>
                <a:effectLst/>
                <a:latin typeface="Helvetica Neue Light" panose="02000403000000020004" pitchFamily="2" charset="0"/>
                <a:ea typeface="Helvetica Neue Light" panose="02000403000000020004" pitchFamily="2" charset="0"/>
              </a:rPr>
              <a:t>upa</a:t>
            </a:r>
            <a:endParaRPr lang="tr-TR" sz="2000" dirty="0">
              <a:solidFill>
                <a:schemeClr val="bg1"/>
              </a:solidFill>
              <a:latin typeface="Helvetica Neue Light" panose="02000403000000020004" pitchFamily="2" charset="0"/>
              <a:ea typeface="Helvetica Neue Light" panose="02000403000000020004" pitchFamily="2" charset="0"/>
            </a:endParaRPr>
          </a:p>
          <a:p>
            <a:pPr marL="285750" indent="-285750">
              <a:spcAft>
                <a:spcPts val="600"/>
              </a:spcAft>
              <a:buFont typeface="Wingdings" pitchFamily="2" charset="2"/>
              <a:buChar char="§"/>
            </a:pPr>
            <a:r>
              <a:rPr lang="tr-TR" sz="2000" dirty="0">
                <a:solidFill>
                  <a:schemeClr val="bg1"/>
                </a:solidFill>
                <a:effectLst/>
                <a:latin typeface="Helvetica Neue Light" panose="02000403000000020004" pitchFamily="2" charset="0"/>
                <a:ea typeface="Helvetica Neue Light" panose="02000403000000020004" pitchFamily="2" charset="0"/>
              </a:rPr>
              <a:t>anahtarlık vb. </a:t>
            </a:r>
          </a:p>
          <a:p>
            <a:pPr>
              <a:spcAft>
                <a:spcPts val="600"/>
              </a:spcAft>
            </a:pPr>
            <a:r>
              <a:rPr lang="tr-TR" sz="2000" dirty="0">
                <a:solidFill>
                  <a:schemeClr val="bg1"/>
                </a:solidFill>
                <a:effectLst/>
                <a:latin typeface="Helvetica Neue Light" panose="02000403000000020004" pitchFamily="2" charset="0"/>
                <a:ea typeface="Helvetica Neue Light" panose="02000403000000020004" pitchFamily="2" charset="0"/>
              </a:rPr>
              <a:t>birçok hatıra ürünü satın alabilmektedirler.</a:t>
            </a:r>
            <a:endParaRPr lang="tr-TR" sz="20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4" name="TextBox 3">
            <a:extLst>
              <a:ext uri="{FF2B5EF4-FFF2-40B4-BE49-F238E27FC236}">
                <a16:creationId xmlns:a16="http://schemas.microsoft.com/office/drawing/2014/main" id="{9D4082A0-984C-B94C-37EF-96EEB0F3E742}"/>
              </a:ext>
            </a:extLst>
          </p:cNvPr>
          <p:cNvSpPr txBox="1"/>
          <p:nvPr/>
        </p:nvSpPr>
        <p:spPr>
          <a:xfrm>
            <a:off x="15618940" y="7129358"/>
            <a:ext cx="184731" cy="369332"/>
          </a:xfrm>
          <a:prstGeom prst="rect">
            <a:avLst/>
          </a:prstGeom>
          <a:solidFill>
            <a:schemeClr val="bg1"/>
          </a:solidFill>
        </p:spPr>
        <p:txBody>
          <a:bodyPr wrap="none" rtlCol="0">
            <a:spAutoFit/>
          </a:bodyPr>
          <a:lstStyle/>
          <a:p>
            <a:endParaRPr lang="tr-TR" dirty="0"/>
          </a:p>
        </p:txBody>
      </p:sp>
      <p:pic>
        <p:nvPicPr>
          <p:cNvPr id="6" name="Picture 5">
            <a:extLst>
              <a:ext uri="{FF2B5EF4-FFF2-40B4-BE49-F238E27FC236}">
                <a16:creationId xmlns:a16="http://schemas.microsoft.com/office/drawing/2014/main" id="{978356A6-CABD-C4F6-E7AD-88899FD54595}"/>
              </a:ext>
            </a:extLst>
          </p:cNvPr>
          <p:cNvPicPr>
            <a:picLocks noChangeAspect="1"/>
          </p:cNvPicPr>
          <p:nvPr/>
        </p:nvPicPr>
        <p:blipFill rotWithShape="1">
          <a:blip r:embed="rId3"/>
          <a:srcRect l="70064" b="29662"/>
          <a:stretch/>
        </p:blipFill>
        <p:spPr>
          <a:xfrm>
            <a:off x="6908861" y="1955951"/>
            <a:ext cx="1757514" cy="275122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DA3D60D8-E618-3155-68C0-15194487B5CC}"/>
              </a:ext>
            </a:extLst>
          </p:cNvPr>
          <p:cNvPicPr>
            <a:picLocks noChangeAspect="1"/>
          </p:cNvPicPr>
          <p:nvPr/>
        </p:nvPicPr>
        <p:blipFill rotWithShape="1">
          <a:blip r:embed="rId4"/>
          <a:srcRect r="50294"/>
          <a:stretch/>
        </p:blipFill>
        <p:spPr>
          <a:xfrm>
            <a:off x="8944110" y="3033169"/>
            <a:ext cx="2351561" cy="31519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16015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D24A6F4-B6C2-8B61-BAFD-6DD50577BECA}"/>
              </a:ext>
            </a:extLst>
          </p:cNvPr>
          <p:cNvSpPr/>
          <p:nvPr/>
        </p:nvSpPr>
        <p:spPr>
          <a:xfrm>
            <a:off x="1536300" y="1621499"/>
            <a:ext cx="5094826" cy="481186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bg1"/>
              </a:solidFill>
            </a:endParaRPr>
          </a:p>
        </p:txBody>
      </p:sp>
      <p:sp>
        <p:nvSpPr>
          <p:cNvPr id="33" name="Rectangle 32">
            <a:extLst>
              <a:ext uri="{FF2B5EF4-FFF2-40B4-BE49-F238E27FC236}">
                <a16:creationId xmlns:a16="http://schemas.microsoft.com/office/drawing/2014/main" id="{C468A105-9BFF-3349-2719-2B2391ED47E1}"/>
              </a:ext>
            </a:extLst>
          </p:cNvPr>
          <p:cNvSpPr/>
          <p:nvPr/>
        </p:nvSpPr>
        <p:spPr>
          <a:xfrm>
            <a:off x="6626863" y="1621499"/>
            <a:ext cx="4929369" cy="48118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Giy &amp; Çık Mağazası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TextBox 1">
            <a:extLst>
              <a:ext uri="{FF2B5EF4-FFF2-40B4-BE49-F238E27FC236}">
                <a16:creationId xmlns:a16="http://schemas.microsoft.com/office/drawing/2014/main" id="{08FCC4E5-7A91-A0D9-3FE8-EDBC61C45708}"/>
              </a:ext>
            </a:extLst>
          </p:cNvPr>
          <p:cNvSpPr txBox="1"/>
          <p:nvPr/>
        </p:nvSpPr>
        <p:spPr>
          <a:xfrm>
            <a:off x="2015726" y="2140403"/>
            <a:ext cx="4032239" cy="3939540"/>
          </a:xfrm>
          <a:prstGeom prst="rect">
            <a:avLst/>
          </a:prstGeom>
          <a:noFill/>
        </p:spPr>
        <p:txBody>
          <a:bodyPr wrap="square" rtlCol="0">
            <a:spAutoFit/>
          </a:bodyPr>
          <a:lstStyle/>
          <a:p>
            <a:pPr>
              <a:spcAft>
                <a:spcPts val="600"/>
              </a:spcAft>
            </a:pPr>
            <a:r>
              <a:rPr lang="tr-TR" sz="2000" dirty="0">
                <a:solidFill>
                  <a:schemeClr val="bg1"/>
                </a:solidFill>
                <a:latin typeface="Helvetica Neue Light" panose="02000403000000020004" pitchFamily="2" charset="0"/>
                <a:ea typeface="Helvetica Neue Light" panose="02000403000000020004" pitchFamily="2" charset="0"/>
              </a:rPr>
              <a:t>Üniversitemizdeki ihtiyaç sahibi öğrencilerin ihtiyaçlarını karşılamalarına katkı sağlamayı hedeflemektedir.</a:t>
            </a:r>
          </a:p>
          <a:p>
            <a:pPr marL="285750" indent="-285750">
              <a:spcAft>
                <a:spcPts val="600"/>
              </a:spcAft>
              <a:buFont typeface="Wingdings" pitchFamily="2" charset="2"/>
              <a:buChar char="§"/>
            </a:pPr>
            <a:r>
              <a:rPr lang="tr-TR" sz="2000" dirty="0">
                <a:solidFill>
                  <a:schemeClr val="bg1"/>
                </a:solidFill>
                <a:latin typeface="Helvetica Neue Light" panose="02000403000000020004" pitchFamily="2" charset="0"/>
                <a:ea typeface="Helvetica Neue Light" panose="02000403000000020004" pitchFamily="2" charset="0"/>
              </a:rPr>
              <a:t>Ç</a:t>
            </a:r>
            <a:r>
              <a:rPr lang="tr-TR" sz="2000" dirty="0">
                <a:solidFill>
                  <a:schemeClr val="bg1"/>
                </a:solidFill>
                <a:effectLst/>
                <a:latin typeface="Helvetica Neue Light" panose="02000403000000020004" pitchFamily="2" charset="0"/>
                <a:ea typeface="Helvetica Neue Light" panose="02000403000000020004" pitchFamily="2" charset="0"/>
              </a:rPr>
              <a:t>eşitli firmalar tarafından teslim edilen yeni ürünler</a:t>
            </a:r>
          </a:p>
          <a:p>
            <a:pPr marL="285750" indent="-285750">
              <a:spcAft>
                <a:spcPts val="600"/>
              </a:spcAft>
              <a:buFont typeface="Wingdings" pitchFamily="2" charset="2"/>
              <a:buChar char="§"/>
            </a:pPr>
            <a:r>
              <a:rPr lang="tr-TR" sz="2000" dirty="0">
                <a:solidFill>
                  <a:schemeClr val="bg1"/>
                </a:solidFill>
                <a:effectLst/>
                <a:latin typeface="Helvetica Neue Light" panose="02000403000000020004" pitchFamily="2" charset="0"/>
                <a:ea typeface="Helvetica Neue Light" panose="02000403000000020004" pitchFamily="2" charset="0"/>
              </a:rPr>
              <a:t>az kullanılmış veya kullanılmamış kıyafetler</a:t>
            </a:r>
          </a:p>
          <a:p>
            <a:pPr marL="285750" indent="-285750">
              <a:spcAft>
                <a:spcPts val="600"/>
              </a:spcAft>
              <a:buFont typeface="Wingdings" pitchFamily="2" charset="2"/>
              <a:buChar char="§"/>
            </a:pPr>
            <a:r>
              <a:rPr lang="tr-TR" sz="2000" dirty="0">
                <a:solidFill>
                  <a:schemeClr val="bg1"/>
                </a:solidFill>
                <a:effectLst/>
                <a:latin typeface="Helvetica Neue Light" panose="02000403000000020004" pitchFamily="2" charset="0"/>
                <a:ea typeface="Helvetica Neue Light" panose="02000403000000020004" pitchFamily="2" charset="0"/>
              </a:rPr>
              <a:t>kitaplar</a:t>
            </a:r>
          </a:p>
          <a:p>
            <a:pPr marL="285750" indent="-285750">
              <a:spcAft>
                <a:spcPts val="600"/>
              </a:spcAft>
              <a:buFont typeface="Wingdings" pitchFamily="2" charset="2"/>
              <a:buChar char="§"/>
            </a:pPr>
            <a:r>
              <a:rPr lang="tr-TR" sz="2000" dirty="0">
                <a:solidFill>
                  <a:schemeClr val="bg1"/>
                </a:solidFill>
                <a:effectLst/>
                <a:latin typeface="Helvetica Neue Light" panose="02000403000000020004" pitchFamily="2" charset="0"/>
                <a:ea typeface="Helvetica Neue Light" panose="02000403000000020004" pitchFamily="2" charset="0"/>
              </a:rPr>
              <a:t>aksesuarlar </a:t>
            </a:r>
          </a:p>
          <a:p>
            <a:pPr marL="285750" indent="-285750">
              <a:spcAft>
                <a:spcPts val="600"/>
              </a:spcAft>
              <a:buFont typeface="Wingdings" pitchFamily="2" charset="2"/>
              <a:buChar char="§"/>
            </a:pPr>
            <a:r>
              <a:rPr lang="tr-TR" sz="2000" dirty="0">
                <a:solidFill>
                  <a:schemeClr val="bg1"/>
                </a:solidFill>
                <a:effectLst/>
                <a:latin typeface="Helvetica Neue Light" panose="02000403000000020004" pitchFamily="2" charset="0"/>
                <a:ea typeface="Helvetica Neue Light" panose="02000403000000020004" pitchFamily="2" charset="0"/>
              </a:rPr>
              <a:t>ayakkabı ve çantalar</a:t>
            </a:r>
            <a:endParaRPr lang="tr-TR" sz="2000" dirty="0">
              <a:solidFill>
                <a:schemeClr val="bg1"/>
              </a:solidFill>
              <a:latin typeface="Helvetica Neue Light" panose="02000403000000020004" pitchFamily="2" charset="0"/>
              <a:ea typeface="Helvetica Neue Light" panose="02000403000000020004" pitchFamily="2" charset="0"/>
            </a:endParaRPr>
          </a:p>
          <a:p>
            <a:pPr>
              <a:spcAft>
                <a:spcPts val="600"/>
              </a:spcAft>
            </a:pPr>
            <a:r>
              <a:rPr lang="tr-TR" sz="2000" dirty="0">
                <a:solidFill>
                  <a:schemeClr val="bg1"/>
                </a:solidFill>
                <a:effectLst/>
                <a:latin typeface="Helvetica Neue Light" panose="02000403000000020004" pitchFamily="2" charset="0"/>
                <a:ea typeface="Helvetica Neue Light" panose="02000403000000020004" pitchFamily="2" charset="0"/>
              </a:rPr>
              <a:t>ihtiyaç sahibi öğrencilerin kullanımına sunulmaktadır.</a:t>
            </a:r>
            <a:endParaRPr lang="tr-TR" sz="20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4" name="TextBox 3">
            <a:extLst>
              <a:ext uri="{FF2B5EF4-FFF2-40B4-BE49-F238E27FC236}">
                <a16:creationId xmlns:a16="http://schemas.microsoft.com/office/drawing/2014/main" id="{9D4082A0-984C-B94C-37EF-96EEB0F3E742}"/>
              </a:ext>
            </a:extLst>
          </p:cNvPr>
          <p:cNvSpPr txBox="1"/>
          <p:nvPr/>
        </p:nvSpPr>
        <p:spPr>
          <a:xfrm>
            <a:off x="15618940" y="7129358"/>
            <a:ext cx="184731" cy="369332"/>
          </a:xfrm>
          <a:prstGeom prst="rect">
            <a:avLst/>
          </a:prstGeom>
          <a:solidFill>
            <a:schemeClr val="bg1"/>
          </a:solidFill>
        </p:spPr>
        <p:txBody>
          <a:bodyPr wrap="none" rtlCol="0">
            <a:spAutoFit/>
          </a:bodyPr>
          <a:lstStyle/>
          <a:p>
            <a:endParaRPr lang="tr-TR" dirty="0"/>
          </a:p>
        </p:txBody>
      </p:sp>
      <p:pic>
        <p:nvPicPr>
          <p:cNvPr id="6" name="Picture 5">
            <a:extLst>
              <a:ext uri="{FF2B5EF4-FFF2-40B4-BE49-F238E27FC236}">
                <a16:creationId xmlns:a16="http://schemas.microsoft.com/office/drawing/2014/main" id="{2CAE46CA-C1BA-1A3F-0EFA-7A96C9D4B9FD}"/>
              </a:ext>
            </a:extLst>
          </p:cNvPr>
          <p:cNvPicPr>
            <a:picLocks noChangeAspect="1"/>
          </p:cNvPicPr>
          <p:nvPr/>
        </p:nvPicPr>
        <p:blipFill rotWithShape="1">
          <a:blip r:embed="rId3"/>
          <a:srcRect l="38133" t="22820" r="1675" b="6796"/>
          <a:stretch/>
        </p:blipFill>
        <p:spPr>
          <a:xfrm>
            <a:off x="7038792" y="3342482"/>
            <a:ext cx="1786497" cy="117306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A27D3D07-325B-5F7B-547B-CEA99CAAB421}"/>
              </a:ext>
            </a:extLst>
          </p:cNvPr>
          <p:cNvPicPr>
            <a:picLocks noChangeAspect="1"/>
          </p:cNvPicPr>
          <p:nvPr/>
        </p:nvPicPr>
        <p:blipFill rotWithShape="1">
          <a:blip r:embed="rId4"/>
          <a:srcRect l="50110"/>
          <a:stretch/>
        </p:blipFill>
        <p:spPr>
          <a:xfrm>
            <a:off x="9322381" y="2283408"/>
            <a:ext cx="2035603" cy="2291183"/>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31243C07-0C89-B901-3B78-5303FC688099}"/>
              </a:ext>
            </a:extLst>
          </p:cNvPr>
          <p:cNvPicPr>
            <a:picLocks noChangeAspect="1"/>
          </p:cNvPicPr>
          <p:nvPr/>
        </p:nvPicPr>
        <p:blipFill rotWithShape="1">
          <a:blip r:embed="rId5"/>
          <a:srcRect l="13166"/>
          <a:stretch/>
        </p:blipFill>
        <p:spPr>
          <a:xfrm>
            <a:off x="6961307" y="1833406"/>
            <a:ext cx="2162826" cy="1398653"/>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975C095C-3E35-FB8B-A8A7-103F23479347}"/>
              </a:ext>
            </a:extLst>
          </p:cNvPr>
          <p:cNvPicPr>
            <a:picLocks noChangeAspect="1"/>
          </p:cNvPicPr>
          <p:nvPr/>
        </p:nvPicPr>
        <p:blipFill>
          <a:blip r:embed="rId6"/>
          <a:stretch>
            <a:fillRect/>
          </a:stretch>
        </p:blipFill>
        <p:spPr>
          <a:xfrm>
            <a:off x="8825947" y="4891884"/>
            <a:ext cx="2348952" cy="1319027"/>
          </a:xfrm>
          <a:prstGeom prst="rect">
            <a:avLst/>
          </a:prstGeom>
          <a:ln>
            <a:noFill/>
          </a:ln>
          <a:effectLst>
            <a:outerShdw blurRad="292100" dist="139700" dir="2700000" algn="tl" rotWithShape="0">
              <a:srgbClr val="333333">
                <a:alpha val="65000"/>
              </a:srgbClr>
            </a:outerShdw>
          </a:effectLst>
        </p:spPr>
      </p:pic>
      <p:pic>
        <p:nvPicPr>
          <p:cNvPr id="27" name="Picture 26">
            <a:extLst>
              <a:ext uri="{FF2B5EF4-FFF2-40B4-BE49-F238E27FC236}">
                <a16:creationId xmlns:a16="http://schemas.microsoft.com/office/drawing/2014/main" id="{52AEAE2D-3AB0-FDA9-FF34-EC886AA2900E}"/>
              </a:ext>
            </a:extLst>
          </p:cNvPr>
          <p:cNvPicPr>
            <a:picLocks noChangeAspect="1"/>
          </p:cNvPicPr>
          <p:nvPr/>
        </p:nvPicPr>
        <p:blipFill rotWithShape="1">
          <a:blip r:embed="rId7"/>
          <a:srcRect r="53246"/>
          <a:stretch/>
        </p:blipFill>
        <p:spPr>
          <a:xfrm>
            <a:off x="7127560" y="4625974"/>
            <a:ext cx="1332958" cy="16009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8644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D24A6F4-B6C2-8B61-BAFD-6DD50577BECA}"/>
              </a:ext>
            </a:extLst>
          </p:cNvPr>
          <p:cNvSpPr/>
          <p:nvPr/>
        </p:nvSpPr>
        <p:spPr>
          <a:xfrm>
            <a:off x="1536300" y="1621499"/>
            <a:ext cx="5094826" cy="48118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bg1"/>
              </a:solidFill>
            </a:endParaRPr>
          </a:p>
        </p:txBody>
      </p:sp>
      <p:sp>
        <p:nvSpPr>
          <p:cNvPr id="33" name="Rectangle 32">
            <a:extLst>
              <a:ext uri="{FF2B5EF4-FFF2-40B4-BE49-F238E27FC236}">
                <a16:creationId xmlns:a16="http://schemas.microsoft.com/office/drawing/2014/main" id="{C468A105-9BFF-3349-2719-2B2391ED47E1}"/>
              </a:ext>
            </a:extLst>
          </p:cNvPr>
          <p:cNvSpPr/>
          <p:nvPr/>
        </p:nvSpPr>
        <p:spPr>
          <a:xfrm>
            <a:off x="6626863" y="1621499"/>
            <a:ext cx="4929369" cy="48118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Acil Durum &amp; Sağlık Randevuları için İletişim</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9D4082A0-984C-B94C-37EF-96EEB0F3E742}"/>
              </a:ext>
            </a:extLst>
          </p:cNvPr>
          <p:cNvSpPr txBox="1"/>
          <p:nvPr/>
        </p:nvSpPr>
        <p:spPr>
          <a:xfrm>
            <a:off x="15618940" y="7129358"/>
            <a:ext cx="184731" cy="369332"/>
          </a:xfrm>
          <a:prstGeom prst="rect">
            <a:avLst/>
          </a:prstGeom>
          <a:solidFill>
            <a:schemeClr val="bg1"/>
          </a:solidFill>
        </p:spPr>
        <p:txBody>
          <a:bodyPr wrap="none" rtlCol="0">
            <a:spAutoFit/>
          </a:bodyPr>
          <a:lstStyle/>
          <a:p>
            <a:endParaRPr lang="tr-TR" dirty="0"/>
          </a:p>
        </p:txBody>
      </p:sp>
      <p:sp>
        <p:nvSpPr>
          <p:cNvPr id="3" name="TextBox 2">
            <a:extLst>
              <a:ext uri="{FF2B5EF4-FFF2-40B4-BE49-F238E27FC236}">
                <a16:creationId xmlns:a16="http://schemas.microsoft.com/office/drawing/2014/main" id="{0E2A8E75-4D94-FCBF-4542-E34E71BD06E4}"/>
              </a:ext>
            </a:extLst>
          </p:cNvPr>
          <p:cNvSpPr txBox="1"/>
          <p:nvPr/>
        </p:nvSpPr>
        <p:spPr>
          <a:xfrm>
            <a:off x="1975075" y="1994191"/>
            <a:ext cx="3865269" cy="2246769"/>
          </a:xfrm>
          <a:prstGeom prst="rect">
            <a:avLst/>
          </a:prstGeom>
          <a:noFill/>
        </p:spPr>
        <p:txBody>
          <a:bodyPr wrap="square" rtlCol="0">
            <a:spAutoFit/>
          </a:bodyPr>
          <a:lstStyle/>
          <a:p>
            <a:pPr>
              <a:spcAft>
                <a:spcPts val="600"/>
              </a:spcAft>
            </a:pPr>
            <a:r>
              <a:rPr lang="tr-TR" sz="2000" strike="noStrike" dirty="0">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Merkez Kampüs:</a:t>
            </a:r>
          </a:p>
          <a:p>
            <a:pPr>
              <a:spcAft>
                <a:spcPts val="600"/>
              </a:spcAft>
            </a:pPr>
            <a:r>
              <a:rPr lang="tr-TR" sz="2000" strike="noStrike" dirty="0">
                <a:solidFill>
                  <a:schemeClr val="bg1"/>
                </a:solidFill>
                <a:effectLst/>
                <a:latin typeface="Helvetica Neue Light" panose="02000403000000020004" pitchFamily="2" charset="0"/>
                <a:ea typeface="Helvetica Neue Light" panose="02000403000000020004" pitchFamily="2" charset="0"/>
                <a:cs typeface="Helvetica Neue" panose="02000503000000020004" pitchFamily="2" charset="0"/>
              </a:rPr>
              <a:t>Acil durumlar için aşağıdaki numarayı arayınız.</a:t>
            </a:r>
          </a:p>
          <a:p>
            <a:pPr>
              <a:spcAft>
                <a:spcPts val="600"/>
              </a:spcAft>
            </a:pPr>
            <a:endParaRPr lang="tr-TR" sz="2000" strike="noStrike" dirty="0">
              <a:solidFill>
                <a:schemeClr val="bg1"/>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p>
            <a:pPr>
              <a:spcAft>
                <a:spcPts val="600"/>
              </a:spcAft>
            </a:pPr>
            <a:r>
              <a:rPr lang="tr-TR" sz="2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Kampüs Güvenlik:</a:t>
            </a:r>
            <a:endParaRPr lang="tr-TR" sz="20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a:p>
            <a:pPr>
              <a:spcAft>
                <a:spcPts val="1200"/>
              </a:spcAft>
            </a:pPr>
            <a:r>
              <a:rPr lang="tr-TR" sz="2000" strike="noStrike" dirty="0">
                <a:solidFill>
                  <a:schemeClr val="bg1"/>
                </a:solidFill>
                <a:effectLst/>
                <a:latin typeface="Helvetica Neue Light" panose="02000403000000020004" pitchFamily="2" charset="0"/>
                <a:ea typeface="Helvetica Neue Light" panose="02000403000000020004" pitchFamily="2" charset="0"/>
                <a:cs typeface="Helvetica Neue" panose="02000503000000020004" pitchFamily="2" charset="0"/>
              </a:rPr>
              <a:t>+90 442 231 </a:t>
            </a:r>
            <a:r>
              <a:rPr lang="tr-TR" sz="20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3333</a:t>
            </a:r>
          </a:p>
        </p:txBody>
      </p:sp>
      <p:sp>
        <p:nvSpPr>
          <p:cNvPr id="5" name="TextBox 4">
            <a:extLst>
              <a:ext uri="{FF2B5EF4-FFF2-40B4-BE49-F238E27FC236}">
                <a16:creationId xmlns:a16="http://schemas.microsoft.com/office/drawing/2014/main" id="{66D287DC-8034-F337-3CF8-433BF408D111}"/>
              </a:ext>
            </a:extLst>
          </p:cNvPr>
          <p:cNvSpPr txBox="1"/>
          <p:nvPr/>
        </p:nvSpPr>
        <p:spPr>
          <a:xfrm>
            <a:off x="6923936" y="1975106"/>
            <a:ext cx="4339485" cy="2400657"/>
          </a:xfrm>
          <a:prstGeom prst="rect">
            <a:avLst/>
          </a:prstGeom>
          <a:noFill/>
        </p:spPr>
        <p:txBody>
          <a:bodyPr wrap="square" rtlCol="0">
            <a:spAutoFit/>
          </a:bodyPr>
          <a:lstStyle/>
          <a:p>
            <a:pPr>
              <a:spcAft>
                <a:spcPts val="600"/>
              </a:spcAft>
            </a:pPr>
            <a:r>
              <a:rPr lang="tr-TR" sz="2000" dirty="0">
                <a:solidFill>
                  <a:schemeClr val="tx1">
                    <a:lumMod val="85000"/>
                    <a:lumOff val="1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Araştırma Hastanesi:</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Randevu için web sayfasını ziyaret ediniz,</a:t>
            </a:r>
          </a:p>
          <a:p>
            <a:pPr>
              <a:spcBef>
                <a:spcPts val="600"/>
              </a:spcBef>
              <a:spcAft>
                <a:spcPts val="600"/>
              </a:spcAft>
            </a:pPr>
            <a:r>
              <a:rPr lang="tr-TR" sz="2000" strike="noStrike" dirty="0">
                <a:solidFill>
                  <a:srgbClr val="404042"/>
                </a:solidFill>
                <a:effectLst/>
                <a:latin typeface="Helvetica Neue Light" panose="02000403000000020004" pitchFamily="2" charset="0"/>
                <a:ea typeface="Helvetica Neue Light" panose="02000403000000020004" pitchFamily="2" charset="0"/>
                <a:cs typeface="Helvetica Neue" panose="02000503000000020004" pitchFamily="2" charset="0"/>
                <a:hlinkClick r:id="rId3">
                  <a:extLst>
                    <a:ext uri="{A12FA001-AC4F-418D-AE19-62706E023703}">
                      <ahyp:hlinkClr xmlns:ahyp="http://schemas.microsoft.com/office/drawing/2018/hyperlinkcolor" xmlns="" val="tx"/>
                    </a:ext>
                  </a:extLst>
                </a:hlinkClick>
              </a:rPr>
              <a:t>https://hastane.atauni.edu.tr</a:t>
            </a:r>
            <a:endParaRPr lang="tr-TR" sz="20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p>
            <a:pPr>
              <a:spcAft>
                <a:spcPts val="600"/>
              </a:spcAft>
            </a:pPr>
            <a:endParaRPr lang="tr-TR" sz="2000" strike="noStrike" dirty="0">
              <a:solidFill>
                <a:srgbClr val="404042"/>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p>
            <a:pPr>
              <a:spcAft>
                <a:spcPts val="600"/>
              </a:spcAft>
            </a:pPr>
            <a:r>
              <a:rPr lang="tr-TR" sz="2000" dirty="0">
                <a:solidFill>
                  <a:schemeClr val="tx1">
                    <a:lumMod val="85000"/>
                    <a:lumOff val="1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Klinik Diş Hekimliği:</a:t>
            </a:r>
            <a:r>
              <a:rPr lang="tr-TR" sz="2000" dirty="0">
                <a:solidFill>
                  <a:schemeClr val="tx1">
                    <a:lumMod val="85000"/>
                    <a:lumOff val="15000"/>
                  </a:schemeClr>
                </a:solidFill>
                <a:latin typeface="Helvetica Neue Light" panose="02000403000000020004" pitchFamily="2" charset="0"/>
                <a:ea typeface="Helvetica Neue Light" panose="02000403000000020004" pitchFamily="2" charset="0"/>
                <a:cs typeface="Helvetica Neue" panose="02000503000000020004" pitchFamily="2" charset="0"/>
              </a:rPr>
              <a:t> </a:t>
            </a:r>
          </a:p>
          <a:p>
            <a:pPr>
              <a:spcAft>
                <a:spcPts val="600"/>
              </a:spcAft>
            </a:pPr>
            <a:r>
              <a:rPr lang="tr-TR" sz="2000" strike="noStrike" dirty="0">
                <a:solidFill>
                  <a:srgbClr val="404042"/>
                </a:solidFill>
                <a:effectLst/>
                <a:latin typeface="Helvetica Neue Light" panose="02000403000000020004" pitchFamily="2" charset="0"/>
                <a:ea typeface="Helvetica Neue Light" panose="02000403000000020004" pitchFamily="2" charset="0"/>
              </a:rPr>
              <a:t>+90 442 236 0942</a:t>
            </a:r>
            <a:endParaRPr lang="en-US" sz="2000" strike="noStrike" dirty="0">
              <a:solidFill>
                <a:srgbClr val="404042"/>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p:txBody>
      </p:sp>
    </p:spTree>
    <p:extLst>
      <p:ext uri="{BB962C8B-B14F-4D97-AF65-F5344CB8AC3E}">
        <p14:creationId xmlns:p14="http://schemas.microsoft.com/office/powerpoint/2010/main" val="895144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Fakülte Tanıtımı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9D4082A0-984C-B94C-37EF-96EEB0F3E742}"/>
              </a:ext>
            </a:extLst>
          </p:cNvPr>
          <p:cNvSpPr txBox="1"/>
          <p:nvPr/>
        </p:nvSpPr>
        <p:spPr>
          <a:xfrm>
            <a:off x="15618940" y="7129358"/>
            <a:ext cx="184731" cy="369332"/>
          </a:xfrm>
          <a:prstGeom prst="rect">
            <a:avLst/>
          </a:prstGeom>
          <a:solidFill>
            <a:schemeClr val="bg1"/>
          </a:solidFill>
        </p:spPr>
        <p:txBody>
          <a:bodyPr wrap="none" rtlCol="0">
            <a:spAutoFit/>
          </a:bodyPr>
          <a:lstStyle/>
          <a:p>
            <a:endParaRPr lang="tr-TR" dirty="0"/>
          </a:p>
        </p:txBody>
      </p:sp>
      <p:pic>
        <p:nvPicPr>
          <p:cNvPr id="6" name="Resim 5">
            <a:extLst>
              <a:ext uri="{FF2B5EF4-FFF2-40B4-BE49-F238E27FC236}">
                <a16:creationId xmlns:a16="http://schemas.microsoft.com/office/drawing/2014/main" id="{82D872EE-E06A-46AC-A55A-11BD5AC49321}"/>
              </a:ext>
            </a:extLst>
          </p:cNvPr>
          <p:cNvPicPr>
            <a:picLocks noChangeAspect="1"/>
          </p:cNvPicPr>
          <p:nvPr/>
        </p:nvPicPr>
        <p:blipFill>
          <a:blip r:embed="rId3"/>
          <a:stretch>
            <a:fillRect/>
          </a:stretch>
        </p:blipFill>
        <p:spPr>
          <a:xfrm>
            <a:off x="1789235" y="2294455"/>
            <a:ext cx="8474370" cy="1733015"/>
          </a:xfrm>
          <a:prstGeom prst="rect">
            <a:avLst/>
          </a:prstGeom>
        </p:spPr>
      </p:pic>
      <p:sp>
        <p:nvSpPr>
          <p:cNvPr id="8" name="Metin kutusu 7">
            <a:extLst>
              <a:ext uri="{FF2B5EF4-FFF2-40B4-BE49-F238E27FC236}">
                <a16:creationId xmlns:a16="http://schemas.microsoft.com/office/drawing/2014/main" id="{2CDE7617-10A2-4BD4-AEF5-4A957BFB07D9}"/>
              </a:ext>
            </a:extLst>
          </p:cNvPr>
          <p:cNvSpPr txBox="1"/>
          <p:nvPr/>
        </p:nvSpPr>
        <p:spPr>
          <a:xfrm>
            <a:off x="2152435" y="4563544"/>
            <a:ext cx="8214189" cy="954107"/>
          </a:xfrm>
          <a:prstGeom prst="rect">
            <a:avLst/>
          </a:prstGeom>
          <a:noFill/>
        </p:spPr>
        <p:txBody>
          <a:bodyPr wrap="square" rtlCol="0">
            <a:spAutoFit/>
          </a:bodyPr>
          <a:lstStyle/>
          <a:p>
            <a:pPr algn="ctr"/>
            <a:r>
              <a:rPr lang="tr-TR" sz="2800" dirty="0">
                <a:latin typeface="Cascadia Code SemiBold" panose="020B0609020000020004" pitchFamily="49" charset="0"/>
                <a:ea typeface="Cascadia Code SemiBold" panose="020B0609020000020004" pitchFamily="49" charset="0"/>
                <a:cs typeface="Cascadia Code SemiBold" panose="020B0609020000020004" pitchFamily="49" charset="0"/>
              </a:rPr>
              <a:t>ATATÜRK ÜNİVERSİTESİ</a:t>
            </a:r>
          </a:p>
          <a:p>
            <a:pPr algn="ctr"/>
            <a:r>
              <a:rPr lang="tr-TR" sz="2800" dirty="0">
                <a:latin typeface="Cascadia Code SemiBold" panose="020B0609020000020004" pitchFamily="49" charset="0"/>
                <a:ea typeface="Cascadia Code SemiBold" panose="020B0609020000020004" pitchFamily="49" charset="0"/>
                <a:cs typeface="Cascadia Code SemiBold" panose="020B0609020000020004" pitchFamily="49" charset="0"/>
              </a:rPr>
              <a:t>MÜHENDİSLİK FAKÜLTESİ</a:t>
            </a:r>
          </a:p>
        </p:txBody>
      </p:sp>
    </p:spTree>
    <p:extLst>
      <p:ext uri="{BB962C8B-B14F-4D97-AF65-F5344CB8AC3E}">
        <p14:creationId xmlns:p14="http://schemas.microsoft.com/office/powerpoint/2010/main" val="4155061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1881E384-A989-774B-9EFF-8299AF6FBB98}"/>
              </a:ext>
            </a:extLst>
          </p:cNvPr>
          <p:cNvSpPr/>
          <p:nvPr/>
        </p:nvSpPr>
        <p:spPr>
          <a:xfrm>
            <a:off x="6823587" y="4238218"/>
            <a:ext cx="4021394" cy="1760162"/>
          </a:xfrm>
          <a:prstGeom prst="round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TextBox 23">
            <a:extLst>
              <a:ext uri="{FF2B5EF4-FFF2-40B4-BE49-F238E27FC236}">
                <a16:creationId xmlns:a16="http://schemas.microsoft.com/office/drawing/2014/main" id="{692BC3EB-8D73-0044-84A2-E6260F83C0A9}"/>
              </a:ext>
            </a:extLst>
          </p:cNvPr>
          <p:cNvSpPr txBox="1"/>
          <p:nvPr/>
        </p:nvSpPr>
        <p:spPr>
          <a:xfrm>
            <a:off x="4637106" y="1903315"/>
            <a:ext cx="5269134" cy="1077218"/>
          </a:xfrm>
          <a:prstGeom prst="rect">
            <a:avLst/>
          </a:prstGeom>
          <a:noFill/>
        </p:spPr>
        <p:txBody>
          <a:bodyPr wrap="square" rtlCol="0">
            <a:spAutoFit/>
          </a:bodyPr>
          <a:lstStyle/>
          <a:p>
            <a:r>
              <a:rPr lang="tr-TR" sz="16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Dekan</a:t>
            </a:r>
            <a:r>
              <a:rPr lang="tr-TR" sz="16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bir fakültede bulunan ve en fazla yetkiye sahip olan yöneticidir. Görev ve sorumlulukları fakülte kurullarına başkanlık etmek, fakülte kurullarının kararlarını uygulamak ve fakülte birimleri arasında düzenli çalışmayı sağlamaktır. </a:t>
            </a:r>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Fakülte Yönetimi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1" name="Rectangle 20">
            <a:extLst>
              <a:ext uri="{FF2B5EF4-FFF2-40B4-BE49-F238E27FC236}">
                <a16:creationId xmlns:a16="http://schemas.microsoft.com/office/drawing/2014/main" id="{3DBE6913-89A2-0148-9771-FE8E1A5C3B03}"/>
              </a:ext>
            </a:extLst>
          </p:cNvPr>
          <p:cNvSpPr/>
          <p:nvPr/>
        </p:nvSpPr>
        <p:spPr>
          <a:xfrm flipV="1">
            <a:off x="1581341" y="4045978"/>
            <a:ext cx="9438111" cy="640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22" name="Picture 21">
            <a:extLst>
              <a:ext uri="{FF2B5EF4-FFF2-40B4-BE49-F238E27FC236}">
                <a16:creationId xmlns:a16="http://schemas.microsoft.com/office/drawing/2014/main" id="{9CE36B51-52F8-7B49-8D98-D1647A9A2C2B}"/>
              </a:ext>
            </a:extLst>
          </p:cNvPr>
          <p:cNvPicPr>
            <a:picLocks noChangeAspect="1"/>
          </p:cNvPicPr>
          <p:nvPr/>
        </p:nvPicPr>
        <p:blipFill rotWithShape="1">
          <a:blip r:embed="rId3"/>
          <a:srcRect t="7048" b="17517"/>
          <a:stretch/>
        </p:blipFill>
        <p:spPr>
          <a:xfrm>
            <a:off x="1854602" y="1783459"/>
            <a:ext cx="1442693" cy="1319842"/>
          </a:xfrm>
          <a:prstGeom prst="rect">
            <a:avLst/>
          </a:prstGeom>
          <a:ln>
            <a:no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id="{1A48D01C-F259-CD4D-8E3C-9FA18F7C5043}"/>
              </a:ext>
            </a:extLst>
          </p:cNvPr>
          <p:cNvPicPr>
            <a:picLocks noChangeAspect="1"/>
          </p:cNvPicPr>
          <p:nvPr/>
        </p:nvPicPr>
        <p:blipFill rotWithShape="1">
          <a:blip r:embed="rId4"/>
          <a:srcRect b="10227"/>
          <a:stretch/>
        </p:blipFill>
        <p:spPr>
          <a:xfrm>
            <a:off x="1967640" y="4238218"/>
            <a:ext cx="1091243" cy="1188083"/>
          </a:xfrm>
          <a:prstGeom prst="rect">
            <a:avLst/>
          </a:prstGeom>
        </p:spPr>
      </p:pic>
      <p:pic>
        <p:nvPicPr>
          <p:cNvPr id="29" name="Picture 28">
            <a:extLst>
              <a:ext uri="{FF2B5EF4-FFF2-40B4-BE49-F238E27FC236}">
                <a16:creationId xmlns:a16="http://schemas.microsoft.com/office/drawing/2014/main" id="{0CF2C164-79A2-5B4A-B98A-759D69109A17}"/>
              </a:ext>
            </a:extLst>
          </p:cNvPr>
          <p:cNvPicPr>
            <a:picLocks noChangeAspect="1"/>
          </p:cNvPicPr>
          <p:nvPr/>
        </p:nvPicPr>
        <p:blipFill>
          <a:blip r:embed="rId5"/>
          <a:stretch>
            <a:fillRect/>
          </a:stretch>
        </p:blipFill>
        <p:spPr>
          <a:xfrm>
            <a:off x="7040220" y="4361214"/>
            <a:ext cx="918766" cy="1114247"/>
          </a:xfrm>
          <a:prstGeom prst="rect">
            <a:avLst/>
          </a:prstGeom>
        </p:spPr>
      </p:pic>
      <p:pic>
        <p:nvPicPr>
          <p:cNvPr id="31" name="Picture 30">
            <a:extLst>
              <a:ext uri="{FF2B5EF4-FFF2-40B4-BE49-F238E27FC236}">
                <a16:creationId xmlns:a16="http://schemas.microsoft.com/office/drawing/2014/main" id="{BBD2F8CD-768A-E848-B4A1-3DCB582E5FBB}"/>
              </a:ext>
            </a:extLst>
          </p:cNvPr>
          <p:cNvPicPr>
            <a:picLocks noChangeAspect="1"/>
          </p:cNvPicPr>
          <p:nvPr/>
        </p:nvPicPr>
        <p:blipFill rotWithShape="1">
          <a:blip r:embed="rId6"/>
          <a:srcRect b="11392"/>
          <a:stretch/>
        </p:blipFill>
        <p:spPr>
          <a:xfrm>
            <a:off x="4481857" y="4206204"/>
            <a:ext cx="1135389" cy="1220097"/>
          </a:xfrm>
          <a:prstGeom prst="rect">
            <a:avLst/>
          </a:prstGeom>
        </p:spPr>
      </p:pic>
      <p:sp>
        <p:nvSpPr>
          <p:cNvPr id="2" name="TextBox 1">
            <a:extLst>
              <a:ext uri="{FF2B5EF4-FFF2-40B4-BE49-F238E27FC236}">
                <a16:creationId xmlns:a16="http://schemas.microsoft.com/office/drawing/2014/main" id="{4800E47A-BF0A-6A4E-9D86-8DBA9C64D110}"/>
              </a:ext>
            </a:extLst>
          </p:cNvPr>
          <p:cNvSpPr txBox="1"/>
          <p:nvPr/>
        </p:nvSpPr>
        <p:spPr>
          <a:xfrm>
            <a:off x="8439043" y="4671105"/>
            <a:ext cx="2305157" cy="646331"/>
          </a:xfrm>
          <a:prstGeom prst="rect">
            <a:avLst/>
          </a:prstGeom>
          <a:noFill/>
        </p:spPr>
        <p:txBody>
          <a:bodyPr wrap="square" rtlCol="0">
            <a:spAutoFit/>
          </a:bodyPr>
          <a:lstStyle/>
          <a:p>
            <a:r>
              <a:rPr lang="tr-TR" sz="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Fakülte Sekreteri Dekana bağlı olarak çalışır ve Fakülte idari yönetim yapısının sorumlusudur.</a:t>
            </a:r>
          </a:p>
        </p:txBody>
      </p:sp>
      <p:pic>
        <p:nvPicPr>
          <p:cNvPr id="17" name="Picture 2">
            <a:extLst>
              <a:ext uri="{FF2B5EF4-FFF2-40B4-BE49-F238E27FC236}">
                <a16:creationId xmlns:a16="http://schemas.microsoft.com/office/drawing/2014/main" id="{7660E376-707E-4B25-B0E1-94A3965697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7961" y="1431699"/>
            <a:ext cx="1466903" cy="176959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22">
            <a:extLst>
              <a:ext uri="{FF2B5EF4-FFF2-40B4-BE49-F238E27FC236}">
                <a16:creationId xmlns:a16="http://schemas.microsoft.com/office/drawing/2014/main" id="{0207C67E-B35F-C247-8C9A-66AC950CBF50}"/>
              </a:ext>
            </a:extLst>
          </p:cNvPr>
          <p:cNvSpPr/>
          <p:nvPr/>
        </p:nvSpPr>
        <p:spPr>
          <a:xfrm>
            <a:off x="1308198" y="3231513"/>
            <a:ext cx="2546430" cy="623248"/>
          </a:xfrm>
          <a:prstGeom prst="rect">
            <a:avLst/>
          </a:prstGeom>
        </p:spPr>
        <p:txBody>
          <a:bodyPr wrap="square">
            <a:spAutoFit/>
          </a:bodyPr>
          <a:lstStyle/>
          <a:p>
            <a:pPr algn="ctr"/>
            <a:r>
              <a:rPr lang="tr-TR" sz="1100" b="1" noProof="1">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rPr>
              <a:t>Dekan</a:t>
            </a:r>
            <a:endParaRPr lang="tr-TR" sz="11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spcAft>
                <a:spcPts val="300"/>
              </a:spcAft>
            </a:pPr>
            <a:r>
              <a:rPr lang="tr-TR" sz="11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Prof. Dr. Recep SADELER</a:t>
            </a:r>
          </a:p>
          <a:p>
            <a:pPr algn="ctr">
              <a:spcAft>
                <a:spcPts val="300"/>
              </a:spcAft>
            </a:pPr>
            <a:r>
              <a:rPr lang="tr-TR" sz="10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Makine Mühendisliği Bölümü</a:t>
            </a:r>
          </a:p>
        </p:txBody>
      </p:sp>
      <p:pic>
        <p:nvPicPr>
          <p:cNvPr id="20" name="Resim 19">
            <a:extLst>
              <a:ext uri="{FF2B5EF4-FFF2-40B4-BE49-F238E27FC236}">
                <a16:creationId xmlns:a16="http://schemas.microsoft.com/office/drawing/2014/main" id="{21C1FB04-85E3-49F5-9065-A81558E15CD5}"/>
              </a:ext>
            </a:extLst>
          </p:cNvPr>
          <p:cNvPicPr>
            <a:picLocks noChangeAspect="1"/>
          </p:cNvPicPr>
          <p:nvPr/>
        </p:nvPicPr>
        <p:blipFill>
          <a:blip r:embed="rId8"/>
          <a:stretch>
            <a:fillRect/>
          </a:stretch>
        </p:blipFill>
        <p:spPr>
          <a:xfrm>
            <a:off x="1964825" y="4238218"/>
            <a:ext cx="1135389" cy="1313577"/>
          </a:xfrm>
          <a:prstGeom prst="rect">
            <a:avLst/>
          </a:prstGeom>
        </p:spPr>
      </p:pic>
      <p:pic>
        <p:nvPicPr>
          <p:cNvPr id="26" name="Resim 25">
            <a:extLst>
              <a:ext uri="{FF2B5EF4-FFF2-40B4-BE49-F238E27FC236}">
                <a16:creationId xmlns:a16="http://schemas.microsoft.com/office/drawing/2014/main" id="{6F61F3F4-739A-45A7-B6EA-06EC09EAD7C9}"/>
              </a:ext>
            </a:extLst>
          </p:cNvPr>
          <p:cNvPicPr>
            <a:picLocks noChangeAspect="1"/>
          </p:cNvPicPr>
          <p:nvPr/>
        </p:nvPicPr>
        <p:blipFill>
          <a:blip r:embed="rId9"/>
          <a:stretch>
            <a:fillRect/>
          </a:stretch>
        </p:blipFill>
        <p:spPr>
          <a:xfrm>
            <a:off x="4191856" y="4110004"/>
            <a:ext cx="1464068" cy="1484431"/>
          </a:xfrm>
          <a:prstGeom prst="rect">
            <a:avLst/>
          </a:prstGeom>
        </p:spPr>
      </p:pic>
      <p:pic>
        <p:nvPicPr>
          <p:cNvPr id="32" name="Resim 31">
            <a:extLst>
              <a:ext uri="{FF2B5EF4-FFF2-40B4-BE49-F238E27FC236}">
                <a16:creationId xmlns:a16="http://schemas.microsoft.com/office/drawing/2014/main" id="{D0123B19-1304-4709-8725-3C568A2CF77E}"/>
              </a:ext>
            </a:extLst>
          </p:cNvPr>
          <p:cNvPicPr>
            <a:picLocks noChangeAspect="1"/>
          </p:cNvPicPr>
          <p:nvPr/>
        </p:nvPicPr>
        <p:blipFill>
          <a:blip r:embed="rId10"/>
          <a:stretch>
            <a:fillRect/>
          </a:stretch>
        </p:blipFill>
        <p:spPr>
          <a:xfrm>
            <a:off x="6906536" y="4301223"/>
            <a:ext cx="1091896" cy="1258599"/>
          </a:xfrm>
          <a:prstGeom prst="rect">
            <a:avLst/>
          </a:prstGeom>
        </p:spPr>
      </p:pic>
      <p:sp>
        <p:nvSpPr>
          <p:cNvPr id="34" name="Rectangle 24">
            <a:extLst>
              <a:ext uri="{FF2B5EF4-FFF2-40B4-BE49-F238E27FC236}">
                <a16:creationId xmlns:a16="http://schemas.microsoft.com/office/drawing/2014/main" id="{C6CFB6A6-0F9C-C345-BCB2-AA41177F063A}"/>
              </a:ext>
            </a:extLst>
          </p:cNvPr>
          <p:cNvSpPr/>
          <p:nvPr/>
        </p:nvSpPr>
        <p:spPr>
          <a:xfrm>
            <a:off x="1574234" y="5594436"/>
            <a:ext cx="1867215" cy="712824"/>
          </a:xfrm>
          <a:prstGeom prst="rect">
            <a:avLst/>
          </a:prstGeom>
        </p:spPr>
        <p:txBody>
          <a:bodyPr wrap="square">
            <a:spAutoFit/>
          </a:bodyPr>
          <a:lstStyle/>
          <a:p>
            <a:pPr algn="ctr">
              <a:lnSpc>
                <a:spcPct val="150000"/>
              </a:lnSpc>
            </a:pP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Dekan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lnSpc>
                <a:spcPct val="150000"/>
              </a:lnSpc>
            </a:pPr>
            <a:r>
              <a:rPr lang="tr-TR" sz="10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Prof. Dr. A. Ferhat BİNGÖL</a:t>
            </a:r>
          </a:p>
          <a:p>
            <a:pPr algn="ctr">
              <a:lnSpc>
                <a:spcPct val="150000"/>
              </a:lnSpc>
            </a:pP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İnşaat Mühendisliği Bölümü</a:t>
            </a:r>
            <a:endParaRPr lang="tr-TR" sz="900" dirty="0">
              <a:latin typeface="Helvetica Neue Light" panose="02000403000000020004" pitchFamily="2" charset="0"/>
              <a:ea typeface="Helvetica Neue Light" panose="02000403000000020004" pitchFamily="2" charset="0"/>
            </a:endParaRPr>
          </a:p>
        </p:txBody>
      </p:sp>
      <p:sp>
        <p:nvSpPr>
          <p:cNvPr id="35" name="Rectangle 24">
            <a:extLst>
              <a:ext uri="{FF2B5EF4-FFF2-40B4-BE49-F238E27FC236}">
                <a16:creationId xmlns:a16="http://schemas.microsoft.com/office/drawing/2014/main" id="{6D1E49BB-B745-4749-9B9C-2BB231ADDA7A}"/>
              </a:ext>
            </a:extLst>
          </p:cNvPr>
          <p:cNvSpPr/>
          <p:nvPr/>
        </p:nvSpPr>
        <p:spPr>
          <a:xfrm>
            <a:off x="3990282" y="5592880"/>
            <a:ext cx="1867215" cy="712824"/>
          </a:xfrm>
          <a:prstGeom prst="rect">
            <a:avLst/>
          </a:prstGeom>
        </p:spPr>
        <p:txBody>
          <a:bodyPr wrap="square">
            <a:spAutoFit/>
          </a:bodyPr>
          <a:lstStyle/>
          <a:p>
            <a:pPr algn="ctr">
              <a:lnSpc>
                <a:spcPct val="150000"/>
              </a:lnSpc>
            </a:pP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Dekan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lnSpc>
                <a:spcPct val="150000"/>
              </a:lnSpc>
            </a:pPr>
            <a:r>
              <a:rPr lang="tr-TR" sz="10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Doç. Dr. Serkan BAYAR</a:t>
            </a:r>
          </a:p>
          <a:p>
            <a:pPr algn="ctr">
              <a:lnSpc>
                <a:spcPct val="150000"/>
              </a:lnSpc>
            </a:pP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Çevre Mühendisliği Bölümü</a:t>
            </a:r>
            <a:endParaRPr lang="tr-TR" sz="900" dirty="0">
              <a:latin typeface="Helvetica Neue Light" panose="02000403000000020004" pitchFamily="2" charset="0"/>
              <a:ea typeface="Helvetica Neue Light" panose="02000403000000020004" pitchFamily="2" charset="0"/>
            </a:endParaRPr>
          </a:p>
        </p:txBody>
      </p:sp>
      <p:sp>
        <p:nvSpPr>
          <p:cNvPr id="36" name="Rectangle 26">
            <a:extLst>
              <a:ext uri="{FF2B5EF4-FFF2-40B4-BE49-F238E27FC236}">
                <a16:creationId xmlns:a16="http://schemas.microsoft.com/office/drawing/2014/main" id="{6F13FEF4-974C-734E-97A4-170C9C6E173B}"/>
              </a:ext>
            </a:extLst>
          </p:cNvPr>
          <p:cNvSpPr/>
          <p:nvPr/>
        </p:nvSpPr>
        <p:spPr>
          <a:xfrm>
            <a:off x="6571828" y="5594435"/>
            <a:ext cx="1867215" cy="369332"/>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Fakülte Sekreteri</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Erdal SAĞLAM</a:t>
            </a:r>
          </a:p>
        </p:txBody>
      </p:sp>
    </p:spTree>
    <p:extLst>
      <p:ext uri="{BB962C8B-B14F-4D97-AF65-F5344CB8AC3E}">
        <p14:creationId xmlns:p14="http://schemas.microsoft.com/office/powerpoint/2010/main" val="3861396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Genel Bilgiler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 name="TextBox 2">
            <a:extLst>
              <a:ext uri="{FF2B5EF4-FFF2-40B4-BE49-F238E27FC236}">
                <a16:creationId xmlns:a16="http://schemas.microsoft.com/office/drawing/2014/main" id="{65DBBE44-9484-D50A-8C72-6133968A2643}"/>
              </a:ext>
            </a:extLst>
          </p:cNvPr>
          <p:cNvSpPr txBox="1"/>
          <p:nvPr/>
        </p:nvSpPr>
        <p:spPr>
          <a:xfrm>
            <a:off x="765425" y="1881002"/>
            <a:ext cx="11039581" cy="4878259"/>
          </a:xfrm>
          <a:prstGeom prst="rect">
            <a:avLst/>
          </a:prstGeom>
          <a:noFill/>
        </p:spPr>
        <p:txBody>
          <a:bodyPr wrap="square" rtlCol="0">
            <a:spAutoFit/>
          </a:bodyPr>
          <a:lstStyle/>
          <a:p>
            <a:pPr marL="285750" indent="-285750" algn="just">
              <a:spcAft>
                <a:spcPts val="600"/>
              </a:spcAft>
              <a:buFont typeface="Wingdings" pitchFamily="2" charset="2"/>
              <a:buChar char="§"/>
            </a:pPr>
            <a:r>
              <a:rPr lang="tr-TR" sz="17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Mühendislik alanlarında hizmetler üretmek amacıyla 1976 tarihinde Mimarlık ve Mühendislik Yüksekokulu adıyla kurulmuş, 1982 yılında Mühendislik Fakültesi adıyla faaliyete başlamıştır. Kimya Mühendisliği, Çevre Mühendisliği, İnşaat Mühendisliği, Makine Mühendisliği, Elektrik-Elektronik Mühendisliği ( Ö.Ö.ve İ.Ö), Endüstri Mühendisliği, Metalürji ve Malzeme Mühendisliği, Bilgisayar Mühendisliği Bölümü( Ö.Ö.ve İ.Ö ve İngilizce Programları) ve Yazılım Mühendisliği olmak üzere 9 Bölümde eğitim öğretim faaliyetleri devam etmektedir.</a:t>
            </a:r>
          </a:p>
          <a:p>
            <a:pPr marL="285750" indent="-285750">
              <a:spcAft>
                <a:spcPts val="600"/>
              </a:spcAft>
              <a:buFont typeface="Wingdings" pitchFamily="2" charset="2"/>
              <a:buChar char="§"/>
            </a:pPr>
            <a:r>
              <a:rPr lang="tr-TR" sz="17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İnşaat, Kimya, Makine, Endüstri, Elektrik-Elektronik (Ö.Ö ve İ.Ö) ve Bilgisayar Mühendisliği (Ö.Ö ve İ.Ö) programları MÜDEK tarafından akredite edilmiştir.</a:t>
            </a:r>
          </a:p>
          <a:p>
            <a:pPr marL="285750" indent="-285750">
              <a:spcAft>
                <a:spcPts val="600"/>
              </a:spcAft>
              <a:buFont typeface="Wingdings" pitchFamily="2" charset="2"/>
              <a:buChar char="§"/>
            </a:pPr>
            <a:r>
              <a:rPr lang="tr-TR" sz="17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Fakültemizde 4820 lisans, 766 yüksek lisans ve 271 doktora olmak üzere toplam 1037 öğrenci eğitim görmektedir. Bu sene Fakültemize 487 yeni öğrenci kayıt yapmıştır.</a:t>
            </a:r>
          </a:p>
          <a:p>
            <a:pPr marL="285750" indent="-285750">
              <a:spcAft>
                <a:spcPts val="600"/>
              </a:spcAft>
              <a:buFont typeface="Wingdings" pitchFamily="2" charset="2"/>
              <a:buChar char="§"/>
            </a:pPr>
            <a:r>
              <a:rPr lang="tr-TR" sz="17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Fakültemizde 9 adet bilgisayar laboratuvarına ilave olarak, 54 adet araştırma laboratuvarı, 350 kişi kapasiteli 1 adet konferans salonu, 40 kişi kapasiteli 1 adet öğrenci faaliyet odası ve 2 adet atölye mevcuttur</a:t>
            </a:r>
          </a:p>
          <a:p>
            <a:pPr marL="285750" indent="-285750">
              <a:spcAft>
                <a:spcPts val="600"/>
              </a:spcAft>
              <a:buFont typeface="Wingdings" pitchFamily="2" charset="2"/>
              <a:buChar char="§"/>
            </a:pPr>
            <a:r>
              <a:rPr lang="tr-TR" sz="17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Fakültemizde yer alan 175 kişi kapasiteli kütüphane 08.00-21.00 saatleri arasında öğrencilerimizin kullanımına açıktır</a:t>
            </a:r>
          </a:p>
          <a:p>
            <a:pPr marL="285750" indent="-285750">
              <a:spcAft>
                <a:spcPts val="600"/>
              </a:spcAft>
              <a:buFont typeface="Wingdings" pitchFamily="2" charset="2"/>
              <a:buChar char="§"/>
            </a:pPr>
            <a:r>
              <a:rPr lang="tr-TR" sz="17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Öğrenci kantini laboratuvarların da bulunduğu zemin katta yer alıp </a:t>
            </a:r>
            <a:r>
              <a:rPr lang="tr-TR" sz="17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07.30-21.30 saatleri arasında hizmet vermektedir.</a:t>
            </a:r>
            <a:endParaRPr lang="en-US" sz="1700" dirty="0">
              <a:solidFill>
                <a:srgbClr val="404042"/>
              </a:solidFill>
              <a:effectLst/>
              <a:latin typeface="Helvetica Neue" panose="02000503000000020004"/>
              <a:ea typeface="Helvetica Neue Light" panose="02000403000000020004" pitchFamily="2" charset="0"/>
              <a:cs typeface="Times New Roman" panose="02020603050405020304" pitchFamily="18" charset="0"/>
            </a:endParaRPr>
          </a:p>
          <a:p>
            <a:pPr marL="285750" indent="-285750">
              <a:spcAft>
                <a:spcPts val="600"/>
              </a:spcAft>
              <a:buFont typeface="Wingdings" pitchFamily="2" charset="2"/>
              <a:buChar char="§"/>
            </a:pPr>
            <a:r>
              <a:rPr lang="tr-TR" sz="17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Öğrencilerimiz çift ana dal, yan dal gibi ikinci diploma imkanlarının yanında </a:t>
            </a:r>
            <a:r>
              <a:rPr lang="tr-TR" sz="1700" dirty="0" err="1">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Erasmus</a:t>
            </a:r>
            <a:r>
              <a:rPr lang="tr-TR" sz="17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Farabi, </a:t>
            </a:r>
            <a:r>
              <a:rPr lang="tr-TR" sz="1700" dirty="0" smtClean="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Mevlana </a:t>
            </a:r>
            <a:r>
              <a:rPr lang="tr-TR" sz="17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gibi değişim programlarından da yararlanabilmektedir. Ayrıca Fakültemiz bünyesinde yer alan kulüplere katılarak sportif ve sosyal etkinliklerde ve araştırma projelerinde bulunabilirler.</a:t>
            </a:r>
            <a:endParaRPr lang="en-US" sz="1700" dirty="0">
              <a:solidFill>
                <a:srgbClr val="404042"/>
              </a:solidFill>
              <a:effectLst/>
              <a:latin typeface="Helvetica Neue" panose="02000503000000020004"/>
              <a:ea typeface="Helvetica Neue Light" panose="02000403000000020004" pitchFamily="2" charset="0"/>
              <a:cs typeface="Times New Roman" panose="02020603050405020304" pitchFamily="18" charset="0"/>
            </a:endParaRPr>
          </a:p>
          <a:p>
            <a:pPr marL="285750" indent="-285750">
              <a:spcAft>
                <a:spcPts val="600"/>
              </a:spcAft>
              <a:buFont typeface="Wingdings" pitchFamily="2" charset="2"/>
              <a:buChar char="§"/>
            </a:pPr>
            <a:r>
              <a:rPr lang="tr-TR" sz="1700" dirty="0">
                <a:solidFill>
                  <a:srgbClr val="404042"/>
                </a:solidFill>
                <a:effectLst/>
                <a:latin typeface="Helvetica Neue Light" panose="02000403000000020004" pitchFamily="2" charset="0"/>
                <a:ea typeface="Helvetica Neue Light" panose="02000403000000020004" pitchFamily="2" charset="0"/>
              </a:rPr>
              <a:t>Gerekli tüm bilgilendirmeler Fakültemiz web sayfasından yapılmaktadır. Öğrencilerimizin bu sayfayı sık sık ziyaret etmeleri oldukça önemlidir. </a:t>
            </a:r>
          </a:p>
          <a:p>
            <a:pPr>
              <a:spcAft>
                <a:spcPts val="600"/>
              </a:spcAft>
            </a:pPr>
            <a:endParaRPr lang="tr-TR" sz="1400" dirty="0" smtClean="0">
              <a:solidFill>
                <a:srgbClr val="404042"/>
              </a:solidFill>
              <a:latin typeface="Helvetica Neue" panose="02000503000000020004"/>
              <a:ea typeface="Helvetica Neue Light" panose="02000403000000020004" pitchFamily="2" charset="0"/>
            </a:endParaRPr>
          </a:p>
          <a:p>
            <a:pPr>
              <a:spcAft>
                <a:spcPts val="600"/>
              </a:spcAft>
            </a:pPr>
            <a:r>
              <a:rPr lang="en-US" sz="1400" dirty="0" smtClean="0">
                <a:solidFill>
                  <a:srgbClr val="404042"/>
                </a:solidFill>
                <a:latin typeface="Helvetica Neue" panose="02000503000000020004"/>
                <a:ea typeface="Helvetica Neue Light" panose="02000403000000020004" pitchFamily="2" charset="0"/>
              </a:rPr>
              <a:t>https</a:t>
            </a:r>
            <a:r>
              <a:rPr lang="en-US" sz="1400" dirty="0">
                <a:solidFill>
                  <a:srgbClr val="404042"/>
                </a:solidFill>
                <a:latin typeface="Helvetica Neue" panose="02000503000000020004"/>
                <a:ea typeface="Helvetica Neue Light" panose="02000403000000020004" pitchFamily="2" charset="0"/>
              </a:rPr>
              <a:t>://birimler.atauni.edu.tr/muhendislik-fakultesi/</a:t>
            </a:r>
          </a:p>
        </p:txBody>
      </p:sp>
    </p:spTree>
    <p:extLst>
      <p:ext uri="{BB962C8B-B14F-4D97-AF65-F5344CB8AC3E}">
        <p14:creationId xmlns:p14="http://schemas.microsoft.com/office/powerpoint/2010/main" val="1275948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7DE2D0-260B-474F-B51C-851CD8D7A5E2}"/>
              </a:ext>
            </a:extLst>
          </p:cNvPr>
          <p:cNvSpPr/>
          <p:nvPr/>
        </p:nvSpPr>
        <p:spPr>
          <a:xfrm>
            <a:off x="1523674" y="1589314"/>
            <a:ext cx="10668326" cy="5268686"/>
          </a:xfrm>
          <a:prstGeom prst="rect">
            <a:avLst/>
          </a:prstGeom>
          <a:solidFill>
            <a:srgbClr val="201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Title 8">
            <a:extLst>
              <a:ext uri="{FF2B5EF4-FFF2-40B4-BE49-F238E27FC236}">
                <a16:creationId xmlns:a16="http://schemas.microsoft.com/office/drawing/2014/main" id="{7A337521-B5C3-EF42-8975-60812492DE2A}"/>
              </a:ext>
            </a:extLst>
          </p:cNvPr>
          <p:cNvSpPr>
            <a:spLocks noGrp="1"/>
          </p:cNvSpPr>
          <p:nvPr>
            <p:ph type="title"/>
          </p:nvPr>
        </p:nvSpPr>
        <p:spPr>
          <a:xfrm>
            <a:off x="2359650" y="2756947"/>
            <a:ext cx="8715023" cy="1485992"/>
          </a:xfrm>
        </p:spPr>
        <p:txBody>
          <a:bodyPr>
            <a:noAutofit/>
          </a:bodyPr>
          <a:lstStyle/>
          <a:p>
            <a:pPr>
              <a:lnSpc>
                <a:spcPct val="100000"/>
              </a:lnSpc>
            </a:pPr>
            <a:r>
              <a:rPr lang="tr-TR" sz="4000" b="0" dirty="0">
                <a:latin typeface="Helvetica Neue Medium" panose="02000503000000020004" pitchFamily="2" charset="0"/>
                <a:ea typeface="Helvetica Neue Medium" panose="02000503000000020004" pitchFamily="2" charset="0"/>
                <a:cs typeface="Helvetica Neue Medium" panose="02000503000000020004" pitchFamily="2" charset="0"/>
              </a:rPr>
              <a:t>Birim Oryantasyon Programı</a:t>
            </a:r>
          </a:p>
        </p:txBody>
      </p:sp>
      <p:sp>
        <p:nvSpPr>
          <p:cNvPr id="11" name="Text Placeholder 10">
            <a:extLst>
              <a:ext uri="{FF2B5EF4-FFF2-40B4-BE49-F238E27FC236}">
                <a16:creationId xmlns:a16="http://schemas.microsoft.com/office/drawing/2014/main" id="{41098318-849D-274D-BF5F-838586C76E41}"/>
              </a:ext>
            </a:extLst>
          </p:cNvPr>
          <p:cNvSpPr>
            <a:spLocks noGrp="1"/>
          </p:cNvSpPr>
          <p:nvPr>
            <p:ph type="body" sz="quarter" idx="11"/>
          </p:nvPr>
        </p:nvSpPr>
        <p:spPr>
          <a:xfrm>
            <a:off x="2359650" y="4612965"/>
            <a:ext cx="8454124" cy="1306845"/>
          </a:xfrm>
        </p:spPr>
        <p:txBody>
          <a:bodyPr/>
          <a:lstStyle/>
          <a:p>
            <a:pPr>
              <a:spcBef>
                <a:spcPts val="600"/>
              </a:spcBef>
            </a:pPr>
            <a:r>
              <a:rPr lang="tr-TR" sz="5400" dirty="0">
                <a:solidFill>
                  <a:schemeClr val="bg1"/>
                </a:solidFill>
                <a:latin typeface="Helvetica" pitchFamily="2" charset="0"/>
                <a:ea typeface="Helvetica Neue" panose="02000503000000020004" pitchFamily="2" charset="0"/>
                <a:cs typeface="Helvetica Neue" panose="02000503000000020004" pitchFamily="2" charset="0"/>
              </a:rPr>
              <a:t>Mühendislik Fakültesi</a:t>
            </a:r>
            <a:endParaRPr lang="tr-TR" sz="5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a:spcBef>
                <a:spcPts val="600"/>
              </a:spcBef>
            </a:pPr>
            <a:r>
              <a:rPr lang="tr-TR" sz="4400" dirty="0"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Endüstri Mühendisliği Bölümü</a:t>
            </a:r>
            <a:endParaRPr lang="tr-TR" sz="4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TextBox 1">
            <a:extLst>
              <a:ext uri="{FF2B5EF4-FFF2-40B4-BE49-F238E27FC236}">
                <a16:creationId xmlns:a16="http://schemas.microsoft.com/office/drawing/2014/main" id="{A61BF22D-A00C-ED41-87E7-94B78A161556}"/>
              </a:ext>
            </a:extLst>
          </p:cNvPr>
          <p:cNvSpPr txBox="1"/>
          <p:nvPr/>
        </p:nvSpPr>
        <p:spPr>
          <a:xfrm>
            <a:off x="971227" y="805912"/>
            <a:ext cx="0" cy="0"/>
          </a:xfrm>
          <a:prstGeom prst="rect">
            <a:avLst/>
          </a:prstGeom>
        </p:spPr>
        <p:txBody>
          <a:bodyPr vert="horz" wrap="none" lIns="121920" tIns="60960" rIns="121920" bIns="60960" rtlCol="0" anchor="ctr">
            <a:noAutofit/>
          </a:bodyPr>
          <a:lstStyle/>
          <a:p>
            <a:pPr algn="l"/>
            <a:endParaRPr lang="en-US" sz="1067" dirty="0">
              <a:solidFill>
                <a:schemeClr val="bg1">
                  <a:lumMod val="75000"/>
                </a:schemeClr>
              </a:solidFill>
            </a:endParaRPr>
          </a:p>
        </p:txBody>
      </p:sp>
      <p:cxnSp>
        <p:nvCxnSpPr>
          <p:cNvPr id="6" name="Straight Connector 5">
            <a:extLst>
              <a:ext uri="{FF2B5EF4-FFF2-40B4-BE49-F238E27FC236}">
                <a16:creationId xmlns:a16="http://schemas.microsoft.com/office/drawing/2014/main" id="{4FD004AA-D786-984E-8A96-674CAD656703}"/>
              </a:ext>
            </a:extLst>
          </p:cNvPr>
          <p:cNvCxnSpPr/>
          <p:nvPr/>
        </p:nvCxnSpPr>
        <p:spPr>
          <a:xfrm>
            <a:off x="2359650" y="4344570"/>
            <a:ext cx="871502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C2A30A62-F669-6B4B-92FF-9D89CBEEAAA8}"/>
              </a:ext>
            </a:extLst>
          </p:cNvPr>
          <p:cNvSpPr/>
          <p:nvPr/>
        </p:nvSpPr>
        <p:spPr>
          <a:xfrm>
            <a:off x="1719943" y="132203"/>
            <a:ext cx="5562600" cy="12383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TextBox 6">
            <a:extLst>
              <a:ext uri="{FF2B5EF4-FFF2-40B4-BE49-F238E27FC236}">
                <a16:creationId xmlns:a16="http://schemas.microsoft.com/office/drawing/2014/main" id="{B56CD5E1-D241-8B4E-AEE1-4DD640D0DFF7}"/>
              </a:ext>
            </a:extLst>
          </p:cNvPr>
          <p:cNvSpPr txBox="1"/>
          <p:nvPr/>
        </p:nvSpPr>
        <p:spPr>
          <a:xfrm>
            <a:off x="1338943" y="-43543"/>
            <a:ext cx="184731" cy="369332"/>
          </a:xfrm>
          <a:prstGeom prst="rect">
            <a:avLst/>
          </a:prstGeom>
          <a:noFill/>
        </p:spPr>
        <p:txBody>
          <a:bodyPr wrap="none" rtlCol="0">
            <a:spAutoFit/>
          </a:bodyPr>
          <a:lstStyle/>
          <a:p>
            <a:endParaRPr lang="tr-TR"/>
          </a:p>
        </p:txBody>
      </p:sp>
      <p:pic>
        <p:nvPicPr>
          <p:cNvPr id="10" name="Picture 9">
            <a:extLst>
              <a:ext uri="{FF2B5EF4-FFF2-40B4-BE49-F238E27FC236}">
                <a16:creationId xmlns:a16="http://schemas.microsoft.com/office/drawing/2014/main" id="{1A2AA849-9D42-CD42-B4D6-F0661F825739}"/>
              </a:ext>
            </a:extLst>
          </p:cNvPr>
          <p:cNvPicPr>
            <a:picLocks noChangeAspect="1"/>
          </p:cNvPicPr>
          <p:nvPr/>
        </p:nvPicPr>
        <p:blipFill rotWithShape="1">
          <a:blip r:embed="rId3"/>
          <a:srcRect l="3419" t="33231" b="33460"/>
          <a:stretch/>
        </p:blipFill>
        <p:spPr>
          <a:xfrm>
            <a:off x="0" y="14068"/>
            <a:ext cx="6780628" cy="1652553"/>
          </a:xfrm>
          <a:prstGeom prst="rect">
            <a:avLst/>
          </a:prstGeom>
        </p:spPr>
      </p:pic>
      <p:pic>
        <p:nvPicPr>
          <p:cNvPr id="8" name="Picture 7">
            <a:extLst>
              <a:ext uri="{FF2B5EF4-FFF2-40B4-BE49-F238E27FC236}">
                <a16:creationId xmlns:a16="http://schemas.microsoft.com/office/drawing/2014/main" id="{8B749B65-EF8F-B541-8B9B-D784EEAF35DE}"/>
              </a:ext>
            </a:extLst>
          </p:cNvPr>
          <p:cNvPicPr>
            <a:picLocks noChangeAspect="1"/>
          </p:cNvPicPr>
          <p:nvPr/>
        </p:nvPicPr>
        <p:blipFill rotWithShape="1">
          <a:blip r:embed="rId4"/>
          <a:srcRect r="63786" b="32051"/>
          <a:stretch/>
        </p:blipFill>
        <p:spPr>
          <a:xfrm>
            <a:off x="10091102" y="840275"/>
            <a:ext cx="1445344" cy="334916"/>
          </a:xfrm>
          <a:prstGeom prst="rect">
            <a:avLst/>
          </a:prstGeom>
        </p:spPr>
      </p:pic>
      <p:pic>
        <p:nvPicPr>
          <p:cNvPr id="13" name="Resim 9">
            <a:extLst>
              <a:ext uri="{FF2B5EF4-FFF2-40B4-BE49-F238E27FC236}">
                <a16:creationId xmlns:a16="http://schemas.microsoft.com/office/drawing/2014/main" id="{57A23D5A-D0E1-CE45-953E-D4967F5BF1B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81" r="3441"/>
          <a:stretch/>
        </p:blipFill>
        <p:spPr>
          <a:xfrm>
            <a:off x="10091102" y="242847"/>
            <a:ext cx="1445344" cy="630688"/>
          </a:xfrm>
          <a:prstGeom prst="rect">
            <a:avLst/>
          </a:prstGeom>
          <a:solidFill>
            <a:schemeClr val="bg1"/>
          </a:solidFill>
          <a:ln>
            <a:noFill/>
          </a:ln>
        </p:spPr>
      </p:pic>
    </p:spTree>
    <p:extLst>
      <p:ext uri="{BB962C8B-B14F-4D97-AF65-F5344CB8AC3E}">
        <p14:creationId xmlns:p14="http://schemas.microsoft.com/office/powerpoint/2010/main" val="33197533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dissolve">
                                      <p:cBhvr>
                                        <p:cTn id="10" dur="500"/>
                                        <p:tgtEl>
                                          <p:spTgt spid="11">
                                            <p:txEl>
                                              <p:pRg st="0" end="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Effect transition="in" filter="dissolve">
                                      <p:cBhvr>
                                        <p:cTn id="13" dur="500"/>
                                        <p:tgtEl>
                                          <p:spTgt spid="11">
                                            <p:txEl>
                                              <p:pRg st="1" end="1"/>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p:tgtEl>
                                          <p:spTgt spid="6"/>
                                        </p:tgtEl>
                                        <p:attrNameLst>
                                          <p:attrName>ppt_y</p:attrName>
                                        </p:attrNameLst>
                                      </p:cBhvr>
                                      <p:tavLst>
                                        <p:tav tm="0">
                                          <p:val>
                                            <p:strVal val="#ppt_y+#ppt_h*1.125000"/>
                                          </p:val>
                                        </p:tav>
                                        <p:tav tm="100000">
                                          <p:val>
                                            <p:strVal val="#ppt_y"/>
                                          </p:val>
                                        </p:tav>
                                      </p:tavLst>
                                    </p:anim>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Program Tanıtımı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3" name="Table 7">
            <a:extLst>
              <a:ext uri="{FF2B5EF4-FFF2-40B4-BE49-F238E27FC236}">
                <a16:creationId xmlns:a16="http://schemas.microsoft.com/office/drawing/2014/main" id="{6F932DDC-30D4-9BA9-ED58-5D1B09F78F54}"/>
              </a:ext>
            </a:extLst>
          </p:cNvPr>
          <p:cNvGraphicFramePr>
            <a:graphicFrameLocks noGrp="1"/>
          </p:cNvGraphicFramePr>
          <p:nvPr>
            <p:extLst>
              <p:ext uri="{D42A27DB-BD31-4B8C-83A1-F6EECF244321}">
                <p14:modId xmlns:p14="http://schemas.microsoft.com/office/powerpoint/2010/main" val="1753551855"/>
              </p:ext>
            </p:extLst>
          </p:nvPr>
        </p:nvGraphicFramePr>
        <p:xfrm>
          <a:off x="7397286" y="1854538"/>
          <a:ext cx="4011403" cy="1333541"/>
        </p:xfrm>
        <a:graphic>
          <a:graphicData uri="http://schemas.openxmlformats.org/drawingml/2006/table">
            <a:tbl>
              <a:tblPr>
                <a:tableStyleId>{5C22544A-7EE6-4342-B048-85BDC9FD1C3A}</a:tableStyleId>
              </a:tblPr>
              <a:tblGrid>
                <a:gridCol w="1143286">
                  <a:extLst>
                    <a:ext uri="{9D8B030D-6E8A-4147-A177-3AD203B41FA5}">
                      <a16:colId xmlns:a16="http://schemas.microsoft.com/office/drawing/2014/main" val="799960126"/>
                    </a:ext>
                  </a:extLst>
                </a:gridCol>
                <a:gridCol w="2868117">
                  <a:extLst>
                    <a:ext uri="{9D8B030D-6E8A-4147-A177-3AD203B41FA5}">
                      <a16:colId xmlns:a16="http://schemas.microsoft.com/office/drawing/2014/main" val="2838800866"/>
                    </a:ext>
                  </a:extLst>
                </a:gridCol>
              </a:tblGrid>
              <a:tr h="461861">
                <a:tc gridSpan="2">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tr-TR" sz="1600" b="1" i="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Program Bilgisi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F1D52"/>
                    </a:solidFill>
                  </a:tcPr>
                </a:tc>
                <a:tc hMerge="1">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tr-TR" sz="1400" b="1"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F1D52"/>
                    </a:solidFill>
                  </a:tcPr>
                </a:tc>
                <a:extLst>
                  <a:ext uri="{0D108BD9-81ED-4DB2-BD59-A6C34878D82A}">
                    <a16:rowId xmlns:a16="http://schemas.microsoft.com/office/drawing/2014/main" val="2377950043"/>
                  </a:ext>
                </a:extLst>
              </a:tr>
              <a:tr h="461861">
                <a:tc>
                  <a:txBody>
                    <a:bodyPr/>
                    <a:lstStyle/>
                    <a:p>
                      <a:pPr marL="0" marR="0" indent="0" algn="ctr" defTabSz="609570" rtl="0" eaLnBrk="1" fontAlgn="auto" latinLnBrk="0" hangingPunct="1">
                        <a:lnSpc>
                          <a:spcPct val="100000"/>
                        </a:lnSpc>
                        <a:spcBef>
                          <a:spcPts val="600"/>
                        </a:spcBef>
                        <a:spcAft>
                          <a:spcPts val="0"/>
                        </a:spcAft>
                        <a:buClr>
                          <a:schemeClr val="tx1">
                            <a:lumMod val="50000"/>
                            <a:lumOff val="50000"/>
                          </a:schemeClr>
                        </a:buClr>
                        <a:buSzPct val="100000"/>
                        <a:buFontTx/>
                        <a:buNone/>
                        <a:tabLst/>
                      </a:pPr>
                      <a:r>
                        <a:rPr lang="tr-TR" sz="1200" b="0" i="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Eğitim Dili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lvl="1" algn="l">
                        <a:lnSpc>
                          <a:spcPct val="100000"/>
                        </a:lnSpc>
                        <a:spcBef>
                          <a:spcPts val="600"/>
                        </a:spcBef>
                        <a:spcAft>
                          <a:spcPts val="0"/>
                        </a:spcAft>
                      </a:pPr>
                      <a:r>
                        <a:rPr lang="tr-TR" sz="1200" b="0" i="0"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%100 Türkçe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2200876"/>
                  </a:ext>
                </a:extLst>
              </a:tr>
              <a:tr h="409819">
                <a:tc>
                  <a:txBody>
                    <a:bodyPr/>
                    <a:lstStyle/>
                    <a:p>
                      <a:pPr algn="ctr">
                        <a:lnSpc>
                          <a:spcPct val="100000"/>
                        </a:lnSpc>
                        <a:spcBef>
                          <a:spcPts val="600"/>
                        </a:spcBef>
                        <a:spcAft>
                          <a:spcPts val="0"/>
                        </a:spcAft>
                      </a:pPr>
                      <a:r>
                        <a:rPr lang="tr-TR" sz="1200" b="0" i="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Eğitim Süresi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lvl="1" algn="l">
                        <a:lnSpc>
                          <a:spcPct val="100000"/>
                        </a:lnSpc>
                        <a:spcBef>
                          <a:spcPts val="600"/>
                        </a:spcBef>
                        <a:spcAft>
                          <a:spcPts val="0"/>
                        </a:spcAft>
                      </a:pPr>
                      <a:r>
                        <a:rPr lang="tr-TR" sz="1200" b="0" i="0"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 8 yarıyıl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480870"/>
                  </a:ext>
                </a:extLst>
              </a:tr>
            </a:tbl>
          </a:graphicData>
        </a:graphic>
      </p:graphicFrame>
      <p:graphicFrame>
        <p:nvGraphicFramePr>
          <p:cNvPr id="7" name="Table 7">
            <a:extLst>
              <a:ext uri="{FF2B5EF4-FFF2-40B4-BE49-F238E27FC236}">
                <a16:creationId xmlns:a16="http://schemas.microsoft.com/office/drawing/2014/main" id="{1AB417C2-590B-65C0-981D-85313490A27D}"/>
              </a:ext>
            </a:extLst>
          </p:cNvPr>
          <p:cNvGraphicFramePr>
            <a:graphicFrameLocks noGrp="1"/>
          </p:cNvGraphicFramePr>
          <p:nvPr>
            <p:extLst>
              <p:ext uri="{D42A27DB-BD31-4B8C-83A1-F6EECF244321}">
                <p14:modId xmlns:p14="http://schemas.microsoft.com/office/powerpoint/2010/main" val="1881086467"/>
              </p:ext>
            </p:extLst>
          </p:nvPr>
        </p:nvGraphicFramePr>
        <p:xfrm>
          <a:off x="7397286" y="3429000"/>
          <a:ext cx="4011403" cy="2663353"/>
        </p:xfrm>
        <a:graphic>
          <a:graphicData uri="http://schemas.openxmlformats.org/drawingml/2006/table">
            <a:tbl>
              <a:tblPr firstRow="1" bandRow="1">
                <a:tableStyleId>{5C22544A-7EE6-4342-B048-85BDC9FD1C3A}</a:tableStyleId>
              </a:tblPr>
              <a:tblGrid>
                <a:gridCol w="1225058">
                  <a:extLst>
                    <a:ext uri="{9D8B030D-6E8A-4147-A177-3AD203B41FA5}">
                      <a16:colId xmlns:a16="http://schemas.microsoft.com/office/drawing/2014/main" val="799960126"/>
                    </a:ext>
                  </a:extLst>
                </a:gridCol>
                <a:gridCol w="2786345">
                  <a:extLst>
                    <a:ext uri="{9D8B030D-6E8A-4147-A177-3AD203B41FA5}">
                      <a16:colId xmlns:a16="http://schemas.microsoft.com/office/drawing/2014/main" val="2838800866"/>
                    </a:ext>
                  </a:extLst>
                </a:gridCol>
              </a:tblGrid>
              <a:tr h="475731">
                <a:tc gridSpan="2">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tr-TR" sz="1600" b="1" i="0" noProof="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İletişim Bilgileri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F1D52"/>
                    </a:solidFill>
                  </a:tcPr>
                </a:tc>
                <a:tc hMerge="1">
                  <a:txBody>
                    <a:bodyPr/>
                    <a:lstStyle/>
                    <a:p>
                      <a:pPr algn="ctr"/>
                      <a:endParaRPr lang="tr-TR" sz="1200" b="0" dirty="0">
                        <a:solidFill>
                          <a:schemeClr val="tx1">
                            <a:lumMod val="75000"/>
                            <a:lumOff val="25000"/>
                          </a:schemeClr>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97734878"/>
                  </a:ext>
                </a:extLst>
              </a:tr>
              <a:tr h="547503">
                <a:tc>
                  <a:txBody>
                    <a:bodyPr/>
                    <a:lstStyle/>
                    <a:p>
                      <a:pPr algn="ctr"/>
                      <a:r>
                        <a:rPr lang="tr-TR" sz="1200" b="0" dirty="0">
                          <a:solidFill>
                            <a:schemeClr val="bg1"/>
                          </a:solidFill>
                          <a:latin typeface="Avenir Next" panose="020B0503020202020204" pitchFamily="34" charset="0"/>
                          <a:cs typeface="Times New Roman" panose="02020603050405020304" pitchFamily="18" charset="0"/>
                        </a:rPr>
                        <a:t>İletişim Sorumlusu</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lvl="1" algn="l">
                        <a:lnSpc>
                          <a:spcPct val="100000"/>
                        </a:lnSpc>
                        <a:spcBef>
                          <a:spcPts val="0"/>
                        </a:spcBef>
                        <a:spcAft>
                          <a:spcPts val="300"/>
                        </a:spcAft>
                      </a:pPr>
                      <a:r>
                        <a:rPr lang="tr-TR" sz="1200" b="0" i="0" kern="1200" dirty="0" err="1" smtClean="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rPr>
                        <a:t>Arş.Gör</a:t>
                      </a:r>
                      <a:r>
                        <a:rPr lang="tr-TR" sz="1200" b="0" i="0" kern="1200" dirty="0" smtClean="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rPr>
                        <a:t>. İpek</a:t>
                      </a:r>
                      <a:r>
                        <a:rPr lang="tr-TR" sz="1200" b="0" i="0" kern="1200" baseline="0" dirty="0" smtClean="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rPr>
                        <a:t> Nur YİYİT YILMAZ</a:t>
                      </a:r>
                      <a:endParaRPr lang="tr-TR" sz="1200" b="0" i="0" kern="1200" dirty="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1559501"/>
                  </a:ext>
                </a:extLst>
              </a:tr>
              <a:tr h="687476">
                <a:tc>
                  <a:txBody>
                    <a:bodyPr/>
                    <a:lstStyle/>
                    <a:p>
                      <a:pPr algn="ctr"/>
                      <a:r>
                        <a:rPr lang="tr-TR" sz="1200" b="0" dirty="0">
                          <a:solidFill>
                            <a:schemeClr val="bg1"/>
                          </a:solidFill>
                          <a:latin typeface="Avenir Next" panose="020B0503020202020204" pitchFamily="34" charset="0"/>
                          <a:cs typeface="Times New Roman" panose="02020603050405020304" pitchFamily="18" charset="0"/>
                        </a:rPr>
                        <a:t>Adres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lvl="1" algn="l">
                        <a:lnSpc>
                          <a:spcPct val="100000"/>
                        </a:lnSpc>
                        <a:spcBef>
                          <a:spcPts val="0"/>
                        </a:spcBef>
                        <a:spcAft>
                          <a:spcPts val="300"/>
                        </a:spcAft>
                      </a:pPr>
                      <a:r>
                        <a:rPr lang="tr-TR" sz="1200" b="0" i="0" kern="1200" dirty="0" smtClean="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rPr>
                        <a:t>Atatürk Üniversitesi Mühendislik</a:t>
                      </a:r>
                      <a:r>
                        <a:rPr lang="tr-TR" sz="1200" b="0" i="0" kern="1200" baseline="0" dirty="0" smtClean="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rPr>
                        <a:t> Fakültesi Endüstri Mühendisliği Bölümü </a:t>
                      </a:r>
                    </a:p>
                    <a:p>
                      <a:pPr lvl="1" algn="l">
                        <a:lnSpc>
                          <a:spcPct val="100000"/>
                        </a:lnSpc>
                        <a:spcBef>
                          <a:spcPts val="0"/>
                        </a:spcBef>
                        <a:spcAft>
                          <a:spcPts val="300"/>
                        </a:spcAft>
                      </a:pPr>
                      <a:r>
                        <a:rPr lang="tr-TR" sz="1200" b="0" i="0" kern="1200" baseline="0" dirty="0" smtClean="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rPr>
                        <a:t>25240 Erzurum</a:t>
                      </a:r>
                      <a:endParaRPr lang="tr-TR" sz="1200" b="0" i="0" kern="1200" dirty="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2200876"/>
                  </a:ext>
                </a:extLst>
              </a:tr>
              <a:tr h="493267">
                <a:tc>
                  <a:txBody>
                    <a:bodyPr/>
                    <a:lstStyle/>
                    <a:p>
                      <a:pPr algn="ctr"/>
                      <a:r>
                        <a:rPr lang="tr-TR" sz="1200" b="0" dirty="0">
                          <a:solidFill>
                            <a:schemeClr val="bg1"/>
                          </a:solidFill>
                          <a:latin typeface="Avenir Next" panose="020B0503020202020204" pitchFamily="34" charset="0"/>
                          <a:cs typeface="Times New Roman" panose="02020603050405020304" pitchFamily="18" charset="0"/>
                        </a:rPr>
                        <a:t>e-posta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lvl="1" algn="l">
                        <a:lnSpc>
                          <a:spcPct val="100000"/>
                        </a:lnSpc>
                        <a:spcBef>
                          <a:spcPts val="0"/>
                        </a:spcBef>
                        <a:spcAft>
                          <a:spcPts val="300"/>
                        </a:spcAft>
                      </a:pPr>
                      <a:r>
                        <a:rPr lang="tr-TR" sz="1200" b="0" i="0" u="none" kern="1200" dirty="0" smtClean="0">
                          <a:solidFill>
                            <a:srgbClr val="0563C1"/>
                          </a:solidFill>
                          <a:effectLst/>
                          <a:latin typeface="Helvetica Neue" panose="02000503000000020004" pitchFamily="2" charset="0"/>
                          <a:ea typeface="Helvetica Neue" panose="02000503000000020004" pitchFamily="2" charset="0"/>
                          <a:cs typeface="Helvetica Neue" panose="02000503000000020004" pitchFamily="2" charset="0"/>
                        </a:rPr>
                        <a:t>endustri@atauni.edu.tr</a:t>
                      </a:r>
                      <a:endParaRPr lang="tr-TR" sz="1200" b="0" i="0" u="none" kern="1200" dirty="0">
                        <a:solidFill>
                          <a:srgbClr val="0563C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480870"/>
                  </a:ext>
                </a:extLst>
              </a:tr>
              <a:tr h="459376">
                <a:tc>
                  <a:txBody>
                    <a:bodyPr/>
                    <a:lstStyle/>
                    <a:p>
                      <a:pPr algn="ctr"/>
                      <a:r>
                        <a:rPr lang="tr-TR" sz="1200" b="0" dirty="0">
                          <a:solidFill>
                            <a:schemeClr val="bg1"/>
                          </a:solidFill>
                          <a:latin typeface="Avenir Next" panose="020B0503020202020204" pitchFamily="34" charset="0"/>
                          <a:cs typeface="Times New Roman" panose="02020603050405020304" pitchFamily="18" charset="0"/>
                        </a:rPr>
                        <a:t>Telefon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lvl="1" algn="l">
                        <a:lnSpc>
                          <a:spcPct val="100000"/>
                        </a:lnSpc>
                        <a:spcBef>
                          <a:spcPts val="0"/>
                        </a:spcBef>
                        <a:spcAft>
                          <a:spcPts val="300"/>
                        </a:spcAft>
                      </a:pPr>
                      <a:r>
                        <a:rPr lang="tr-TR" sz="1200" b="0" i="0" u="none" kern="1200" dirty="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rPr>
                        <a:t>+90 442 231 </a:t>
                      </a:r>
                      <a:r>
                        <a:rPr lang="tr-TR" sz="1200" b="0" i="0" u="none" kern="1200" dirty="0" smtClean="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rPr>
                        <a:t>6031</a:t>
                      </a:r>
                      <a:endParaRPr lang="tr-TR" sz="1200" b="0" i="0" u="none"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0018913"/>
                  </a:ext>
                </a:extLst>
              </a:tr>
            </a:tbl>
          </a:graphicData>
        </a:graphic>
      </p:graphicFrame>
      <p:sp>
        <p:nvSpPr>
          <p:cNvPr id="10" name="TextBox 9">
            <a:extLst>
              <a:ext uri="{FF2B5EF4-FFF2-40B4-BE49-F238E27FC236}">
                <a16:creationId xmlns:a16="http://schemas.microsoft.com/office/drawing/2014/main" id="{E5F7086A-0D6A-06BF-55C5-DE0587000DE5}"/>
              </a:ext>
            </a:extLst>
          </p:cNvPr>
          <p:cNvSpPr txBox="1"/>
          <p:nvPr/>
        </p:nvSpPr>
        <p:spPr>
          <a:xfrm>
            <a:off x="1715871" y="1806043"/>
            <a:ext cx="4958061" cy="4755148"/>
          </a:xfrm>
          <a:prstGeom prst="rect">
            <a:avLst/>
          </a:prstGeom>
          <a:noFill/>
        </p:spPr>
        <p:txBody>
          <a:bodyPr wrap="square" rtlCol="0">
            <a:spAutoFit/>
          </a:bodyPr>
          <a:lstStyle/>
          <a:p>
            <a:pPr>
              <a:spcAft>
                <a:spcPts val="600"/>
              </a:spcAft>
            </a:pPr>
            <a:r>
              <a:rPr lang="tr-TR" sz="2400" dirty="0" smtClean="0">
                <a:solidFill>
                  <a:schemeClr val="tx1">
                    <a:lumMod val="75000"/>
                    <a:lumOff val="25000"/>
                  </a:schemeClr>
                </a:solidFill>
                <a:latin typeface="Helvetica Neue Light" panose="02000403000000020004" pitchFamily="2" charset="0"/>
                <a:ea typeface="Helvetica Neue Light" panose="02000403000000020004" pitchFamily="2" charset="0"/>
              </a:rPr>
              <a:t> Endüstri Mühendisliği Bölümünde </a:t>
            </a:r>
            <a:r>
              <a:rPr lang="tr-TR" sz="2400" dirty="0" smtClean="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matematik ve temel bilimler</a:t>
            </a:r>
            <a:r>
              <a:rPr lang="tr-TR" sz="2400" dirty="0" smtClean="0">
                <a:solidFill>
                  <a:schemeClr val="tx1">
                    <a:lumMod val="75000"/>
                    <a:lumOff val="25000"/>
                  </a:schemeClr>
                </a:solidFill>
                <a:latin typeface="Helvetica Neue Light" panose="02000403000000020004" pitchFamily="2" charset="0"/>
                <a:ea typeface="Helvetica Neue Light" panose="02000403000000020004" pitchFamily="2" charset="0"/>
              </a:rPr>
              <a:t>, temel mühendislik ve endüstri mühendisliği </a:t>
            </a:r>
            <a:r>
              <a:rPr lang="tr-TR" sz="2400" dirty="0" smtClean="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mesleki konularına</a:t>
            </a:r>
            <a:r>
              <a:rPr lang="tr-TR" sz="2400" dirty="0" smtClean="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tr-TR" sz="2400" dirty="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genel kültür </a:t>
            </a:r>
            <a:r>
              <a:rPr lang="tr-TR" sz="2400" dirty="0">
                <a:solidFill>
                  <a:schemeClr val="tx1">
                    <a:lumMod val="75000"/>
                    <a:lumOff val="25000"/>
                  </a:schemeClr>
                </a:solidFill>
                <a:latin typeface="Helvetica Neue Light" panose="02000403000000020004" pitchFamily="2" charset="0"/>
                <a:ea typeface="Helvetica Neue Light" panose="02000403000000020004" pitchFamily="2" charset="0"/>
              </a:rPr>
              <a:t>ve </a:t>
            </a:r>
            <a:r>
              <a:rPr lang="tr-TR" sz="2400" dirty="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uygulama derslerine </a:t>
            </a:r>
            <a:r>
              <a:rPr lang="tr-TR" sz="2400" dirty="0">
                <a:solidFill>
                  <a:schemeClr val="tx1">
                    <a:lumMod val="75000"/>
                    <a:lumOff val="25000"/>
                  </a:schemeClr>
                </a:solidFill>
                <a:latin typeface="Helvetica Neue Light" panose="02000403000000020004" pitchFamily="2" charset="0"/>
                <a:ea typeface="Helvetica Neue Light" panose="02000403000000020004" pitchFamily="2" charset="0"/>
              </a:rPr>
              <a:t>yer verilmektedir.</a:t>
            </a:r>
          </a:p>
          <a:p>
            <a:pPr marL="285750" indent="-285750">
              <a:spcAft>
                <a:spcPts val="600"/>
              </a:spcAft>
              <a:buFont typeface="Wingdings" pitchFamily="2" charset="2"/>
              <a:buChar char="§"/>
            </a:pPr>
            <a:r>
              <a:rPr lang="tr-TR" sz="2400" dirty="0">
                <a:solidFill>
                  <a:schemeClr val="tx1">
                    <a:lumMod val="75000"/>
                    <a:lumOff val="25000"/>
                  </a:schemeClr>
                </a:solidFill>
                <a:latin typeface="Helvetica Neue Light" panose="02000403000000020004" pitchFamily="2" charset="0"/>
                <a:ea typeface="Helvetica Neue Light" panose="02000403000000020004" pitchFamily="2" charset="0"/>
              </a:rPr>
              <a:t>Dersler teorik ve uygulamalı olarak yürütülmektedir. </a:t>
            </a:r>
          </a:p>
          <a:p>
            <a:pPr marL="285750" indent="-285750">
              <a:spcAft>
                <a:spcPts val="600"/>
              </a:spcAft>
              <a:buFont typeface="Wingdings" pitchFamily="2" charset="2"/>
              <a:buChar char="§"/>
            </a:pPr>
            <a:r>
              <a:rPr lang="tr-TR" sz="2400" dirty="0">
                <a:solidFill>
                  <a:schemeClr val="tx1">
                    <a:lumMod val="75000"/>
                    <a:lumOff val="25000"/>
                  </a:schemeClr>
                </a:solidFill>
                <a:latin typeface="Helvetica Neue Light" panose="02000403000000020004" pitchFamily="2" charset="0"/>
                <a:ea typeface="Helvetica Neue Light" panose="02000403000000020004" pitchFamily="2" charset="0"/>
              </a:rPr>
              <a:t>Endüstri Mühendisliği Bölümünde programını tüm gereksinimlerini yerine getirerek başarı ile tamamlayan mezunlar Endüstri </a:t>
            </a:r>
            <a:r>
              <a:rPr lang="tr-TR" sz="2400" dirty="0" smtClean="0">
                <a:solidFill>
                  <a:schemeClr val="tx1">
                    <a:lumMod val="75000"/>
                    <a:lumOff val="25000"/>
                  </a:schemeClr>
                </a:solidFill>
                <a:latin typeface="Helvetica Neue Light" panose="02000403000000020004" pitchFamily="2" charset="0"/>
                <a:ea typeface="Helvetica Neue Light" panose="02000403000000020004" pitchFamily="2" charset="0"/>
              </a:rPr>
              <a:t>Mühendisliği</a:t>
            </a:r>
            <a:r>
              <a:rPr lang="tr-TR" sz="2400" dirty="0" smtClean="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 </a:t>
            </a:r>
            <a:r>
              <a:rPr lang="tr-TR" sz="2400" dirty="0">
                <a:solidFill>
                  <a:schemeClr val="tx1">
                    <a:lumMod val="75000"/>
                    <a:lumOff val="25000"/>
                  </a:schemeClr>
                </a:solidFill>
                <a:latin typeface="Helvetica Neue Light" panose="02000403000000020004" pitchFamily="2" charset="0"/>
                <a:ea typeface="Helvetica Neue Light" panose="02000403000000020004" pitchFamily="2" charset="0"/>
              </a:rPr>
              <a:t>alanında lisans derecesi </a:t>
            </a:r>
            <a:r>
              <a:rPr lang="tr-TR" sz="2400" dirty="0" smtClean="0">
                <a:solidFill>
                  <a:schemeClr val="tx1">
                    <a:lumMod val="75000"/>
                    <a:lumOff val="25000"/>
                  </a:schemeClr>
                </a:solidFill>
                <a:latin typeface="Helvetica Neue Light" panose="02000403000000020004" pitchFamily="2" charset="0"/>
                <a:ea typeface="Helvetica Neue Light" panose="02000403000000020004" pitchFamily="2" charset="0"/>
              </a:rPr>
              <a:t>ve </a:t>
            </a:r>
            <a:r>
              <a:rPr lang="tr-TR" sz="2400" b="1" dirty="0" smtClean="0">
                <a:solidFill>
                  <a:schemeClr val="tx1">
                    <a:lumMod val="75000"/>
                    <a:lumOff val="25000"/>
                  </a:schemeClr>
                </a:solidFill>
                <a:latin typeface="Helvetica Neue Light" panose="02000403000000020004" pitchFamily="2" charset="0"/>
                <a:ea typeface="Helvetica Neue Light" panose="02000403000000020004" pitchFamily="2" charset="0"/>
              </a:rPr>
              <a:t>Endüstri Mühendisi </a:t>
            </a:r>
            <a:r>
              <a:rPr lang="tr-TR" sz="2400" dirty="0" err="1" smtClean="0">
                <a:solidFill>
                  <a:schemeClr val="tx1">
                    <a:lumMod val="75000"/>
                    <a:lumOff val="25000"/>
                  </a:schemeClr>
                </a:solidFill>
                <a:latin typeface="Helvetica Neue Light" panose="02000403000000020004" pitchFamily="2" charset="0"/>
                <a:ea typeface="Helvetica Neue Light" panose="02000403000000020004" pitchFamily="2" charset="0"/>
              </a:rPr>
              <a:t>Ünvanı</a:t>
            </a:r>
            <a:r>
              <a:rPr lang="tr-TR" sz="2400" dirty="0" smtClean="0">
                <a:solidFill>
                  <a:schemeClr val="tx1">
                    <a:lumMod val="75000"/>
                    <a:lumOff val="25000"/>
                  </a:schemeClr>
                </a:solidFill>
                <a:latin typeface="Helvetica Neue Light" panose="02000403000000020004" pitchFamily="2" charset="0"/>
                <a:ea typeface="Helvetica Neue Light" panose="02000403000000020004" pitchFamily="2" charset="0"/>
              </a:rPr>
              <a:t> alırlar</a:t>
            </a:r>
            <a:r>
              <a:rPr lang="tr-TR" sz="2400" dirty="0">
                <a:solidFill>
                  <a:schemeClr val="tx1">
                    <a:lumMod val="75000"/>
                    <a:lumOff val="25000"/>
                  </a:schemeClr>
                </a:solidFill>
                <a:latin typeface="Helvetica Neue Light" panose="02000403000000020004" pitchFamily="2" charset="0"/>
                <a:ea typeface="Helvetica Neue Light" panose="02000403000000020004" pitchFamily="2" charset="0"/>
              </a:rPr>
              <a:t>.</a:t>
            </a:r>
          </a:p>
          <a:p>
            <a:endParaRPr lang="en-US" sz="2400" dirty="0"/>
          </a:p>
        </p:txBody>
      </p:sp>
    </p:spTree>
    <p:extLst>
      <p:ext uri="{BB962C8B-B14F-4D97-AF65-F5344CB8AC3E}">
        <p14:creationId xmlns:p14="http://schemas.microsoft.com/office/powerpoint/2010/main" val="36573852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smtClean="0">
                <a:latin typeface="Helvetica Neue" panose="02000503000000020004" pitchFamily="2" charset="0"/>
                <a:ea typeface="Helvetica Neue" panose="02000503000000020004" pitchFamily="2" charset="0"/>
                <a:cs typeface="Helvetica Neue" panose="02000503000000020004" pitchFamily="2" charset="0"/>
              </a:rPr>
              <a:t>2023 </a:t>
            </a:r>
            <a:r>
              <a:rPr lang="tr-TR" dirty="0">
                <a:latin typeface="Helvetica Neue" panose="02000503000000020004" pitchFamily="2" charset="0"/>
                <a:ea typeface="Helvetica Neue" panose="02000503000000020004" pitchFamily="2" charset="0"/>
                <a:cs typeface="Helvetica Neue" panose="02000503000000020004" pitchFamily="2" charset="0"/>
              </a:rPr>
              <a:t>Kontenjan, Yerleştirme ve Kayıt İstatistikleri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253" name="Picture 252">
            <a:extLst>
              <a:ext uri="{FF2B5EF4-FFF2-40B4-BE49-F238E27FC236}">
                <a16:creationId xmlns:a16="http://schemas.microsoft.com/office/drawing/2014/main" id="{8357D983-147F-1A63-58ED-6F48F50B91B2}"/>
              </a:ext>
            </a:extLst>
          </p:cNvPr>
          <p:cNvPicPr>
            <a:picLocks noChangeAspect="1"/>
          </p:cNvPicPr>
          <p:nvPr/>
        </p:nvPicPr>
        <p:blipFill rotWithShape="1">
          <a:blip r:embed="rId3"/>
          <a:srcRect l="1" r="936" b="51377"/>
          <a:stretch/>
        </p:blipFill>
        <p:spPr>
          <a:xfrm>
            <a:off x="1733482" y="2452169"/>
            <a:ext cx="5846534" cy="2998593"/>
          </a:xfrm>
          <a:prstGeom prst="rect">
            <a:avLst/>
          </a:prstGeom>
        </p:spPr>
      </p:pic>
      <p:sp>
        <p:nvSpPr>
          <p:cNvPr id="256" name="TextBox 255">
            <a:extLst>
              <a:ext uri="{FF2B5EF4-FFF2-40B4-BE49-F238E27FC236}">
                <a16:creationId xmlns:a16="http://schemas.microsoft.com/office/drawing/2014/main" id="{5C6E4ADF-BAE7-969D-1381-509607BB7341}"/>
              </a:ext>
            </a:extLst>
          </p:cNvPr>
          <p:cNvSpPr txBox="1"/>
          <p:nvPr/>
        </p:nvSpPr>
        <p:spPr>
          <a:xfrm>
            <a:off x="1845260" y="5780199"/>
            <a:ext cx="5101347" cy="246221"/>
          </a:xfrm>
          <a:prstGeom prst="rect">
            <a:avLst/>
          </a:prstGeom>
          <a:noFill/>
        </p:spPr>
        <p:txBody>
          <a:bodyPr wrap="square" lIns="0" rIns="0" rtlCol="0" anchor="b">
            <a:spAutoFit/>
          </a:bodyPr>
          <a:lstStyle/>
          <a:p>
            <a:r>
              <a:rPr lang="tr-TR" sz="10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Kaynak: </a:t>
            </a:r>
            <a:r>
              <a:rPr lang="tr-TR" sz="1000" i="1" dirty="0" err="1">
                <a:solidFill>
                  <a:srgbClr val="404042"/>
                </a:solidFill>
                <a:latin typeface="Helvetica Neue Light" panose="02000403000000020004" pitchFamily="2" charset="0"/>
                <a:ea typeface="Helvetica Neue Light" panose="02000403000000020004" pitchFamily="2" charset="0"/>
              </a:rPr>
              <a:t>https</a:t>
            </a:r>
            <a:r>
              <a:rPr lang="tr-TR" sz="1000" i="1" dirty="0">
                <a:solidFill>
                  <a:srgbClr val="404042"/>
                </a:solidFill>
                <a:latin typeface="Helvetica Neue Light" panose="02000403000000020004" pitchFamily="2" charset="0"/>
                <a:ea typeface="Helvetica Neue Light" panose="02000403000000020004" pitchFamily="2" charset="0"/>
              </a:rPr>
              <a:t>://</a:t>
            </a:r>
            <a:r>
              <a:rPr lang="tr-TR" sz="1000" i="1" dirty="0" err="1">
                <a:solidFill>
                  <a:srgbClr val="404042"/>
                </a:solidFill>
                <a:latin typeface="Helvetica Neue Light" panose="02000403000000020004" pitchFamily="2" charset="0"/>
                <a:ea typeface="Helvetica Neue Light" panose="02000403000000020004" pitchFamily="2" charset="0"/>
              </a:rPr>
              <a:t>yokatlas.yok.gov.tr</a:t>
            </a:r>
            <a:r>
              <a:rPr lang="tr-TR" sz="1000" i="1" dirty="0">
                <a:solidFill>
                  <a:srgbClr val="404042"/>
                </a:solidFill>
                <a:latin typeface="Helvetica Neue Light" panose="02000403000000020004" pitchFamily="2" charset="0"/>
                <a:ea typeface="Helvetica Neue Light" panose="02000403000000020004" pitchFamily="2" charset="0"/>
              </a:rPr>
              <a:t>/</a:t>
            </a:r>
          </a:p>
        </p:txBody>
      </p:sp>
      <p:pic>
        <p:nvPicPr>
          <p:cNvPr id="2" name="Picture 1">
            <a:extLst>
              <a:ext uri="{FF2B5EF4-FFF2-40B4-BE49-F238E27FC236}">
                <a16:creationId xmlns:a16="http://schemas.microsoft.com/office/drawing/2014/main" id="{8CDD09CF-F2D6-C928-3CF5-1A00DFF55E4F}"/>
              </a:ext>
            </a:extLst>
          </p:cNvPr>
          <p:cNvPicPr>
            <a:picLocks noChangeAspect="1"/>
          </p:cNvPicPr>
          <p:nvPr/>
        </p:nvPicPr>
        <p:blipFill rotWithShape="1">
          <a:blip r:embed="rId3"/>
          <a:srcRect l="16834" t="48623" r="25163" b="9184"/>
          <a:stretch/>
        </p:blipFill>
        <p:spPr>
          <a:xfrm>
            <a:off x="7918099" y="2452169"/>
            <a:ext cx="3498852" cy="2659585"/>
          </a:xfrm>
          <a:prstGeom prst="rect">
            <a:avLst/>
          </a:prstGeom>
        </p:spPr>
      </p:pic>
      <p:sp>
        <p:nvSpPr>
          <p:cNvPr id="3" name="Rectangle 2">
            <a:extLst>
              <a:ext uri="{FF2B5EF4-FFF2-40B4-BE49-F238E27FC236}">
                <a16:creationId xmlns:a16="http://schemas.microsoft.com/office/drawing/2014/main" id="{0479D543-1830-F8B1-CCE9-317D68D0B7CE}"/>
              </a:ext>
            </a:extLst>
          </p:cNvPr>
          <p:cNvSpPr/>
          <p:nvPr/>
        </p:nvSpPr>
        <p:spPr>
          <a:xfrm>
            <a:off x="1542933" y="1621499"/>
            <a:ext cx="9874018" cy="5463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51" name="TextBox 250">
            <a:extLst>
              <a:ext uri="{FF2B5EF4-FFF2-40B4-BE49-F238E27FC236}">
                <a16:creationId xmlns:a16="http://schemas.microsoft.com/office/drawing/2014/main" id="{94FEF711-DD80-61CD-DE17-D0276F8683E1}"/>
              </a:ext>
            </a:extLst>
          </p:cNvPr>
          <p:cNvSpPr txBox="1"/>
          <p:nvPr/>
        </p:nvSpPr>
        <p:spPr>
          <a:xfrm>
            <a:off x="1542933" y="1704397"/>
            <a:ext cx="9874019" cy="380515"/>
          </a:xfrm>
          <a:prstGeom prst="rect">
            <a:avLst/>
          </a:prstGeom>
          <a:noFill/>
        </p:spPr>
        <p:txBody>
          <a:bodyPr wrap="square" rtlCol="0">
            <a:spAutoFit/>
          </a:bodyPr>
          <a:lstStyle/>
          <a:p>
            <a:pPr algn="ctr"/>
            <a:r>
              <a:rPr lang="tr-TR" dirty="0" smtClean="0">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Endüstri Mühendisliği Bölümü</a:t>
            </a:r>
            <a:endParaRPr lang="tr-TR"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824174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Program Öğrenci İstatistikleri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2" name="Table 7">
            <a:extLst>
              <a:ext uri="{FF2B5EF4-FFF2-40B4-BE49-F238E27FC236}">
                <a16:creationId xmlns:a16="http://schemas.microsoft.com/office/drawing/2014/main" id="{6E9109B0-56C2-2D9D-A335-BA373174F368}"/>
              </a:ext>
            </a:extLst>
          </p:cNvPr>
          <p:cNvGraphicFramePr>
            <a:graphicFrameLocks noGrp="1"/>
          </p:cNvGraphicFramePr>
          <p:nvPr>
            <p:extLst>
              <p:ext uri="{D42A27DB-BD31-4B8C-83A1-F6EECF244321}">
                <p14:modId xmlns:p14="http://schemas.microsoft.com/office/powerpoint/2010/main" val="2464684419"/>
              </p:ext>
            </p:extLst>
          </p:nvPr>
        </p:nvGraphicFramePr>
        <p:xfrm>
          <a:off x="1542933" y="1621499"/>
          <a:ext cx="5527385" cy="4564672"/>
        </p:xfrm>
        <a:graphic>
          <a:graphicData uri="http://schemas.openxmlformats.org/drawingml/2006/table">
            <a:tbl>
              <a:tblPr firstRow="1" bandRow="1">
                <a:tableStyleId>{5C22544A-7EE6-4342-B048-85BDC9FD1C3A}</a:tableStyleId>
              </a:tblPr>
              <a:tblGrid>
                <a:gridCol w="1688030">
                  <a:extLst>
                    <a:ext uri="{9D8B030D-6E8A-4147-A177-3AD203B41FA5}">
                      <a16:colId xmlns:a16="http://schemas.microsoft.com/office/drawing/2014/main" val="799960126"/>
                    </a:ext>
                  </a:extLst>
                </a:gridCol>
                <a:gridCol w="3839355">
                  <a:extLst>
                    <a:ext uri="{9D8B030D-6E8A-4147-A177-3AD203B41FA5}">
                      <a16:colId xmlns:a16="http://schemas.microsoft.com/office/drawing/2014/main" val="2838800866"/>
                    </a:ext>
                  </a:extLst>
                </a:gridCol>
              </a:tblGrid>
              <a:tr h="548640">
                <a:tc gridSpan="2">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tr-TR" sz="1800" b="1" noProof="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Öğrenci Sayıları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F1D52"/>
                    </a:solidFill>
                  </a:tcPr>
                </a:tc>
                <a:tc hMerge="1">
                  <a:txBody>
                    <a:bodyPr/>
                    <a:lstStyle/>
                    <a:p>
                      <a:pPr algn="ctr"/>
                      <a:endParaRPr lang="tr-TR" sz="1200" b="0" dirty="0">
                        <a:solidFill>
                          <a:schemeClr val="tx1">
                            <a:lumMod val="75000"/>
                            <a:lumOff val="25000"/>
                          </a:schemeClr>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97734878"/>
                  </a:ext>
                </a:extLst>
              </a:tr>
              <a:tr h="813996">
                <a:tc>
                  <a:txBody>
                    <a:bodyPr/>
                    <a:lstStyle/>
                    <a:p>
                      <a:pPr algn="ctr"/>
                      <a:r>
                        <a:rPr lang="tr-TR" sz="2000" b="0" i="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1. Sınıf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tr-TR" sz="1600" b="1" i="0" dirty="0" smtClean="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62+41</a:t>
                      </a:r>
                      <a:endParaRPr lang="tr-TR" sz="1600" b="1" i="0" dirty="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2200876"/>
                  </a:ext>
                </a:extLst>
              </a:tr>
              <a:tr h="844003">
                <a:tc>
                  <a:txBody>
                    <a:bodyPr/>
                    <a:lstStyle/>
                    <a:p>
                      <a:pPr algn="ctr"/>
                      <a:r>
                        <a:rPr lang="tr-TR" sz="2000" b="0" i="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2. Sınıf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tr-TR" sz="1600" b="1" i="0" dirty="0" smtClean="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101</a:t>
                      </a:r>
                      <a:endParaRPr lang="tr-TR" sz="1600" b="1" i="0" dirty="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480870"/>
                  </a:ext>
                </a:extLst>
              </a:tr>
              <a:tr h="786011">
                <a:tc>
                  <a:txBody>
                    <a:bodyPr/>
                    <a:lstStyle/>
                    <a:p>
                      <a:pPr algn="ctr"/>
                      <a:r>
                        <a:rPr lang="tr-TR" sz="2000" b="0" i="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3. Sınıf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tr-TR" sz="1600" b="1" i="0" dirty="0" smtClean="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68</a:t>
                      </a:r>
                      <a:endParaRPr lang="tr-TR" sz="1600" b="1" i="0" dirty="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0018913"/>
                  </a:ext>
                </a:extLst>
              </a:tr>
              <a:tr h="786011">
                <a:tc>
                  <a:txBody>
                    <a:bodyPr/>
                    <a:lstStyle/>
                    <a:p>
                      <a:pPr algn="ctr"/>
                      <a:r>
                        <a:rPr lang="tr-TR" sz="2000" b="0" i="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4. Sınıf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tr-TR" sz="1600" b="1" i="0" dirty="0" smtClean="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131</a:t>
                      </a:r>
                      <a:endParaRPr lang="tr-TR" sz="1600" b="1" i="0" dirty="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9662860"/>
                  </a:ext>
                </a:extLst>
              </a:tr>
              <a:tr h="786011">
                <a:tc>
                  <a:txBody>
                    <a:bodyPr/>
                    <a:lstStyle/>
                    <a:p>
                      <a:pPr algn="ctr"/>
                      <a:r>
                        <a:rPr lang="tr-TR" sz="2000" b="0" i="0" dirty="0" smtClean="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4. Sınıf</a:t>
                      </a:r>
                      <a:r>
                        <a:rPr lang="tr-TR" sz="2000" b="0" i="0" baseline="0" dirty="0" smtClean="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 (İÖ)</a:t>
                      </a:r>
                      <a:endParaRPr lang="tr-TR" sz="2000" b="0" i="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tr-TR" sz="1600" b="1" i="0" dirty="0" smtClean="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30</a:t>
                      </a:r>
                      <a:endParaRPr lang="tr-TR" sz="1600" b="1" i="0" dirty="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1161559"/>
                  </a:ext>
                </a:extLst>
              </a:tr>
            </a:tbl>
          </a:graphicData>
        </a:graphic>
      </p:graphicFrame>
      <p:sp>
        <p:nvSpPr>
          <p:cNvPr id="4" name="TextBox 3">
            <a:extLst>
              <a:ext uri="{FF2B5EF4-FFF2-40B4-BE49-F238E27FC236}">
                <a16:creationId xmlns:a16="http://schemas.microsoft.com/office/drawing/2014/main" id="{C29311F4-E5CD-8D90-4735-C1EBACDACC88}"/>
              </a:ext>
            </a:extLst>
          </p:cNvPr>
          <p:cNvSpPr txBox="1"/>
          <p:nvPr/>
        </p:nvSpPr>
        <p:spPr>
          <a:xfrm>
            <a:off x="7857342" y="2321004"/>
            <a:ext cx="3875622" cy="2400657"/>
          </a:xfrm>
          <a:prstGeom prst="rect">
            <a:avLst/>
          </a:prstGeom>
          <a:noFill/>
        </p:spPr>
        <p:txBody>
          <a:bodyPr wrap="square" rtlCol="0">
            <a:spAutoFit/>
          </a:bodyPr>
          <a:lstStyle/>
          <a:p>
            <a:pPr algn="l">
              <a:spcAft>
                <a:spcPts val="1800"/>
              </a:spcAft>
            </a:pPr>
            <a:r>
              <a:rPr lang="tr-TR" sz="2000" dirty="0">
                <a:solidFill>
                  <a:srgbClr val="C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AKREDİTE PROGRAM !</a:t>
            </a:r>
          </a:p>
          <a:p>
            <a:pPr algn="l">
              <a:spcAft>
                <a:spcPts val="1800"/>
              </a:spcAft>
            </a:pPr>
            <a:r>
              <a:rPr lang="tr-TR" sz="2000" b="0" i="0" dirty="0">
                <a:solidFill>
                  <a:srgbClr val="333333"/>
                </a:solidFill>
                <a:effectLst/>
                <a:latin typeface="Helvetica Neue" panose="02000503000000020004" pitchFamily="2" charset="0"/>
              </a:rPr>
              <a:t>Bu program </a:t>
            </a:r>
            <a:r>
              <a:rPr lang="tr-TR" sz="2000" b="0" i="0" dirty="0" smtClean="0">
                <a:solidFill>
                  <a:srgbClr val="333333"/>
                </a:solidFill>
                <a:effectLst/>
                <a:latin typeface="Helvetica Neue" panose="02000503000000020004" pitchFamily="2" charset="0"/>
              </a:rPr>
              <a:t>Mühendislik Eğitim Programları Değerlendirme ve </a:t>
            </a:r>
            <a:r>
              <a:rPr lang="tr-TR" sz="2000" dirty="0" smtClean="0">
                <a:solidFill>
                  <a:srgbClr val="333333"/>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Akreditasyon </a:t>
            </a:r>
            <a:r>
              <a:rPr lang="tr-TR" sz="2000" dirty="0">
                <a:solidFill>
                  <a:srgbClr val="333333"/>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Derneği </a:t>
            </a:r>
            <a:r>
              <a:rPr lang="tr-TR" sz="2000" dirty="0" smtClean="0">
                <a:solidFill>
                  <a:srgbClr val="333333"/>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(MÜDEK)</a:t>
            </a:r>
            <a:r>
              <a:rPr lang="tr-TR" sz="2000" b="0" i="0" dirty="0" smtClean="0">
                <a:solidFill>
                  <a:srgbClr val="333333"/>
                </a:solidFill>
                <a:effectLst/>
                <a:latin typeface="Helvetica Neue" panose="02000503000000020004" pitchFamily="2" charset="0"/>
              </a:rPr>
              <a:t> </a:t>
            </a:r>
            <a:r>
              <a:rPr lang="tr-TR" sz="2000" b="0" i="0" dirty="0">
                <a:solidFill>
                  <a:srgbClr val="333333"/>
                </a:solidFill>
                <a:effectLst/>
                <a:latin typeface="Helvetica Neue" panose="02000503000000020004" pitchFamily="2" charset="0"/>
              </a:rPr>
              <a:t>tarafından akredite edilmiştir.</a:t>
            </a:r>
          </a:p>
          <a:p>
            <a:pPr>
              <a:spcAft>
                <a:spcPts val="1800"/>
              </a:spcAft>
            </a:pPr>
            <a:r>
              <a:rPr lang="tr-TR" sz="2000" dirty="0">
                <a:solidFill>
                  <a:srgbClr val="333333"/>
                </a:solidFill>
                <a:latin typeface="Helvetica Neue" panose="02000503000000020004" pitchFamily="2" charset="0"/>
              </a:rPr>
              <a:t>Detaylı bilgi için </a:t>
            </a:r>
            <a:r>
              <a:rPr lang="tr-TR" sz="2000" dirty="0">
                <a:solidFill>
                  <a:srgbClr val="333333"/>
                </a:solidFill>
                <a:latin typeface="Helvetica Neue" panose="02000503000000020004" pitchFamily="2" charset="0"/>
                <a:hlinkClick r:id="rId3">
                  <a:extLst>
                    <a:ext uri="{A12FA001-AC4F-418D-AE19-62706E023703}">
                      <ahyp:hlinkClr xmlns:ahyp="http://schemas.microsoft.com/office/drawing/2018/hyperlinkcolor" xmlns="" val="tx"/>
                    </a:ext>
                  </a:extLst>
                </a:hlinkClick>
              </a:rPr>
              <a:t>https://</a:t>
            </a:r>
            <a:r>
              <a:rPr lang="tr-TR" sz="2000" dirty="0" smtClean="0">
                <a:solidFill>
                  <a:srgbClr val="333333"/>
                </a:solidFill>
                <a:latin typeface="Helvetica Neue" panose="02000503000000020004" pitchFamily="2" charset="0"/>
                <a:hlinkClick r:id="rId3">
                  <a:extLst>
                    <a:ext uri="{A12FA001-AC4F-418D-AE19-62706E023703}">
                      <ahyp:hlinkClr xmlns:ahyp="http://schemas.microsoft.com/office/drawing/2018/hyperlinkcolor" xmlns="" val="tx"/>
                    </a:ext>
                  </a:extLst>
                </a:hlinkClick>
              </a:rPr>
              <a:t>www.mudek.org.tr</a:t>
            </a:r>
            <a:r>
              <a:rPr lang="tr-TR" sz="2000" dirty="0">
                <a:solidFill>
                  <a:srgbClr val="333333"/>
                </a:solidFill>
                <a:latin typeface="Helvetica Neue" panose="02000503000000020004" pitchFamily="2" charset="0"/>
                <a:hlinkClick r:id="rId3">
                  <a:extLst>
                    <a:ext uri="{A12FA001-AC4F-418D-AE19-62706E023703}">
                      <ahyp:hlinkClr xmlns:ahyp="http://schemas.microsoft.com/office/drawing/2018/hyperlinkcolor" xmlns="" val="tx"/>
                    </a:ext>
                  </a:extLst>
                </a:hlinkClick>
              </a:rPr>
              <a:t>/</a:t>
            </a:r>
            <a:r>
              <a:rPr lang="tr-TR" sz="2000" dirty="0">
                <a:solidFill>
                  <a:srgbClr val="333333"/>
                </a:solidFill>
                <a:latin typeface="Helvetica Neue" panose="02000503000000020004" pitchFamily="2" charset="0"/>
              </a:rPr>
              <a:t> sayfasını ziyaret ediniz.</a:t>
            </a:r>
          </a:p>
        </p:txBody>
      </p:sp>
    </p:spTree>
    <p:extLst>
      <p:ext uri="{BB962C8B-B14F-4D97-AF65-F5344CB8AC3E}">
        <p14:creationId xmlns:p14="http://schemas.microsoft.com/office/powerpoint/2010/main" val="3416711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Temel Kavramlar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535F898C-F89D-D84C-99ED-E05E44F612E3}"/>
              </a:ext>
            </a:extLst>
          </p:cNvPr>
          <p:cNvSpPr txBox="1"/>
          <p:nvPr/>
        </p:nvSpPr>
        <p:spPr>
          <a:xfrm>
            <a:off x="4752963" y="3336867"/>
            <a:ext cx="4975237" cy="646331"/>
          </a:xfrm>
          <a:prstGeom prst="rect">
            <a:avLst/>
          </a:prstGeom>
          <a:noFill/>
        </p:spPr>
        <p:txBody>
          <a:bodyPr wrap="square" rtlCol="0">
            <a:spAutoFit/>
          </a:bodyPr>
          <a:lstStyle/>
          <a:p>
            <a:r>
              <a:rPr lang="tr-TR"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Yükseköğretim kurumlarında görevli profesör, doçent ve doktor öğretim üyeleridir.</a:t>
            </a:r>
          </a:p>
        </p:txBody>
      </p:sp>
      <p:sp>
        <p:nvSpPr>
          <p:cNvPr id="6" name="TextBox 5">
            <a:extLst>
              <a:ext uri="{FF2B5EF4-FFF2-40B4-BE49-F238E27FC236}">
                <a16:creationId xmlns:a16="http://schemas.microsoft.com/office/drawing/2014/main" id="{3D3702DB-8616-2B46-936E-C41B066CE70D}"/>
              </a:ext>
            </a:extLst>
          </p:cNvPr>
          <p:cNvSpPr txBox="1"/>
          <p:nvPr/>
        </p:nvSpPr>
        <p:spPr>
          <a:xfrm>
            <a:off x="4752963" y="4601795"/>
            <a:ext cx="5896105" cy="646331"/>
          </a:xfrm>
          <a:prstGeom prst="rect">
            <a:avLst/>
          </a:prstGeom>
          <a:noFill/>
        </p:spPr>
        <p:txBody>
          <a:bodyPr wrap="square" rtlCol="0">
            <a:spAutoFit/>
          </a:bodyPr>
          <a:lstStyle/>
          <a:p>
            <a:r>
              <a:rPr lang="tr-TR"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Yükseköğretim kurumlarında okutulan dersleri vermek, uygulama yapmak veya yaptırmakla yükümlü olan öğretim elemanıdır.</a:t>
            </a:r>
          </a:p>
        </p:txBody>
      </p:sp>
      <p:sp>
        <p:nvSpPr>
          <p:cNvPr id="9" name="TextBox 8">
            <a:extLst>
              <a:ext uri="{FF2B5EF4-FFF2-40B4-BE49-F238E27FC236}">
                <a16:creationId xmlns:a16="http://schemas.microsoft.com/office/drawing/2014/main" id="{F3534442-596B-4641-AB9B-4D570A426435}"/>
              </a:ext>
            </a:extLst>
          </p:cNvPr>
          <p:cNvSpPr txBox="1"/>
          <p:nvPr/>
        </p:nvSpPr>
        <p:spPr>
          <a:xfrm>
            <a:off x="4752963" y="5587100"/>
            <a:ext cx="6266490" cy="923330"/>
          </a:xfrm>
          <a:prstGeom prst="rect">
            <a:avLst/>
          </a:prstGeom>
          <a:noFill/>
        </p:spPr>
        <p:txBody>
          <a:bodyPr wrap="square" rtlCol="0">
            <a:spAutoFit/>
          </a:bodyPr>
          <a:lstStyle/>
          <a:p>
            <a:r>
              <a:rPr lang="tr-TR"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Yükseköğretim kurumlarında yapılan araştırma, inceleme ve deneylerde yardımcı olan ve yetkili organlarca verilen ilgili diğer görevleri yapan öğretim üyesi yardımcılarıdır.</a:t>
            </a:r>
          </a:p>
        </p:txBody>
      </p:sp>
      <p:sp>
        <p:nvSpPr>
          <p:cNvPr id="33" name="Rounded Rectangle 32">
            <a:extLst>
              <a:ext uri="{FF2B5EF4-FFF2-40B4-BE49-F238E27FC236}">
                <a16:creationId xmlns:a16="http://schemas.microsoft.com/office/drawing/2014/main" id="{9DE652CE-CB5C-9A4B-BA8B-5D9E5E6CFB65}"/>
              </a:ext>
            </a:extLst>
          </p:cNvPr>
          <p:cNvSpPr/>
          <p:nvPr/>
        </p:nvSpPr>
        <p:spPr>
          <a:xfrm>
            <a:off x="1774157" y="3264809"/>
            <a:ext cx="2550047" cy="728893"/>
          </a:xfrm>
          <a:prstGeom prst="roundRect">
            <a:avLst/>
          </a:prstGeom>
          <a:solidFill>
            <a:schemeClr val="accent5">
              <a:lumMod val="75000"/>
            </a:schemeClr>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pPr lvl="0" algn="ctr"/>
            <a:r>
              <a:rPr lang="tr-TR" sz="1600" dirty="0">
                <a:solidFill>
                  <a:prstClr val="white"/>
                </a:solidFill>
                <a:latin typeface="Helvetica Neue Medium" panose="02000503000000020004" pitchFamily="2" charset="0"/>
                <a:ea typeface="Helvetica Neue Medium" panose="02000503000000020004" pitchFamily="2" charset="0"/>
                <a:cs typeface="Helvetica Neue Medium" panose="02000503000000020004" pitchFamily="2" charset="0"/>
              </a:rPr>
              <a:t>Öğretim Üyeleri</a:t>
            </a:r>
          </a:p>
        </p:txBody>
      </p:sp>
      <p:sp>
        <p:nvSpPr>
          <p:cNvPr id="34" name="Rounded Rectangle 33">
            <a:extLst>
              <a:ext uri="{FF2B5EF4-FFF2-40B4-BE49-F238E27FC236}">
                <a16:creationId xmlns:a16="http://schemas.microsoft.com/office/drawing/2014/main" id="{B963C7E8-EF75-B746-B293-5D8114268F08}"/>
              </a:ext>
            </a:extLst>
          </p:cNvPr>
          <p:cNvSpPr/>
          <p:nvPr/>
        </p:nvSpPr>
        <p:spPr>
          <a:xfrm>
            <a:off x="1774156" y="4509863"/>
            <a:ext cx="2550047" cy="728893"/>
          </a:xfrm>
          <a:prstGeom prst="roundRect">
            <a:avLst/>
          </a:prstGeom>
          <a:solidFill>
            <a:schemeClr val="accent4">
              <a:lumMod val="75000"/>
            </a:schemeClr>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pPr algn="ct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Öğretim Görevlileri</a:t>
            </a:r>
          </a:p>
        </p:txBody>
      </p:sp>
      <p:sp>
        <p:nvSpPr>
          <p:cNvPr id="35" name="Rounded Rectangle 34">
            <a:extLst>
              <a:ext uri="{FF2B5EF4-FFF2-40B4-BE49-F238E27FC236}">
                <a16:creationId xmlns:a16="http://schemas.microsoft.com/office/drawing/2014/main" id="{13B5F8F2-DB75-3D43-977A-2C94AF2C3310}"/>
              </a:ext>
            </a:extLst>
          </p:cNvPr>
          <p:cNvSpPr/>
          <p:nvPr/>
        </p:nvSpPr>
        <p:spPr>
          <a:xfrm>
            <a:off x="1774156" y="5638153"/>
            <a:ext cx="2550047" cy="728893"/>
          </a:xfrm>
          <a:prstGeom prst="roundRect">
            <a:avLst/>
          </a:prstGeom>
          <a:solidFill>
            <a:schemeClr val="accent3">
              <a:lumMod val="75000"/>
            </a:schemeClr>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pPr algn="ct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Araştırma Görevlileri</a:t>
            </a:r>
          </a:p>
        </p:txBody>
      </p:sp>
      <p:sp>
        <p:nvSpPr>
          <p:cNvPr id="36" name="Rectangle 35">
            <a:extLst>
              <a:ext uri="{FF2B5EF4-FFF2-40B4-BE49-F238E27FC236}">
                <a16:creationId xmlns:a16="http://schemas.microsoft.com/office/drawing/2014/main" id="{AC88AE6E-B34C-3040-9126-E23318597467}"/>
              </a:ext>
            </a:extLst>
          </p:cNvPr>
          <p:cNvSpPr/>
          <p:nvPr/>
        </p:nvSpPr>
        <p:spPr>
          <a:xfrm flipV="1">
            <a:off x="1542932" y="2915116"/>
            <a:ext cx="9438111" cy="640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3" name="Rounded Rectangle 31">
            <a:extLst>
              <a:ext uri="{FF2B5EF4-FFF2-40B4-BE49-F238E27FC236}">
                <a16:creationId xmlns:a16="http://schemas.microsoft.com/office/drawing/2014/main" id="{193F9CF9-06BB-9243-9E78-0E49DFEC042F}"/>
              </a:ext>
            </a:extLst>
          </p:cNvPr>
          <p:cNvSpPr/>
          <p:nvPr/>
        </p:nvSpPr>
        <p:spPr>
          <a:xfrm>
            <a:off x="1772317" y="1912437"/>
            <a:ext cx="2550047" cy="728893"/>
          </a:xfrm>
          <a:prstGeom prst="roundRect">
            <a:avLst/>
          </a:prstGeom>
          <a:solidFill>
            <a:srgbClr val="4F9450"/>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pPr algn="ctr"/>
            <a:r>
              <a:rPr lang="tr-TR" sz="1600" dirty="0" smtClean="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Bölüm Başkanı</a:t>
            </a:r>
            <a:endPar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14" name="TextBox 2">
            <a:extLst>
              <a:ext uri="{FF2B5EF4-FFF2-40B4-BE49-F238E27FC236}">
                <a16:creationId xmlns:a16="http://schemas.microsoft.com/office/drawing/2014/main" id="{00402E68-4DBB-9243-AC2B-7553B5D80AC0}"/>
              </a:ext>
            </a:extLst>
          </p:cNvPr>
          <p:cNvSpPr txBox="1"/>
          <p:nvPr/>
        </p:nvSpPr>
        <p:spPr>
          <a:xfrm>
            <a:off x="4652759" y="1974970"/>
            <a:ext cx="6092836" cy="646331"/>
          </a:xfrm>
          <a:prstGeom prst="rect">
            <a:avLst/>
          </a:prstGeom>
          <a:noFill/>
        </p:spPr>
        <p:txBody>
          <a:bodyPr wrap="square" rtlCol="0">
            <a:spAutoFit/>
          </a:bodyPr>
          <a:lstStyle/>
          <a:p>
            <a:r>
              <a:rPr lang="tr-TR" dirty="0" smtClean="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Bölümün eğitim-öğretim </a:t>
            </a:r>
            <a:r>
              <a:rPr lang="tr-TR"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ve araştırmalarından ve </a:t>
            </a:r>
            <a:r>
              <a:rPr lang="tr-TR" dirty="0" smtClean="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bölümle ilgili </a:t>
            </a:r>
            <a:r>
              <a:rPr lang="tr-TR"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her türlü faaliyetin düzenli ve verimli olarak yürütülmesinden sorumlu yöneticidir.</a:t>
            </a:r>
          </a:p>
        </p:txBody>
      </p:sp>
    </p:spTree>
    <p:extLst>
      <p:ext uri="{BB962C8B-B14F-4D97-AF65-F5344CB8AC3E}">
        <p14:creationId xmlns:p14="http://schemas.microsoft.com/office/powerpoint/2010/main" val="718396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Akademik Kadro &amp; Tanışma</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06856B9D-52F8-459C-B69C-7611BCEF86B1}"/>
              </a:ext>
            </a:extLst>
          </p:cNvPr>
          <p:cNvSpPr txBox="1"/>
          <p:nvPr/>
        </p:nvSpPr>
        <p:spPr>
          <a:xfrm>
            <a:off x="1701334" y="3248251"/>
            <a:ext cx="3255228" cy="917174"/>
          </a:xfrm>
          <a:prstGeom prst="rect">
            <a:avLst/>
          </a:prstGeom>
          <a:noFill/>
        </p:spPr>
        <p:txBody>
          <a:bodyPr wrap="square" rtlCol="0">
            <a:spAutoFit/>
          </a:bodyPr>
          <a:lstStyle/>
          <a:p>
            <a:pPr>
              <a:lnSpc>
                <a:spcPct val="90000"/>
              </a:lnSpc>
              <a:spcAft>
                <a:spcPts val="300"/>
              </a:spcAft>
            </a:pPr>
            <a:r>
              <a:rPr lang="tr-TR" dirty="0">
                <a:latin typeface="Helvetica Neue" panose="02000503000000020004" pitchFamily="2" charset="0"/>
                <a:ea typeface="Helvetica Neue" panose="02000503000000020004" pitchFamily="2" charset="0"/>
                <a:cs typeface="Helvetica Neue" panose="02000503000000020004" pitchFamily="2" charset="0"/>
              </a:rPr>
              <a:t>Prof. Dr. </a:t>
            </a:r>
            <a:r>
              <a:rPr lang="tr-TR" dirty="0" smtClean="0">
                <a:latin typeface="Helvetica Neue" panose="02000503000000020004" pitchFamily="2" charset="0"/>
                <a:ea typeface="Helvetica Neue" panose="02000503000000020004" pitchFamily="2" charset="0"/>
                <a:cs typeface="Helvetica Neue" panose="02000503000000020004" pitchFamily="2" charset="0"/>
              </a:rPr>
              <a:t>Cafer Çelik</a:t>
            </a:r>
            <a:endParaRPr lang="tr-TR" dirty="0">
              <a:latin typeface="Helvetica Neue" panose="02000503000000020004" pitchFamily="2" charset="0"/>
              <a:ea typeface="Helvetica Neue" panose="02000503000000020004" pitchFamily="2" charset="0"/>
              <a:cs typeface="Helvetica Neue" panose="02000503000000020004" pitchFamily="2" charset="0"/>
            </a:endParaRPr>
          </a:p>
          <a:p>
            <a:pPr>
              <a:lnSpc>
                <a:spcPct val="90000"/>
              </a:lnSpc>
              <a:spcAft>
                <a:spcPts val="300"/>
              </a:spcAft>
            </a:pPr>
            <a:r>
              <a:rPr lang="tr-TR" dirty="0">
                <a:latin typeface="Helvetica Neue" panose="02000503000000020004" pitchFamily="2" charset="0"/>
                <a:ea typeface="Helvetica Neue" panose="02000503000000020004" pitchFamily="2" charset="0"/>
                <a:cs typeface="Helvetica Neue" panose="02000503000000020004" pitchFamily="2" charset="0"/>
              </a:rPr>
              <a:t>Prof. Dr. </a:t>
            </a:r>
            <a:r>
              <a:rPr lang="tr-TR" dirty="0" smtClean="0">
                <a:latin typeface="Helvetica Neue" panose="02000503000000020004" pitchFamily="2" charset="0"/>
                <a:ea typeface="Helvetica Neue" panose="02000503000000020004" pitchFamily="2" charset="0"/>
                <a:cs typeface="Helvetica Neue" panose="02000503000000020004" pitchFamily="2" charset="0"/>
              </a:rPr>
              <a:t>Vecihi Yiğit</a:t>
            </a:r>
            <a:endParaRPr lang="tr-TR" dirty="0">
              <a:latin typeface="Helvetica Neue" panose="02000503000000020004" pitchFamily="2" charset="0"/>
              <a:ea typeface="Helvetica Neue" panose="02000503000000020004" pitchFamily="2" charset="0"/>
              <a:cs typeface="Helvetica Neue" panose="02000503000000020004" pitchFamily="2" charset="0"/>
            </a:endParaRPr>
          </a:p>
          <a:p>
            <a:pPr>
              <a:lnSpc>
                <a:spcPct val="90000"/>
              </a:lnSpc>
              <a:spcAft>
                <a:spcPts val="300"/>
              </a:spcAft>
            </a:pPr>
            <a:r>
              <a:rPr lang="tr-TR" dirty="0">
                <a:latin typeface="Helvetica Neue" panose="02000503000000020004" pitchFamily="2" charset="0"/>
                <a:ea typeface="Helvetica Neue" panose="02000503000000020004" pitchFamily="2" charset="0"/>
                <a:cs typeface="Helvetica Neue" panose="02000503000000020004" pitchFamily="2" charset="0"/>
              </a:rPr>
              <a:t>Prof. Dr. </a:t>
            </a:r>
            <a:r>
              <a:rPr lang="tr-TR" dirty="0" smtClean="0">
                <a:latin typeface="Helvetica Neue" panose="02000503000000020004" pitchFamily="2" charset="0"/>
                <a:ea typeface="Helvetica Neue" panose="02000503000000020004" pitchFamily="2" charset="0"/>
                <a:cs typeface="Helvetica Neue" panose="02000503000000020004" pitchFamily="2" charset="0"/>
              </a:rPr>
              <a:t>Elif Kılıç Delice</a:t>
            </a:r>
            <a:endParaRPr lang="tr-T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Rounded Rectangle 3">
            <a:extLst>
              <a:ext uri="{FF2B5EF4-FFF2-40B4-BE49-F238E27FC236}">
                <a16:creationId xmlns:a16="http://schemas.microsoft.com/office/drawing/2014/main" id="{E83BFCAE-38C5-E5E1-0AD9-45B30F660E6F}"/>
              </a:ext>
            </a:extLst>
          </p:cNvPr>
          <p:cNvSpPr/>
          <p:nvPr/>
        </p:nvSpPr>
        <p:spPr>
          <a:xfrm>
            <a:off x="1701333" y="1901026"/>
            <a:ext cx="3072267" cy="832448"/>
          </a:xfrm>
          <a:prstGeom prst="roundRect">
            <a:avLst/>
          </a:prstGeom>
          <a:solidFill>
            <a:srgbClr val="4F9450"/>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pPr algn="ctr">
              <a:spcAft>
                <a:spcPts val="300"/>
              </a:spcAft>
            </a:pPr>
            <a:r>
              <a:rPr lang="tr-TR"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Prof. Dr. </a:t>
            </a:r>
            <a:r>
              <a:rPr lang="tr-TR" dirty="0" smtClean="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Cafer ÇELİK</a:t>
            </a:r>
            <a:endParaRPr lang="tr-TR"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spcAft>
                <a:spcPts val="300"/>
              </a:spcAft>
            </a:pPr>
            <a:r>
              <a:rPr lang="tr-TR" dirty="0" smtClean="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Bölüm </a:t>
            </a:r>
            <a:r>
              <a:rPr lang="tr-TR"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Başkanı</a:t>
            </a:r>
          </a:p>
        </p:txBody>
      </p:sp>
      <p:sp>
        <p:nvSpPr>
          <p:cNvPr id="5" name="TextBox 4">
            <a:extLst>
              <a:ext uri="{FF2B5EF4-FFF2-40B4-BE49-F238E27FC236}">
                <a16:creationId xmlns:a16="http://schemas.microsoft.com/office/drawing/2014/main" id="{D5D25579-C9EB-88A3-E7F6-90352D440AE4}"/>
              </a:ext>
            </a:extLst>
          </p:cNvPr>
          <p:cNvSpPr txBox="1"/>
          <p:nvPr/>
        </p:nvSpPr>
        <p:spPr>
          <a:xfrm>
            <a:off x="1701334" y="4803438"/>
            <a:ext cx="3654438" cy="917174"/>
          </a:xfrm>
          <a:prstGeom prst="rect">
            <a:avLst/>
          </a:prstGeom>
          <a:noFill/>
        </p:spPr>
        <p:txBody>
          <a:bodyPr wrap="square" rtlCol="0">
            <a:spAutoFit/>
          </a:bodyPr>
          <a:lstStyle/>
          <a:p>
            <a:pPr>
              <a:lnSpc>
                <a:spcPct val="90000"/>
              </a:lnSpc>
              <a:spcBef>
                <a:spcPct val="0"/>
              </a:spcBef>
              <a:spcAft>
                <a:spcPts val="300"/>
              </a:spcAft>
            </a:pPr>
            <a:r>
              <a:rPr lang="tr-TR"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Arş. Gör. Dr. </a:t>
            </a:r>
            <a:r>
              <a:rPr lang="tr-TR"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Tuba Irmak</a:t>
            </a:r>
            <a:endParaRPr lang="tr-TR"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endParaRPr>
          </a:p>
          <a:p>
            <a:pPr>
              <a:lnSpc>
                <a:spcPct val="90000"/>
              </a:lnSpc>
              <a:spcBef>
                <a:spcPct val="0"/>
              </a:spcBef>
              <a:spcAft>
                <a:spcPts val="300"/>
              </a:spcAft>
            </a:pPr>
            <a:r>
              <a:rPr lang="tr-TR"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Arş. Gör. </a:t>
            </a:r>
            <a:r>
              <a:rPr lang="tr-TR"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Ferhat Yuna</a:t>
            </a:r>
            <a:endParaRPr lang="tr-TR"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endParaRPr>
          </a:p>
          <a:p>
            <a:pPr>
              <a:lnSpc>
                <a:spcPct val="90000"/>
              </a:lnSpc>
              <a:spcBef>
                <a:spcPct val="0"/>
              </a:spcBef>
              <a:spcAft>
                <a:spcPts val="300"/>
              </a:spcAft>
            </a:pPr>
            <a:r>
              <a:rPr lang="tr-TR"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Arş. Gör. </a:t>
            </a:r>
            <a:r>
              <a:rPr lang="tr-TR"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İpek Nur </a:t>
            </a:r>
            <a:r>
              <a:rPr lang="tr-TR" dirty="0" err="1"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Yiyit</a:t>
            </a:r>
            <a:r>
              <a:rPr lang="tr-TR"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 Yılmaz</a:t>
            </a:r>
            <a:endParaRPr lang="tr-TR"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03D22690-A1BE-E8DC-52E3-57C05304E71C}"/>
              </a:ext>
            </a:extLst>
          </p:cNvPr>
          <p:cNvSpPr txBox="1"/>
          <p:nvPr/>
        </p:nvSpPr>
        <p:spPr>
          <a:xfrm>
            <a:off x="5565600" y="3237272"/>
            <a:ext cx="2467448" cy="1204945"/>
          </a:xfrm>
          <a:prstGeom prst="rect">
            <a:avLst/>
          </a:prstGeom>
          <a:noFill/>
        </p:spPr>
        <p:txBody>
          <a:bodyPr wrap="square" rtlCol="0">
            <a:spAutoFit/>
          </a:bodyPr>
          <a:lstStyle/>
          <a:p>
            <a:pPr>
              <a:lnSpc>
                <a:spcPct val="90000"/>
              </a:lnSpc>
              <a:spcBef>
                <a:spcPct val="0"/>
              </a:spcBef>
              <a:spcAft>
                <a:spcPts val="300"/>
              </a:spcAft>
            </a:pPr>
            <a:r>
              <a:rPr lang="tr-TR"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Doç. Dr. Burak </a:t>
            </a:r>
            <a:r>
              <a:rPr lang="tr-TR" dirty="0" err="1"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Erkayman</a:t>
            </a:r>
            <a:endParaRPr lang="tr-TR"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endParaRPr>
          </a:p>
          <a:p>
            <a:pPr>
              <a:lnSpc>
                <a:spcPct val="90000"/>
              </a:lnSpc>
              <a:spcBef>
                <a:spcPct val="0"/>
              </a:spcBef>
              <a:spcAft>
                <a:spcPts val="300"/>
              </a:spcAft>
            </a:pPr>
            <a:r>
              <a:rPr lang="tr-TR"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Doç</a:t>
            </a:r>
            <a:r>
              <a:rPr lang="tr-TR"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 Dr. </a:t>
            </a:r>
            <a:r>
              <a:rPr lang="tr-TR"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M. Emre Keskin</a:t>
            </a:r>
            <a:endParaRPr lang="tr-TR"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endParaRPr>
          </a:p>
          <a:p>
            <a:pPr>
              <a:lnSpc>
                <a:spcPct val="90000"/>
              </a:lnSpc>
              <a:spcBef>
                <a:spcPct val="0"/>
              </a:spcBef>
              <a:spcAft>
                <a:spcPts val="300"/>
              </a:spcAft>
            </a:pPr>
            <a:r>
              <a:rPr lang="tr-TR"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Doç. Dr. </a:t>
            </a:r>
            <a:r>
              <a:rPr lang="tr-TR"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Gökay Akkaya</a:t>
            </a:r>
            <a:endParaRPr lang="tr-TR"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endParaRPr>
          </a:p>
          <a:p>
            <a:pPr>
              <a:lnSpc>
                <a:spcPct val="90000"/>
              </a:lnSpc>
              <a:spcBef>
                <a:spcPct val="0"/>
              </a:spcBef>
              <a:spcAft>
                <a:spcPts val="300"/>
              </a:spcAft>
            </a:pPr>
            <a:r>
              <a:rPr lang="tr-TR"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Doç. Dr. </a:t>
            </a:r>
            <a:r>
              <a:rPr lang="tr-TR"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Mustafa Yılmaz</a:t>
            </a:r>
            <a:endParaRPr lang="tr-TR"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TextBox 7">
            <a:extLst>
              <a:ext uri="{FF2B5EF4-FFF2-40B4-BE49-F238E27FC236}">
                <a16:creationId xmlns:a16="http://schemas.microsoft.com/office/drawing/2014/main" id="{B9C29739-68AA-5247-26B5-8C3926F11601}"/>
              </a:ext>
            </a:extLst>
          </p:cNvPr>
          <p:cNvSpPr txBox="1"/>
          <p:nvPr/>
        </p:nvSpPr>
        <p:spPr>
          <a:xfrm>
            <a:off x="8146014" y="3248251"/>
            <a:ext cx="2873440" cy="1204945"/>
          </a:xfrm>
          <a:prstGeom prst="rect">
            <a:avLst/>
          </a:prstGeom>
          <a:noFill/>
        </p:spPr>
        <p:txBody>
          <a:bodyPr wrap="square" rtlCol="0">
            <a:spAutoFit/>
          </a:bodyPr>
          <a:lstStyle/>
          <a:p>
            <a:pPr>
              <a:lnSpc>
                <a:spcPct val="90000"/>
              </a:lnSpc>
              <a:spcBef>
                <a:spcPct val="0"/>
              </a:spcBef>
              <a:spcAft>
                <a:spcPts val="300"/>
              </a:spcAft>
            </a:pPr>
            <a:r>
              <a:rPr lang="tr-TR"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Dr. </a:t>
            </a:r>
            <a:r>
              <a:rPr lang="tr-TR" dirty="0" err="1">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Öğr</a:t>
            </a:r>
            <a:r>
              <a:rPr lang="tr-TR"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 Üyesi Erdem </a:t>
            </a:r>
            <a:r>
              <a:rPr lang="tr-TR"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Aksakal</a:t>
            </a:r>
          </a:p>
          <a:p>
            <a:pPr>
              <a:lnSpc>
                <a:spcPct val="90000"/>
              </a:lnSpc>
              <a:spcBef>
                <a:spcPct val="0"/>
              </a:spcBef>
              <a:spcAft>
                <a:spcPts val="300"/>
              </a:spcAft>
            </a:pPr>
            <a:r>
              <a:rPr lang="tr-TR"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Dr</a:t>
            </a:r>
            <a:r>
              <a:rPr lang="tr-TR"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 </a:t>
            </a:r>
            <a:r>
              <a:rPr lang="tr-TR" dirty="0" err="1">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Öğr</a:t>
            </a:r>
            <a:r>
              <a:rPr lang="tr-TR"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 Üyesi </a:t>
            </a:r>
            <a:r>
              <a:rPr lang="tr-TR"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Yeşim Ok</a:t>
            </a:r>
            <a:endParaRPr lang="tr-TR"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endParaRPr>
          </a:p>
          <a:p>
            <a:pPr>
              <a:lnSpc>
                <a:spcPct val="90000"/>
              </a:lnSpc>
              <a:spcBef>
                <a:spcPct val="0"/>
              </a:spcBef>
              <a:spcAft>
                <a:spcPts val="300"/>
              </a:spcAft>
            </a:pPr>
            <a:r>
              <a:rPr lang="tr-TR"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Dr. </a:t>
            </a:r>
            <a:r>
              <a:rPr lang="tr-TR" dirty="0" err="1">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Öğr</a:t>
            </a:r>
            <a:r>
              <a:rPr lang="tr-TR"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 Üyesi </a:t>
            </a:r>
            <a:r>
              <a:rPr lang="tr-TR"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Betül Turanoğlu Şirin</a:t>
            </a:r>
            <a:endParaRPr lang="tr-TR"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endParaRPr>
          </a:p>
          <a:p>
            <a:pPr>
              <a:lnSpc>
                <a:spcPct val="90000"/>
              </a:lnSpc>
              <a:spcBef>
                <a:spcPct val="0"/>
              </a:spcBef>
              <a:spcAft>
                <a:spcPts val="300"/>
              </a:spcAft>
            </a:pPr>
            <a:r>
              <a:rPr lang="tr-TR"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Dr. </a:t>
            </a:r>
            <a:r>
              <a:rPr lang="tr-TR" dirty="0" err="1">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Öğr</a:t>
            </a:r>
            <a:r>
              <a:rPr lang="tr-TR"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 </a:t>
            </a:r>
            <a:r>
              <a:rPr lang="tr-TR"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Üyesi Sinan Öztaş</a:t>
            </a:r>
            <a:endParaRPr lang="tr-TR"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Rectangle 8">
            <a:extLst>
              <a:ext uri="{FF2B5EF4-FFF2-40B4-BE49-F238E27FC236}">
                <a16:creationId xmlns:a16="http://schemas.microsoft.com/office/drawing/2014/main" id="{3DF228B6-71E7-707F-2D05-CE8C23E357A9}"/>
              </a:ext>
            </a:extLst>
          </p:cNvPr>
          <p:cNvSpPr/>
          <p:nvPr/>
        </p:nvSpPr>
        <p:spPr>
          <a:xfrm flipV="1">
            <a:off x="1542932" y="2987116"/>
            <a:ext cx="9438111" cy="640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Rectangle 9">
            <a:extLst>
              <a:ext uri="{FF2B5EF4-FFF2-40B4-BE49-F238E27FC236}">
                <a16:creationId xmlns:a16="http://schemas.microsoft.com/office/drawing/2014/main" id="{F8FD543B-6875-D241-BA1A-D2CF8856BB1D}"/>
              </a:ext>
            </a:extLst>
          </p:cNvPr>
          <p:cNvSpPr/>
          <p:nvPr/>
        </p:nvSpPr>
        <p:spPr>
          <a:xfrm flipV="1">
            <a:off x="1542932" y="4558046"/>
            <a:ext cx="9438111" cy="640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391191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Akademik Danışman</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F9D443E2-39E7-5469-D08B-3EAE907CF613}"/>
              </a:ext>
            </a:extLst>
          </p:cNvPr>
          <p:cNvSpPr txBox="1"/>
          <p:nvPr/>
        </p:nvSpPr>
        <p:spPr>
          <a:xfrm>
            <a:off x="1612209" y="1885209"/>
            <a:ext cx="6220784" cy="4401205"/>
          </a:xfrm>
          <a:prstGeom prst="rect">
            <a:avLst/>
          </a:prstGeom>
          <a:noFill/>
        </p:spPr>
        <p:txBody>
          <a:bodyPr wrap="square" rtlCol="0">
            <a:spAutoFit/>
          </a:bodyPr>
          <a:lstStyle/>
          <a:p>
            <a:pPr marL="342900" indent="-331788">
              <a:spcAft>
                <a:spcPts val="18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Üniversitemizde eğitim gören her öğrenciye bağlı olduğu bölüm öğretim elemanlarında biri </a:t>
            </a:r>
            <a:r>
              <a:rPr lang="tr-TR" sz="20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akademik danışman </a:t>
            </a:r>
            <a:r>
              <a:rPr lang="tr-TR" sz="20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olarak atanır. </a:t>
            </a:r>
          </a:p>
          <a:p>
            <a:pPr marL="342900" indent="-331788">
              <a:spcAft>
                <a:spcPts val="18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Danışman, öğrenciye </a:t>
            </a:r>
            <a:r>
              <a:rPr lang="tr-TR" sz="20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 hayatına uyum</a:t>
            </a:r>
            <a:r>
              <a:rPr lang="tr-TR" sz="20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akademik konularda </a:t>
            </a:r>
            <a:r>
              <a:rPr lang="tr-TR" sz="20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rehberlik ve kariyer planlaması </a:t>
            </a:r>
            <a:r>
              <a:rPr lang="tr-TR" sz="20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gibi çeşitli konularda yardımcı olur.</a:t>
            </a:r>
          </a:p>
          <a:p>
            <a:pPr marL="342900" indent="-331788">
              <a:spcAft>
                <a:spcPts val="18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Akademik danışmanınız </a:t>
            </a:r>
            <a:r>
              <a:rPr lang="tr-TR" sz="20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ÖBS sisteminde </a:t>
            </a:r>
            <a:r>
              <a:rPr lang="tr-TR" sz="20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belirtilmiştir. </a:t>
            </a:r>
          </a:p>
          <a:p>
            <a:pPr marL="342900" indent="-331788">
              <a:spcAft>
                <a:spcPts val="18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Danışman öğrencinin ders kayıtlarını izleyerek onay verir. Akademik ders kayıtları </a:t>
            </a:r>
            <a:r>
              <a:rPr lang="tr-TR" sz="20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danışman onayı</a:t>
            </a:r>
            <a:r>
              <a:rPr lang="tr-TR" sz="20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ndan sonra kesinleşir. Ders kayıtları dönemlerinde danışmanınızla iletişim halinde olup programınızı beraber oluşturmanız kayıt onay sürecini hızlandıracaktır. </a:t>
            </a:r>
          </a:p>
          <a:p>
            <a:pPr marL="342900" indent="-331788">
              <a:spcAft>
                <a:spcPts val="18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Düzenli olarak </a:t>
            </a:r>
            <a:r>
              <a:rPr lang="tr-TR" sz="20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danışmanınızla görüşme</a:t>
            </a:r>
            <a:r>
              <a:rPr lang="tr-TR" sz="20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niz, soru ve sorunlarınızı paylaşmanız kuvvetle önerilir</a:t>
            </a:r>
            <a:r>
              <a:rPr lang="tr-TR" sz="2000" dirty="0" smtClean="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t>
            </a:r>
            <a:endParaRPr lang="tr-TR" sz="20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pic>
        <p:nvPicPr>
          <p:cNvPr id="6" name="Picture 5">
            <a:extLst>
              <a:ext uri="{FF2B5EF4-FFF2-40B4-BE49-F238E27FC236}">
                <a16:creationId xmlns:a16="http://schemas.microsoft.com/office/drawing/2014/main" id="{72A5B4AB-5887-61D0-091E-8E00DB248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8593" y="1885209"/>
            <a:ext cx="2528705" cy="2247951"/>
          </a:xfrm>
          <a:prstGeom prst="rect">
            <a:avLst/>
          </a:prstGeom>
        </p:spPr>
      </p:pic>
    </p:spTree>
    <p:extLst>
      <p:ext uri="{BB962C8B-B14F-4D97-AF65-F5344CB8AC3E}">
        <p14:creationId xmlns:p14="http://schemas.microsoft.com/office/powerpoint/2010/main" val="19477000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Akademik Danışman Bilgileri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5" name="Table 7">
            <a:extLst>
              <a:ext uri="{FF2B5EF4-FFF2-40B4-BE49-F238E27FC236}">
                <a16:creationId xmlns:a16="http://schemas.microsoft.com/office/drawing/2014/main" id="{D31DA6DC-5ABE-F13E-DFA4-332607F50FF2}"/>
              </a:ext>
            </a:extLst>
          </p:cNvPr>
          <p:cNvGraphicFramePr>
            <a:graphicFrameLocks noGrp="1"/>
          </p:cNvGraphicFramePr>
          <p:nvPr>
            <p:extLst>
              <p:ext uri="{D42A27DB-BD31-4B8C-83A1-F6EECF244321}">
                <p14:modId xmlns:p14="http://schemas.microsoft.com/office/powerpoint/2010/main" val="4171512750"/>
              </p:ext>
            </p:extLst>
          </p:nvPr>
        </p:nvGraphicFramePr>
        <p:xfrm>
          <a:off x="1542933" y="1621499"/>
          <a:ext cx="6703042" cy="2469346"/>
        </p:xfrm>
        <a:graphic>
          <a:graphicData uri="http://schemas.openxmlformats.org/drawingml/2006/table">
            <a:tbl>
              <a:tblPr firstRow="1" bandRow="1">
                <a:tableStyleId>{5C22544A-7EE6-4342-B048-85BDC9FD1C3A}</a:tableStyleId>
              </a:tblPr>
              <a:tblGrid>
                <a:gridCol w="3065307">
                  <a:extLst>
                    <a:ext uri="{9D8B030D-6E8A-4147-A177-3AD203B41FA5}">
                      <a16:colId xmlns:a16="http://schemas.microsoft.com/office/drawing/2014/main" val="799960126"/>
                    </a:ext>
                  </a:extLst>
                </a:gridCol>
                <a:gridCol w="3637735">
                  <a:extLst>
                    <a:ext uri="{9D8B030D-6E8A-4147-A177-3AD203B41FA5}">
                      <a16:colId xmlns:a16="http://schemas.microsoft.com/office/drawing/2014/main" val="2838800866"/>
                    </a:ext>
                  </a:extLst>
                </a:gridCol>
              </a:tblGrid>
              <a:tr h="1212328">
                <a:tc>
                  <a:txBody>
                    <a:bodyPr/>
                    <a:lstStyle/>
                    <a:p>
                      <a:pPr algn="ctr"/>
                      <a:r>
                        <a:rPr lang="tr-TR" sz="2000" b="0" dirty="0" smtClean="0">
                          <a:solidFill>
                            <a:schemeClr val="bg1"/>
                          </a:solidFill>
                          <a:latin typeface="Avenir Next" panose="020B0503020202020204" pitchFamily="34" charset="0"/>
                          <a:cs typeface="Times New Roman" panose="02020603050405020304" pitchFamily="18" charset="0"/>
                        </a:rPr>
                        <a:t>Endüstri Mühendisliği Bölümü </a:t>
                      </a:r>
                      <a:r>
                        <a:rPr lang="tr-TR" sz="2000" b="1" dirty="0" smtClean="0">
                          <a:solidFill>
                            <a:schemeClr val="bg1"/>
                          </a:solidFill>
                          <a:latin typeface="Avenir Next" panose="020B0503020202020204" pitchFamily="34" charset="0"/>
                          <a:cs typeface="Times New Roman" panose="02020603050405020304" pitchFamily="18" charset="0"/>
                        </a:rPr>
                        <a:t>1.Sınıf</a:t>
                      </a:r>
                      <a:endParaRPr lang="tr-TR" sz="2000" b="1" dirty="0">
                        <a:solidFill>
                          <a:schemeClr val="bg1"/>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17F7D"/>
                    </a:solidFill>
                  </a:tcPr>
                </a:tc>
                <a:tc>
                  <a:txBody>
                    <a:bodyPr/>
                    <a:lstStyle/>
                    <a:p>
                      <a:pPr algn="ctr"/>
                      <a:r>
                        <a:rPr lang="tr-TR" sz="2000" b="0" dirty="0" err="1" smtClean="0">
                          <a:solidFill>
                            <a:schemeClr val="tx1">
                              <a:lumMod val="75000"/>
                              <a:lumOff val="25000"/>
                            </a:schemeClr>
                          </a:solidFill>
                          <a:latin typeface="Avenir Next" panose="020B0503020202020204" pitchFamily="34" charset="0"/>
                          <a:cs typeface="Times New Roman" panose="02020603050405020304" pitchFamily="18" charset="0"/>
                        </a:rPr>
                        <a:t>Doç.Dr</a:t>
                      </a:r>
                      <a:r>
                        <a:rPr lang="tr-TR" sz="2000" b="0" dirty="0" smtClean="0">
                          <a:solidFill>
                            <a:schemeClr val="tx1">
                              <a:lumMod val="75000"/>
                              <a:lumOff val="25000"/>
                            </a:schemeClr>
                          </a:solidFill>
                          <a:latin typeface="Avenir Next" panose="020B0503020202020204" pitchFamily="34" charset="0"/>
                          <a:cs typeface="Times New Roman" panose="02020603050405020304" pitchFamily="18" charset="0"/>
                        </a:rPr>
                        <a:t>. Gökay Akkaya</a:t>
                      </a:r>
                      <a:endParaRPr lang="tr-TR" sz="2000" b="0" dirty="0">
                        <a:solidFill>
                          <a:schemeClr val="tx1">
                            <a:lumMod val="75000"/>
                            <a:lumOff val="25000"/>
                          </a:schemeClr>
                        </a:solidFill>
                        <a:latin typeface="Avenir Next" panose="020B0503020202020204" pitchFamily="34" charset="0"/>
                        <a:cs typeface="Times New Roman" panose="02020603050405020304" pitchFamily="18" charset="0"/>
                      </a:endParaRPr>
                    </a:p>
                    <a:p>
                      <a:pPr algn="ctr"/>
                      <a:r>
                        <a:rPr lang="tr-TR" sz="2000" b="0" dirty="0">
                          <a:solidFill>
                            <a:schemeClr val="tx1">
                              <a:lumMod val="75000"/>
                              <a:lumOff val="25000"/>
                            </a:schemeClr>
                          </a:solidFill>
                          <a:latin typeface="Avenir Next" panose="020B0503020202020204" pitchFamily="34" charset="0"/>
                          <a:cs typeface="Times New Roman" panose="02020603050405020304" pitchFamily="18" charset="0"/>
                        </a:rPr>
                        <a:t>Oda </a:t>
                      </a:r>
                      <a:r>
                        <a:rPr lang="tr-TR" sz="2000" b="0" dirty="0" err="1" smtClean="0">
                          <a:solidFill>
                            <a:schemeClr val="tx1">
                              <a:lumMod val="75000"/>
                              <a:lumOff val="25000"/>
                            </a:schemeClr>
                          </a:solidFill>
                          <a:latin typeface="Avenir Next" panose="020B0503020202020204" pitchFamily="34" charset="0"/>
                          <a:cs typeface="Times New Roman" panose="02020603050405020304" pitchFamily="18" charset="0"/>
                        </a:rPr>
                        <a:t>no</a:t>
                      </a:r>
                      <a:r>
                        <a:rPr lang="tr-TR" sz="2000" b="0" dirty="0" smtClean="0">
                          <a:solidFill>
                            <a:schemeClr val="tx1">
                              <a:lumMod val="75000"/>
                              <a:lumOff val="25000"/>
                            </a:schemeClr>
                          </a:solidFill>
                          <a:latin typeface="Avenir Next" panose="020B0503020202020204" pitchFamily="34" charset="0"/>
                          <a:cs typeface="Times New Roman" panose="02020603050405020304" pitchFamily="18" charset="0"/>
                        </a:rPr>
                        <a:t>: 315</a:t>
                      </a:r>
                      <a:endParaRPr lang="tr-TR" sz="2000" b="0" dirty="0">
                        <a:solidFill>
                          <a:schemeClr val="tx1">
                            <a:lumMod val="75000"/>
                            <a:lumOff val="25000"/>
                          </a:schemeClr>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2200876"/>
                  </a:ext>
                </a:extLst>
              </a:tr>
              <a:tr h="1257018">
                <a:tc>
                  <a:txBody>
                    <a:bodyPr/>
                    <a:lstStyle/>
                    <a:p>
                      <a:pPr algn="ctr"/>
                      <a:r>
                        <a:rPr lang="tr-TR" sz="2000" b="0" dirty="0" smtClean="0">
                          <a:solidFill>
                            <a:schemeClr val="bg1"/>
                          </a:solidFill>
                          <a:latin typeface="Avenir Next" panose="020B0503020202020204" pitchFamily="34" charset="0"/>
                          <a:cs typeface="Times New Roman" panose="02020603050405020304" pitchFamily="18" charset="0"/>
                        </a:rPr>
                        <a:t>Endüstri Mühendisliği Bölümü </a:t>
                      </a:r>
                      <a:r>
                        <a:rPr lang="tr-TR" sz="2000" b="1" dirty="0" smtClean="0">
                          <a:solidFill>
                            <a:schemeClr val="bg1"/>
                          </a:solidFill>
                          <a:latin typeface="Avenir Next" panose="020B0503020202020204" pitchFamily="34" charset="0"/>
                          <a:cs typeface="Times New Roman" panose="02020603050405020304" pitchFamily="18" charset="0"/>
                        </a:rPr>
                        <a:t>1.Sınıf</a:t>
                      </a:r>
                      <a:endParaRPr lang="tr-TR" sz="2000" b="1" dirty="0">
                        <a:solidFill>
                          <a:schemeClr val="bg1"/>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17F7D"/>
                    </a:solidFill>
                  </a:tcPr>
                </a:tc>
                <a:tc>
                  <a:txBody>
                    <a:bodyPr/>
                    <a:lstStyle/>
                    <a:p>
                      <a:pPr algn="ctr"/>
                      <a:r>
                        <a:rPr lang="tr-TR" sz="2000" b="0" dirty="0" err="1" smtClean="0">
                          <a:solidFill>
                            <a:schemeClr val="bg2">
                              <a:lumMod val="75000"/>
                            </a:schemeClr>
                          </a:solidFill>
                          <a:latin typeface="Avenir Next" panose="020B0503020202020204" pitchFamily="34" charset="0"/>
                          <a:cs typeface="Times New Roman" panose="02020603050405020304" pitchFamily="18" charset="0"/>
                        </a:rPr>
                        <a:t>Arş.Gör</a:t>
                      </a:r>
                      <a:r>
                        <a:rPr lang="tr-TR" sz="2000" b="0" dirty="0" smtClean="0">
                          <a:solidFill>
                            <a:schemeClr val="bg2">
                              <a:lumMod val="75000"/>
                            </a:schemeClr>
                          </a:solidFill>
                          <a:latin typeface="Avenir Next" panose="020B0503020202020204" pitchFamily="34" charset="0"/>
                          <a:cs typeface="Times New Roman" panose="02020603050405020304" pitchFamily="18" charset="0"/>
                        </a:rPr>
                        <a:t>. Esra Çelik</a:t>
                      </a:r>
                    </a:p>
                    <a:p>
                      <a:pPr marL="0" marR="0" indent="0" algn="ctr" defTabSz="914377" rtl="0" eaLnBrk="1" fontAlgn="auto" latinLnBrk="0" hangingPunct="1">
                        <a:lnSpc>
                          <a:spcPct val="100000"/>
                        </a:lnSpc>
                        <a:spcBef>
                          <a:spcPts val="0"/>
                        </a:spcBef>
                        <a:spcAft>
                          <a:spcPts val="0"/>
                        </a:spcAft>
                        <a:buClrTx/>
                        <a:buSzTx/>
                        <a:buFontTx/>
                        <a:buNone/>
                        <a:tabLst/>
                        <a:defRPr/>
                      </a:pPr>
                      <a:r>
                        <a:rPr lang="tr-TR" sz="2000" b="0" dirty="0" smtClean="0">
                          <a:solidFill>
                            <a:schemeClr val="bg2">
                              <a:lumMod val="75000"/>
                            </a:schemeClr>
                          </a:solidFill>
                          <a:latin typeface="Avenir Next" panose="020B0503020202020204" pitchFamily="34" charset="0"/>
                          <a:cs typeface="Times New Roman" panose="02020603050405020304" pitchFamily="18" charset="0"/>
                        </a:rPr>
                        <a:t>Oda </a:t>
                      </a:r>
                      <a:r>
                        <a:rPr lang="tr-TR" sz="2000" b="0" dirty="0" err="1" smtClean="0">
                          <a:solidFill>
                            <a:schemeClr val="bg2">
                              <a:lumMod val="75000"/>
                            </a:schemeClr>
                          </a:solidFill>
                          <a:latin typeface="Avenir Next" panose="020B0503020202020204" pitchFamily="34" charset="0"/>
                          <a:cs typeface="Times New Roman" panose="02020603050405020304" pitchFamily="18" charset="0"/>
                        </a:rPr>
                        <a:t>no</a:t>
                      </a:r>
                      <a:r>
                        <a:rPr lang="tr-TR" sz="2000" b="0" dirty="0" smtClean="0">
                          <a:solidFill>
                            <a:schemeClr val="bg2">
                              <a:lumMod val="75000"/>
                            </a:schemeClr>
                          </a:solidFill>
                          <a:latin typeface="Avenir Next" panose="020B0503020202020204" pitchFamily="34" charset="0"/>
                          <a:cs typeface="Times New Roman" panose="02020603050405020304" pitchFamily="18" charset="0"/>
                        </a:rPr>
                        <a:t>: 324</a:t>
                      </a:r>
                    </a:p>
                    <a:p>
                      <a:pPr algn="ctr"/>
                      <a:endParaRPr lang="tr-TR" sz="2000" b="0" dirty="0">
                        <a:solidFill>
                          <a:schemeClr val="tx1">
                            <a:lumMod val="75000"/>
                            <a:lumOff val="25000"/>
                          </a:schemeClr>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480870"/>
                  </a:ext>
                </a:extLst>
              </a:tr>
            </a:tbl>
          </a:graphicData>
        </a:graphic>
      </p:graphicFrame>
    </p:spTree>
    <p:extLst>
      <p:ext uri="{BB962C8B-B14F-4D97-AF65-F5344CB8AC3E}">
        <p14:creationId xmlns:p14="http://schemas.microsoft.com/office/powerpoint/2010/main" val="102529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Öğrencilerimize Öneriler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3" name="Content Placeholder 3">
            <a:extLst>
              <a:ext uri="{FF2B5EF4-FFF2-40B4-BE49-F238E27FC236}">
                <a16:creationId xmlns:a16="http://schemas.microsoft.com/office/drawing/2014/main" id="{40D2C3F4-324D-D928-20FE-019992ADFCC3}"/>
              </a:ext>
            </a:extLst>
          </p:cNvPr>
          <p:cNvGraphicFramePr>
            <a:graphicFrameLocks/>
          </p:cNvGraphicFramePr>
          <p:nvPr>
            <p:extLst>
              <p:ext uri="{D42A27DB-BD31-4B8C-83A1-F6EECF244321}">
                <p14:modId xmlns:p14="http://schemas.microsoft.com/office/powerpoint/2010/main" val="2678857858"/>
              </p:ext>
            </p:extLst>
          </p:nvPr>
        </p:nvGraphicFramePr>
        <p:xfrm>
          <a:off x="1542933" y="1621499"/>
          <a:ext cx="9697452" cy="4562244"/>
        </p:xfrm>
        <a:graphic>
          <a:graphicData uri="http://schemas.openxmlformats.org/drawingml/2006/table">
            <a:tbl>
              <a:tblPr firstRow="1" bandRow="1">
                <a:tableStyleId>{C083E6E3-FA7D-4D7B-A595-EF9225AFEA82}</a:tableStyleId>
              </a:tblPr>
              <a:tblGrid>
                <a:gridCol w="4848726">
                  <a:extLst>
                    <a:ext uri="{9D8B030D-6E8A-4147-A177-3AD203B41FA5}">
                      <a16:colId xmlns:a16="http://schemas.microsoft.com/office/drawing/2014/main" val="3252166307"/>
                    </a:ext>
                  </a:extLst>
                </a:gridCol>
                <a:gridCol w="4848726">
                  <a:extLst>
                    <a:ext uri="{9D8B030D-6E8A-4147-A177-3AD203B41FA5}">
                      <a16:colId xmlns:a16="http://schemas.microsoft.com/office/drawing/2014/main" val="1445882671"/>
                    </a:ext>
                  </a:extLst>
                </a:gridCol>
              </a:tblGrid>
              <a:tr h="548640">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algn="l"/>
                      <a:r>
                        <a:rPr lang="tr-TR" sz="2000" b="0" i="0" noProof="0" dirty="0">
                          <a:latin typeface="Helvetica Neue Medium" panose="02000503000000020004" pitchFamily="2" charset="0"/>
                          <a:ea typeface="Helvetica Neue Medium" panose="02000503000000020004" pitchFamily="2" charset="0"/>
                          <a:cs typeface="Helvetica Neue Medium" panose="02000503000000020004" pitchFamily="2" charset="0"/>
                        </a:rPr>
                        <a:t>Yap</a:t>
                      </a: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algn="l"/>
                      <a:r>
                        <a:rPr lang="tr-TR" sz="2000" b="0" i="0" noProof="0" dirty="0">
                          <a:latin typeface="Helvetica Neue Medium" panose="02000503000000020004" pitchFamily="2" charset="0"/>
                          <a:ea typeface="Helvetica Neue Medium" panose="02000503000000020004" pitchFamily="2" charset="0"/>
                          <a:cs typeface="Helvetica Neue Medium" panose="02000503000000020004" pitchFamily="2" charset="0"/>
                        </a:rPr>
                        <a:t>Yapma</a:t>
                      </a: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178190795"/>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2000" b="0" i="0" dirty="0">
                          <a:solidFill>
                            <a:srgbClr val="404042"/>
                          </a:solidFill>
                          <a:latin typeface="Helvetica Neue Light" panose="02000403000000020004" pitchFamily="2" charset="0"/>
                          <a:ea typeface="Helvetica Neue Light" panose="02000403000000020004" pitchFamily="2" charset="0"/>
                        </a:rPr>
                        <a:t>Akademik danışmanınla </a:t>
                      </a:r>
                      <a:r>
                        <a:rPr lang="tr-TR" sz="20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GÖRÜŞ</a:t>
                      </a:r>
                      <a:endParaRPr lang="en-US" sz="20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2000" b="0" i="0" dirty="0">
                          <a:solidFill>
                            <a:srgbClr val="404042"/>
                          </a:solidFill>
                          <a:latin typeface="Helvetica Neue Light" panose="02000403000000020004" pitchFamily="2" charset="0"/>
                          <a:ea typeface="Helvetica Neue Light" panose="02000403000000020004" pitchFamily="2" charset="0"/>
                        </a:rPr>
                        <a:t>Plagiarism</a:t>
                      </a:r>
                      <a:r>
                        <a:rPr lang="tr-TR" sz="2000" b="0" i="0" baseline="0" dirty="0">
                          <a:solidFill>
                            <a:srgbClr val="404042"/>
                          </a:solidFill>
                          <a:latin typeface="Helvetica Neue Light" panose="02000403000000020004" pitchFamily="2" charset="0"/>
                          <a:ea typeface="Helvetica Neue Light" panose="02000403000000020004" pitchFamily="2" charset="0"/>
                        </a:rPr>
                        <a:t> (İntihal) </a:t>
                      </a:r>
                      <a:r>
                        <a:rPr lang="tr-TR" sz="20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YAPMA</a:t>
                      </a:r>
                      <a:endParaRPr lang="en-US" sz="20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8189163"/>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0" i="0" dirty="0">
                          <a:solidFill>
                            <a:srgbClr val="404042"/>
                          </a:solidFill>
                          <a:latin typeface="Helvetica Neue Light" panose="02000403000000020004" pitchFamily="2" charset="0"/>
                          <a:ea typeface="Helvetica Neue Light" panose="02000403000000020004" pitchFamily="2" charset="0"/>
                        </a:rPr>
                        <a:t>Dersleri</a:t>
                      </a:r>
                      <a:r>
                        <a:rPr lang="tr-TR" sz="2000" b="0" i="0" baseline="0" dirty="0">
                          <a:solidFill>
                            <a:srgbClr val="404042"/>
                          </a:solidFill>
                          <a:latin typeface="Helvetica Neue Light" panose="02000403000000020004" pitchFamily="2" charset="0"/>
                          <a:ea typeface="Helvetica Neue Light" panose="02000403000000020004" pitchFamily="2" charset="0"/>
                        </a:rPr>
                        <a:t> açılan döneminde </a:t>
                      </a:r>
                      <a:r>
                        <a:rPr lang="tr-TR" sz="20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AL</a:t>
                      </a:r>
                      <a:endParaRPr lang="en-US" sz="20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2000" b="0" i="0" dirty="0">
                          <a:solidFill>
                            <a:srgbClr val="404042"/>
                          </a:solidFill>
                          <a:latin typeface="Helvetica Neue Light" panose="02000403000000020004" pitchFamily="2" charset="0"/>
                          <a:ea typeface="Helvetica Neue Light" panose="02000403000000020004" pitchFamily="2" charset="0"/>
                        </a:rPr>
                        <a:t>Kopya </a:t>
                      </a:r>
                      <a:r>
                        <a:rPr lang="tr-TR" sz="20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ÇEKME</a:t>
                      </a:r>
                      <a:endParaRPr lang="en-US" sz="20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479423"/>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2000" b="0" i="0" dirty="0">
                          <a:solidFill>
                            <a:srgbClr val="404042"/>
                          </a:solidFill>
                          <a:latin typeface="Helvetica Neue Light" panose="02000403000000020004" pitchFamily="2" charset="0"/>
                          <a:ea typeface="Helvetica Neue Light" panose="02000403000000020004" pitchFamily="2" charset="0"/>
                        </a:rPr>
                        <a:t>ÖBS ve </a:t>
                      </a:r>
                      <a:r>
                        <a:rPr lang="tr-TR" sz="2000" b="0" i="0" dirty="0" err="1">
                          <a:solidFill>
                            <a:srgbClr val="404042"/>
                          </a:solidFill>
                          <a:latin typeface="Helvetica Neue Light" panose="02000403000000020004" pitchFamily="2" charset="0"/>
                          <a:ea typeface="Helvetica Neue Light" panose="02000403000000020004" pitchFamily="2" charset="0"/>
                        </a:rPr>
                        <a:t>DBS’yi</a:t>
                      </a:r>
                      <a:r>
                        <a:rPr lang="tr-TR" sz="2000" b="0" i="0" baseline="0" dirty="0">
                          <a:solidFill>
                            <a:srgbClr val="404042"/>
                          </a:solidFill>
                          <a:latin typeface="Helvetica Neue Light" panose="02000403000000020004" pitchFamily="2" charset="0"/>
                          <a:ea typeface="Helvetica Neue Light" panose="02000403000000020004" pitchFamily="2" charset="0"/>
                        </a:rPr>
                        <a:t> sıklıkla </a:t>
                      </a:r>
                      <a:r>
                        <a:rPr lang="tr-TR" sz="20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ZİYARET ET</a:t>
                      </a:r>
                      <a:endParaRPr lang="tr-TR" sz="20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2000" b="0" i="0" dirty="0">
                          <a:solidFill>
                            <a:srgbClr val="404042"/>
                          </a:solidFill>
                          <a:latin typeface="Helvetica Neue Light" panose="02000403000000020004" pitchFamily="2" charset="0"/>
                          <a:ea typeface="Helvetica Neue Light" panose="02000403000000020004" pitchFamily="2" charset="0"/>
                        </a:rPr>
                        <a:t>Kendinden</a:t>
                      </a:r>
                      <a:r>
                        <a:rPr lang="tr-TR" sz="2000" b="0" i="0" baseline="0" dirty="0">
                          <a:solidFill>
                            <a:srgbClr val="404042"/>
                          </a:solidFill>
                          <a:latin typeface="Helvetica Neue Light" panose="02000403000000020004" pitchFamily="2" charset="0"/>
                          <a:ea typeface="Helvetica Neue Light" panose="02000403000000020004" pitchFamily="2" charset="0"/>
                        </a:rPr>
                        <a:t> farklı kimseleri </a:t>
                      </a:r>
                      <a:r>
                        <a:rPr lang="tr-TR" sz="20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ÖTEKİLEŞTİRME</a:t>
                      </a:r>
                      <a:endParaRPr lang="en-US" sz="20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1479186"/>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2000" b="0" i="0" dirty="0">
                          <a:solidFill>
                            <a:srgbClr val="404042"/>
                          </a:solidFill>
                          <a:latin typeface="Helvetica Neue Light" panose="02000403000000020004" pitchFamily="2" charset="0"/>
                          <a:ea typeface="Helvetica Neue Light" panose="02000403000000020004" pitchFamily="2" charset="0"/>
                        </a:rPr>
                        <a:t>Spor aktivitelerine </a:t>
                      </a:r>
                      <a:r>
                        <a:rPr lang="tr-TR" sz="20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KATIL</a:t>
                      </a:r>
                      <a:endParaRPr lang="en-US" sz="20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2000" b="0" i="0" dirty="0">
                          <a:solidFill>
                            <a:srgbClr val="404042"/>
                          </a:solidFill>
                          <a:latin typeface="Helvetica Neue Light" panose="02000403000000020004" pitchFamily="2" charset="0"/>
                          <a:ea typeface="Helvetica Neue Light" panose="02000403000000020004" pitchFamily="2" charset="0"/>
                        </a:rPr>
                        <a:t>Derslere devamsızlık </a:t>
                      </a:r>
                      <a:r>
                        <a:rPr lang="tr-TR" sz="20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YAPMA</a:t>
                      </a:r>
                      <a:endParaRPr lang="en-US" sz="20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2169606"/>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2000" b="0" i="0" dirty="0">
                          <a:solidFill>
                            <a:srgbClr val="404042"/>
                          </a:solidFill>
                          <a:latin typeface="Helvetica Neue Light" panose="02000403000000020004" pitchFamily="2" charset="0"/>
                          <a:ea typeface="Helvetica Neue Light" panose="02000403000000020004" pitchFamily="2" charset="0"/>
                        </a:rPr>
                        <a:t>E-postalarını</a:t>
                      </a:r>
                      <a:r>
                        <a:rPr lang="tr-TR" sz="2000" b="0" i="0" baseline="0" dirty="0">
                          <a:solidFill>
                            <a:srgbClr val="404042"/>
                          </a:solidFill>
                          <a:latin typeface="Helvetica Neue Light" panose="02000403000000020004" pitchFamily="2" charset="0"/>
                          <a:ea typeface="Helvetica Neue Light" panose="02000403000000020004" pitchFamily="2" charset="0"/>
                        </a:rPr>
                        <a:t> dikkatlice </a:t>
                      </a:r>
                      <a:r>
                        <a:rPr lang="tr-TR" sz="20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OKU</a:t>
                      </a:r>
                      <a:endParaRPr lang="en-US" sz="20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2000" b="0" i="0" dirty="0">
                          <a:solidFill>
                            <a:srgbClr val="404042"/>
                          </a:solidFill>
                          <a:latin typeface="Helvetica Neue Light" panose="02000403000000020004" pitchFamily="2" charset="0"/>
                          <a:ea typeface="Helvetica Neue Light" panose="02000403000000020004" pitchFamily="2" charset="0"/>
                        </a:rPr>
                        <a:t>Sosyal</a:t>
                      </a:r>
                      <a:r>
                        <a:rPr lang="tr-TR" sz="2000" b="0" i="0" baseline="0" dirty="0">
                          <a:solidFill>
                            <a:srgbClr val="404042"/>
                          </a:solidFill>
                          <a:latin typeface="Helvetica Neue Light" panose="02000403000000020004" pitchFamily="2" charset="0"/>
                          <a:ea typeface="Helvetica Neue Light" panose="02000403000000020004" pitchFamily="2" charset="0"/>
                        </a:rPr>
                        <a:t> hayatı </a:t>
                      </a:r>
                      <a:r>
                        <a:rPr lang="tr-TR" sz="20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AKSATMA</a:t>
                      </a:r>
                      <a:endParaRPr lang="en-US" sz="20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6409768"/>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2000" b="0" i="0" dirty="0">
                          <a:solidFill>
                            <a:srgbClr val="404042"/>
                          </a:solidFill>
                          <a:latin typeface="Helvetica Neue Light" panose="02000403000000020004" pitchFamily="2" charset="0"/>
                          <a:ea typeface="Helvetica Neue Light" panose="02000403000000020004" pitchFamily="2" charset="0"/>
                        </a:rPr>
                        <a:t>Kütüphane olanaklarını</a:t>
                      </a:r>
                      <a:r>
                        <a:rPr lang="tr-TR" sz="2000" b="0" i="0" baseline="0" dirty="0">
                          <a:solidFill>
                            <a:srgbClr val="404042"/>
                          </a:solidFill>
                          <a:latin typeface="Helvetica Neue Light" panose="02000403000000020004" pitchFamily="2" charset="0"/>
                          <a:ea typeface="Helvetica Neue Light" panose="02000403000000020004" pitchFamily="2" charset="0"/>
                        </a:rPr>
                        <a:t> </a:t>
                      </a:r>
                      <a:r>
                        <a:rPr lang="tr-TR" sz="20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KULLAN</a:t>
                      </a:r>
                      <a:endParaRPr lang="en-US" sz="20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2000" b="0" i="0" dirty="0">
                          <a:solidFill>
                            <a:srgbClr val="404042"/>
                          </a:solidFill>
                          <a:latin typeface="Helvetica Neue Light" panose="02000403000000020004" pitchFamily="2" charset="0"/>
                          <a:ea typeface="Helvetica Neue Light" panose="02000403000000020004" pitchFamily="2" charset="0"/>
                        </a:rPr>
                        <a:t>Derse</a:t>
                      </a:r>
                      <a:r>
                        <a:rPr lang="tr-TR" sz="2000" b="0" i="0" baseline="0" dirty="0">
                          <a:solidFill>
                            <a:srgbClr val="404042"/>
                          </a:solidFill>
                          <a:latin typeface="Helvetica Neue Light" panose="02000403000000020004" pitchFamily="2" charset="0"/>
                          <a:ea typeface="Helvetica Neue Light" panose="02000403000000020004" pitchFamily="2" charset="0"/>
                        </a:rPr>
                        <a:t> katılmaktan </a:t>
                      </a:r>
                      <a:r>
                        <a:rPr lang="tr-TR" sz="20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ÇEKİNME</a:t>
                      </a:r>
                      <a:endParaRPr lang="en-US" sz="20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2349459"/>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2000" b="0" i="0" dirty="0">
                          <a:solidFill>
                            <a:srgbClr val="404042"/>
                          </a:solidFill>
                          <a:latin typeface="Helvetica Neue Light" panose="02000403000000020004" pitchFamily="2" charset="0"/>
                          <a:ea typeface="Helvetica Neue Light" panose="02000403000000020004" pitchFamily="2" charset="0"/>
                        </a:rPr>
                        <a:t>Kulüp</a:t>
                      </a:r>
                      <a:r>
                        <a:rPr lang="tr-TR" sz="2000" b="0" i="0" baseline="0" dirty="0">
                          <a:solidFill>
                            <a:srgbClr val="404042"/>
                          </a:solidFill>
                          <a:latin typeface="Helvetica Neue Light" panose="02000403000000020004" pitchFamily="2" charset="0"/>
                          <a:ea typeface="Helvetica Neue Light" panose="02000403000000020004" pitchFamily="2" charset="0"/>
                        </a:rPr>
                        <a:t> etkinliklerinde </a:t>
                      </a:r>
                      <a:r>
                        <a:rPr lang="tr-TR" sz="20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ROL AL</a:t>
                      </a:r>
                      <a:endParaRPr lang="en-US" sz="20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0" i="0" dirty="0">
                          <a:solidFill>
                            <a:srgbClr val="404042"/>
                          </a:solidFill>
                          <a:latin typeface="Helvetica Neue Light" panose="02000403000000020004" pitchFamily="2" charset="0"/>
                          <a:ea typeface="Helvetica Neue Light" panose="02000403000000020004" pitchFamily="2" charset="0"/>
                        </a:rPr>
                        <a:t>Okumaları </a:t>
                      </a:r>
                      <a:r>
                        <a:rPr lang="tr-TR" sz="20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BİRİKTİRME</a:t>
                      </a:r>
                      <a:endParaRPr lang="en-US" sz="20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1919721"/>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2000" b="0" i="0" dirty="0">
                          <a:solidFill>
                            <a:srgbClr val="404042"/>
                          </a:solidFill>
                          <a:latin typeface="Helvetica Neue Light" panose="02000403000000020004" pitchFamily="2" charset="0"/>
                          <a:ea typeface="Helvetica Neue Light" panose="02000403000000020004" pitchFamily="2" charset="0"/>
                        </a:rPr>
                        <a:t>Başkalarının</a:t>
                      </a:r>
                      <a:r>
                        <a:rPr lang="tr-TR" sz="2000" b="0" i="0" baseline="0" dirty="0">
                          <a:solidFill>
                            <a:srgbClr val="404042"/>
                          </a:solidFill>
                          <a:latin typeface="Helvetica Neue Light" panose="02000403000000020004" pitchFamily="2" charset="0"/>
                          <a:ea typeface="Helvetica Neue Light" panose="02000403000000020004" pitchFamily="2" charset="0"/>
                        </a:rPr>
                        <a:t> sınırlarına </a:t>
                      </a:r>
                      <a:r>
                        <a:rPr lang="tr-TR" sz="20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SAYGI DUY</a:t>
                      </a:r>
                      <a:endParaRPr lang="en-US" sz="20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2000" b="0" i="0" dirty="0">
                          <a:solidFill>
                            <a:srgbClr val="404042"/>
                          </a:solidFill>
                          <a:latin typeface="Helvetica Neue Light" panose="02000403000000020004" pitchFamily="2" charset="0"/>
                          <a:ea typeface="Helvetica Neue Light" panose="02000403000000020004" pitchFamily="2" charset="0"/>
                        </a:rPr>
                        <a:t>Zor</a:t>
                      </a:r>
                      <a:r>
                        <a:rPr lang="tr-TR" sz="2000" b="0" i="0" baseline="0" dirty="0">
                          <a:solidFill>
                            <a:srgbClr val="404042"/>
                          </a:solidFill>
                          <a:latin typeface="Helvetica Neue Light" panose="02000403000000020004" pitchFamily="2" charset="0"/>
                          <a:ea typeface="Helvetica Neue Light" panose="02000403000000020004" pitchFamily="2" charset="0"/>
                        </a:rPr>
                        <a:t> ve ş</a:t>
                      </a:r>
                      <a:r>
                        <a:rPr lang="tr-TR" sz="2000" b="0" i="0" dirty="0">
                          <a:solidFill>
                            <a:srgbClr val="404042"/>
                          </a:solidFill>
                          <a:latin typeface="Helvetica Neue Light" panose="02000403000000020004" pitchFamily="2" charset="0"/>
                          <a:ea typeface="Helvetica Neue Light" panose="02000403000000020004" pitchFamily="2" charset="0"/>
                        </a:rPr>
                        <a:t>iddet </a:t>
                      </a:r>
                      <a:r>
                        <a:rPr lang="tr-TR" sz="20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UYGULAMA</a:t>
                      </a:r>
                      <a:endParaRPr lang="en-US" sz="20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7447285"/>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2000" b="0" i="0" dirty="0">
                          <a:solidFill>
                            <a:srgbClr val="404042"/>
                          </a:solidFill>
                          <a:latin typeface="Helvetica Neue Light" panose="02000403000000020004" pitchFamily="2" charset="0"/>
                          <a:ea typeface="Helvetica Neue Light" panose="02000403000000020004" pitchFamily="2" charset="0"/>
                        </a:rPr>
                        <a:t>Yardıma</a:t>
                      </a:r>
                      <a:r>
                        <a:rPr lang="tr-TR" sz="2000" b="0" i="0" baseline="0" dirty="0">
                          <a:solidFill>
                            <a:srgbClr val="404042"/>
                          </a:solidFill>
                          <a:latin typeface="Helvetica Neue Light" panose="02000403000000020004" pitchFamily="2" charset="0"/>
                          <a:ea typeface="Helvetica Neue Light" panose="02000403000000020004" pitchFamily="2" charset="0"/>
                        </a:rPr>
                        <a:t> ihtiyaç duyduğunda </a:t>
                      </a:r>
                      <a:r>
                        <a:rPr lang="tr-TR" sz="20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YARDIM İSTE</a:t>
                      </a:r>
                      <a:endParaRPr lang="en-US" sz="20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0" i="0" dirty="0">
                          <a:solidFill>
                            <a:srgbClr val="404042"/>
                          </a:solidFill>
                          <a:latin typeface="Helvetica Neue Light" panose="02000403000000020004" pitchFamily="2" charset="0"/>
                          <a:ea typeface="Helvetica Neue Light" panose="02000403000000020004" pitchFamily="2" charset="0"/>
                        </a:rPr>
                        <a:t>Çevreye duyarsız </a:t>
                      </a:r>
                      <a:r>
                        <a:rPr lang="tr-TR" sz="20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OLMA</a:t>
                      </a:r>
                      <a:endParaRPr lang="en-US" sz="20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81849084"/>
                  </a:ext>
                </a:extLst>
              </a:tr>
            </a:tbl>
          </a:graphicData>
        </a:graphic>
      </p:graphicFrame>
    </p:spTree>
    <p:extLst>
      <p:ext uri="{BB962C8B-B14F-4D97-AF65-F5344CB8AC3E}">
        <p14:creationId xmlns:p14="http://schemas.microsoft.com/office/powerpoint/2010/main" val="20218621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Üniversite Kimlik Kartı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TextBox 1">
            <a:extLst>
              <a:ext uri="{FF2B5EF4-FFF2-40B4-BE49-F238E27FC236}">
                <a16:creationId xmlns:a16="http://schemas.microsoft.com/office/drawing/2014/main" id="{F9DD1606-9736-1516-F07B-4C79285118B1}"/>
              </a:ext>
            </a:extLst>
          </p:cNvPr>
          <p:cNvSpPr txBox="1"/>
          <p:nvPr/>
        </p:nvSpPr>
        <p:spPr>
          <a:xfrm>
            <a:off x="5398265" y="1969338"/>
            <a:ext cx="6599104" cy="4093428"/>
          </a:xfrm>
          <a:prstGeom prst="rect">
            <a:avLst/>
          </a:prstGeom>
          <a:noFill/>
        </p:spPr>
        <p:txBody>
          <a:bodyPr wrap="square" rtlCol="0">
            <a:spAutoFit/>
          </a:bodyPr>
          <a:lstStyle/>
          <a:p>
            <a:pPr marL="342900" indent="-331788">
              <a:spcAft>
                <a:spcPts val="600"/>
              </a:spcAft>
              <a:buFont typeface="Wingdings" pitchFamily="2" charset="2"/>
              <a:buChar char="§"/>
            </a:pPr>
            <a:r>
              <a:rPr lang="tr-TR" sz="24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Üniversiteye ilk kaydını yaptıran öğrenciye Üniversite öğrencisi olduğunu belirten kimlik kartı verilir.</a:t>
            </a:r>
          </a:p>
          <a:p>
            <a:pPr marL="342900" indent="-331788">
              <a:spcAft>
                <a:spcPts val="600"/>
              </a:spcAft>
              <a:buFont typeface="Wingdings" pitchFamily="2" charset="2"/>
              <a:buChar char="§"/>
            </a:pPr>
            <a:r>
              <a:rPr lang="tr-TR" sz="24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Öğrenci kimlik kartı, </a:t>
            </a:r>
            <a:r>
              <a:rPr lang="tr-TR" sz="2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azami öğrenim süreleri içerisinde geçerlidir</a:t>
            </a:r>
            <a:r>
              <a:rPr lang="tr-TR" sz="24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t>
            </a:r>
          </a:p>
          <a:p>
            <a:pPr marL="342900" indent="-331788">
              <a:spcAft>
                <a:spcPts val="600"/>
              </a:spcAft>
              <a:buFont typeface="Wingdings" pitchFamily="2" charset="2"/>
              <a:buChar char="§"/>
            </a:pPr>
            <a:r>
              <a:rPr lang="tr-TR" sz="24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Öğrenci kimlik kartları para yüklenerek </a:t>
            </a:r>
            <a:r>
              <a:rPr lang="tr-TR" sz="2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kampüs içerisindeki yemekhane ve benzeri yerlerde kullanılabilir.</a:t>
            </a:r>
          </a:p>
          <a:p>
            <a:pPr marL="342900" indent="-331788">
              <a:spcAft>
                <a:spcPts val="600"/>
              </a:spcAft>
              <a:buFont typeface="Wingdings" pitchFamily="2" charset="2"/>
              <a:buChar char="§"/>
            </a:pPr>
            <a:r>
              <a:rPr lang="tr-TR" sz="2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Para transferi </a:t>
            </a:r>
            <a:r>
              <a:rPr lang="tr-TR" sz="24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bankalardan veya kredi kartından yapılabilir.</a:t>
            </a:r>
          </a:p>
          <a:p>
            <a:pPr marL="342900" indent="-331788">
              <a:spcAft>
                <a:spcPts val="600"/>
              </a:spcAft>
              <a:buFont typeface="Wingdings" pitchFamily="2" charset="2"/>
              <a:buChar char="§"/>
            </a:pPr>
            <a:r>
              <a:rPr lang="tr-TR" sz="2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Kimlik kartının kaybedilmesi </a:t>
            </a:r>
            <a:r>
              <a:rPr lang="tr-TR" sz="24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halinde, yerel veya ulusal bir gazetede yayımlanmış ilân üzerine yazılı başvuruya dayalı olarak yeniden kimlik kartı verilir.</a:t>
            </a:r>
          </a:p>
        </p:txBody>
      </p:sp>
      <p:pic>
        <p:nvPicPr>
          <p:cNvPr id="5" name="Picture 4">
            <a:extLst>
              <a:ext uri="{FF2B5EF4-FFF2-40B4-BE49-F238E27FC236}">
                <a16:creationId xmlns:a16="http://schemas.microsoft.com/office/drawing/2014/main" id="{F384A51D-A0F0-BA19-643E-369275110E34}"/>
              </a:ext>
            </a:extLst>
          </p:cNvPr>
          <p:cNvPicPr>
            <a:picLocks noChangeAspect="1"/>
          </p:cNvPicPr>
          <p:nvPr/>
        </p:nvPicPr>
        <p:blipFill>
          <a:blip r:embed="rId3"/>
          <a:stretch>
            <a:fillRect/>
          </a:stretch>
        </p:blipFill>
        <p:spPr>
          <a:xfrm>
            <a:off x="1508524" y="2538949"/>
            <a:ext cx="3597291" cy="2276591"/>
          </a:xfrm>
          <a:prstGeom prst="rect">
            <a:avLst/>
          </a:prstGeom>
        </p:spPr>
      </p:pic>
    </p:spTree>
    <p:extLst>
      <p:ext uri="{BB962C8B-B14F-4D97-AF65-F5344CB8AC3E}">
        <p14:creationId xmlns:p14="http://schemas.microsoft.com/office/powerpoint/2010/main" val="37797306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Akademik Takvim</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TextBox 1">
            <a:extLst>
              <a:ext uri="{FF2B5EF4-FFF2-40B4-BE49-F238E27FC236}">
                <a16:creationId xmlns:a16="http://schemas.microsoft.com/office/drawing/2014/main" id="{679A3690-55C9-46BE-007F-57C589E2002E}"/>
              </a:ext>
            </a:extLst>
          </p:cNvPr>
          <p:cNvSpPr txBox="1"/>
          <p:nvPr/>
        </p:nvSpPr>
        <p:spPr>
          <a:xfrm>
            <a:off x="1542933" y="5253321"/>
            <a:ext cx="9793336" cy="1231106"/>
          </a:xfrm>
          <a:prstGeom prst="rect">
            <a:avLst/>
          </a:prstGeom>
          <a:noFill/>
        </p:spPr>
        <p:txBody>
          <a:bodyPr wrap="square" rtlCol="0">
            <a:spAutoFit/>
          </a:bodyPr>
          <a:lstStyle/>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Akademik takvim,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her yıl güncellenen</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akademik ve idari işlemler için belirlenmiş tarihleri içerir.</a:t>
            </a:r>
          </a:p>
          <a:p>
            <a:pPr marL="342900" indent="-331788">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 İşleri Daire Başkanlığı</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nın web sayfası üzerinden akademik takvimine erişebilir, sizler için önemli olan tarihlerin takibini yapabilirsiniz.</a:t>
            </a:r>
          </a:p>
          <a:p>
            <a:pPr marL="349250" lvl="1">
              <a:spcAft>
                <a:spcPts val="600"/>
              </a:spcAft>
            </a:pPr>
            <a:r>
              <a:rPr lang="tr-TR" sz="16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hlinkClick r:id="rId3"/>
              </a:rPr>
              <a:t>https://birimler.atauni.edu.tr/ogrenci-isleri-daire-baskanligi/</a:t>
            </a:r>
            <a:endParaRPr lang="tr-TR" sz="16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graphicFrame>
        <p:nvGraphicFramePr>
          <p:cNvPr id="9" name="Table 8">
            <a:extLst>
              <a:ext uri="{FF2B5EF4-FFF2-40B4-BE49-F238E27FC236}">
                <a16:creationId xmlns:a16="http://schemas.microsoft.com/office/drawing/2014/main" id="{911C9D8A-FAA5-2E43-E641-21709B2E2CDE}"/>
              </a:ext>
            </a:extLst>
          </p:cNvPr>
          <p:cNvGraphicFramePr>
            <a:graphicFrameLocks noGrp="1"/>
          </p:cNvGraphicFramePr>
          <p:nvPr>
            <p:extLst>
              <p:ext uri="{D42A27DB-BD31-4B8C-83A1-F6EECF244321}">
                <p14:modId xmlns:p14="http://schemas.microsoft.com/office/powerpoint/2010/main" val="3357374297"/>
              </p:ext>
            </p:extLst>
          </p:nvPr>
        </p:nvGraphicFramePr>
        <p:xfrm>
          <a:off x="1542933" y="1621499"/>
          <a:ext cx="7181995" cy="3267253"/>
        </p:xfrm>
        <a:graphic>
          <a:graphicData uri="http://schemas.openxmlformats.org/drawingml/2006/table">
            <a:tbl>
              <a:tblPr firstRow="1" firstCol="1" bandRow="1">
                <a:tableStyleId>{F5AB1C69-6EDB-4FF4-983F-18BD219EF322}</a:tableStyleId>
              </a:tblPr>
              <a:tblGrid>
                <a:gridCol w="2041701">
                  <a:extLst>
                    <a:ext uri="{9D8B030D-6E8A-4147-A177-3AD203B41FA5}">
                      <a16:colId xmlns:a16="http://schemas.microsoft.com/office/drawing/2014/main" val="3375294645"/>
                    </a:ext>
                  </a:extLst>
                </a:gridCol>
                <a:gridCol w="1357038">
                  <a:extLst>
                    <a:ext uri="{9D8B030D-6E8A-4147-A177-3AD203B41FA5}">
                      <a16:colId xmlns:a16="http://schemas.microsoft.com/office/drawing/2014/main" val="3434444235"/>
                    </a:ext>
                  </a:extLst>
                </a:gridCol>
                <a:gridCol w="1308371">
                  <a:extLst>
                    <a:ext uri="{9D8B030D-6E8A-4147-A177-3AD203B41FA5}">
                      <a16:colId xmlns:a16="http://schemas.microsoft.com/office/drawing/2014/main" val="3208555617"/>
                    </a:ext>
                  </a:extLst>
                </a:gridCol>
                <a:gridCol w="1227507">
                  <a:extLst>
                    <a:ext uri="{9D8B030D-6E8A-4147-A177-3AD203B41FA5}">
                      <a16:colId xmlns:a16="http://schemas.microsoft.com/office/drawing/2014/main" val="3979452785"/>
                    </a:ext>
                  </a:extLst>
                </a:gridCol>
                <a:gridCol w="1247378">
                  <a:extLst>
                    <a:ext uri="{9D8B030D-6E8A-4147-A177-3AD203B41FA5}">
                      <a16:colId xmlns:a16="http://schemas.microsoft.com/office/drawing/2014/main" val="2881803600"/>
                    </a:ext>
                  </a:extLst>
                </a:gridCol>
              </a:tblGrid>
              <a:tr h="396769">
                <a:tc rowSpan="2">
                  <a:txBody>
                    <a:bodyPr/>
                    <a:lstStyle/>
                    <a:p>
                      <a:pPr marL="4445" marR="0" indent="0" algn="ctr" defTabSz="914377" rtl="0" eaLnBrk="1" latinLnBrk="0" hangingPunct="1">
                        <a:lnSpc>
                          <a:spcPct val="107000"/>
                        </a:lnSpc>
                        <a:spcBef>
                          <a:spcPts val="0"/>
                        </a:spcBef>
                        <a:spcAft>
                          <a:spcPts val="0"/>
                        </a:spcAft>
                        <a:tabLst/>
                      </a:pPr>
                      <a:r>
                        <a:rPr lang="tr-TR" sz="1100" b="0" i="0" kern="1200" dirty="0">
                          <a:solidFill>
                            <a:schemeClr val="lt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2022-2023 YILI</a:t>
                      </a:r>
                    </a:p>
                    <a:p>
                      <a:pPr marL="4445" marR="0" indent="0" algn="ctr" defTabSz="914377" rtl="0" eaLnBrk="1" latinLnBrk="0" hangingPunct="1">
                        <a:lnSpc>
                          <a:spcPct val="107000"/>
                        </a:lnSpc>
                        <a:spcBef>
                          <a:spcPts val="0"/>
                        </a:spcBef>
                        <a:spcAft>
                          <a:spcPts val="0"/>
                        </a:spcAft>
                        <a:tabLst/>
                      </a:pPr>
                      <a:r>
                        <a:rPr lang="tr-TR" sz="1100" b="0" i="0" kern="1200" dirty="0">
                          <a:solidFill>
                            <a:schemeClr val="lt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AKADEMİK TAKVİMİ</a:t>
                      </a:r>
                      <a:endParaRPr lang="en-US" sz="1100" b="0" i="0" kern="1200" dirty="0">
                        <a:solidFill>
                          <a:schemeClr val="lt1"/>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0" marR="0" marT="889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17F7D"/>
                    </a:solidFill>
                  </a:tcPr>
                </a:tc>
                <a:tc gridSpan="2">
                  <a:txBody>
                    <a:bodyPr/>
                    <a:lstStyle/>
                    <a:p>
                      <a:pPr marL="4445" marR="0" indent="0" algn="ctr">
                        <a:lnSpc>
                          <a:spcPct val="107000"/>
                        </a:lnSpc>
                        <a:spcBef>
                          <a:spcPts val="0"/>
                        </a:spcBef>
                        <a:spcAft>
                          <a:spcPts val="0"/>
                        </a:spcAft>
                      </a:pPr>
                      <a:r>
                        <a:rPr lang="tr-TR" sz="1100" b="0" i="0" dirty="0">
                          <a:effectLst/>
                          <a:latin typeface="Helvetica Neue Medium" panose="02000503000000020004" pitchFamily="2" charset="0"/>
                          <a:ea typeface="Helvetica Neue Medium" panose="02000503000000020004" pitchFamily="2" charset="0"/>
                          <a:cs typeface="Helvetica Neue Medium" panose="02000503000000020004" pitchFamily="2" charset="0"/>
                        </a:rPr>
                        <a:t>GÜZ YARIYILI </a:t>
                      </a:r>
                      <a:endParaRPr lang="en-US" sz="1100" b="0" i="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7945" marR="73025" marT="889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17F7D"/>
                    </a:solidFill>
                  </a:tcPr>
                </a:tc>
                <a:tc hMerge="1">
                  <a:txBody>
                    <a:bodyPr/>
                    <a:lstStyle/>
                    <a:p>
                      <a:endParaRPr lang="en-US"/>
                    </a:p>
                  </a:txBody>
                  <a:tcPr/>
                </a:tc>
                <a:tc gridSpan="2">
                  <a:txBody>
                    <a:bodyPr/>
                    <a:lstStyle/>
                    <a:p>
                      <a:pPr marL="1905" marR="0" indent="0" algn="ctr">
                        <a:lnSpc>
                          <a:spcPct val="107000"/>
                        </a:lnSpc>
                        <a:spcBef>
                          <a:spcPts val="0"/>
                        </a:spcBef>
                        <a:spcAft>
                          <a:spcPts val="0"/>
                        </a:spcAft>
                      </a:pPr>
                      <a:r>
                        <a:rPr lang="tr-TR" sz="1100" b="0" i="0" dirty="0">
                          <a:effectLst/>
                          <a:latin typeface="Helvetica Neue Medium" panose="02000503000000020004" pitchFamily="2" charset="0"/>
                          <a:ea typeface="Helvetica Neue Medium" panose="02000503000000020004" pitchFamily="2" charset="0"/>
                          <a:cs typeface="Helvetica Neue Medium" panose="02000503000000020004" pitchFamily="2" charset="0"/>
                        </a:rPr>
                        <a:t>BAHAR YARIYILI </a:t>
                      </a:r>
                      <a:endParaRPr lang="en-US" sz="1100" b="0" i="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7945" marR="73025" marT="889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17F7D"/>
                    </a:solidFill>
                  </a:tcPr>
                </a:tc>
                <a:tc hMerge="1">
                  <a:txBody>
                    <a:bodyPr/>
                    <a:lstStyle/>
                    <a:p>
                      <a:endParaRPr lang="en-US"/>
                    </a:p>
                  </a:txBody>
                  <a:tcPr/>
                </a:tc>
                <a:extLst>
                  <a:ext uri="{0D108BD9-81ED-4DB2-BD59-A6C34878D82A}">
                    <a16:rowId xmlns:a16="http://schemas.microsoft.com/office/drawing/2014/main" val="84642232"/>
                  </a:ext>
                </a:extLst>
              </a:tr>
              <a:tr h="342134">
                <a:tc vMerge="1">
                  <a:txBody>
                    <a:bodyPr/>
                    <a:lstStyle/>
                    <a:p>
                      <a:endParaRPr lang="en-US"/>
                    </a:p>
                  </a:txBody>
                  <a:tcPr/>
                </a:tc>
                <a:tc>
                  <a:txBody>
                    <a:bodyPr/>
                    <a:lstStyle/>
                    <a:p>
                      <a:pPr marL="4445" marR="0" indent="0" algn="ctr">
                        <a:lnSpc>
                          <a:spcPct val="107000"/>
                        </a:lnSpc>
                        <a:spcBef>
                          <a:spcPts val="0"/>
                        </a:spcBef>
                        <a:spcAft>
                          <a:spcPts val="0"/>
                        </a:spcAft>
                      </a:pPr>
                      <a:r>
                        <a:rPr lang="tr-TR"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Başlangıç </a:t>
                      </a:r>
                      <a:endParaRPr lang="en-US"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67945" marR="73025" marT="8890" marB="0" anchor="ctr">
                    <a:lnL w="38100" cmpd="sng">
                      <a:noFill/>
                    </a:lnL>
                    <a:lnR w="12700" cmpd="sng">
                      <a:noFill/>
                    </a:lnR>
                    <a:lnT w="38100" cmpd="sng">
                      <a:noFill/>
                    </a:lnT>
                    <a:lnB w="12700" cmpd="sng">
                      <a:noFill/>
                    </a:lnB>
                    <a:lnTlToBr w="12700" cmpd="sng">
                      <a:noFill/>
                      <a:prstDash val="solid"/>
                    </a:lnTlToBr>
                    <a:lnBlToTr w="12700" cmpd="sng">
                      <a:noFill/>
                      <a:prstDash val="solid"/>
                    </a:lnBlToTr>
                    <a:solidFill>
                      <a:srgbClr val="C00000"/>
                    </a:solidFill>
                  </a:tcPr>
                </a:tc>
                <a:tc>
                  <a:txBody>
                    <a:bodyPr/>
                    <a:lstStyle/>
                    <a:p>
                      <a:pPr marL="3175" marR="0" indent="0" algn="ctr">
                        <a:lnSpc>
                          <a:spcPct val="107000"/>
                        </a:lnSpc>
                        <a:spcBef>
                          <a:spcPts val="0"/>
                        </a:spcBef>
                        <a:spcAft>
                          <a:spcPts val="0"/>
                        </a:spcAft>
                      </a:pPr>
                      <a:r>
                        <a:rPr lang="tr-TR"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Bitiş </a:t>
                      </a:r>
                      <a:endParaRPr lang="en-US"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67945" marR="73025" marT="889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00000"/>
                    </a:solidFill>
                  </a:tcPr>
                </a:tc>
                <a:tc>
                  <a:txBody>
                    <a:bodyPr/>
                    <a:lstStyle/>
                    <a:p>
                      <a:pPr marL="4445" marR="0" indent="0" algn="ctr">
                        <a:lnSpc>
                          <a:spcPct val="107000"/>
                        </a:lnSpc>
                        <a:spcBef>
                          <a:spcPts val="0"/>
                        </a:spcBef>
                        <a:spcAft>
                          <a:spcPts val="0"/>
                        </a:spcAft>
                      </a:pPr>
                      <a:r>
                        <a:rPr lang="tr-TR"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Başlangıç </a:t>
                      </a:r>
                      <a:endParaRPr lang="en-US"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67945" marR="73025" marT="889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00000"/>
                    </a:solidFill>
                  </a:tcPr>
                </a:tc>
                <a:tc>
                  <a:txBody>
                    <a:bodyPr/>
                    <a:lstStyle/>
                    <a:p>
                      <a:pPr marL="6350" marR="0" indent="0" algn="ctr">
                        <a:lnSpc>
                          <a:spcPct val="107000"/>
                        </a:lnSpc>
                        <a:spcBef>
                          <a:spcPts val="0"/>
                        </a:spcBef>
                        <a:spcAft>
                          <a:spcPts val="0"/>
                        </a:spcAft>
                      </a:pPr>
                      <a:r>
                        <a:rPr lang="tr-TR"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Bitiş </a:t>
                      </a:r>
                      <a:endParaRPr lang="en-US"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67945" marR="73025" marT="889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2100992785"/>
                  </a:ext>
                </a:extLst>
              </a:tr>
              <a:tr h="350432">
                <a:tc>
                  <a:txBody>
                    <a:bodyPr/>
                    <a:lstStyle/>
                    <a:p>
                      <a:pPr marL="0" marR="0" indent="0" algn="l">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Ders Kayıtları (Öğrenci)</a:t>
                      </a:r>
                      <a:r>
                        <a:rPr lang="tr-TR" sz="1100" b="0" i="0" kern="100" baseline="300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27305"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25.09.2023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9210"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29.09.2023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873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12.02.2024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5560"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16.02.2024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23902778"/>
                  </a:ext>
                </a:extLst>
              </a:tr>
              <a:tr h="350432">
                <a:tc>
                  <a:txBody>
                    <a:bodyPr/>
                    <a:lstStyle/>
                    <a:p>
                      <a:pPr marL="0" marR="0" indent="0" algn="l">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Ders Onayı (Danışman)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E1E1"/>
                    </a:solidFill>
                  </a:tcPr>
                </a:tc>
                <a:tc>
                  <a:txBody>
                    <a:bodyPr/>
                    <a:lstStyle/>
                    <a:p>
                      <a:pPr marL="0" marR="27305"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26.09.2023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9210"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03.10.2023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238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13.02.2024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9210"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20.02.2024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98562027"/>
                  </a:ext>
                </a:extLst>
              </a:tr>
              <a:tr h="425758">
                <a:tc>
                  <a:txBody>
                    <a:bodyPr/>
                    <a:lstStyle/>
                    <a:p>
                      <a:pPr marL="0" marR="0" indent="0" algn="l">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Ders Değiştirme (Ekle &amp; Bırak) Haftası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27940"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02.10.2023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8575"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15.10.2023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873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19.02.2024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5560"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03.03.2024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1199745"/>
                  </a:ext>
                </a:extLst>
              </a:tr>
              <a:tr h="350432">
                <a:tc>
                  <a:txBody>
                    <a:bodyPr/>
                    <a:lstStyle/>
                    <a:p>
                      <a:pPr marL="0" marR="0" indent="0" algn="l">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Mazeretli Ders Kaydı Onayı</a:t>
                      </a:r>
                      <a:r>
                        <a:rPr lang="tr-TR" sz="1100" b="0" i="0" kern="100" baseline="30000" dirty="0">
                          <a:solidFill>
                            <a:srgbClr val="FF0000"/>
                          </a:solidFill>
                          <a:effectLst/>
                          <a:latin typeface="Helvetica Neue Light" panose="02000403000000020004" pitchFamily="2" charset="0"/>
                          <a:ea typeface="Helvetica Neue Light" panose="02000403000000020004" pitchFamily="2" charset="0"/>
                          <a:cs typeface="Helvetica Neue" panose="02000503000000020004" pitchFamily="2" charset="0"/>
                        </a:rPr>
                        <a:t>1</a:t>
                      </a: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E1E1"/>
                    </a:solidFill>
                  </a:tcPr>
                </a:tc>
                <a:tc>
                  <a:txBody>
                    <a:bodyPr/>
                    <a:lstStyle/>
                    <a:p>
                      <a:pPr marL="0" marR="2730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09.10.2023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8575"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15.10.2023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8735"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26.02.2024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5560"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03.03.2024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53007315"/>
                  </a:ext>
                </a:extLst>
              </a:tr>
              <a:tr h="350432">
                <a:tc>
                  <a:txBody>
                    <a:bodyPr/>
                    <a:lstStyle/>
                    <a:p>
                      <a:pPr marL="0" marR="0" indent="0" algn="l">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Eğitim-Öğretim (Ders)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27940"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02.10.2023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8575"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07.01.2024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8735"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19.02.2024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5560"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02.06.2024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43593698"/>
                  </a:ext>
                </a:extLst>
              </a:tr>
              <a:tr h="350432">
                <a:tc>
                  <a:txBody>
                    <a:bodyPr/>
                    <a:lstStyle/>
                    <a:p>
                      <a:pPr marL="0" marR="0" indent="0" algn="l">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Yarıyıl Sonu Sınavları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E1E1"/>
                    </a:solidFill>
                  </a:tcPr>
                </a:tc>
                <a:tc>
                  <a:txBody>
                    <a:bodyPr/>
                    <a:lstStyle/>
                    <a:p>
                      <a:pPr marL="0" marR="2730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08.01.2024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857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21.01.2024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8735"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03.06.2024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5560"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14.06.2024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22186552"/>
                  </a:ext>
                </a:extLst>
              </a:tr>
              <a:tr h="350432">
                <a:tc>
                  <a:txBody>
                    <a:bodyPr/>
                    <a:lstStyle/>
                    <a:p>
                      <a:pPr marL="0" marR="0" indent="0" algn="l">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Bütünleme Sınavları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2730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22.01.2024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857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28.01.2024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873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24.06.2024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5560"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30.06.2024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72384763"/>
                  </a:ext>
                </a:extLst>
              </a:tr>
            </a:tbl>
          </a:graphicData>
        </a:graphic>
      </p:graphicFrame>
      <p:pic>
        <p:nvPicPr>
          <p:cNvPr id="4" name="Picture 3">
            <a:extLst>
              <a:ext uri="{FF2B5EF4-FFF2-40B4-BE49-F238E27FC236}">
                <a16:creationId xmlns:a16="http://schemas.microsoft.com/office/drawing/2014/main" id="{3D006B25-D181-B561-2D72-ABFEB28475AB}"/>
              </a:ext>
            </a:extLst>
          </p:cNvPr>
          <p:cNvPicPr>
            <a:picLocks noChangeAspect="1"/>
          </p:cNvPicPr>
          <p:nvPr/>
        </p:nvPicPr>
        <p:blipFill>
          <a:blip r:embed="rId4"/>
          <a:stretch>
            <a:fillRect/>
          </a:stretch>
        </p:blipFill>
        <p:spPr>
          <a:xfrm>
            <a:off x="9000517" y="1502500"/>
            <a:ext cx="2768323" cy="3386252"/>
          </a:xfrm>
          <a:prstGeom prst="rect">
            <a:avLst/>
          </a:prstGeom>
        </p:spPr>
      </p:pic>
    </p:spTree>
    <p:extLst>
      <p:ext uri="{BB962C8B-B14F-4D97-AF65-F5344CB8AC3E}">
        <p14:creationId xmlns:p14="http://schemas.microsoft.com/office/powerpoint/2010/main" val="2024490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0A1B2B9-4FA0-6847-9E0B-5D828A6AC50E}"/>
              </a:ext>
            </a:extLst>
          </p:cNvPr>
          <p:cNvSpPr/>
          <p:nvPr/>
        </p:nvSpPr>
        <p:spPr>
          <a:xfrm>
            <a:off x="1551478" y="1621498"/>
            <a:ext cx="4082363" cy="52365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bg1"/>
              </a:solidFill>
            </a:endParaRPr>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Program İçeriği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2" name="TextBox 11">
            <a:extLst>
              <a:ext uri="{FF2B5EF4-FFF2-40B4-BE49-F238E27FC236}">
                <a16:creationId xmlns:a16="http://schemas.microsoft.com/office/drawing/2014/main" id="{C4448749-0462-2731-F12B-F6F44D330BD2}"/>
              </a:ext>
            </a:extLst>
          </p:cNvPr>
          <p:cNvSpPr txBox="1"/>
          <p:nvPr/>
        </p:nvSpPr>
        <p:spPr>
          <a:xfrm>
            <a:off x="2053361" y="1898747"/>
            <a:ext cx="4081478" cy="4108817"/>
          </a:xfrm>
          <a:prstGeom prst="rect">
            <a:avLst/>
          </a:prstGeom>
          <a:noFill/>
        </p:spPr>
        <p:txBody>
          <a:bodyPr wrap="square" lIns="0" rIns="0" rtlCol="0" anchor="b">
            <a:spAutoFit/>
          </a:bodyPr>
          <a:lstStyle/>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 Tanıtımı</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Fakülte Tanıtımı</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Program Tanıtımı</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Akademik Kadro &amp; Tanışma</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Akademik Danışman</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Müfredat</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Yararlı Bilgiler</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Soru-Cevap</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Anket</a:t>
            </a:r>
          </a:p>
          <a:p>
            <a:endPar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pic>
        <p:nvPicPr>
          <p:cNvPr id="7" name="Picture 6">
            <a:extLst>
              <a:ext uri="{FF2B5EF4-FFF2-40B4-BE49-F238E27FC236}">
                <a16:creationId xmlns:a16="http://schemas.microsoft.com/office/drawing/2014/main" id="{4F9F387D-9729-DE43-91A4-AB5B990073D7}"/>
              </a:ext>
            </a:extLst>
          </p:cNvPr>
          <p:cNvPicPr>
            <a:picLocks noChangeAspect="1"/>
          </p:cNvPicPr>
          <p:nvPr/>
        </p:nvPicPr>
        <p:blipFill>
          <a:blip r:embed="rId3"/>
          <a:stretch>
            <a:fillRect/>
          </a:stretch>
        </p:blipFill>
        <p:spPr>
          <a:xfrm>
            <a:off x="5625296" y="490954"/>
            <a:ext cx="6566704" cy="6367188"/>
          </a:xfrm>
          <a:prstGeom prst="rect">
            <a:avLst/>
          </a:prstGeom>
        </p:spPr>
      </p:pic>
      <p:grpSp>
        <p:nvGrpSpPr>
          <p:cNvPr id="4" name="Group 3">
            <a:extLst>
              <a:ext uri="{FF2B5EF4-FFF2-40B4-BE49-F238E27FC236}">
                <a16:creationId xmlns:a16="http://schemas.microsoft.com/office/drawing/2014/main" id="{09A7B5C0-5984-6442-7923-951E295E3049}"/>
              </a:ext>
            </a:extLst>
          </p:cNvPr>
          <p:cNvGrpSpPr/>
          <p:nvPr/>
        </p:nvGrpSpPr>
        <p:grpSpPr>
          <a:xfrm>
            <a:off x="5726207" y="5827205"/>
            <a:ext cx="1756274" cy="965058"/>
            <a:chOff x="5726207" y="5827205"/>
            <a:chExt cx="1756274" cy="965058"/>
          </a:xfrm>
          <a:solidFill>
            <a:schemeClr val="bg1"/>
          </a:solidFill>
        </p:grpSpPr>
        <p:sp>
          <p:nvSpPr>
            <p:cNvPr id="2" name="Rectangle 1">
              <a:extLst>
                <a:ext uri="{FF2B5EF4-FFF2-40B4-BE49-F238E27FC236}">
                  <a16:creationId xmlns:a16="http://schemas.microsoft.com/office/drawing/2014/main" id="{5B3A4A4F-B2BE-BDF8-252B-058871F9323F}"/>
                </a:ext>
              </a:extLst>
            </p:cNvPr>
            <p:cNvSpPr/>
            <p:nvPr/>
          </p:nvSpPr>
          <p:spPr>
            <a:xfrm>
              <a:off x="5726207" y="5941828"/>
              <a:ext cx="1663908" cy="85043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53B9C69-9C3F-9662-4853-389C55D93C37}"/>
                </a:ext>
              </a:extLst>
            </p:cNvPr>
            <p:cNvSpPr/>
            <p:nvPr/>
          </p:nvSpPr>
          <p:spPr>
            <a:xfrm>
              <a:off x="6670550" y="5827205"/>
              <a:ext cx="811931" cy="85043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64720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Yeni Müfredat</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TextBox 6">
            <a:extLst>
              <a:ext uri="{FF2B5EF4-FFF2-40B4-BE49-F238E27FC236}">
                <a16:creationId xmlns:a16="http://schemas.microsoft.com/office/drawing/2014/main" id="{C0C72659-C261-C143-B2CD-EA609F227DE2}"/>
              </a:ext>
            </a:extLst>
          </p:cNvPr>
          <p:cNvSpPr txBox="1"/>
          <p:nvPr/>
        </p:nvSpPr>
        <p:spPr>
          <a:xfrm>
            <a:off x="1755139" y="1690516"/>
            <a:ext cx="8857444" cy="4739759"/>
          </a:xfrm>
          <a:prstGeom prst="rect">
            <a:avLst/>
          </a:prstGeom>
          <a:noFill/>
        </p:spPr>
        <p:txBody>
          <a:bodyPr wrap="square" rtlCol="0">
            <a:spAutoFit/>
          </a:bodyPr>
          <a:lstStyle/>
          <a:p>
            <a:pPr marL="296862" indent="-285750">
              <a:spcAft>
                <a:spcPts val="600"/>
              </a:spcAft>
              <a:buFont typeface="Wingdings" pitchFamily="2" charset="2"/>
              <a:buChar char="§"/>
            </a:pPr>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Eğitim</a:t>
            </a:r>
            <a:r>
              <a:rPr lang="tr-TR"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t>
            </a:r>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Araştırma</a:t>
            </a:r>
            <a:r>
              <a:rPr lang="tr-TR"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ve </a:t>
            </a:r>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Toplumsal Katkı</a:t>
            </a:r>
            <a:r>
              <a:rPr lang="tr-TR"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entegre edildi.</a:t>
            </a:r>
          </a:p>
          <a:p>
            <a:pPr marL="285750" indent="-285750">
              <a:spcAft>
                <a:spcPts val="600"/>
              </a:spcAft>
              <a:buFont typeface="Wingdings" pitchFamily="2" charset="2"/>
              <a:buChar char="§"/>
            </a:pPr>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Kurumsal yetkinlikler </a:t>
            </a:r>
            <a:r>
              <a:rPr lang="tr-TR"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eklendi.</a:t>
            </a:r>
            <a:endPar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lvl="1"/>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Dijitalleşme: </a:t>
            </a:r>
            <a:r>
              <a:rPr lang="tr-TR" dirty="0">
                <a:solidFill>
                  <a:srgbClr val="404042"/>
                </a:solidFill>
                <a:latin typeface="Helvetica Neue Light" panose="02000403000000020004" pitchFamily="2" charset="0"/>
                <a:ea typeface="Helvetica Neue Light" panose="02000403000000020004" pitchFamily="2" charset="0"/>
              </a:rPr>
              <a:t>Alanıyla ilişkili dijital teknolojileri ve ortamları dijital güvenlik ve etik kurallar çerçevesinde kullanma ve geliştirme becerisi kazanır.</a:t>
            </a:r>
          </a:p>
          <a:p>
            <a:pPr lvl="1"/>
            <a:r>
              <a:rPr lang="tr-TR" dirty="0" err="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Disiplinlerarası</a:t>
            </a:r>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 olma: </a:t>
            </a:r>
            <a:r>
              <a:rPr lang="tr-TR" dirty="0">
                <a:solidFill>
                  <a:srgbClr val="404042"/>
                </a:solidFill>
                <a:latin typeface="Helvetica Neue Light" panose="02000403000000020004" pitchFamily="2" charset="0"/>
                <a:ea typeface="Helvetica Neue Light" panose="02000403000000020004" pitchFamily="2" charset="0"/>
              </a:rPr>
              <a:t>Alanının diğer alanlarla ilişkisini kurar ve </a:t>
            </a:r>
            <a:r>
              <a:rPr lang="tr-TR" dirty="0" err="1">
                <a:solidFill>
                  <a:srgbClr val="404042"/>
                </a:solidFill>
                <a:latin typeface="Helvetica Neue Light" panose="02000403000000020004" pitchFamily="2" charset="0"/>
                <a:ea typeface="Helvetica Neue Light" panose="02000403000000020004" pitchFamily="2" charset="0"/>
              </a:rPr>
              <a:t>disiplinlerarası</a:t>
            </a:r>
            <a:r>
              <a:rPr lang="tr-TR" dirty="0">
                <a:solidFill>
                  <a:srgbClr val="404042"/>
                </a:solidFill>
                <a:latin typeface="Helvetica Neue Light" panose="02000403000000020004" pitchFamily="2" charset="0"/>
                <a:ea typeface="Helvetica Neue Light" panose="02000403000000020004" pitchFamily="2" charset="0"/>
              </a:rPr>
              <a:t> çalışabilme becerisi kazanır.</a:t>
            </a:r>
          </a:p>
          <a:p>
            <a:pPr lvl="1"/>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Topluma katkı: </a:t>
            </a:r>
            <a:r>
              <a:rPr lang="tr-TR" dirty="0">
                <a:solidFill>
                  <a:srgbClr val="404042"/>
                </a:solidFill>
                <a:latin typeface="Helvetica Neue Light" panose="02000403000000020004" pitchFamily="2" charset="0"/>
                <a:ea typeface="Helvetica Neue Light" panose="02000403000000020004" pitchFamily="2" charset="0"/>
              </a:rPr>
              <a:t>Toplumsal sorunlara yönelik çözümler üretir ve paylaşır.</a:t>
            </a:r>
          </a:p>
          <a:p>
            <a:pPr lvl="1"/>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Girişimcilik: </a:t>
            </a:r>
            <a:r>
              <a:rPr lang="tr-TR" dirty="0">
                <a:solidFill>
                  <a:srgbClr val="404042"/>
                </a:solidFill>
                <a:latin typeface="Helvetica Neue Light" panose="02000403000000020004" pitchFamily="2" charset="0"/>
                <a:ea typeface="Helvetica Neue Light" panose="02000403000000020004" pitchFamily="2" charset="0"/>
              </a:rPr>
              <a:t>Toplumsal ihtiyaçlara yönelik girişimci fikirler (araştırma, sosyal, üretim vb.) geliştirir ve uygular.</a:t>
            </a:r>
          </a:p>
          <a:p>
            <a:pPr lvl="1"/>
            <a:r>
              <a:rPr lang="tr-TR" dirty="0" err="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Uluslararasılaşma</a:t>
            </a:r>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 </a:t>
            </a:r>
            <a:r>
              <a:rPr lang="tr-TR" dirty="0">
                <a:solidFill>
                  <a:srgbClr val="404042"/>
                </a:solidFill>
                <a:latin typeface="Helvetica Neue Light" panose="02000403000000020004" pitchFamily="2" charset="0"/>
                <a:ea typeface="Helvetica Neue Light" panose="02000403000000020004" pitchFamily="2" charset="0"/>
              </a:rPr>
              <a:t>Uluslararası ölçekte alanıyla ilişkili çalışmaları takip ederek katkı sağlama ve işbirliği yapma amacıyla bir yabancı dili kullanma yeterliği kazanır.</a:t>
            </a:r>
            <a:endParaRPr lang="tr-TR"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p>
            <a:pPr marL="342900" indent="-331788">
              <a:spcBef>
                <a:spcPts val="600"/>
              </a:spcBef>
              <a:spcAft>
                <a:spcPts val="600"/>
              </a:spcAft>
              <a:buFont typeface="Wingdings" pitchFamily="2" charset="2"/>
              <a:buChar char="§"/>
            </a:pPr>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 seçmeli dersler</a:t>
            </a:r>
            <a:r>
              <a:rPr lang="tr-TR"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i oluşturuldu.</a:t>
            </a:r>
          </a:p>
          <a:p>
            <a:pPr marL="342900" indent="-331788">
              <a:spcAft>
                <a:spcPts val="600"/>
              </a:spcAft>
              <a:buFont typeface="Wingdings" pitchFamily="2" charset="2"/>
              <a:buChar char="§"/>
            </a:pPr>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Seçmeli dersler </a:t>
            </a:r>
            <a:r>
              <a:rPr lang="tr-TR"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%25 oranında arttırıldı.</a:t>
            </a:r>
          </a:p>
          <a:p>
            <a:pPr marL="342900" indent="-331788">
              <a:spcAft>
                <a:spcPts val="600"/>
              </a:spcAft>
              <a:buFont typeface="Wingdings" pitchFamily="2" charset="2"/>
              <a:buChar char="§"/>
            </a:pPr>
            <a:r>
              <a:rPr lang="tr-TR"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Ulusal </a:t>
            </a:r>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krediler azaltıldı</a:t>
            </a:r>
            <a:r>
              <a:rPr lang="tr-TR"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t>
            </a:r>
          </a:p>
          <a:p>
            <a:pPr marL="468312" lvl="1"/>
            <a:r>
              <a:rPr lang="tr-TR"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Ön Lisans 80 ± 10</a:t>
            </a:r>
          </a:p>
          <a:p>
            <a:pPr marL="468312" lvl="1"/>
            <a:r>
              <a:rPr lang="tr-TR"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Lisans 4 yıllık 160 ± 20</a:t>
            </a:r>
          </a:p>
          <a:p>
            <a:pPr marL="468312" lvl="1"/>
            <a:r>
              <a:rPr lang="tr-TR"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Lisans 5 yıllık 225 ± 25</a:t>
            </a:r>
          </a:p>
        </p:txBody>
      </p:sp>
    </p:spTree>
    <p:extLst>
      <p:ext uri="{BB962C8B-B14F-4D97-AF65-F5344CB8AC3E}">
        <p14:creationId xmlns:p14="http://schemas.microsoft.com/office/powerpoint/2010/main" val="1411197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Dersler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3" name="Table 2">
            <a:extLst>
              <a:ext uri="{FF2B5EF4-FFF2-40B4-BE49-F238E27FC236}">
                <a16:creationId xmlns:a16="http://schemas.microsoft.com/office/drawing/2014/main" id="{28B96F2A-9102-F7C3-BFE5-7B923A12D2CA}"/>
              </a:ext>
            </a:extLst>
          </p:cNvPr>
          <p:cNvGraphicFramePr>
            <a:graphicFrameLocks noGrp="1"/>
          </p:cNvGraphicFramePr>
          <p:nvPr>
            <p:extLst>
              <p:ext uri="{D42A27DB-BD31-4B8C-83A1-F6EECF244321}">
                <p14:modId xmlns:p14="http://schemas.microsoft.com/office/powerpoint/2010/main" val="767516323"/>
              </p:ext>
            </p:extLst>
          </p:nvPr>
        </p:nvGraphicFramePr>
        <p:xfrm>
          <a:off x="1542933" y="1618914"/>
          <a:ext cx="4937761" cy="3383280"/>
        </p:xfrm>
        <a:graphic>
          <a:graphicData uri="http://schemas.openxmlformats.org/drawingml/2006/table">
            <a:tbl>
              <a:tblPr bandRow="1">
                <a:tableStyleId>{1FECB4D8-DB02-4DC6-A0A2-4F2EBAE1DC90}</a:tableStyleId>
              </a:tblPr>
              <a:tblGrid>
                <a:gridCol w="506022">
                  <a:extLst>
                    <a:ext uri="{9D8B030D-6E8A-4147-A177-3AD203B41FA5}">
                      <a16:colId xmlns:a16="http://schemas.microsoft.com/office/drawing/2014/main" val="1693873193"/>
                    </a:ext>
                  </a:extLst>
                </a:gridCol>
                <a:gridCol w="762499">
                  <a:extLst>
                    <a:ext uri="{9D8B030D-6E8A-4147-A177-3AD203B41FA5}">
                      <a16:colId xmlns:a16="http://schemas.microsoft.com/office/drawing/2014/main" val="2336600600"/>
                    </a:ext>
                  </a:extLst>
                </a:gridCol>
                <a:gridCol w="1943100">
                  <a:extLst>
                    <a:ext uri="{9D8B030D-6E8A-4147-A177-3AD203B41FA5}">
                      <a16:colId xmlns:a16="http://schemas.microsoft.com/office/drawing/2014/main" val="3240679006"/>
                    </a:ext>
                  </a:extLst>
                </a:gridCol>
                <a:gridCol w="914400">
                  <a:extLst>
                    <a:ext uri="{9D8B030D-6E8A-4147-A177-3AD203B41FA5}">
                      <a16:colId xmlns:a16="http://schemas.microsoft.com/office/drawing/2014/main" val="2982198708"/>
                    </a:ext>
                  </a:extLst>
                </a:gridCol>
                <a:gridCol w="811740">
                  <a:extLst>
                    <a:ext uri="{9D8B030D-6E8A-4147-A177-3AD203B41FA5}">
                      <a16:colId xmlns:a16="http://schemas.microsoft.com/office/drawing/2014/main" val="3209781189"/>
                    </a:ext>
                  </a:extLst>
                </a:gridCol>
              </a:tblGrid>
              <a:tr h="548640">
                <a:tc gridSpan="5">
                  <a:txBody>
                    <a:bodyPr/>
                    <a:lstStyle/>
                    <a:p>
                      <a:pPr algn="ctr" fontAlgn="b"/>
                      <a:r>
                        <a:rPr lang="tr-TR" sz="1600" b="0" i="0" u="none" strike="noStrike" noProof="0" dirty="0">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1. Yarıyıl</a:t>
                      </a:r>
                    </a:p>
                  </a:txBody>
                  <a:tcPr marL="6090" marR="6090" marT="60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17F7D"/>
                    </a:solidFill>
                  </a:tcPr>
                </a:tc>
                <a:tc hMerge="1">
                  <a:txBody>
                    <a:bodyPr/>
                    <a:lstStyle/>
                    <a:p>
                      <a:pPr algn="l"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hMerge="1">
                  <a:txBody>
                    <a:bodyPr/>
                    <a:lstStyle/>
                    <a:p>
                      <a:pPr algn="l"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hMerge="1">
                  <a:txBody>
                    <a:bodyPr/>
                    <a:lstStyle/>
                    <a:p>
                      <a:pPr algn="ctr"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hMerge="1">
                  <a:txBody>
                    <a:bodyPr/>
                    <a:lstStyle/>
                    <a:p>
                      <a:pPr algn="ctr"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w="12700" cmpd="sng">
                      <a:noFill/>
                    </a:lnR>
                    <a:lnT w="12700" cmpd="sng">
                      <a:noFill/>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900515000"/>
                  </a:ext>
                </a:extLst>
              </a:tr>
              <a:tr h="274320">
                <a:tc>
                  <a:txBody>
                    <a:bodyPr/>
                    <a:lstStyle/>
                    <a:p>
                      <a:pPr algn="ctr" fontAlgn="b"/>
                      <a:endParaRPr lang="en-US" sz="1200" b="0" i="0" u="none" strike="noStrike">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l" fontAlgn="b"/>
                      <a:r>
                        <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rPr>
                        <a:t>D. Kodu</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l" fontAlgn="b"/>
                      <a:r>
                        <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rPr>
                        <a:t>Dersin Adı</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ctr" fontAlgn="b"/>
                      <a:r>
                        <a:rPr lang="tr-TR" sz="1200" b="0" i="0" u="none" strike="noStrike" noProof="0" dirty="0" err="1">
                          <a:solidFill>
                            <a:schemeClr val="bg1"/>
                          </a:solidFill>
                          <a:effectLst/>
                          <a:latin typeface="Helvetica Neue Light" panose="02000403000000020004" pitchFamily="2" charset="0"/>
                          <a:ea typeface="Helvetica Neue Light" panose="02000403000000020004" pitchFamily="2" charset="0"/>
                        </a:rPr>
                        <a:t>K.Etki</a:t>
                      </a:r>
                      <a:endPar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ctr" fontAlgn="b"/>
                      <a:r>
                        <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rPr>
                        <a:t>AKTS</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80436244"/>
                  </a:ext>
                </a:extLst>
              </a:tr>
              <a:tr h="274320">
                <a:tc>
                  <a:txBody>
                    <a:bodyPr/>
                    <a:lstStyle/>
                    <a:p>
                      <a:pPr algn="ctr" fontAlgn="b"/>
                      <a:r>
                        <a:rPr lang="en-US" sz="1200" u="none" strike="noStrike" dirty="0">
                          <a:solidFill>
                            <a:srgbClr val="404042"/>
                          </a:solidFill>
                          <a:effectLst/>
                        </a:rPr>
                        <a:t>Z</a:t>
                      </a:r>
                      <a:endParaRPr lang="en-US" sz="1200" b="0" i="0" u="none" strike="noStrike"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smtClean="0">
                          <a:solidFill>
                            <a:srgbClr val="404042"/>
                          </a:solidFill>
                          <a:effectLst/>
                          <a:latin typeface="Arial" panose="020B0604020202020204" pitchFamily="34" charset="0"/>
                          <a:ea typeface="Helvetica Neue Light" panose="02000403000000020004" pitchFamily="2" charset="0"/>
                          <a:cs typeface="Arial" panose="020B0604020202020204" pitchFamily="34" charset="0"/>
                        </a:rPr>
                        <a:t>YDZ101</a:t>
                      </a:r>
                      <a:endParaRPr lang="tr-TR" sz="1200" b="0" i="0" u="none" strike="noStrike" noProof="0" dirty="0">
                        <a:solidFill>
                          <a:srgbClr val="404042"/>
                        </a:solidFill>
                        <a:effectLst/>
                        <a:latin typeface="Arial" panose="020B0604020202020204" pitchFamily="34" charset="0"/>
                        <a:ea typeface="Helvetica Neue Light" panose="02000403000000020004" pitchFamily="2" charset="0"/>
                        <a:cs typeface="Arial" panose="020B0604020202020204" pitchFamily="34"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smtClean="0">
                          <a:solidFill>
                            <a:srgbClr val="404042"/>
                          </a:solidFill>
                          <a:effectLst/>
                          <a:latin typeface="Arial" panose="020B0604020202020204" pitchFamily="34" charset="0"/>
                          <a:ea typeface="Helvetica Neue Light" panose="02000403000000020004" pitchFamily="2" charset="0"/>
                          <a:cs typeface="Arial" panose="020B0604020202020204" pitchFamily="34" charset="0"/>
                        </a:rPr>
                        <a:t>Yabancı Dil I</a:t>
                      </a:r>
                      <a:endParaRPr lang="tr-TR" sz="1200" b="0" i="0" u="none" strike="noStrike" noProof="0" dirty="0">
                        <a:solidFill>
                          <a:srgbClr val="404042"/>
                        </a:solidFill>
                        <a:effectLst/>
                        <a:latin typeface="Arial" panose="020B0604020202020204" pitchFamily="34" charset="0"/>
                        <a:ea typeface="Helvetica Neue Light" panose="02000403000000020004" pitchFamily="2" charset="0"/>
                        <a:cs typeface="Arial" panose="020B0604020202020204" pitchFamily="34"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a:solidFill>
                            <a:srgbClr val="404042"/>
                          </a:solidFill>
                          <a:effectLst/>
                          <a:latin typeface="Helvetica Neue Light" panose="02000403000000020004" pitchFamily="2" charset="0"/>
                          <a:ea typeface="Helvetica Neue Light" panose="02000403000000020004" pitchFamily="2" charset="0"/>
                        </a:rPr>
                        <a:t>1</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18659269"/>
                  </a:ext>
                </a:extLst>
              </a:tr>
              <a:tr h="274320">
                <a:tc>
                  <a:txBody>
                    <a:bodyPr/>
                    <a:lstStyle/>
                    <a:p>
                      <a:pPr algn="ctr" fontAlgn="b"/>
                      <a:r>
                        <a:rPr lang="en-US" sz="1200" u="none" strike="noStrike" dirty="0">
                          <a:solidFill>
                            <a:srgbClr val="404042"/>
                          </a:solidFill>
                          <a:effectLst/>
                        </a:rPr>
                        <a:t>Z</a:t>
                      </a:r>
                      <a:endParaRPr lang="en-US" sz="1200" b="0" i="0" u="none" strike="noStrike"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tr-TR" sz="1050" b="0" i="0" u="none" strike="noStrike" dirty="0">
                          <a:solidFill>
                            <a:srgbClr val="000000"/>
                          </a:solidFill>
                          <a:effectLst/>
                          <a:latin typeface="Arial" panose="020B0604020202020204" pitchFamily="34" charset="0"/>
                          <a:cs typeface="Arial" panose="020B0604020202020204" pitchFamily="34" charset="0"/>
                        </a:rPr>
                        <a:t>AIT101</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tr-TR" sz="1050" b="0" i="0" u="none" strike="noStrike" dirty="0">
                          <a:solidFill>
                            <a:srgbClr val="000000"/>
                          </a:solidFill>
                          <a:effectLst/>
                          <a:latin typeface="Arial" panose="020B0604020202020204" pitchFamily="34" charset="0"/>
                          <a:cs typeface="Arial" panose="020B0604020202020204" pitchFamily="34" charset="0"/>
                        </a:rPr>
                        <a:t>Atatürk İlkeleri ve İnkılap Tarihi I</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1</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32261101"/>
                  </a:ext>
                </a:extLst>
              </a:tr>
              <a:tr h="274320">
                <a:tc>
                  <a:txBody>
                    <a:bodyPr/>
                    <a:lstStyle/>
                    <a:p>
                      <a:pPr algn="ctr" fontAlgn="b"/>
                      <a:r>
                        <a:rPr lang="en-US" sz="1200" u="none" strike="noStrike" dirty="0">
                          <a:solidFill>
                            <a:srgbClr val="404042"/>
                          </a:solidFill>
                          <a:effectLst/>
                        </a:rPr>
                        <a:t>Z</a:t>
                      </a:r>
                      <a:endParaRPr lang="en-US" sz="1200" b="0" i="0" u="none" strike="noStrike"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tr-TR" sz="1200" b="0" i="0" u="none" strike="noStrike" dirty="0">
                          <a:solidFill>
                            <a:srgbClr val="000000"/>
                          </a:solidFill>
                          <a:effectLst/>
                          <a:latin typeface="Arial" panose="020B0604020202020204" pitchFamily="34" charset="0"/>
                        </a:rPr>
                        <a:t>FMT151</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tr-TR" sz="1200" b="0" i="0" u="none" strike="noStrike" dirty="0">
                          <a:solidFill>
                            <a:srgbClr val="000000"/>
                          </a:solidFill>
                          <a:effectLst/>
                          <a:latin typeface="Arial" panose="020B0604020202020204" pitchFamily="34" charset="0"/>
                        </a:rPr>
                        <a:t>Matematik I</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smtClean="0">
                          <a:solidFill>
                            <a:srgbClr val="000000"/>
                          </a:solidFill>
                          <a:effectLst/>
                          <a:latin typeface="Helvetica Neue Light" panose="02000403000000020004" pitchFamily="2" charset="0"/>
                          <a:ea typeface="Helvetica Neue Light" panose="02000403000000020004" pitchFamily="2" charset="0"/>
                        </a:rPr>
                        <a:t>6</a:t>
                      </a:r>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08542614"/>
                  </a:ext>
                </a:extLst>
              </a:tr>
              <a:tr h="274320">
                <a:tc>
                  <a:txBody>
                    <a:bodyPr/>
                    <a:lstStyle/>
                    <a:p>
                      <a:pPr algn="ctr" fontAlgn="b"/>
                      <a:r>
                        <a:rPr lang="en-US" sz="1200" u="none" strike="noStrike" dirty="0">
                          <a:solidFill>
                            <a:srgbClr val="404042"/>
                          </a:solidFill>
                          <a:effectLst/>
                        </a:rPr>
                        <a:t>Z</a:t>
                      </a:r>
                      <a:endParaRPr lang="en-US" sz="1200" b="0" i="0" u="none" strike="noStrike"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tr-TR" sz="1200" b="0" i="0" u="none" strike="noStrike" dirty="0">
                          <a:solidFill>
                            <a:srgbClr val="000000"/>
                          </a:solidFill>
                          <a:effectLst/>
                          <a:latin typeface="Arial" panose="020B0604020202020204" pitchFamily="34" charset="0"/>
                        </a:rPr>
                        <a:t>FFZ103</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tr-TR" sz="1200" b="0" i="0" u="none" strike="noStrike">
                          <a:solidFill>
                            <a:srgbClr val="000000"/>
                          </a:solidFill>
                          <a:effectLst/>
                          <a:latin typeface="Arial" panose="020B0604020202020204" pitchFamily="34" charset="0"/>
                        </a:rPr>
                        <a:t>Fizik I</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smtClean="0">
                          <a:solidFill>
                            <a:srgbClr val="000000"/>
                          </a:solidFill>
                          <a:effectLst/>
                          <a:latin typeface="Helvetica Neue Light" panose="02000403000000020004" pitchFamily="2" charset="0"/>
                          <a:ea typeface="Helvetica Neue Light" panose="02000403000000020004" pitchFamily="2" charset="0"/>
                        </a:rPr>
                        <a:t>4</a:t>
                      </a:r>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78333402"/>
                  </a:ext>
                </a:extLst>
              </a:tr>
              <a:tr h="274320">
                <a:tc>
                  <a:txBody>
                    <a:bodyPr/>
                    <a:lstStyle/>
                    <a:p>
                      <a:pPr algn="ctr" fontAlgn="b"/>
                      <a:r>
                        <a:rPr lang="en-US" sz="1200" u="none" strike="noStrike" dirty="0">
                          <a:solidFill>
                            <a:srgbClr val="404042"/>
                          </a:solidFill>
                          <a:effectLst/>
                        </a:rPr>
                        <a:t>Z</a:t>
                      </a:r>
                      <a:endParaRPr lang="en-US" sz="1200" b="0" i="0" u="none" strike="noStrike"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tr-TR" sz="1200" b="0" i="0" u="none" strike="noStrike" dirty="0">
                          <a:solidFill>
                            <a:srgbClr val="000000"/>
                          </a:solidFill>
                          <a:effectLst/>
                          <a:latin typeface="Arial" panose="020B0604020202020204" pitchFamily="34" charset="0"/>
                        </a:rPr>
                        <a:t>FKM115</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tr-TR" sz="1200" b="0" i="0" u="none" strike="noStrike">
                          <a:solidFill>
                            <a:srgbClr val="000000"/>
                          </a:solidFill>
                          <a:effectLst/>
                          <a:latin typeface="Arial" panose="020B0604020202020204" pitchFamily="34" charset="0"/>
                        </a:rPr>
                        <a:t>Kimya</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smtClean="0">
                          <a:solidFill>
                            <a:srgbClr val="000000"/>
                          </a:solidFill>
                          <a:effectLst/>
                          <a:latin typeface="Helvetica Neue Light" panose="02000403000000020004" pitchFamily="2" charset="0"/>
                          <a:ea typeface="Helvetica Neue Light" panose="02000403000000020004" pitchFamily="2" charset="0"/>
                        </a:rPr>
                        <a:t>5</a:t>
                      </a:r>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92646"/>
                  </a:ext>
                </a:extLst>
              </a:tr>
              <a:tr h="274320">
                <a:tc>
                  <a:txBody>
                    <a:bodyPr/>
                    <a:lstStyle/>
                    <a:p>
                      <a:pPr algn="ctr" fontAlgn="b"/>
                      <a:r>
                        <a:rPr lang="en-US" sz="1200" u="none" strike="noStrike" dirty="0">
                          <a:solidFill>
                            <a:srgbClr val="404042"/>
                          </a:solidFill>
                          <a:effectLst/>
                        </a:rPr>
                        <a:t>Z</a:t>
                      </a:r>
                      <a:endParaRPr lang="en-US" sz="1200" b="0" i="0" u="none" strike="noStrike"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tr-TR" sz="1200" b="0" i="0" u="none" strike="noStrike" dirty="0">
                          <a:solidFill>
                            <a:srgbClr val="000000"/>
                          </a:solidFill>
                          <a:effectLst/>
                          <a:latin typeface="Arial" panose="020B0604020202020204" pitchFamily="34" charset="0"/>
                        </a:rPr>
                        <a:t>MUH101</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tr-TR" sz="1200" b="0" i="0" u="none" strike="noStrike" dirty="0">
                          <a:solidFill>
                            <a:srgbClr val="000000"/>
                          </a:solidFill>
                          <a:effectLst/>
                          <a:latin typeface="Arial" panose="020B0604020202020204" pitchFamily="34" charset="0"/>
                        </a:rPr>
                        <a:t>Teknik Resim</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smtClean="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5</a:t>
                      </a:r>
                      <a:endParaRPr lang="tr-TR" sz="1200" b="0" i="0" u="none" strike="noStrike" noProof="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16360088"/>
                  </a:ext>
                </a:extLst>
              </a:tr>
              <a:tr h="274320">
                <a:tc>
                  <a:txBody>
                    <a:bodyPr/>
                    <a:lstStyle/>
                    <a:p>
                      <a:pPr algn="ctr" fontAlgn="b"/>
                      <a:r>
                        <a:rPr lang="en-US" sz="1200" u="none" strike="noStrike" dirty="0">
                          <a:solidFill>
                            <a:srgbClr val="404042"/>
                          </a:solidFill>
                          <a:effectLst/>
                        </a:rPr>
                        <a:t>Z</a:t>
                      </a:r>
                      <a:endParaRPr lang="en-US" sz="1200" b="0" i="0" u="none" strike="noStrike"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tr-TR" sz="1200" b="0" i="0" u="none" strike="noStrike" dirty="0">
                          <a:solidFill>
                            <a:srgbClr val="000000"/>
                          </a:solidFill>
                          <a:effectLst/>
                          <a:latin typeface="Arial" panose="020B0604020202020204" pitchFamily="34" charset="0"/>
                        </a:rPr>
                        <a:t>MUH102</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tr-TR" sz="1200" b="0" i="0" u="none" strike="noStrike" dirty="0">
                          <a:solidFill>
                            <a:srgbClr val="000000"/>
                          </a:solidFill>
                          <a:effectLst/>
                          <a:latin typeface="Arial" panose="020B0604020202020204" pitchFamily="34" charset="0"/>
                        </a:rPr>
                        <a:t>Bilgisayar Programlama</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smtClean="0">
                          <a:solidFill>
                            <a:srgbClr val="000000"/>
                          </a:solidFill>
                          <a:effectLst/>
                          <a:latin typeface="Helvetica Neue Light" panose="02000403000000020004" pitchFamily="2" charset="0"/>
                          <a:ea typeface="Helvetica Neue Light" panose="02000403000000020004" pitchFamily="2" charset="0"/>
                        </a:rPr>
                        <a:t>5</a:t>
                      </a:r>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44099856"/>
                  </a:ext>
                </a:extLst>
              </a:tr>
              <a:tr h="274320">
                <a:tc>
                  <a:txBody>
                    <a:bodyPr/>
                    <a:lstStyle/>
                    <a:p>
                      <a:pPr algn="ctr" fontAlgn="b"/>
                      <a:r>
                        <a:rPr lang="en-US" sz="1200" u="none" strike="noStrike" dirty="0">
                          <a:solidFill>
                            <a:srgbClr val="404042"/>
                          </a:solidFill>
                          <a:effectLst/>
                        </a:rPr>
                        <a:t>Z</a:t>
                      </a:r>
                      <a:endParaRPr lang="en-US" sz="1200" b="0" i="0" u="none" strike="noStrike"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tr-TR" sz="1200" b="0" i="0" u="none" strike="noStrike">
                          <a:solidFill>
                            <a:srgbClr val="000000"/>
                          </a:solidFill>
                          <a:effectLst/>
                          <a:latin typeface="Arial" panose="020B0604020202020204" pitchFamily="34" charset="0"/>
                        </a:rPr>
                        <a:t>MEN101</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tr-TR" sz="1200" b="0" i="0" u="none" strike="noStrike" dirty="0">
                          <a:solidFill>
                            <a:srgbClr val="000000"/>
                          </a:solidFill>
                          <a:effectLst/>
                          <a:latin typeface="Arial" panose="020B0604020202020204" pitchFamily="34" charset="0"/>
                        </a:rPr>
                        <a:t>Endüstri Mühendisliğine Giriş</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smtClean="0">
                          <a:solidFill>
                            <a:srgbClr val="000000"/>
                          </a:solidFill>
                          <a:effectLst/>
                          <a:latin typeface="Helvetica Neue Light" panose="02000403000000020004" pitchFamily="2" charset="0"/>
                          <a:ea typeface="Helvetica Neue Light" panose="02000403000000020004" pitchFamily="2" charset="0"/>
                        </a:rPr>
                        <a:t>3</a:t>
                      </a:r>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4871251"/>
                  </a:ext>
                </a:extLst>
              </a:tr>
              <a:tr h="274320">
                <a:tc>
                  <a:txBody>
                    <a:bodyPr/>
                    <a:lstStyle/>
                    <a:p>
                      <a:pPr algn="ctr" fontAlgn="b"/>
                      <a:endParaRPr lang="en-US" sz="1200" b="0" i="0" u="none" strike="noStrike">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9753426"/>
                  </a:ext>
                </a:extLst>
              </a:tr>
            </a:tbl>
          </a:graphicData>
        </a:graphic>
      </p:graphicFrame>
      <p:graphicFrame>
        <p:nvGraphicFramePr>
          <p:cNvPr id="4" name="Table 3">
            <a:extLst>
              <a:ext uri="{FF2B5EF4-FFF2-40B4-BE49-F238E27FC236}">
                <a16:creationId xmlns:a16="http://schemas.microsoft.com/office/drawing/2014/main" id="{929B6A2E-CCB3-76B9-8479-5BC098F6C30C}"/>
              </a:ext>
            </a:extLst>
          </p:cNvPr>
          <p:cNvGraphicFramePr>
            <a:graphicFrameLocks noGrp="1"/>
          </p:cNvGraphicFramePr>
          <p:nvPr>
            <p:extLst>
              <p:ext uri="{D42A27DB-BD31-4B8C-83A1-F6EECF244321}">
                <p14:modId xmlns:p14="http://schemas.microsoft.com/office/powerpoint/2010/main" val="4100134114"/>
              </p:ext>
            </p:extLst>
          </p:nvPr>
        </p:nvGraphicFramePr>
        <p:xfrm>
          <a:off x="6625104" y="1618914"/>
          <a:ext cx="4937761" cy="3566160"/>
        </p:xfrm>
        <a:graphic>
          <a:graphicData uri="http://schemas.openxmlformats.org/drawingml/2006/table">
            <a:tbl>
              <a:tblPr bandRow="1">
                <a:tableStyleId>{1FECB4D8-DB02-4DC6-A0A2-4F2EBAE1DC90}</a:tableStyleId>
              </a:tblPr>
              <a:tblGrid>
                <a:gridCol w="487417">
                  <a:extLst>
                    <a:ext uri="{9D8B030D-6E8A-4147-A177-3AD203B41FA5}">
                      <a16:colId xmlns:a16="http://schemas.microsoft.com/office/drawing/2014/main" val="1693873193"/>
                    </a:ext>
                  </a:extLst>
                </a:gridCol>
                <a:gridCol w="812800">
                  <a:extLst>
                    <a:ext uri="{9D8B030D-6E8A-4147-A177-3AD203B41FA5}">
                      <a16:colId xmlns:a16="http://schemas.microsoft.com/office/drawing/2014/main" val="2336600600"/>
                    </a:ext>
                  </a:extLst>
                </a:gridCol>
                <a:gridCol w="2159000">
                  <a:extLst>
                    <a:ext uri="{9D8B030D-6E8A-4147-A177-3AD203B41FA5}">
                      <a16:colId xmlns:a16="http://schemas.microsoft.com/office/drawing/2014/main" val="3240679006"/>
                    </a:ext>
                  </a:extLst>
                </a:gridCol>
                <a:gridCol w="852770">
                  <a:extLst>
                    <a:ext uri="{9D8B030D-6E8A-4147-A177-3AD203B41FA5}">
                      <a16:colId xmlns:a16="http://schemas.microsoft.com/office/drawing/2014/main" val="2982198708"/>
                    </a:ext>
                  </a:extLst>
                </a:gridCol>
                <a:gridCol w="625774">
                  <a:extLst>
                    <a:ext uri="{9D8B030D-6E8A-4147-A177-3AD203B41FA5}">
                      <a16:colId xmlns:a16="http://schemas.microsoft.com/office/drawing/2014/main" val="3209781189"/>
                    </a:ext>
                  </a:extLst>
                </a:gridCol>
              </a:tblGrid>
              <a:tr h="548640">
                <a:tc gridSpan="5">
                  <a:txBody>
                    <a:bodyPr/>
                    <a:lstStyle/>
                    <a:p>
                      <a:pPr algn="ctr" fontAlgn="b"/>
                      <a:r>
                        <a:rPr lang="tr-TR" sz="1600" b="0" i="0" u="none" strike="noStrike" noProof="0" dirty="0">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2. Yarıyıl</a:t>
                      </a:r>
                    </a:p>
                  </a:txBody>
                  <a:tcPr marL="6090" marR="6090" marT="60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17F7D"/>
                    </a:solidFill>
                  </a:tcPr>
                </a:tc>
                <a:tc hMerge="1">
                  <a:txBody>
                    <a:bodyPr/>
                    <a:lstStyle/>
                    <a:p>
                      <a:pPr algn="l"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hMerge="1">
                  <a:txBody>
                    <a:bodyPr/>
                    <a:lstStyle/>
                    <a:p>
                      <a:pPr algn="l"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hMerge="1">
                  <a:txBody>
                    <a:bodyPr/>
                    <a:lstStyle/>
                    <a:p>
                      <a:pPr algn="ctr"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hMerge="1">
                  <a:txBody>
                    <a:bodyPr/>
                    <a:lstStyle/>
                    <a:p>
                      <a:pPr algn="ctr"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w="12700" cmpd="sng">
                      <a:noFill/>
                    </a:lnR>
                    <a:lnT w="12700" cmpd="sng">
                      <a:noFill/>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900515000"/>
                  </a:ext>
                </a:extLst>
              </a:tr>
              <a:tr h="274320">
                <a:tc>
                  <a:txBody>
                    <a:bodyPr/>
                    <a:lstStyle/>
                    <a:p>
                      <a:pPr algn="ctr" fontAlgn="b"/>
                      <a:endParaRPr lang="en-US" sz="1200" b="0" i="0" u="none" strike="noStrike">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l" fontAlgn="b"/>
                      <a:r>
                        <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rPr>
                        <a:t>D. Kodu</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l" fontAlgn="b"/>
                      <a:r>
                        <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rPr>
                        <a:t>Dersin Adı</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ctr" fontAlgn="b"/>
                      <a:r>
                        <a:rPr lang="tr-TR" sz="1200" b="0" i="0" u="none" strike="noStrike" noProof="0" dirty="0" err="1">
                          <a:solidFill>
                            <a:schemeClr val="bg1"/>
                          </a:solidFill>
                          <a:effectLst/>
                          <a:latin typeface="Helvetica Neue Light" panose="02000403000000020004" pitchFamily="2" charset="0"/>
                          <a:ea typeface="Helvetica Neue Light" panose="02000403000000020004" pitchFamily="2" charset="0"/>
                        </a:rPr>
                        <a:t>K.Etki</a:t>
                      </a:r>
                      <a:endPar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ctr" fontAlgn="b"/>
                      <a:r>
                        <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rPr>
                        <a:t>AKTS</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80436244"/>
                  </a:ext>
                </a:extLst>
              </a:tr>
              <a:tr h="274320">
                <a:tc>
                  <a:txBody>
                    <a:bodyPr/>
                    <a:lstStyle/>
                    <a:p>
                      <a:pPr algn="ctr" fontAlgn="b"/>
                      <a:r>
                        <a:rPr lang="en-US" sz="1200" u="none" strike="noStrike" dirty="0">
                          <a:solidFill>
                            <a:srgbClr val="404042"/>
                          </a:solidFill>
                          <a:effectLst/>
                        </a:rPr>
                        <a:t>Z</a:t>
                      </a:r>
                      <a:endParaRPr lang="en-US" sz="1200" b="0" i="0" u="none" strike="noStrike"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tr-TR" sz="1200" b="0" i="0" u="none" strike="noStrike" dirty="0" smtClean="0">
                          <a:solidFill>
                            <a:srgbClr val="000000"/>
                          </a:solidFill>
                          <a:effectLst/>
                          <a:latin typeface="Arial" panose="020B0604020202020204" pitchFamily="34" charset="0"/>
                        </a:rPr>
                        <a:t>YDZ102</a:t>
                      </a:r>
                      <a:endParaRPr lang="tr-TR" sz="1200" b="0" i="0" u="none" strike="noStrike" dirty="0">
                        <a:solidFill>
                          <a:srgbClr val="000000"/>
                        </a:solidFill>
                        <a:effectLst/>
                        <a:latin typeface="Arial" panose="020B0604020202020204" pitchFamily="34" charset="0"/>
                      </a:endParaRP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tr-TR" sz="1200" b="0" i="0" u="none" strike="noStrike" noProof="0" dirty="0" smtClean="0">
                          <a:solidFill>
                            <a:srgbClr val="404042"/>
                          </a:solidFill>
                          <a:effectLst/>
                          <a:latin typeface="Arial" panose="020B0604020202020204" pitchFamily="34" charset="0"/>
                          <a:ea typeface="Helvetica Neue Light" panose="02000403000000020004" pitchFamily="2" charset="0"/>
                          <a:cs typeface="Arial" panose="020B0604020202020204" pitchFamily="34" charset="0"/>
                        </a:rPr>
                        <a:t>Yabancı Dil </a:t>
                      </a:r>
                      <a:r>
                        <a:rPr lang="tr-TR" sz="1200" b="0" i="0" u="none" strike="noStrike" dirty="0" smtClean="0">
                          <a:solidFill>
                            <a:srgbClr val="000000"/>
                          </a:solidFill>
                          <a:effectLst/>
                          <a:latin typeface="Arial" panose="020B0604020202020204" pitchFamily="34" charset="0"/>
                        </a:rPr>
                        <a:t>II</a:t>
                      </a:r>
                      <a:endParaRPr lang="tr-TR" sz="1200" b="0" i="0" u="none" strike="noStrike" dirty="0">
                        <a:solidFill>
                          <a:srgbClr val="000000"/>
                        </a:solidFill>
                        <a:effectLst/>
                        <a:latin typeface="Arial" panose="020B0604020202020204" pitchFamily="34" charset="0"/>
                      </a:endParaRP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smtClean="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1</a:t>
                      </a:r>
                      <a:endParaRPr lang="tr-TR" sz="1200" b="0" i="0" u="none" strike="noStrike" noProof="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29146281"/>
                  </a:ext>
                </a:extLst>
              </a:tr>
              <a:tr h="274320">
                <a:tc>
                  <a:txBody>
                    <a:bodyPr/>
                    <a:lstStyle/>
                    <a:p>
                      <a:pPr algn="ctr" fontAlgn="b"/>
                      <a:r>
                        <a:rPr lang="en-US" sz="1200" u="none" strike="noStrike" dirty="0">
                          <a:solidFill>
                            <a:srgbClr val="404042"/>
                          </a:solidFill>
                          <a:effectLst/>
                        </a:rPr>
                        <a:t>Z</a:t>
                      </a:r>
                      <a:endParaRPr lang="en-US" sz="1200" b="0" i="0" u="none" strike="noStrike"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tr-TR" sz="1200" b="0" i="0" u="none" strike="noStrike">
                          <a:solidFill>
                            <a:srgbClr val="000000"/>
                          </a:solidFill>
                          <a:effectLst/>
                          <a:latin typeface="Arial" panose="020B0604020202020204" pitchFamily="34" charset="0"/>
                        </a:rPr>
                        <a:t>AIT102</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tr-TR" sz="1100" b="0" i="0" u="none" strike="noStrike" dirty="0">
                          <a:solidFill>
                            <a:srgbClr val="000000"/>
                          </a:solidFill>
                          <a:effectLst/>
                          <a:latin typeface="Arial" panose="020B0604020202020204" pitchFamily="34" charset="0"/>
                        </a:rPr>
                        <a:t>Atatürk İlkeleri ve İnkılap Tarihi II</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smtClean="0">
                          <a:solidFill>
                            <a:srgbClr val="000000"/>
                          </a:solidFill>
                          <a:effectLst/>
                          <a:latin typeface="Helvetica Neue Light" panose="02000403000000020004" pitchFamily="2" charset="0"/>
                          <a:ea typeface="Helvetica Neue Light" panose="02000403000000020004" pitchFamily="2" charset="0"/>
                        </a:rPr>
                        <a:t>1</a:t>
                      </a:r>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44156198"/>
                  </a:ext>
                </a:extLst>
              </a:tr>
              <a:tr h="274320">
                <a:tc>
                  <a:txBody>
                    <a:bodyPr/>
                    <a:lstStyle/>
                    <a:p>
                      <a:pPr algn="ctr" fontAlgn="b"/>
                      <a:r>
                        <a:rPr lang="en-US" sz="1200" u="none" strike="noStrike" dirty="0">
                          <a:solidFill>
                            <a:srgbClr val="404042"/>
                          </a:solidFill>
                          <a:effectLst/>
                        </a:rPr>
                        <a:t>Z</a:t>
                      </a:r>
                      <a:endParaRPr lang="en-US" sz="1200" b="0" i="0" u="none" strike="noStrike"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tr-TR" sz="1200" b="0" i="0" u="none" strike="noStrike">
                          <a:solidFill>
                            <a:srgbClr val="000000"/>
                          </a:solidFill>
                          <a:effectLst/>
                          <a:latin typeface="Arial" panose="020B0604020202020204" pitchFamily="34" charset="0"/>
                        </a:rPr>
                        <a:t>FMT152</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tr-TR" sz="1200" b="0" i="0" u="none" strike="noStrike">
                          <a:solidFill>
                            <a:srgbClr val="000000"/>
                          </a:solidFill>
                          <a:effectLst/>
                          <a:latin typeface="Arial" panose="020B0604020202020204" pitchFamily="34" charset="0"/>
                        </a:rPr>
                        <a:t>Matematik II</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smtClean="0">
                          <a:solidFill>
                            <a:srgbClr val="000000"/>
                          </a:solidFill>
                          <a:effectLst/>
                          <a:latin typeface="Helvetica Neue Light" panose="02000403000000020004" pitchFamily="2" charset="0"/>
                          <a:ea typeface="Helvetica Neue Light" panose="02000403000000020004" pitchFamily="2" charset="0"/>
                        </a:rPr>
                        <a:t>6</a:t>
                      </a:r>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69927685"/>
                  </a:ext>
                </a:extLst>
              </a:tr>
              <a:tr h="274320">
                <a:tc>
                  <a:txBody>
                    <a:bodyPr/>
                    <a:lstStyle/>
                    <a:p>
                      <a:pPr algn="ctr" fontAlgn="b"/>
                      <a:r>
                        <a:rPr lang="en-US" sz="1200" u="none" strike="noStrike" dirty="0">
                          <a:solidFill>
                            <a:srgbClr val="404042"/>
                          </a:solidFill>
                          <a:effectLst/>
                        </a:rPr>
                        <a:t>Z</a:t>
                      </a:r>
                      <a:endParaRPr lang="en-US" sz="1200" b="0" i="0" u="none" strike="noStrike"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tr-TR" sz="1200" b="0" i="0" u="none" strike="noStrike">
                          <a:solidFill>
                            <a:srgbClr val="000000"/>
                          </a:solidFill>
                          <a:effectLst/>
                          <a:latin typeface="Arial" panose="020B0604020202020204" pitchFamily="34" charset="0"/>
                        </a:rPr>
                        <a:t>FFZ104</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tr-TR" sz="1200" b="0" i="0" u="none" strike="noStrike">
                          <a:solidFill>
                            <a:srgbClr val="000000"/>
                          </a:solidFill>
                          <a:effectLst/>
                          <a:latin typeface="Arial" panose="020B0604020202020204" pitchFamily="34" charset="0"/>
                        </a:rPr>
                        <a:t>Fizik II</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smtClean="0">
                          <a:solidFill>
                            <a:srgbClr val="000000"/>
                          </a:solidFill>
                          <a:effectLst/>
                          <a:latin typeface="Helvetica Neue Light" panose="02000403000000020004" pitchFamily="2" charset="0"/>
                          <a:ea typeface="Helvetica Neue Light" panose="02000403000000020004" pitchFamily="2" charset="0"/>
                        </a:rPr>
                        <a:t>4</a:t>
                      </a:r>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12245166"/>
                  </a:ext>
                </a:extLst>
              </a:tr>
              <a:tr h="274320">
                <a:tc>
                  <a:txBody>
                    <a:bodyPr/>
                    <a:lstStyle/>
                    <a:p>
                      <a:pPr algn="ctr" fontAlgn="b"/>
                      <a:r>
                        <a:rPr lang="en-US" sz="1200" u="none" strike="noStrike" dirty="0">
                          <a:solidFill>
                            <a:srgbClr val="404042"/>
                          </a:solidFill>
                          <a:effectLst/>
                        </a:rPr>
                        <a:t>Z</a:t>
                      </a:r>
                      <a:endParaRPr lang="en-US" sz="1200" b="0" i="0" u="none" strike="noStrike"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tr-TR" sz="1200" b="0" i="0" u="none" strike="noStrike">
                          <a:solidFill>
                            <a:srgbClr val="000000"/>
                          </a:solidFill>
                          <a:effectLst/>
                          <a:latin typeface="Arial" panose="020B0604020202020204" pitchFamily="34" charset="0"/>
                        </a:rPr>
                        <a:t>MEN102</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tr-TR" sz="1200" b="0" i="0" u="none" strike="noStrike">
                          <a:solidFill>
                            <a:srgbClr val="000000"/>
                          </a:solidFill>
                          <a:effectLst/>
                          <a:latin typeface="Arial" panose="020B0604020202020204" pitchFamily="34" charset="0"/>
                        </a:rPr>
                        <a:t>Olasılığa Giriş</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smtClean="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7</a:t>
                      </a:r>
                      <a:endParaRPr lang="tr-TR" sz="1200" b="0" i="0" u="none" strike="noStrike" noProof="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63044069"/>
                  </a:ext>
                </a:extLst>
              </a:tr>
              <a:tr h="274320">
                <a:tc>
                  <a:txBody>
                    <a:bodyPr/>
                    <a:lstStyle/>
                    <a:p>
                      <a:pPr algn="ctr" fontAlgn="b"/>
                      <a:r>
                        <a:rPr lang="en-US" sz="1200" u="none" strike="noStrike" dirty="0">
                          <a:solidFill>
                            <a:srgbClr val="404042"/>
                          </a:solidFill>
                          <a:effectLst/>
                        </a:rPr>
                        <a:t>Z</a:t>
                      </a:r>
                      <a:endParaRPr lang="en-US" sz="1200" b="0" i="0" u="none" strike="noStrike"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tr-TR" sz="1200" b="0" i="0" u="none" strike="noStrike">
                          <a:solidFill>
                            <a:srgbClr val="000000"/>
                          </a:solidFill>
                          <a:effectLst/>
                          <a:latin typeface="Arial" panose="020B0604020202020204" pitchFamily="34" charset="0"/>
                        </a:rPr>
                        <a:t>MEN104</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tr-TR" sz="1200" b="0" i="0" u="none" strike="noStrike">
                          <a:solidFill>
                            <a:srgbClr val="000000"/>
                          </a:solidFill>
                          <a:effectLst/>
                          <a:latin typeface="Arial" panose="020B0604020202020204" pitchFamily="34" charset="0"/>
                        </a:rPr>
                        <a:t>Bilgisayar Programlama II</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smtClean="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7</a:t>
                      </a:r>
                      <a:endParaRPr lang="tr-TR" sz="1200" b="0" i="0" u="none" strike="noStrike" noProof="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26405887"/>
                  </a:ext>
                </a:extLst>
              </a:tr>
              <a:tr h="274320">
                <a:tc>
                  <a:txBody>
                    <a:bodyPr/>
                    <a:lstStyle/>
                    <a:p>
                      <a:pPr algn="ctr" fontAlgn="b"/>
                      <a:r>
                        <a:rPr lang="en-US" sz="1200" u="none" strike="noStrike" dirty="0">
                          <a:solidFill>
                            <a:srgbClr val="404042"/>
                          </a:solidFill>
                          <a:effectLst/>
                        </a:rPr>
                        <a:t>Z</a:t>
                      </a:r>
                      <a:endParaRPr lang="en-US" sz="1200" b="0" i="0" u="none" strike="noStrike"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tr-TR" sz="1200" b="0" i="0" u="none" strike="noStrike">
                          <a:solidFill>
                            <a:srgbClr val="000000"/>
                          </a:solidFill>
                          <a:effectLst/>
                          <a:latin typeface="Arial" panose="020B0604020202020204" pitchFamily="34" charset="0"/>
                        </a:rPr>
                        <a:t>MEN106</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tr-TR" sz="1200" b="0" i="0" u="none" strike="noStrike" dirty="0">
                          <a:solidFill>
                            <a:srgbClr val="000000"/>
                          </a:solidFill>
                          <a:effectLst/>
                          <a:latin typeface="Arial" panose="020B0604020202020204" pitchFamily="34" charset="0"/>
                        </a:rPr>
                        <a:t>Genel Ekonomi</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smtClean="0">
                          <a:solidFill>
                            <a:srgbClr val="000000"/>
                          </a:solidFill>
                          <a:effectLst/>
                          <a:latin typeface="Helvetica Neue Light" panose="02000403000000020004" pitchFamily="2" charset="0"/>
                          <a:ea typeface="Helvetica Neue Light" panose="02000403000000020004" pitchFamily="2" charset="0"/>
                        </a:rPr>
                        <a:t>4</a:t>
                      </a:r>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64416176"/>
                  </a:ext>
                </a:extLst>
              </a:tr>
              <a:tr h="274320">
                <a:tc>
                  <a:txBody>
                    <a:bodyPr/>
                    <a:lstStyle/>
                    <a:p>
                      <a:pPr algn="ctr" fontAlgn="b"/>
                      <a:endParaRPr lang="en-US" sz="1200" b="0" i="0" u="none" strike="noStrike">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53871494"/>
                  </a:ext>
                </a:extLst>
              </a:tr>
              <a:tr h="274320">
                <a:tc>
                  <a:txBody>
                    <a:bodyPr/>
                    <a:lstStyle/>
                    <a:p>
                      <a:pPr algn="ctr" fontAlgn="b"/>
                      <a:endParaRPr lang="en-US" sz="1200" b="0" i="0" u="none" strike="noStrike">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44771570"/>
                  </a:ext>
                </a:extLst>
              </a:tr>
              <a:tr h="274320">
                <a:tc>
                  <a:txBody>
                    <a:bodyPr/>
                    <a:lstStyle/>
                    <a:p>
                      <a:pPr algn="ctr" fontAlgn="b"/>
                      <a:endParaRPr lang="en-US" sz="1200" b="0" i="0" u="none" strike="noStrike">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57856199"/>
                  </a:ext>
                </a:extLst>
              </a:tr>
            </a:tbl>
          </a:graphicData>
        </a:graphic>
      </p:graphicFrame>
    </p:spTree>
    <p:extLst>
      <p:ext uri="{BB962C8B-B14F-4D97-AF65-F5344CB8AC3E}">
        <p14:creationId xmlns:p14="http://schemas.microsoft.com/office/powerpoint/2010/main" val="3526563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Temel Kavramlar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334F9A16-5B0A-F151-1C01-46519D20B7F4}"/>
              </a:ext>
            </a:extLst>
          </p:cNvPr>
          <p:cNvSpPr txBox="1"/>
          <p:nvPr/>
        </p:nvSpPr>
        <p:spPr>
          <a:xfrm>
            <a:off x="1790699" y="1697757"/>
            <a:ext cx="8960428" cy="2939266"/>
          </a:xfrm>
          <a:prstGeom prst="rect">
            <a:avLst/>
          </a:prstGeom>
          <a:noFill/>
        </p:spPr>
        <p:txBody>
          <a:bodyPr wrap="squar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AKTS</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Avrupa Kredi Transfer Sistemi</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AKTS kredisi, bir akademik yılı herhangi bir yükseköğretim kurumunda tam zamanlı olarak tamamlamak için gereken toplam çalışma zamanına göre ilgili dersin ne kadar çalışma gerektirdiğini belirten değerdir.</a:t>
            </a:r>
          </a:p>
          <a:p>
            <a:pPr>
              <a:spcBef>
                <a:spcPts val="600"/>
              </a:spcBef>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AGNO</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Ağırlıklı Genel Not Ortalamasını</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AGNO; öğrencinin fakülte/konservatuvar/yüksekokul/meslek yüksekokulunda öğrenimine başladığı andan itibaren, tamamlamış olduğu yarıyıl/yıl da dâhil olmak üzere, o güne kadar kayıt yaptırdığı her dersin AKTS değeri ile o dersin başarı notunun ağırlık katsayısıyla çarpılarak tamamının toplanmasından elde edilen sayının, toplam AKTS miktarına bölünmesi ile hesaplanır.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Bölme sonucu, virgülden sonra iki hane olacak şekilde yuvarlatılır.</a:t>
            </a:r>
          </a:p>
        </p:txBody>
      </p:sp>
    </p:spTree>
    <p:extLst>
      <p:ext uri="{BB962C8B-B14F-4D97-AF65-F5344CB8AC3E}">
        <p14:creationId xmlns:p14="http://schemas.microsoft.com/office/powerpoint/2010/main" val="3014846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OBS, DBS ve Ders Bilgi Paketi Tanıtımı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TextBox 1">
            <a:extLst>
              <a:ext uri="{FF2B5EF4-FFF2-40B4-BE49-F238E27FC236}">
                <a16:creationId xmlns:a16="http://schemas.microsoft.com/office/drawing/2014/main" id="{08E1C8C6-23E7-EA3D-BAB8-CE564A66EC7F}"/>
              </a:ext>
            </a:extLst>
          </p:cNvPr>
          <p:cNvSpPr txBox="1"/>
          <p:nvPr/>
        </p:nvSpPr>
        <p:spPr>
          <a:xfrm>
            <a:off x="1784368" y="1834240"/>
            <a:ext cx="3188693" cy="1835567"/>
          </a:xfrm>
          <a:prstGeom prst="rect">
            <a:avLst/>
          </a:prstGeom>
          <a:noFill/>
        </p:spPr>
        <p:txBody>
          <a:bodyPr wrap="none" rtlCol="0">
            <a:spAutoFit/>
          </a:bodyPr>
          <a:lstStyle/>
          <a:p>
            <a:pPr indent="-342900">
              <a:lnSpc>
                <a:spcPct val="150000"/>
              </a:lnSpc>
              <a:spcAft>
                <a:spcPts val="600"/>
              </a:spcAft>
              <a:buFont typeface="Wingdings" pitchFamily="2" charset="2"/>
              <a:buChar char="§"/>
            </a:pPr>
            <a:r>
              <a:rPr lang="tr-TR" sz="24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3"/>
              </a:rPr>
              <a:t>Öğrenci Bilgi Sistemi (OBS)</a:t>
            </a:r>
            <a:endParaRPr lang="tr-TR" sz="24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indent="-342900">
              <a:lnSpc>
                <a:spcPct val="150000"/>
              </a:lnSpc>
              <a:spcAft>
                <a:spcPts val="600"/>
              </a:spcAft>
              <a:buFont typeface="Wingdings" pitchFamily="2" charset="2"/>
              <a:buChar char="§"/>
            </a:pPr>
            <a:r>
              <a:rPr lang="tr-TR" sz="24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Ders Bilgi Sistemi (DBS)</a:t>
            </a:r>
            <a:endParaRPr lang="tr-TR" sz="24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indent="-342900">
              <a:lnSpc>
                <a:spcPct val="150000"/>
              </a:lnSpc>
              <a:spcAft>
                <a:spcPts val="600"/>
              </a:spcAft>
              <a:buFont typeface="Wingdings" pitchFamily="2" charset="2"/>
              <a:buChar char="§"/>
            </a:pPr>
            <a:r>
              <a:rPr lang="tr-TR" sz="24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5"/>
              </a:rPr>
              <a:t>Ders Bilgi Paketi</a:t>
            </a:r>
            <a:endParaRPr lang="en-US" sz="24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pic>
        <p:nvPicPr>
          <p:cNvPr id="6" name="Picture 5">
            <a:extLst>
              <a:ext uri="{FF2B5EF4-FFF2-40B4-BE49-F238E27FC236}">
                <a16:creationId xmlns:a16="http://schemas.microsoft.com/office/drawing/2014/main" id="{D0052E2E-EBEF-EC4D-ADAD-879E3C3FFD57}"/>
              </a:ext>
            </a:extLst>
          </p:cNvPr>
          <p:cNvPicPr>
            <a:picLocks noChangeAspect="1"/>
          </p:cNvPicPr>
          <p:nvPr/>
        </p:nvPicPr>
        <p:blipFill>
          <a:blip r:embed="rId6"/>
          <a:stretch>
            <a:fillRect/>
          </a:stretch>
        </p:blipFill>
        <p:spPr>
          <a:xfrm>
            <a:off x="8219127" y="1764107"/>
            <a:ext cx="3041693" cy="4662815"/>
          </a:xfrm>
          <a:prstGeom prst="rect">
            <a:avLst/>
          </a:prstGeom>
        </p:spPr>
      </p:pic>
    </p:spTree>
    <p:extLst>
      <p:ext uri="{BB962C8B-B14F-4D97-AF65-F5344CB8AC3E}">
        <p14:creationId xmlns:p14="http://schemas.microsoft.com/office/powerpoint/2010/main" val="96282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Kayıt Yenileme</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18E1319-1816-9BDD-8982-11BFF71431D7}"/>
              </a:ext>
            </a:extLst>
          </p:cNvPr>
          <p:cNvSpPr txBox="1"/>
          <p:nvPr/>
        </p:nvSpPr>
        <p:spPr>
          <a:xfrm>
            <a:off x="1782688" y="1764108"/>
            <a:ext cx="8843748" cy="4170372"/>
          </a:xfrm>
          <a:prstGeom prst="rect">
            <a:avLst/>
          </a:prstGeom>
          <a:noFill/>
        </p:spPr>
        <p:txBody>
          <a:bodyPr wrap="square" rtlCol="0">
            <a:spAutoFit/>
          </a:bodyPr>
          <a:lstStyle/>
          <a:p>
            <a:pPr marL="285750" indent="-285750">
              <a:spcAft>
                <a:spcPts val="600"/>
              </a:spcAft>
              <a:buFont typeface="Wingdings" pitchFamily="2" charset="2"/>
              <a:buChar char="§"/>
            </a:pPr>
            <a:r>
              <a:rPr lang="tr-TR" sz="20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Ders kaydı işlemleri</a:t>
            </a:r>
            <a:r>
              <a:rPr lang="tr-TR" sz="2000" dirty="0">
                <a:solidFill>
                  <a:srgbClr val="404042"/>
                </a:solidFill>
                <a:effectLst/>
                <a:latin typeface="Helvetica Neue Light" panose="02000403000000020004" pitchFamily="2" charset="0"/>
                <a:ea typeface="Helvetica Neue Light" panose="02000403000000020004" pitchFamily="2" charset="0"/>
              </a:rPr>
              <a:t>, öğrencinin akademik takvimde belirtilen süreler içinde katkı payını ve/veya öğrenim ücretini ödemesi ve ders alma işlemini tamamlaması suretiyle gerçekleşir.</a:t>
            </a:r>
          </a:p>
          <a:p>
            <a:pPr marL="285750" indent="-285750">
              <a:spcAft>
                <a:spcPts val="600"/>
              </a:spcAft>
              <a:buFont typeface="Wingdings" pitchFamily="2" charset="2"/>
              <a:buChar char="§"/>
            </a:pPr>
            <a:r>
              <a:rPr lang="tr-TR" sz="2000" dirty="0">
                <a:solidFill>
                  <a:srgbClr val="404042"/>
                </a:solidFill>
                <a:effectLst/>
                <a:latin typeface="Helvetica Neue Light" panose="02000403000000020004" pitchFamily="2" charset="0"/>
                <a:ea typeface="Helvetica Neue Light" panose="02000403000000020004" pitchFamily="2" charset="0"/>
              </a:rPr>
              <a:t>Katkı payı ve/veya öğrenim ücretini ödeyip, öğrenci bilgi sistemi üzerinde almak istediği ders/dersler için ders kaydı yapan öğrencinin ders kayıt bilgileri </a:t>
            </a:r>
            <a:r>
              <a:rPr lang="tr-TR" sz="20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danışman tarafından kontrol edilip, öğrenci bilgi sistemi üzerinden onaylanır.</a:t>
            </a:r>
          </a:p>
          <a:p>
            <a:pPr marL="285750" indent="-285750">
              <a:spcAft>
                <a:spcPts val="600"/>
              </a:spcAft>
              <a:buFont typeface="Wingdings" pitchFamily="2" charset="2"/>
              <a:buChar char="§"/>
            </a:pPr>
            <a:r>
              <a:rPr lang="tr-TR" sz="2000" dirty="0">
                <a:solidFill>
                  <a:srgbClr val="404042"/>
                </a:solidFill>
                <a:effectLst/>
                <a:latin typeface="Helvetica Neue Light" panose="02000403000000020004" pitchFamily="2" charset="0"/>
                <a:ea typeface="Helvetica Neue Light" panose="02000403000000020004" pitchFamily="2" charset="0"/>
              </a:rPr>
              <a:t>Ders kayıtları ile ilgili olarak öğrenci ve danışman tarafından yapılan işlemlerin her biri ayrı ayrı olmak üzere </a:t>
            </a:r>
            <a:r>
              <a:rPr lang="tr-TR" sz="20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öğrenci bilgi sisteminde kayıt altına alınarak</a:t>
            </a:r>
            <a:r>
              <a:rPr lang="tr-TR" sz="2000" dirty="0">
                <a:solidFill>
                  <a:srgbClr val="404042"/>
                </a:solidFill>
                <a:effectLst/>
                <a:latin typeface="Helvetica Neue Light" panose="02000403000000020004" pitchFamily="2" charset="0"/>
                <a:ea typeface="Helvetica Neue Light" panose="02000403000000020004" pitchFamily="2" charset="0"/>
              </a:rPr>
              <a:t> ders kaydının yapıldığı sayfada gösterilir.</a:t>
            </a:r>
          </a:p>
          <a:p>
            <a:pPr marL="285750" indent="-285750">
              <a:spcAft>
                <a:spcPts val="600"/>
              </a:spcAft>
              <a:buFont typeface="Wingdings" pitchFamily="2" charset="2"/>
              <a:buChar char="§"/>
            </a:pPr>
            <a:r>
              <a:rPr lang="tr-TR" sz="2000" dirty="0">
                <a:solidFill>
                  <a:srgbClr val="404042"/>
                </a:solidFill>
                <a:effectLst/>
                <a:latin typeface="Helvetica Neue Light" panose="02000403000000020004" pitchFamily="2" charset="0"/>
                <a:ea typeface="Helvetica Neue Light" panose="02000403000000020004" pitchFamily="2" charset="0"/>
              </a:rPr>
              <a:t>Ders kayıt işlemlerinden </a:t>
            </a:r>
            <a:r>
              <a:rPr lang="tr-TR" sz="2000" u="sng" dirty="0">
                <a:solidFill>
                  <a:srgbClr val="C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birinci derecede öğrenci sorumludur</a:t>
            </a:r>
            <a:r>
              <a:rPr lang="tr-TR" sz="2000" dirty="0">
                <a:solidFill>
                  <a:srgbClr val="404042"/>
                </a:solidFill>
                <a:effectLst/>
                <a:latin typeface="Helvetica Neue Light" panose="02000403000000020004" pitchFamily="2" charset="0"/>
                <a:ea typeface="Helvetica Neue Light" panose="02000403000000020004" pitchFamily="2" charset="0"/>
              </a:rPr>
              <a:t>.</a:t>
            </a:r>
          </a:p>
          <a:p>
            <a:pPr marL="285750" indent="-285750">
              <a:spcAft>
                <a:spcPts val="600"/>
              </a:spcAft>
              <a:buFont typeface="Wingdings" pitchFamily="2" charset="2"/>
              <a:buChar char="§"/>
            </a:pPr>
            <a:r>
              <a:rPr lang="tr-TR" sz="2000" dirty="0">
                <a:solidFill>
                  <a:srgbClr val="404042"/>
                </a:solidFill>
                <a:effectLst/>
                <a:latin typeface="Helvetica Neue Light" panose="02000403000000020004" pitchFamily="2" charset="0"/>
                <a:ea typeface="Helvetica Neue Light" panose="02000403000000020004" pitchFamily="2" charset="0"/>
              </a:rPr>
              <a:t>Akademik takvimde belirtilen sürelerde ders kaydını yaptırmayan öğrenci, o yarıyılda/yılda </a:t>
            </a:r>
            <a:r>
              <a:rPr lang="tr-TR" sz="20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derslere devam edemez, sınavlara giremez ve öğrencilik haklarından yararlanamaz. </a:t>
            </a:r>
          </a:p>
          <a:p>
            <a:pPr marL="285750" indent="-285750">
              <a:spcAft>
                <a:spcPts val="600"/>
              </a:spcAft>
              <a:buFont typeface="Wingdings" pitchFamily="2" charset="2"/>
              <a:buChar char="§"/>
            </a:pPr>
            <a:r>
              <a:rPr lang="tr-TR" sz="2000" dirty="0">
                <a:solidFill>
                  <a:srgbClr val="404042"/>
                </a:solidFill>
                <a:effectLst/>
                <a:latin typeface="Helvetica Neue Light" panose="02000403000000020004" pitchFamily="2" charset="0"/>
                <a:ea typeface="Helvetica Neue Light" panose="02000403000000020004" pitchFamily="2" charset="0"/>
              </a:rPr>
              <a:t>Öğrenciler, öncelikle alt yarıyıl/yıldaki hiç almadıkları veya alıp devamsızlıktan (Z) harf notu ya da başarısızlıktan (FF) harf notu almış oldukları </a:t>
            </a:r>
            <a:r>
              <a:rPr lang="tr-TR" sz="20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ders/derslere kayıt yaptırmak zorundadırlar.</a:t>
            </a:r>
          </a:p>
        </p:txBody>
      </p:sp>
    </p:spTree>
    <p:extLst>
      <p:ext uri="{BB962C8B-B14F-4D97-AF65-F5344CB8AC3E}">
        <p14:creationId xmlns:p14="http://schemas.microsoft.com/office/powerpoint/2010/main" val="14596002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Ders Alma</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334F9A16-5B0A-F151-1C01-46519D20B7F4}"/>
              </a:ext>
            </a:extLst>
          </p:cNvPr>
          <p:cNvSpPr txBox="1"/>
          <p:nvPr/>
        </p:nvSpPr>
        <p:spPr>
          <a:xfrm>
            <a:off x="1790700" y="1697757"/>
            <a:ext cx="8835736" cy="4324261"/>
          </a:xfrm>
          <a:prstGeom prst="rect">
            <a:avLst/>
          </a:prstGeom>
          <a:noFill/>
        </p:spPr>
        <p:txBody>
          <a:bodyPr wrap="square" rtlCol="0">
            <a:spAutoFit/>
          </a:bodyPr>
          <a:lstStyle/>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Ön lisans ve lisans programlarında bir öğrencinin bir yarıyıl/yılda alabileceği derslerin AKTS değerleri toplamı yarıyıllık/yıllık programlarda </a:t>
            </a:r>
            <a:r>
              <a:rPr lang="tr-TR" sz="20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en fazla 40/80</a:t>
            </a:r>
            <a:r>
              <a:rPr lang="tr-TR" sz="20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’dir. </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Belirlenen AKTS değeri, tekrar dersi olan veya </a:t>
            </a:r>
            <a:r>
              <a:rPr lang="tr-TR" sz="2000" dirty="0" err="1">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AGNO’su</a:t>
            </a:r>
            <a:r>
              <a:rPr lang="tr-TR" sz="20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2,50’nin altında olan öğrencilere </a:t>
            </a:r>
            <a:r>
              <a:rPr lang="tr-TR" sz="20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üst yarıyıllardan ders alma hakkı vermez</a:t>
            </a:r>
            <a:r>
              <a:rPr lang="tr-TR" sz="20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t>
            </a:r>
          </a:p>
          <a:p>
            <a:pPr marL="285750" indent="-285750">
              <a:spcAft>
                <a:spcPts val="600"/>
              </a:spcAft>
              <a:buFont typeface="Wingdings" pitchFamily="2" charset="2"/>
              <a:buChar char="§"/>
            </a:pPr>
            <a:r>
              <a:rPr lang="tr-TR" sz="2000" dirty="0">
                <a:solidFill>
                  <a:srgbClr val="404042"/>
                </a:solidFill>
                <a:effectLst/>
                <a:latin typeface="Helvetica Neue Light" panose="02000403000000020004" pitchFamily="2" charset="0"/>
                <a:ea typeface="Helvetica Neue Light" panose="02000403000000020004" pitchFamily="2" charset="0"/>
              </a:rPr>
              <a:t>Lisans programlarının birinci sınıf öğrencileri ile meslek yüksekokulları öğrencileri hariç, bulundukları yarıyıl itibarıyla müfredatında bulunan bütün dersleri almış, tekrar dersi olmayan ve </a:t>
            </a:r>
            <a:r>
              <a:rPr lang="tr-TR" sz="2000" dirty="0" err="1">
                <a:solidFill>
                  <a:srgbClr val="404042"/>
                </a:solidFill>
                <a:effectLst/>
                <a:latin typeface="Helvetica Neue Light" panose="02000403000000020004" pitchFamily="2" charset="0"/>
                <a:ea typeface="Helvetica Neue Light" panose="02000403000000020004" pitchFamily="2" charset="0"/>
              </a:rPr>
              <a:t>AGNO’su</a:t>
            </a:r>
            <a:r>
              <a:rPr lang="tr-TR" sz="2000" dirty="0">
                <a:solidFill>
                  <a:srgbClr val="404042"/>
                </a:solidFill>
                <a:effectLst/>
                <a:latin typeface="Helvetica Neue Light" panose="02000403000000020004" pitchFamily="2" charset="0"/>
                <a:ea typeface="Helvetica Neue Light" panose="02000403000000020004" pitchFamily="2" charset="0"/>
              </a:rPr>
              <a:t> en az 2,50 olan öğrenciler, ilgili </a:t>
            </a:r>
            <a:r>
              <a:rPr lang="tr-TR" sz="2000" dirty="0" smtClean="0">
                <a:solidFill>
                  <a:srgbClr val="404042"/>
                </a:solidFill>
                <a:effectLst/>
                <a:latin typeface="Helvetica Neue Light" panose="02000403000000020004" pitchFamily="2" charset="0"/>
                <a:ea typeface="Helvetica Neue Light" panose="02000403000000020004" pitchFamily="2" charset="0"/>
              </a:rPr>
              <a:t>yarıyıl </a:t>
            </a:r>
            <a:r>
              <a:rPr lang="tr-TR" sz="2000" dirty="0">
                <a:solidFill>
                  <a:srgbClr val="404042"/>
                </a:solidFill>
                <a:effectLst/>
                <a:latin typeface="Helvetica Neue Light" panose="02000403000000020004" pitchFamily="2" charset="0"/>
                <a:ea typeface="Helvetica Neue Light" panose="02000403000000020004" pitchFamily="2" charset="0"/>
              </a:rPr>
              <a:t>almaları gereken </a:t>
            </a:r>
            <a:r>
              <a:rPr lang="tr-TR" sz="2000" dirty="0" smtClean="0">
                <a:solidFill>
                  <a:srgbClr val="404042"/>
                </a:solidFill>
                <a:effectLst/>
                <a:latin typeface="Helvetica Neue Light" panose="02000403000000020004" pitchFamily="2" charset="0"/>
                <a:ea typeface="Helvetica Neue Light" panose="02000403000000020004" pitchFamily="2" charset="0"/>
              </a:rPr>
              <a:t>30 </a:t>
            </a:r>
            <a:r>
              <a:rPr lang="tr-TR" sz="2000" dirty="0" err="1">
                <a:solidFill>
                  <a:srgbClr val="404042"/>
                </a:solidFill>
                <a:effectLst/>
                <a:latin typeface="Helvetica Neue Light" panose="02000403000000020004" pitchFamily="2" charset="0"/>
                <a:ea typeface="Helvetica Neue Light" panose="02000403000000020004" pitchFamily="2" charset="0"/>
              </a:rPr>
              <a:t>AKTS’ye</a:t>
            </a:r>
            <a:r>
              <a:rPr lang="tr-TR" sz="2000" dirty="0">
                <a:solidFill>
                  <a:srgbClr val="404042"/>
                </a:solidFill>
                <a:effectLst/>
                <a:latin typeface="Helvetica Neue Light" panose="02000403000000020004" pitchFamily="2" charset="0"/>
                <a:ea typeface="Helvetica Neue Light" panose="02000403000000020004" pitchFamily="2" charset="0"/>
              </a:rPr>
              <a:t> ilaveten ön şartlı olmayan veya ön şartını yerine getirdiği, üst </a:t>
            </a:r>
            <a:r>
              <a:rPr lang="tr-TR" sz="2000" dirty="0" smtClean="0">
                <a:solidFill>
                  <a:srgbClr val="404042"/>
                </a:solidFill>
                <a:effectLst/>
                <a:latin typeface="Helvetica Neue Light" panose="02000403000000020004" pitchFamily="2" charset="0"/>
                <a:ea typeface="Helvetica Neue Light" panose="02000403000000020004" pitchFamily="2" charset="0"/>
              </a:rPr>
              <a:t>yarıyılda </a:t>
            </a:r>
            <a:r>
              <a:rPr lang="tr-TR" sz="2000" dirty="0">
                <a:solidFill>
                  <a:srgbClr val="404042"/>
                </a:solidFill>
                <a:effectLst/>
                <a:latin typeface="Helvetica Neue Light" panose="02000403000000020004" pitchFamily="2" charset="0"/>
                <a:ea typeface="Helvetica Neue Light" panose="02000403000000020004" pitchFamily="2" charset="0"/>
              </a:rPr>
              <a:t>açılan derslerden </a:t>
            </a:r>
            <a:r>
              <a:rPr lang="tr-TR" sz="20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en çok </a:t>
            </a:r>
            <a:r>
              <a:rPr lang="tr-TR" sz="2000" dirty="0" smtClean="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15 </a:t>
            </a:r>
            <a:r>
              <a:rPr lang="tr-TR" sz="2000" dirty="0" err="1">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AKTS’ye</a:t>
            </a:r>
            <a:r>
              <a:rPr lang="tr-TR" sz="20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 kadar daha ders alabilirler</a:t>
            </a:r>
            <a:r>
              <a:rPr lang="tr-TR" sz="2000" dirty="0">
                <a:solidFill>
                  <a:srgbClr val="404042"/>
                </a:solidFill>
                <a:effectLst/>
                <a:latin typeface="Helvetica Neue Light" panose="02000403000000020004" pitchFamily="2" charset="0"/>
                <a:ea typeface="Helvetica Neue Light" panose="02000403000000020004" pitchFamily="2" charset="0"/>
              </a:rPr>
              <a:t>.</a:t>
            </a:r>
          </a:p>
          <a:p>
            <a:pPr marL="285750" indent="-285750">
              <a:spcAft>
                <a:spcPts val="600"/>
              </a:spcAft>
              <a:buFont typeface="Wingdings" pitchFamily="2" charset="2"/>
              <a:buChar char="§"/>
            </a:pPr>
            <a:r>
              <a:rPr lang="tr-TR" sz="2000" dirty="0">
                <a:solidFill>
                  <a:srgbClr val="404042"/>
                </a:solidFill>
                <a:effectLst/>
                <a:latin typeface="Helvetica Neue Light" panose="02000403000000020004" pitchFamily="2" charset="0"/>
                <a:ea typeface="Helvetica Neue Light" panose="02000403000000020004" pitchFamily="2" charset="0"/>
              </a:rPr>
              <a:t>Öğrenciler; bu şartları yerine getirdiği sürece, kayıt yeniledikleri yarıyılda/yılda daha önceki yarıyılda/yılda ilave olarak aldıkları derslerin AKTS miktarı kadar dersi üst yarıyıldan/yıldan aldıktan sonra, ön şartlı olmayan veya ön şartını yerine getirdiği </a:t>
            </a:r>
            <a:r>
              <a:rPr lang="tr-TR" sz="20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en çok 15 </a:t>
            </a:r>
            <a:r>
              <a:rPr lang="tr-TR" sz="2000" dirty="0" err="1">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AKTS</a:t>
            </a:r>
            <a:r>
              <a:rPr lang="tr-TR" sz="2000" dirty="0" err="1">
                <a:solidFill>
                  <a:srgbClr val="404042"/>
                </a:solidFill>
                <a:effectLst/>
                <a:latin typeface="Helvetica Neue Light" panose="02000403000000020004" pitchFamily="2" charset="0"/>
                <a:ea typeface="Helvetica Neue Light" panose="02000403000000020004" pitchFamily="2" charset="0"/>
              </a:rPr>
              <a:t>’ye</a:t>
            </a:r>
            <a:r>
              <a:rPr lang="tr-TR" sz="2000" dirty="0">
                <a:solidFill>
                  <a:srgbClr val="404042"/>
                </a:solidFill>
                <a:effectLst/>
                <a:latin typeface="Helvetica Neue Light" panose="02000403000000020004" pitchFamily="2" charset="0"/>
                <a:ea typeface="Helvetica Neue Light" panose="02000403000000020004" pitchFamily="2" charset="0"/>
              </a:rPr>
              <a:t> kadar ilave dersi üst yarıyıldan/yıldan alabilirler. Bu şekilde alınan ilave derslerin AKTS miktarı, azami AKTS miktarını aşmamak üzere en çok 30 AKTS olabilir.</a:t>
            </a:r>
            <a:endParaRPr lang="tr-TR" sz="20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2" name="TextBox 1">
            <a:extLst>
              <a:ext uri="{FF2B5EF4-FFF2-40B4-BE49-F238E27FC236}">
                <a16:creationId xmlns:a16="http://schemas.microsoft.com/office/drawing/2014/main" id="{9F4E7198-4A48-D8E6-235F-E197D49297F8}"/>
              </a:ext>
            </a:extLst>
          </p:cNvPr>
          <p:cNvSpPr txBox="1"/>
          <p:nvPr/>
        </p:nvSpPr>
        <p:spPr>
          <a:xfrm>
            <a:off x="2075290" y="6213966"/>
            <a:ext cx="6506268" cy="338554"/>
          </a:xfrm>
          <a:prstGeom prst="rect">
            <a:avLst/>
          </a:prstGeom>
          <a:noFill/>
        </p:spPr>
        <p:txBody>
          <a:bodyPr wrap="none" rtlCol="0">
            <a:spAutoFit/>
          </a:bodyPr>
          <a:lstStyle/>
          <a:p>
            <a:r>
              <a:rPr lang="en-US" sz="16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3"/>
              </a:rPr>
              <a:t>birimler.atauni.edu.tr/ogrenci-isleri-daire-baskanligi/ders-kayitlari/</a:t>
            </a:r>
            <a:endParaRPr lang="en-US" sz="16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21557336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Sınavlar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18E1319-1816-9BDD-8982-11BFF71431D7}"/>
              </a:ext>
            </a:extLst>
          </p:cNvPr>
          <p:cNvSpPr txBox="1"/>
          <p:nvPr/>
        </p:nvSpPr>
        <p:spPr>
          <a:xfrm>
            <a:off x="1782688" y="1502554"/>
            <a:ext cx="6969426" cy="5016758"/>
          </a:xfrm>
          <a:prstGeom prst="rect">
            <a:avLst/>
          </a:prstGeom>
          <a:noFill/>
        </p:spPr>
        <p:txBody>
          <a:bodyPr wrap="square" rtlCol="0">
            <a:spAutoFit/>
          </a:bodyPr>
          <a:lstStyle/>
          <a:p>
            <a:pPr marL="342900" marR="0" lvl="0" indent="-342900">
              <a:spcBef>
                <a:spcPts val="0"/>
              </a:spcBef>
              <a:spcAft>
                <a:spcPts val="600"/>
              </a:spcAft>
              <a:buFont typeface="Wingdings" pitchFamily="2" charset="2"/>
              <a:buChar char="§"/>
              <a:tabLst>
                <a:tab pos="457200" algn="l"/>
              </a:tabLst>
            </a:pPr>
            <a:r>
              <a:rPr lang="tr-TR" sz="20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Ara sınavlar (vize), yarıyıl sonu sınavları (final) ve bütünleme sınavları </a:t>
            </a:r>
            <a:r>
              <a:rPr lang="tr-TR" sz="20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yazılı, sözlü veya hem yazılı hem sözlü ve/veya uygulamalı</a:t>
            </a:r>
            <a:r>
              <a:rPr lang="tr-TR" sz="20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olarak yapılabilir. </a:t>
            </a:r>
            <a:endParaRPr lang="en-US" sz="20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p>
            <a:pPr marL="342900" marR="0" lvl="0" indent="-342900">
              <a:spcBef>
                <a:spcPts val="0"/>
              </a:spcBef>
              <a:spcAft>
                <a:spcPts val="600"/>
              </a:spcAft>
              <a:buFont typeface="Wingdings" pitchFamily="2" charset="2"/>
              <a:buChar char="§"/>
              <a:tabLst>
                <a:tab pos="457200" algn="l"/>
              </a:tabLst>
            </a:pPr>
            <a:r>
              <a:rPr lang="tr-TR" sz="20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Yarıyıl/yıl sonu/bütünleme sınav süreleri en az iki ders saati, ara sınav süresi ise en az bir ders saatidir. </a:t>
            </a:r>
          </a:p>
          <a:p>
            <a:pPr marL="342900" marR="0" lvl="0" indent="-342900">
              <a:spcBef>
                <a:spcPts val="0"/>
              </a:spcBef>
              <a:spcAft>
                <a:spcPts val="600"/>
              </a:spcAft>
              <a:buFont typeface="Wingdings" pitchFamily="2" charset="2"/>
              <a:buChar char="§"/>
              <a:tabLst>
                <a:tab pos="457200" algn="l"/>
              </a:tabLst>
            </a:pPr>
            <a:r>
              <a:rPr lang="tr-TR" sz="20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Bir dersin </a:t>
            </a:r>
            <a:r>
              <a:rPr lang="tr-TR" sz="20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ara sınavının (vize) </a:t>
            </a:r>
            <a:r>
              <a:rPr lang="tr-TR" sz="20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yarıyıl/yıl sonu ham başarı notuna etkisi </a:t>
            </a:r>
            <a:r>
              <a:rPr lang="tr-TR" sz="2000" dirty="0" smtClean="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%50</a:t>
            </a:r>
            <a:r>
              <a:rPr lang="tr-TR" sz="20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a:t>
            </a:r>
            <a:r>
              <a:rPr lang="tr-TR" sz="20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yarıyıl/yıl sonu (final) veya bütünleme sınavının </a:t>
            </a:r>
            <a:r>
              <a:rPr lang="tr-TR" sz="20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etkisi de </a:t>
            </a:r>
            <a:r>
              <a:rPr lang="tr-TR" sz="2000" dirty="0" smtClean="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%50</a:t>
            </a:r>
            <a:r>
              <a:rPr lang="tr-TR" sz="2000" dirty="0" smtClean="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’tır</a:t>
            </a:r>
            <a:r>
              <a:rPr lang="tr-TR" sz="20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a:t>
            </a:r>
            <a:endParaRPr lang="en-US" sz="20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p>
            <a:pPr marL="342900" marR="0" lvl="0" indent="-342900">
              <a:spcBef>
                <a:spcPts val="0"/>
              </a:spcBef>
              <a:spcAft>
                <a:spcPts val="600"/>
              </a:spcAft>
              <a:buFont typeface="Wingdings" pitchFamily="2" charset="2"/>
              <a:buChar char="§"/>
              <a:tabLst>
                <a:tab pos="457200" algn="l"/>
              </a:tabLst>
            </a:pPr>
            <a:r>
              <a:rPr lang="tr-TR" sz="20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Herhangi bir </a:t>
            </a:r>
            <a:r>
              <a:rPr lang="tr-TR" sz="20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sınava girmeyen öğrenci</a:t>
            </a:r>
            <a:r>
              <a:rPr lang="tr-TR" sz="20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o sınav hakkını kullanmış ve o sınavdan </a:t>
            </a:r>
            <a:r>
              <a:rPr lang="tr-TR" sz="20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sıfır (0) puan almış sayılır</a:t>
            </a:r>
            <a:r>
              <a:rPr lang="tr-TR" sz="20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Ayrıca, öğrencilerin, puanlamaya tabi tutulan ödev, seminer, panel gibi yarıyıl/yıl içi etkinliklerinden yapmadıkları veya katılmadıkları da aynı şekilde değerlendirilir.</a:t>
            </a:r>
            <a:endParaRPr lang="en-US" sz="20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p>
            <a:pPr marL="342900" marR="0" lvl="0" indent="-342900">
              <a:spcBef>
                <a:spcPts val="0"/>
              </a:spcBef>
              <a:spcAft>
                <a:spcPts val="600"/>
              </a:spcAft>
              <a:buFont typeface="Wingdings" pitchFamily="2" charset="2"/>
              <a:buChar char="§"/>
              <a:tabLst>
                <a:tab pos="457200" algn="l"/>
              </a:tabLst>
            </a:pPr>
            <a:r>
              <a:rPr lang="tr-TR" sz="20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Bütünleme sınavı</a:t>
            </a:r>
            <a:r>
              <a:rPr lang="tr-TR" sz="20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yarıyıl/yıl sonunda akademik takvimde belirlenen tarihler arasında yapılan sınavdır. Bu sınava, sınav şartlarını yerine getirmek kaydıyla, </a:t>
            </a:r>
            <a:r>
              <a:rPr lang="tr-TR" sz="20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yarıyıl/yıl sonu sınavlarına girmeyen, bu sınavlara girdiği halde FF, DD veya DC harf notu alan öğrenciler girebilir. </a:t>
            </a:r>
            <a:r>
              <a:rPr lang="tr-TR" sz="20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Bütünleme sınavında alınan not yarıyıl/yıl sonu sınavı notu yerine geçer.</a:t>
            </a:r>
            <a:endParaRPr lang="en-US" sz="20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p:txBody>
      </p:sp>
      <p:graphicFrame>
        <p:nvGraphicFramePr>
          <p:cNvPr id="2" name="Grafik 19">
            <a:extLst>
              <a:ext uri="{FF2B5EF4-FFF2-40B4-BE49-F238E27FC236}">
                <a16:creationId xmlns:a16="http://schemas.microsoft.com/office/drawing/2014/main" id="{7DE73D6D-CE1F-5CF0-B324-EFF2C6A22C25}"/>
              </a:ext>
            </a:extLst>
          </p:cNvPr>
          <p:cNvGraphicFramePr/>
          <p:nvPr>
            <p:extLst>
              <p:ext uri="{D42A27DB-BD31-4B8C-83A1-F6EECF244321}">
                <p14:modId xmlns:p14="http://schemas.microsoft.com/office/powerpoint/2010/main" val="3415393998"/>
              </p:ext>
            </p:extLst>
          </p:nvPr>
        </p:nvGraphicFramePr>
        <p:xfrm>
          <a:off x="8519627" y="1296038"/>
          <a:ext cx="3549885" cy="35671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506644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Bağıl Değerlendirme</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TextBox 1">
            <a:extLst>
              <a:ext uri="{FF2B5EF4-FFF2-40B4-BE49-F238E27FC236}">
                <a16:creationId xmlns:a16="http://schemas.microsoft.com/office/drawing/2014/main" id="{DEE5F09D-72A0-55F4-BEAF-96E5F6487DBD}"/>
              </a:ext>
            </a:extLst>
          </p:cNvPr>
          <p:cNvSpPr txBox="1"/>
          <p:nvPr/>
        </p:nvSpPr>
        <p:spPr>
          <a:xfrm>
            <a:off x="1739470" y="1978439"/>
            <a:ext cx="8886966" cy="2554545"/>
          </a:xfrm>
          <a:prstGeom prst="rect">
            <a:avLst/>
          </a:prstGeom>
          <a:noFill/>
        </p:spPr>
        <p:txBody>
          <a:bodyPr wrap="square" rtlCol="0">
            <a:spAutoFit/>
          </a:bodyPr>
          <a:lstStyle/>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rPr>
              <a:t>Öğrencilerin başarı durumlarının değerlendirilmesinde </a:t>
            </a:r>
            <a:r>
              <a:rPr lang="tr-TR" sz="20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bağıl değerlendirme sistemi </a:t>
            </a:r>
            <a:r>
              <a:rPr lang="tr-TR" sz="2000" dirty="0">
                <a:solidFill>
                  <a:srgbClr val="404042"/>
                </a:solidFill>
                <a:latin typeface="Helvetica Neue Light" panose="02000403000000020004" pitchFamily="2" charset="0"/>
                <a:ea typeface="Helvetica Neue Light" panose="02000403000000020004" pitchFamily="2" charset="0"/>
              </a:rPr>
              <a:t>kullanılmaktadır.</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rPr>
              <a:t>Bağıl değerlendirme sistemi: Öğrencinin başarı durumunun, birlikte ders aldığı diğer öğrencilerle beraber belirlendiği sistemdir.</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rPr>
              <a:t>Sistem her ders için, başarı ortalamasına göre ayrı ayrı harf notu aralıkları belirler.</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rPr>
              <a:t>Ders alan öğrenciler, aldıkları </a:t>
            </a:r>
            <a:r>
              <a:rPr lang="tr-TR" sz="20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mutlak notlara göre değil</a:t>
            </a:r>
            <a:r>
              <a:rPr lang="tr-TR" sz="2000" dirty="0">
                <a:solidFill>
                  <a:srgbClr val="404042"/>
                </a:solidFill>
                <a:latin typeface="Helvetica Neue Light" panose="02000403000000020004" pitchFamily="2" charset="0"/>
                <a:ea typeface="Helvetica Neue Light" panose="02000403000000020004" pitchFamily="2" charset="0"/>
              </a:rPr>
              <a:t>, o dersi alan </a:t>
            </a:r>
            <a:r>
              <a:rPr lang="tr-TR" sz="20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grup içerisinde gösterdikleri performansa göre değerlendirilir.</a:t>
            </a:r>
          </a:p>
          <a:p>
            <a:endParaRPr lang="tr-TR" sz="2000" dirty="0">
              <a:latin typeface="Helvetica Neue Light" panose="02000403000000020004" pitchFamily="2" charset="0"/>
              <a:ea typeface="Helvetica Neue Light" panose="02000403000000020004" pitchFamily="2" charset="0"/>
            </a:endParaRPr>
          </a:p>
        </p:txBody>
      </p:sp>
      <p:sp>
        <p:nvSpPr>
          <p:cNvPr id="3" name="TextBox 2">
            <a:extLst>
              <a:ext uri="{FF2B5EF4-FFF2-40B4-BE49-F238E27FC236}">
                <a16:creationId xmlns:a16="http://schemas.microsoft.com/office/drawing/2014/main" id="{7A567765-F384-CA2C-CE67-CB0DD92FCFCB}"/>
              </a:ext>
            </a:extLst>
          </p:cNvPr>
          <p:cNvSpPr txBox="1"/>
          <p:nvPr/>
        </p:nvSpPr>
        <p:spPr>
          <a:xfrm>
            <a:off x="1739470" y="4709605"/>
            <a:ext cx="9740106" cy="2092881"/>
          </a:xfrm>
          <a:prstGeom prst="rect">
            <a:avLst/>
          </a:prstGeom>
          <a:noFill/>
        </p:spPr>
        <p:txBody>
          <a:bodyPr wrap="square" rtlCol="0">
            <a:spAutoFit/>
          </a:bodyPr>
          <a:lstStyle/>
          <a:p>
            <a:pPr marL="279400" lvl="1">
              <a:spcAft>
                <a:spcPts val="1200"/>
              </a:spcAft>
            </a:pPr>
            <a:r>
              <a:rPr lang="en-US" sz="20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Daha fazla bilgi için lütfen </a:t>
            </a:r>
            <a:r>
              <a:rPr lang="en-US" sz="20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 İşleri Daire Başkanlığı web sayfas</a:t>
            </a:r>
            <a:r>
              <a:rPr lang="en-US" sz="20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ında yer alan uygulama esaslarını inceleyiniz.</a:t>
            </a:r>
            <a:endParaRPr lang="en-US" sz="20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hlinkClick r:id="rId3">
                <a:extLst>
                  <a:ext uri="{A12FA001-AC4F-418D-AE19-62706E023703}">
                    <ahyp:hlinkClr xmlns:ahyp="http://schemas.microsoft.com/office/drawing/2018/hyperlinkcolor" xmlns="" val="tx"/>
                  </a:ext>
                </a:extLst>
              </a:hlinkClick>
            </a:endParaRPr>
          </a:p>
          <a:p>
            <a:pPr marL="312738">
              <a:lnSpc>
                <a:spcPct val="150000"/>
              </a:lnSpc>
              <a:spcAft>
                <a:spcPts val="600"/>
              </a:spcAft>
            </a:pPr>
            <a:r>
              <a:rPr lang="tr-TR" sz="2000" dirty="0">
                <a:solidFill>
                  <a:srgbClr val="0563C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3"/>
              </a:rPr>
              <a:t>Atatürk Üniversitesi Bağıl Değerlendirme Sistemi Uygulama Esasları</a:t>
            </a:r>
            <a:endParaRPr lang="tr-TR" sz="2000" dirty="0">
              <a:solidFill>
                <a:srgbClr val="0563C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marL="312738">
              <a:lnSpc>
                <a:spcPct val="150000"/>
              </a:lnSpc>
              <a:spcAft>
                <a:spcPts val="600"/>
              </a:spcAft>
            </a:pPr>
            <a:r>
              <a:rPr lang="tr-TR" sz="2000" dirty="0">
                <a:solidFill>
                  <a:srgbClr val="0563C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Atatürk Üniversitesi Başarı Değerlendirme Sistemleri Uygulama Esasları</a:t>
            </a:r>
            <a:endParaRPr lang="tr-TR" sz="2000" dirty="0">
              <a:solidFill>
                <a:srgbClr val="0563C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marL="312738">
              <a:lnSpc>
                <a:spcPct val="150000"/>
              </a:lnSpc>
              <a:spcAft>
                <a:spcPts val="600"/>
              </a:spcAft>
            </a:pPr>
            <a:endParaRPr lang="en-US" sz="2000"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32519499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Dönem Sonu Başarı Notları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3" name="Tablo 1">
            <a:extLst>
              <a:ext uri="{FF2B5EF4-FFF2-40B4-BE49-F238E27FC236}">
                <a16:creationId xmlns:a16="http://schemas.microsoft.com/office/drawing/2014/main" id="{42AC7700-3B9A-13AB-88D9-B3ABD4E7E6FD}"/>
              </a:ext>
            </a:extLst>
          </p:cNvPr>
          <p:cNvGraphicFramePr>
            <a:graphicFrameLocks noGrp="1"/>
          </p:cNvGraphicFramePr>
          <p:nvPr>
            <p:extLst>
              <p:ext uri="{D42A27DB-BD31-4B8C-83A1-F6EECF244321}">
                <p14:modId xmlns:p14="http://schemas.microsoft.com/office/powerpoint/2010/main" val="2915790703"/>
              </p:ext>
            </p:extLst>
          </p:nvPr>
        </p:nvGraphicFramePr>
        <p:xfrm>
          <a:off x="1542933" y="1621498"/>
          <a:ext cx="4998272" cy="4572000"/>
        </p:xfrm>
        <a:graphic>
          <a:graphicData uri="http://schemas.openxmlformats.org/drawingml/2006/table">
            <a:tbl>
              <a:tblPr firstRow="1" firstCol="1" bandRow="1">
                <a:tableStyleId>{1FECB4D8-DB02-4DC6-A0A2-4F2EBAE1DC90}</a:tableStyleId>
              </a:tblPr>
              <a:tblGrid>
                <a:gridCol w="1998913">
                  <a:extLst>
                    <a:ext uri="{9D8B030D-6E8A-4147-A177-3AD203B41FA5}">
                      <a16:colId xmlns:a16="http://schemas.microsoft.com/office/drawing/2014/main" val="3243781622"/>
                    </a:ext>
                  </a:extLst>
                </a:gridCol>
                <a:gridCol w="1460311">
                  <a:extLst>
                    <a:ext uri="{9D8B030D-6E8A-4147-A177-3AD203B41FA5}">
                      <a16:colId xmlns:a16="http://schemas.microsoft.com/office/drawing/2014/main" val="1211325721"/>
                    </a:ext>
                  </a:extLst>
                </a:gridCol>
                <a:gridCol w="1539048">
                  <a:extLst>
                    <a:ext uri="{9D8B030D-6E8A-4147-A177-3AD203B41FA5}">
                      <a16:colId xmlns:a16="http://schemas.microsoft.com/office/drawing/2014/main" val="3890265324"/>
                    </a:ext>
                  </a:extLst>
                </a:gridCol>
              </a:tblGrid>
              <a:tr h="548640">
                <a:tc>
                  <a:txBody>
                    <a:bodyPr/>
                    <a:lstStyle/>
                    <a:p>
                      <a:pPr marL="11112" indent="0" algn="l" defTabSz="914400" rtl="0" eaLnBrk="1" latinLnBrk="0" hangingPunct="1">
                        <a:lnSpc>
                          <a:spcPct val="115000"/>
                        </a:lnSpc>
                        <a:spcAft>
                          <a:spcPts val="600"/>
                        </a:spcAft>
                        <a:buFont typeface="Wingdings" pitchFamily="2" charset="2"/>
                        <a:buNone/>
                      </a:pPr>
                      <a:r>
                        <a:rPr lang="tr-TR" sz="1600" b="0" i="0" kern="12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Başarı Derecesi</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solidFill>
                      <a:srgbClr val="117F7D"/>
                    </a:solidFill>
                  </a:tcPr>
                </a:tc>
                <a:tc>
                  <a:txBody>
                    <a:bodyPr/>
                    <a:lstStyle/>
                    <a:p>
                      <a:pPr marL="11112" indent="0" algn="ctr" defTabSz="914400" rtl="0" eaLnBrk="1" latinLnBrk="0" hangingPunct="1">
                        <a:lnSpc>
                          <a:spcPct val="115000"/>
                        </a:lnSpc>
                        <a:spcAft>
                          <a:spcPts val="600"/>
                        </a:spcAft>
                        <a:buFont typeface="Wingdings" pitchFamily="2" charset="2"/>
                        <a:buNone/>
                      </a:pPr>
                      <a:r>
                        <a:rPr lang="tr-TR" sz="1600" b="0" i="0" kern="12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Harf Notu </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solidFill>
                      <a:srgbClr val="117F7D"/>
                    </a:solidFill>
                  </a:tcPr>
                </a:tc>
                <a:tc>
                  <a:txBody>
                    <a:bodyPr/>
                    <a:lstStyle/>
                    <a:p>
                      <a:pPr marL="11112" indent="0" algn="ctr" defTabSz="914400" rtl="0" eaLnBrk="1" latinLnBrk="0" hangingPunct="1">
                        <a:lnSpc>
                          <a:spcPct val="115000"/>
                        </a:lnSpc>
                        <a:spcAft>
                          <a:spcPts val="600"/>
                        </a:spcAft>
                        <a:buFont typeface="Wingdings" pitchFamily="2" charset="2"/>
                        <a:buNone/>
                      </a:pPr>
                      <a:r>
                        <a:rPr lang="tr-TR" sz="1600" b="0" i="0" kern="12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Ağırlık K.</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solidFill>
                      <a:srgbClr val="117F7D"/>
                    </a:solidFill>
                  </a:tcPr>
                </a:tc>
                <a:extLst>
                  <a:ext uri="{0D108BD9-81ED-4DB2-BD59-A6C34878D82A}">
                    <a16:rowId xmlns:a16="http://schemas.microsoft.com/office/drawing/2014/main" val="1437598872"/>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Mükemmel</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AA</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4.00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58095090"/>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Pekiyi</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BA</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3.50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82885700"/>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İyi</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BB</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3.00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86226285"/>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Orta</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CB</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2.50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7311095"/>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Geçer</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CC</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2.00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83841813"/>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Koşullu Geçer</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DC</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1.50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99461025"/>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Koşullu Geçer</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DD</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1.00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36384415"/>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Başarısız </a:t>
                      </a:r>
                    </a:p>
                  </a:txBody>
                  <a:tcPr marL="274320" marR="68580" marT="0" marB="0" anchor="ctr">
                    <a:lnL w="12700" cmpd="sng">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FF</a:t>
                      </a:r>
                    </a:p>
                  </a:txBody>
                  <a:tcPr marL="68580" marR="68580" marT="0" marB="0"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0.00</a:t>
                      </a:r>
                    </a:p>
                  </a:txBody>
                  <a:tcPr marL="68580" marR="68580" marT="0" marB="0" anchor="ctr">
                    <a:lnL>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6339259"/>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Muaf</a:t>
                      </a:r>
                    </a:p>
                  </a:txBody>
                  <a:tcPr marL="274320" marR="68580" marT="0" marB="0" anchor="ctr">
                    <a:lnL w="12700" cmpd="sng">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M</a:t>
                      </a:r>
                    </a:p>
                  </a:txBody>
                  <a:tcPr marL="68580" marR="68580" marT="0" marB="0" anchor="ctr">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endParaRPr lang="tr-TR" sz="1400" b="1"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txBody>
                  <a:tcPr marL="68580" marR="68580" marT="0" marB="0" anchor="ctr">
                    <a:lnL>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31169811"/>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Geçer</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G</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endParaRPr lang="tr-TR" sz="1400" b="1"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50327837"/>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Devamsız</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Z</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endParaRPr lang="tr-TR" sz="1400" b="1"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51102981"/>
                  </a:ext>
                </a:extLst>
              </a:tr>
            </a:tbl>
          </a:graphicData>
        </a:graphic>
      </p:graphicFrame>
      <p:sp>
        <p:nvSpPr>
          <p:cNvPr id="4" name="TextBox 3">
            <a:extLst>
              <a:ext uri="{FF2B5EF4-FFF2-40B4-BE49-F238E27FC236}">
                <a16:creationId xmlns:a16="http://schemas.microsoft.com/office/drawing/2014/main" id="{718E1319-1816-9BDD-8982-11BFF71431D7}"/>
              </a:ext>
            </a:extLst>
          </p:cNvPr>
          <p:cNvSpPr txBox="1"/>
          <p:nvPr/>
        </p:nvSpPr>
        <p:spPr>
          <a:xfrm>
            <a:off x="6977540" y="1621498"/>
            <a:ext cx="4691296" cy="4662815"/>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Bir dersten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AA, BA, BB, CB ve CC </a:t>
            </a:r>
            <a:r>
              <a:rPr lang="tr-TR" sz="1600" dirty="0">
                <a:solidFill>
                  <a:srgbClr val="404042"/>
                </a:solidFill>
                <a:effectLst/>
                <a:latin typeface="Helvetica Neue Light" panose="02000403000000020004" pitchFamily="2" charset="0"/>
                <a:ea typeface="Helvetica Neue Light" panose="02000403000000020004" pitchFamily="2" charset="0"/>
              </a:rPr>
              <a:t>notlarından birini alan öğrenci o dersi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başarmış</a:t>
            </a:r>
            <a:r>
              <a:rPr lang="tr-TR" sz="1600" dirty="0">
                <a:solidFill>
                  <a:srgbClr val="404042"/>
                </a:solidFill>
                <a:effectLst/>
                <a:latin typeface="Helvetica Neue Light" panose="02000403000000020004" pitchFamily="2" charset="0"/>
                <a:ea typeface="Helvetica Neue Light" panose="02000403000000020004" pitchFamily="2" charset="0"/>
              </a:rPr>
              <a:t> sayılır.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Mezuniyet durumuna gelen öğrencinin </a:t>
            </a:r>
            <a:r>
              <a:rPr lang="tr-TR" sz="1600" dirty="0" err="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AGNO’su</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 2,00 ve daha yukarı ise</a:t>
            </a:r>
            <a:r>
              <a:rPr lang="tr-TR" sz="1600" dirty="0">
                <a:solidFill>
                  <a:srgbClr val="404042"/>
                </a:solidFill>
                <a:latin typeface="Helvetica Neue Light" panose="02000403000000020004" pitchFamily="2" charset="0"/>
                <a:ea typeface="Helvetica Neue Light" panose="02000403000000020004" pitchFamily="2" charset="0"/>
              </a:rPr>
              <a:t> bu öğrencinin DC ve DD harf notu aldığı dersler başarılı sayılır.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FF notu, ilgili dersten başarısız olan öğrencilere verilir.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Başarı notu M ve G ile takdir edilen dersler, AGNO hesaplanmasında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değerlendirmeye katılmaz.</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Z (Devamsız) Derse devam yükümlülüğünü veya ders uygulamalarına ilişkin koşulları yerine getirmeyen öğrenciye verilir.</a:t>
            </a:r>
          </a:p>
          <a:p>
            <a:pPr marL="285750" indent="-285750">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Z, AGNO hesabında FF notu işlemi görür. </a:t>
            </a:r>
            <a:r>
              <a:rPr lang="tr-TR" sz="1600" dirty="0">
                <a:solidFill>
                  <a:srgbClr val="404042"/>
                </a:solidFill>
                <a:latin typeface="Helvetica Neue Light" panose="02000403000000020004" pitchFamily="2" charset="0"/>
                <a:ea typeface="Helvetica Neue Light" panose="02000403000000020004" pitchFamily="2" charset="0"/>
              </a:rPr>
              <a:t>Z ile değerlendirilen ders verildiği ilk yarıyılda/yılda alınarak devam ve sınav şartları yerine getirilir.</a:t>
            </a:r>
          </a:p>
        </p:txBody>
      </p:sp>
    </p:spTree>
    <p:extLst>
      <p:ext uri="{BB962C8B-B14F-4D97-AF65-F5344CB8AC3E}">
        <p14:creationId xmlns:p14="http://schemas.microsoft.com/office/powerpoint/2010/main" val="23034952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Sınav Sonuçlarına İtiraz</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18E1319-1816-9BDD-8982-11BFF71431D7}"/>
              </a:ext>
            </a:extLst>
          </p:cNvPr>
          <p:cNvSpPr txBox="1"/>
          <p:nvPr/>
        </p:nvSpPr>
        <p:spPr>
          <a:xfrm>
            <a:off x="1782688" y="1879523"/>
            <a:ext cx="8816039" cy="2462213"/>
          </a:xfrm>
          <a:prstGeom prst="rect">
            <a:avLst/>
          </a:prstGeom>
          <a:noFill/>
        </p:spPr>
        <p:txBody>
          <a:bodyPr wrap="square" rtlCol="0">
            <a:spAutoFit/>
          </a:bodyPr>
          <a:lstStyle/>
          <a:p>
            <a:pPr marL="285750" indent="-285750">
              <a:spcAft>
                <a:spcPts val="600"/>
              </a:spcAft>
              <a:buFont typeface="Wingdings" pitchFamily="2" charset="2"/>
              <a:buChar char="§"/>
            </a:pPr>
            <a:r>
              <a:rPr lang="tr-TR" sz="24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Bir sınavın veya yarıyıl/yıl içi çalışmasının sonucuna, öğrenci maddi hata yönünden sonucun </a:t>
            </a:r>
            <a:r>
              <a:rPr lang="tr-TR" sz="2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ilanı tarihinden itibaren </a:t>
            </a:r>
            <a:r>
              <a:rPr lang="tr-TR" sz="2400" u="sng" dirty="0">
                <a:solidFill>
                  <a:srgbClr val="C00000"/>
                </a:solidFill>
                <a:latin typeface="Helvetica Neue Medium" panose="02000503000000020004" pitchFamily="2" charset="0"/>
                <a:ea typeface="Helvetica Neue Medium" panose="02000503000000020004" pitchFamily="2" charset="0"/>
                <a:cs typeface="Helvetica Neue Medium" panose="02000503000000020004" pitchFamily="2" charset="0"/>
              </a:rPr>
              <a:t>üç iş günü içinde</a:t>
            </a:r>
            <a:r>
              <a:rPr lang="tr-TR" sz="24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 itiraz edilebilir. </a:t>
            </a:r>
          </a:p>
          <a:p>
            <a:pPr marL="285750" indent="-285750">
              <a:spcAft>
                <a:spcPts val="600"/>
              </a:spcAft>
              <a:buFont typeface="Wingdings" pitchFamily="2" charset="2"/>
              <a:buChar char="§"/>
            </a:pPr>
            <a:r>
              <a:rPr lang="tr-TR" sz="24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İtiraz, bölüm/ana bilim/ana sanat dalı ve/veya dekanlığa/müdürlüğe verilen bir </a:t>
            </a:r>
            <a:r>
              <a:rPr lang="tr-TR" sz="2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dilekçe ile yapılır</a:t>
            </a:r>
            <a:r>
              <a:rPr lang="tr-TR" sz="24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 </a:t>
            </a:r>
          </a:p>
          <a:p>
            <a:pPr marL="285750" indent="-285750">
              <a:spcAft>
                <a:spcPts val="600"/>
              </a:spcAft>
              <a:buFont typeface="Wingdings" pitchFamily="2" charset="2"/>
              <a:buChar char="§"/>
            </a:pPr>
            <a:r>
              <a:rPr lang="tr-TR" sz="24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Sınav kâğıtlarında, ilgili öğretim elemanınca maddi bir hata tespit edilirse, bu hata ilgili </a:t>
            </a:r>
            <a:r>
              <a:rPr lang="tr-TR" sz="2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yönetim kurulu kararı ile düzeltilir ve ilan edilir</a:t>
            </a:r>
            <a:r>
              <a:rPr lang="tr-TR" sz="24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a:t>
            </a:r>
          </a:p>
        </p:txBody>
      </p:sp>
    </p:spTree>
    <p:extLst>
      <p:ext uri="{BB962C8B-B14F-4D97-AF65-F5344CB8AC3E}">
        <p14:creationId xmlns:p14="http://schemas.microsoft.com/office/powerpoint/2010/main" val="1388109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6E7E9E9E-41C3-1D03-DAF5-0EE069AE6FD6}"/>
              </a:ext>
            </a:extLst>
          </p:cNvPr>
          <p:cNvSpPr>
            <a:spLocks noChangeAspect="1"/>
          </p:cNvSpPr>
          <p:nvPr/>
        </p:nvSpPr>
        <p:spPr>
          <a:xfrm rot="10800000">
            <a:off x="8332525" y="3751668"/>
            <a:ext cx="1414423" cy="1355190"/>
          </a:xfrm>
          <a:custGeom>
            <a:avLst/>
            <a:gdLst>
              <a:gd name="connsiteX0" fmla="*/ 449256 w 1011557"/>
              <a:gd name="connsiteY0" fmla="*/ 0 h 969195"/>
              <a:gd name="connsiteX1" fmla="*/ 957139 w 1011557"/>
              <a:gd name="connsiteY1" fmla="*/ 128601 h 969195"/>
              <a:gd name="connsiteX2" fmla="*/ 1011557 w 1011557"/>
              <a:gd name="connsiteY2" fmla="*/ 161661 h 969195"/>
              <a:gd name="connsiteX3" fmla="*/ 982337 w 1011557"/>
              <a:gd name="connsiteY3" fmla="*/ 183511 h 969195"/>
              <a:gd name="connsiteX4" fmla="*/ 572292 w 1011557"/>
              <a:gd name="connsiteY4" fmla="*/ 948640 h 969195"/>
              <a:gd name="connsiteX5" fmla="*/ 571254 w 1011557"/>
              <a:gd name="connsiteY5" fmla="*/ 969195 h 969195"/>
              <a:gd name="connsiteX6" fmla="*/ 553759 w 1011557"/>
              <a:gd name="connsiteY6" fmla="*/ 960767 h 969195"/>
              <a:gd name="connsiteX7" fmla="*/ 1638 w 1011557"/>
              <a:gd name="connsiteY7" fmla="*/ 132805 h 969195"/>
              <a:gd name="connsiteX8" fmla="*/ 0 w 1011557"/>
              <a:gd name="connsiteY8" fmla="*/ 100359 h 969195"/>
              <a:gd name="connsiteX9" fmla="*/ 34513 w 1011557"/>
              <a:gd name="connsiteY9" fmla="*/ 83733 h 969195"/>
              <a:gd name="connsiteX10" fmla="*/ 449256 w 1011557"/>
              <a:gd name="connsiteY10" fmla="*/ 0 h 96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1557" h="969195">
                <a:moveTo>
                  <a:pt x="449256" y="0"/>
                </a:moveTo>
                <a:cubicBezTo>
                  <a:pt x="633151" y="0"/>
                  <a:pt x="806164" y="46586"/>
                  <a:pt x="957139" y="128601"/>
                </a:cubicBezTo>
                <a:lnTo>
                  <a:pt x="1011557" y="161661"/>
                </a:lnTo>
                <a:lnTo>
                  <a:pt x="982337" y="183511"/>
                </a:lnTo>
                <a:cubicBezTo>
                  <a:pt x="756534" y="369860"/>
                  <a:pt x="603510" y="641246"/>
                  <a:pt x="572292" y="948640"/>
                </a:cubicBezTo>
                <a:lnTo>
                  <a:pt x="571254" y="969195"/>
                </a:lnTo>
                <a:lnTo>
                  <a:pt x="553759" y="960767"/>
                </a:lnTo>
                <a:cubicBezTo>
                  <a:pt x="251810" y="796738"/>
                  <a:pt x="38015" y="490996"/>
                  <a:pt x="1638" y="132805"/>
                </a:cubicBezTo>
                <a:lnTo>
                  <a:pt x="0" y="100359"/>
                </a:lnTo>
                <a:lnTo>
                  <a:pt x="34513" y="83733"/>
                </a:lnTo>
                <a:cubicBezTo>
                  <a:pt x="161989" y="29815"/>
                  <a:pt x="302141" y="0"/>
                  <a:pt x="449256" y="0"/>
                </a:cubicBezTo>
                <a:close/>
              </a:path>
            </a:pathLst>
          </a:custGeom>
          <a:solidFill>
            <a:srgbClr val="4F9450"/>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Freeform 4">
            <a:extLst>
              <a:ext uri="{FF2B5EF4-FFF2-40B4-BE49-F238E27FC236}">
                <a16:creationId xmlns:a16="http://schemas.microsoft.com/office/drawing/2014/main" id="{1451101D-7339-6490-EEE6-8C0BA2EF4B59}"/>
              </a:ext>
            </a:extLst>
          </p:cNvPr>
          <p:cNvSpPr>
            <a:spLocks noChangeAspect="1"/>
          </p:cNvSpPr>
          <p:nvPr/>
        </p:nvSpPr>
        <p:spPr>
          <a:xfrm rot="10800000">
            <a:off x="6780580" y="3782080"/>
            <a:ext cx="1366151" cy="1329030"/>
          </a:xfrm>
          <a:custGeom>
            <a:avLst/>
            <a:gdLst>
              <a:gd name="connsiteX0" fmla="*/ 562301 w 977034"/>
              <a:gd name="connsiteY0" fmla="*/ 0 h 950486"/>
              <a:gd name="connsiteX1" fmla="*/ 879150 w 977034"/>
              <a:gd name="connsiteY1" fmla="*/ 47903 h 950486"/>
              <a:gd name="connsiteX2" fmla="*/ 977034 w 977034"/>
              <a:gd name="connsiteY2" fmla="*/ 83729 h 950486"/>
              <a:gd name="connsiteX3" fmla="*/ 974556 w 977034"/>
              <a:gd name="connsiteY3" fmla="*/ 132805 h 950486"/>
              <a:gd name="connsiteX4" fmla="*/ 510286 w 977034"/>
              <a:gd name="connsiteY4" fmla="*/ 907396 h 950486"/>
              <a:gd name="connsiteX5" fmla="*/ 439358 w 977034"/>
              <a:gd name="connsiteY5" fmla="*/ 950486 h 950486"/>
              <a:gd name="connsiteX6" fmla="*/ 439265 w 977034"/>
              <a:gd name="connsiteY6" fmla="*/ 948640 h 950486"/>
              <a:gd name="connsiteX7" fmla="*/ 29220 w 977034"/>
              <a:gd name="connsiteY7" fmla="*/ 183511 h 950486"/>
              <a:gd name="connsiteX8" fmla="*/ 0 w 977034"/>
              <a:gd name="connsiteY8" fmla="*/ 161661 h 950486"/>
              <a:gd name="connsiteX9" fmla="*/ 54418 w 977034"/>
              <a:gd name="connsiteY9" fmla="*/ 128601 h 950486"/>
              <a:gd name="connsiteX10" fmla="*/ 562301 w 977034"/>
              <a:gd name="connsiteY10" fmla="*/ 0 h 95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7034" h="950486">
                <a:moveTo>
                  <a:pt x="562301" y="0"/>
                </a:moveTo>
                <a:cubicBezTo>
                  <a:pt x="672638" y="0"/>
                  <a:pt x="779057" y="16771"/>
                  <a:pt x="879150" y="47903"/>
                </a:cubicBezTo>
                <a:lnTo>
                  <a:pt x="977034" y="83729"/>
                </a:lnTo>
                <a:lnTo>
                  <a:pt x="974556" y="132805"/>
                </a:lnTo>
                <a:cubicBezTo>
                  <a:pt x="941817" y="455177"/>
                  <a:pt x="765370" y="735065"/>
                  <a:pt x="510286" y="907396"/>
                </a:cubicBezTo>
                <a:lnTo>
                  <a:pt x="439358" y="950486"/>
                </a:lnTo>
                <a:lnTo>
                  <a:pt x="439265" y="948640"/>
                </a:lnTo>
                <a:cubicBezTo>
                  <a:pt x="408047" y="641246"/>
                  <a:pt x="255023" y="369860"/>
                  <a:pt x="29220" y="183511"/>
                </a:cubicBezTo>
                <a:lnTo>
                  <a:pt x="0" y="161661"/>
                </a:lnTo>
                <a:lnTo>
                  <a:pt x="54418" y="128601"/>
                </a:lnTo>
                <a:cubicBezTo>
                  <a:pt x="205393" y="46586"/>
                  <a:pt x="378407" y="0"/>
                  <a:pt x="562301" y="0"/>
                </a:cubicBezTo>
                <a:close/>
              </a:path>
            </a:pathLst>
          </a:custGeom>
          <a:solidFill>
            <a:srgbClr val="F66C1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eeform 5">
            <a:extLst>
              <a:ext uri="{FF2B5EF4-FFF2-40B4-BE49-F238E27FC236}">
                <a16:creationId xmlns:a16="http://schemas.microsoft.com/office/drawing/2014/main" id="{95CF9450-3165-A0B3-4192-FD5012158777}"/>
              </a:ext>
            </a:extLst>
          </p:cNvPr>
          <p:cNvSpPr>
            <a:spLocks noChangeAspect="1"/>
          </p:cNvSpPr>
          <p:nvPr/>
        </p:nvSpPr>
        <p:spPr>
          <a:xfrm rot="10800000">
            <a:off x="7626197" y="2418168"/>
            <a:ext cx="1215620" cy="1188652"/>
          </a:xfrm>
          <a:custGeom>
            <a:avLst/>
            <a:gdLst>
              <a:gd name="connsiteX0" fmla="*/ 869378 w 869378"/>
              <a:gd name="connsiteY0" fmla="*/ 0 h 850091"/>
              <a:gd name="connsiteX1" fmla="*/ 864269 w 869378"/>
              <a:gd name="connsiteY1" fmla="*/ 101174 h 850091"/>
              <a:gd name="connsiteX2" fmla="*/ 482025 w 869378"/>
              <a:gd name="connsiteY2" fmla="*/ 814427 h 850091"/>
              <a:gd name="connsiteX3" fmla="*/ 434333 w 869378"/>
              <a:gd name="connsiteY3" fmla="*/ 850091 h 850091"/>
              <a:gd name="connsiteX4" fmla="*/ 386640 w 869378"/>
              <a:gd name="connsiteY4" fmla="*/ 814427 h 850091"/>
              <a:gd name="connsiteX5" fmla="*/ 4396 w 869378"/>
              <a:gd name="connsiteY5" fmla="*/ 101174 h 850091"/>
              <a:gd name="connsiteX6" fmla="*/ 0 w 869378"/>
              <a:gd name="connsiteY6" fmla="*/ 14109 h 850091"/>
              <a:gd name="connsiteX7" fmla="*/ 76758 w 869378"/>
              <a:gd name="connsiteY7" fmla="*/ 42203 h 850091"/>
              <a:gd name="connsiteX8" fmla="*/ 416651 w 869378"/>
              <a:gd name="connsiteY8" fmla="*/ 93590 h 850091"/>
              <a:gd name="connsiteX9" fmla="*/ 861558 w 869378"/>
              <a:gd name="connsiteY9" fmla="*/ 3767 h 850091"/>
              <a:gd name="connsiteX10" fmla="*/ 869378 w 869378"/>
              <a:gd name="connsiteY10" fmla="*/ 0 h 850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378" h="850091">
                <a:moveTo>
                  <a:pt x="869378" y="0"/>
                </a:moveTo>
                <a:lnTo>
                  <a:pt x="864269" y="101174"/>
                </a:lnTo>
                <a:cubicBezTo>
                  <a:pt x="835168" y="387727"/>
                  <a:pt x="692519" y="640713"/>
                  <a:pt x="482025" y="814427"/>
                </a:cubicBezTo>
                <a:lnTo>
                  <a:pt x="434333" y="850091"/>
                </a:lnTo>
                <a:lnTo>
                  <a:pt x="386640" y="814427"/>
                </a:lnTo>
                <a:cubicBezTo>
                  <a:pt x="176146" y="640713"/>
                  <a:pt x="33497" y="387727"/>
                  <a:pt x="4396" y="101174"/>
                </a:cubicBezTo>
                <a:lnTo>
                  <a:pt x="0" y="14109"/>
                </a:lnTo>
                <a:lnTo>
                  <a:pt x="76758" y="42203"/>
                </a:lnTo>
                <a:cubicBezTo>
                  <a:pt x="184130" y="75599"/>
                  <a:pt x="298290" y="93590"/>
                  <a:pt x="416651" y="93590"/>
                </a:cubicBezTo>
                <a:cubicBezTo>
                  <a:pt x="574466" y="93590"/>
                  <a:pt x="724812" y="61606"/>
                  <a:pt x="861558" y="3767"/>
                </a:cubicBezTo>
                <a:lnTo>
                  <a:pt x="869378" y="0"/>
                </a:lnTo>
                <a:close/>
              </a:path>
            </a:pathLst>
          </a:custGeom>
          <a:solidFill>
            <a:srgbClr val="117F7D"/>
          </a:solidFill>
          <a:ln w="1905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eeform 6">
            <a:extLst>
              <a:ext uri="{FF2B5EF4-FFF2-40B4-BE49-F238E27FC236}">
                <a16:creationId xmlns:a16="http://schemas.microsoft.com/office/drawing/2014/main" id="{FBAE73E3-8C48-F988-4ED0-11FB6BC78036}"/>
              </a:ext>
            </a:extLst>
          </p:cNvPr>
          <p:cNvSpPr>
            <a:spLocks noChangeAspect="1"/>
          </p:cNvSpPr>
          <p:nvPr/>
        </p:nvSpPr>
        <p:spPr>
          <a:xfrm rot="10800000">
            <a:off x="6776643" y="4952621"/>
            <a:ext cx="2977622" cy="1613443"/>
          </a:xfrm>
          <a:custGeom>
            <a:avLst/>
            <a:gdLst>
              <a:gd name="connsiteX0" fmla="*/ 1065113 w 2129514"/>
              <a:gd name="connsiteY0" fmla="*/ 0 h 1153890"/>
              <a:gd name="connsiteX1" fmla="*/ 2125117 w 2129514"/>
              <a:gd name="connsiteY1" fmla="*/ 956563 h 1153890"/>
              <a:gd name="connsiteX2" fmla="*/ 2129514 w 2129514"/>
              <a:gd name="connsiteY2" fmla="*/ 1043628 h 1153890"/>
              <a:gd name="connsiteX3" fmla="*/ 2052755 w 2129514"/>
              <a:gd name="connsiteY3" fmla="*/ 1015534 h 1153890"/>
              <a:gd name="connsiteX4" fmla="*/ 1712862 w 2129514"/>
              <a:gd name="connsiteY4" fmla="*/ 964147 h 1153890"/>
              <a:gd name="connsiteX5" fmla="*/ 1168041 w 2129514"/>
              <a:gd name="connsiteY5" fmla="*/ 1102101 h 1153890"/>
              <a:gd name="connsiteX6" fmla="*/ 1082795 w 2129514"/>
              <a:gd name="connsiteY6" fmla="*/ 1153890 h 1153890"/>
              <a:gd name="connsiteX7" fmla="*/ 997548 w 2129514"/>
              <a:gd name="connsiteY7" fmla="*/ 1102101 h 1153890"/>
              <a:gd name="connsiteX8" fmla="*/ 452727 w 2129514"/>
              <a:gd name="connsiteY8" fmla="*/ 964147 h 1153890"/>
              <a:gd name="connsiteX9" fmla="*/ 7820 w 2129514"/>
              <a:gd name="connsiteY9" fmla="*/ 1053970 h 1153890"/>
              <a:gd name="connsiteX10" fmla="*/ 0 w 2129514"/>
              <a:gd name="connsiteY10" fmla="*/ 1057737 h 1153890"/>
              <a:gd name="connsiteX11" fmla="*/ 5109 w 2129514"/>
              <a:gd name="connsiteY11" fmla="*/ 956563 h 1153890"/>
              <a:gd name="connsiteX12" fmla="*/ 1065113 w 2129514"/>
              <a:gd name="connsiteY12" fmla="*/ 0 h 115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514" h="1153890">
                <a:moveTo>
                  <a:pt x="1065113" y="0"/>
                </a:moveTo>
                <a:cubicBezTo>
                  <a:pt x="1616796" y="0"/>
                  <a:pt x="2070553" y="419276"/>
                  <a:pt x="2125117" y="956563"/>
                </a:cubicBezTo>
                <a:lnTo>
                  <a:pt x="2129514" y="1043628"/>
                </a:lnTo>
                <a:lnTo>
                  <a:pt x="2052755" y="1015534"/>
                </a:lnTo>
                <a:cubicBezTo>
                  <a:pt x="1945383" y="982138"/>
                  <a:pt x="1831224" y="964147"/>
                  <a:pt x="1712862" y="964147"/>
                </a:cubicBezTo>
                <a:cubicBezTo>
                  <a:pt x="1515593" y="964147"/>
                  <a:pt x="1329996" y="1014122"/>
                  <a:pt x="1168041" y="1102101"/>
                </a:cubicBezTo>
                <a:lnTo>
                  <a:pt x="1082795" y="1153890"/>
                </a:lnTo>
                <a:lnTo>
                  <a:pt x="997548" y="1102101"/>
                </a:lnTo>
                <a:cubicBezTo>
                  <a:pt x="835593" y="1014122"/>
                  <a:pt x="649996" y="964147"/>
                  <a:pt x="452727" y="964147"/>
                </a:cubicBezTo>
                <a:cubicBezTo>
                  <a:pt x="294912" y="964147"/>
                  <a:pt x="144567" y="996131"/>
                  <a:pt x="7820" y="1053970"/>
                </a:cubicBezTo>
                <a:lnTo>
                  <a:pt x="0" y="1057737"/>
                </a:lnTo>
                <a:lnTo>
                  <a:pt x="5109" y="956563"/>
                </a:lnTo>
                <a:cubicBezTo>
                  <a:pt x="59674" y="419276"/>
                  <a:pt x="513430" y="0"/>
                  <a:pt x="1065113" y="0"/>
                </a:cubicBezTo>
                <a:close/>
              </a:path>
            </a:pathLst>
          </a:cu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eeform 7">
            <a:extLst>
              <a:ext uri="{FF2B5EF4-FFF2-40B4-BE49-F238E27FC236}">
                <a16:creationId xmlns:a16="http://schemas.microsoft.com/office/drawing/2014/main" id="{BDDF5B0A-1EB7-0C2E-7E65-746267A1694A}"/>
              </a:ext>
            </a:extLst>
          </p:cNvPr>
          <p:cNvSpPr>
            <a:spLocks noChangeAspect="1"/>
          </p:cNvSpPr>
          <p:nvPr/>
        </p:nvSpPr>
        <p:spPr>
          <a:xfrm rot="10800000">
            <a:off x="5860169" y="2126264"/>
            <a:ext cx="2276102" cy="2811681"/>
          </a:xfrm>
          <a:custGeom>
            <a:avLst/>
            <a:gdLst>
              <a:gd name="connsiteX0" fmla="*/ 1052689 w 1627806"/>
              <a:gd name="connsiteY0" fmla="*/ 0 h 2010837"/>
              <a:gd name="connsiteX1" fmla="*/ 1070184 w 1627806"/>
              <a:gd name="connsiteY1" fmla="*/ 8428 h 2010837"/>
              <a:gd name="connsiteX2" fmla="*/ 1627806 w 1627806"/>
              <a:gd name="connsiteY2" fmla="*/ 945332 h 2010837"/>
              <a:gd name="connsiteX3" fmla="*/ 562301 w 1627806"/>
              <a:gd name="connsiteY3" fmla="*/ 2010837 h 2010837"/>
              <a:gd name="connsiteX4" fmla="*/ 54418 w 1627806"/>
              <a:gd name="connsiteY4" fmla="*/ 1882236 h 2010837"/>
              <a:gd name="connsiteX5" fmla="*/ 0 w 1627806"/>
              <a:gd name="connsiteY5" fmla="*/ 1849176 h 2010837"/>
              <a:gd name="connsiteX6" fmla="*/ 29220 w 1627806"/>
              <a:gd name="connsiteY6" fmla="*/ 1827326 h 2010837"/>
              <a:gd name="connsiteX7" fmla="*/ 445166 w 1627806"/>
              <a:gd name="connsiteY7" fmla="*/ 945332 h 2010837"/>
              <a:gd name="connsiteX8" fmla="*/ 443700 w 1627806"/>
              <a:gd name="connsiteY8" fmla="*/ 916286 h 2010837"/>
              <a:gd name="connsiteX9" fmla="*/ 459373 w 1627806"/>
              <a:gd name="connsiteY9" fmla="*/ 908736 h 2010837"/>
              <a:gd name="connsiteX10" fmla="*/ 1051651 w 1627806"/>
              <a:gd name="connsiteY10" fmla="*/ 20555 h 2010837"/>
              <a:gd name="connsiteX11" fmla="*/ 1052689 w 1627806"/>
              <a:gd name="connsiteY11" fmla="*/ 0 h 201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7806" h="2010837">
                <a:moveTo>
                  <a:pt x="1052689" y="0"/>
                </a:moveTo>
                <a:lnTo>
                  <a:pt x="1070184" y="8428"/>
                </a:lnTo>
                <a:cubicBezTo>
                  <a:pt x="1402329" y="188860"/>
                  <a:pt x="1627806" y="540765"/>
                  <a:pt x="1627806" y="945332"/>
                </a:cubicBezTo>
                <a:cubicBezTo>
                  <a:pt x="1627806" y="1533794"/>
                  <a:pt x="1150763" y="2010837"/>
                  <a:pt x="562301" y="2010837"/>
                </a:cubicBezTo>
                <a:cubicBezTo>
                  <a:pt x="378407" y="2010837"/>
                  <a:pt x="205393" y="1964251"/>
                  <a:pt x="54418" y="1882236"/>
                </a:cubicBezTo>
                <a:lnTo>
                  <a:pt x="0" y="1849176"/>
                </a:lnTo>
                <a:lnTo>
                  <a:pt x="29220" y="1827326"/>
                </a:lnTo>
                <a:cubicBezTo>
                  <a:pt x="283249" y="1617683"/>
                  <a:pt x="445166" y="1300416"/>
                  <a:pt x="445166" y="945332"/>
                </a:cubicBezTo>
                <a:lnTo>
                  <a:pt x="443700" y="916286"/>
                </a:lnTo>
                <a:lnTo>
                  <a:pt x="459373" y="908736"/>
                </a:lnTo>
                <a:cubicBezTo>
                  <a:pt x="783285" y="732777"/>
                  <a:pt x="1012629" y="404798"/>
                  <a:pt x="1051651" y="20555"/>
                </a:cubicBezTo>
                <a:lnTo>
                  <a:pt x="1052689" y="0"/>
                </a:lnTo>
                <a:close/>
              </a:path>
            </a:pathLst>
          </a:cu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eeform 8">
            <a:extLst>
              <a:ext uri="{FF2B5EF4-FFF2-40B4-BE49-F238E27FC236}">
                <a16:creationId xmlns:a16="http://schemas.microsoft.com/office/drawing/2014/main" id="{47CD79A9-A2BD-C5C8-4785-F8D7617164B2}"/>
              </a:ext>
            </a:extLst>
          </p:cNvPr>
          <p:cNvSpPr>
            <a:spLocks noChangeAspect="1"/>
          </p:cNvSpPr>
          <p:nvPr/>
        </p:nvSpPr>
        <p:spPr>
          <a:xfrm rot="10800000">
            <a:off x="8327705" y="2124951"/>
            <a:ext cx="2276102" cy="2785521"/>
          </a:xfrm>
          <a:custGeom>
            <a:avLst/>
            <a:gdLst>
              <a:gd name="connsiteX0" fmla="*/ 540699 w 1627806"/>
              <a:gd name="connsiteY0" fmla="*/ 0 h 1992128"/>
              <a:gd name="connsiteX1" fmla="*/ 540792 w 1627806"/>
              <a:gd name="connsiteY1" fmla="*/ 1846 h 1992128"/>
              <a:gd name="connsiteX2" fmla="*/ 1133070 w 1627806"/>
              <a:gd name="connsiteY2" fmla="*/ 890027 h 1992128"/>
              <a:gd name="connsiteX3" fmla="*/ 1183267 w 1627806"/>
              <a:gd name="connsiteY3" fmla="*/ 914208 h 1992128"/>
              <a:gd name="connsiteX4" fmla="*/ 1182640 w 1627806"/>
              <a:gd name="connsiteY4" fmla="*/ 926623 h 1992128"/>
              <a:gd name="connsiteX5" fmla="*/ 1598586 w 1627806"/>
              <a:gd name="connsiteY5" fmla="*/ 1808617 h 1992128"/>
              <a:gd name="connsiteX6" fmla="*/ 1627806 w 1627806"/>
              <a:gd name="connsiteY6" fmla="*/ 1830467 h 1992128"/>
              <a:gd name="connsiteX7" fmla="*/ 1573388 w 1627806"/>
              <a:gd name="connsiteY7" fmla="*/ 1863527 h 1992128"/>
              <a:gd name="connsiteX8" fmla="*/ 1065505 w 1627806"/>
              <a:gd name="connsiteY8" fmla="*/ 1992128 h 1992128"/>
              <a:gd name="connsiteX9" fmla="*/ 0 w 1627806"/>
              <a:gd name="connsiteY9" fmla="*/ 926623 h 1992128"/>
              <a:gd name="connsiteX10" fmla="*/ 469771 w 1627806"/>
              <a:gd name="connsiteY10" fmla="*/ 43090 h 1992128"/>
              <a:gd name="connsiteX11" fmla="*/ 540699 w 1627806"/>
              <a:gd name="connsiteY11" fmla="*/ 0 h 199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7806" h="1992128">
                <a:moveTo>
                  <a:pt x="540699" y="0"/>
                </a:moveTo>
                <a:lnTo>
                  <a:pt x="540792" y="1846"/>
                </a:lnTo>
                <a:cubicBezTo>
                  <a:pt x="579814" y="386089"/>
                  <a:pt x="809159" y="714068"/>
                  <a:pt x="1133070" y="890027"/>
                </a:cubicBezTo>
                <a:lnTo>
                  <a:pt x="1183267" y="914208"/>
                </a:lnTo>
                <a:lnTo>
                  <a:pt x="1182640" y="926623"/>
                </a:lnTo>
                <a:cubicBezTo>
                  <a:pt x="1182640" y="1281707"/>
                  <a:pt x="1344558" y="1598974"/>
                  <a:pt x="1598586" y="1808617"/>
                </a:cubicBezTo>
                <a:lnTo>
                  <a:pt x="1627806" y="1830467"/>
                </a:lnTo>
                <a:lnTo>
                  <a:pt x="1573388" y="1863527"/>
                </a:lnTo>
                <a:cubicBezTo>
                  <a:pt x="1422413" y="1945542"/>
                  <a:pt x="1249400" y="1992128"/>
                  <a:pt x="1065505" y="1992128"/>
                </a:cubicBezTo>
                <a:cubicBezTo>
                  <a:pt x="477043" y="1992128"/>
                  <a:pt x="0" y="1515085"/>
                  <a:pt x="0" y="926623"/>
                </a:cubicBezTo>
                <a:cubicBezTo>
                  <a:pt x="0" y="558834"/>
                  <a:pt x="186345" y="234569"/>
                  <a:pt x="469771" y="43090"/>
                </a:cubicBezTo>
                <a:lnTo>
                  <a:pt x="540699" y="0"/>
                </a:lnTo>
                <a:close/>
              </a:path>
            </a:pathLst>
          </a:custGeom>
          <a:solidFill>
            <a:srgbClr val="45699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Freeform 9">
            <a:extLst>
              <a:ext uri="{FF2B5EF4-FFF2-40B4-BE49-F238E27FC236}">
                <a16:creationId xmlns:a16="http://schemas.microsoft.com/office/drawing/2014/main" id="{F00BAE57-4463-057C-770F-998C8EFFD7A8}"/>
              </a:ext>
            </a:extLst>
          </p:cNvPr>
          <p:cNvSpPr>
            <a:spLocks noChangeAspect="1"/>
          </p:cNvSpPr>
          <p:nvPr/>
        </p:nvSpPr>
        <p:spPr>
          <a:xfrm rot="10800000">
            <a:off x="7629755" y="3585117"/>
            <a:ext cx="1208086" cy="1232880"/>
          </a:xfrm>
          <a:custGeom>
            <a:avLst/>
            <a:gdLst>
              <a:gd name="connsiteX0" fmla="*/ 432415 w 863990"/>
              <a:gd name="connsiteY0" fmla="*/ 0 h 881722"/>
              <a:gd name="connsiteX1" fmla="*/ 480107 w 863990"/>
              <a:gd name="connsiteY1" fmla="*/ 35664 h 881722"/>
              <a:gd name="connsiteX2" fmla="*/ 862351 w 863990"/>
              <a:gd name="connsiteY2" fmla="*/ 748917 h 881722"/>
              <a:gd name="connsiteX3" fmla="*/ 863990 w 863990"/>
              <a:gd name="connsiteY3" fmla="*/ 781363 h 881722"/>
              <a:gd name="connsiteX4" fmla="*/ 829476 w 863990"/>
              <a:gd name="connsiteY4" fmla="*/ 797989 h 881722"/>
              <a:gd name="connsiteX5" fmla="*/ 414733 w 863990"/>
              <a:gd name="connsiteY5" fmla="*/ 881722 h 881722"/>
              <a:gd name="connsiteX6" fmla="*/ 97884 w 863990"/>
              <a:gd name="connsiteY6" fmla="*/ 833819 h 881722"/>
              <a:gd name="connsiteX7" fmla="*/ 0 w 863990"/>
              <a:gd name="connsiteY7" fmla="*/ 797993 h 881722"/>
              <a:gd name="connsiteX8" fmla="*/ 2478 w 863990"/>
              <a:gd name="connsiteY8" fmla="*/ 748917 h 881722"/>
              <a:gd name="connsiteX9" fmla="*/ 384722 w 863990"/>
              <a:gd name="connsiteY9" fmla="*/ 35664 h 881722"/>
              <a:gd name="connsiteX10" fmla="*/ 432415 w 863990"/>
              <a:gd name="connsiteY10" fmla="*/ 0 h 88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3990" h="881722">
                <a:moveTo>
                  <a:pt x="432415" y="0"/>
                </a:moveTo>
                <a:lnTo>
                  <a:pt x="480107" y="35664"/>
                </a:lnTo>
                <a:cubicBezTo>
                  <a:pt x="690601" y="209379"/>
                  <a:pt x="833250" y="462364"/>
                  <a:pt x="862351" y="748917"/>
                </a:cubicBezTo>
                <a:lnTo>
                  <a:pt x="863990" y="781363"/>
                </a:lnTo>
                <a:lnTo>
                  <a:pt x="829476" y="797989"/>
                </a:lnTo>
                <a:cubicBezTo>
                  <a:pt x="702001" y="851907"/>
                  <a:pt x="561849" y="881722"/>
                  <a:pt x="414733" y="881722"/>
                </a:cubicBezTo>
                <a:cubicBezTo>
                  <a:pt x="304397" y="881722"/>
                  <a:pt x="197977" y="864951"/>
                  <a:pt x="97884" y="833819"/>
                </a:cubicBezTo>
                <a:lnTo>
                  <a:pt x="0" y="797993"/>
                </a:lnTo>
                <a:lnTo>
                  <a:pt x="2478" y="748917"/>
                </a:lnTo>
                <a:cubicBezTo>
                  <a:pt x="31579" y="462364"/>
                  <a:pt x="174228" y="209379"/>
                  <a:pt x="384722" y="35664"/>
                </a:cubicBezTo>
                <a:lnTo>
                  <a:pt x="432415" y="0"/>
                </a:lnTo>
                <a:close/>
              </a:path>
            </a:pathLst>
          </a:custGeom>
          <a:solidFill>
            <a:schemeClr val="bg1">
              <a:lumMod val="65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B3FD7A09-EEA8-C6EA-591D-926BFB036480}"/>
              </a:ext>
            </a:extLst>
          </p:cNvPr>
          <p:cNvSpPr txBox="1"/>
          <p:nvPr/>
        </p:nvSpPr>
        <p:spPr>
          <a:xfrm>
            <a:off x="1734695" y="3699290"/>
            <a:ext cx="2926080" cy="400340"/>
          </a:xfrm>
          <a:prstGeom prst="rect">
            <a:avLst/>
          </a:prstGeom>
          <a:noFill/>
        </p:spPr>
        <p:txBody>
          <a:bodyPr wrap="square" lIns="0" rIns="0" rtlCol="0" anchor="b">
            <a:spAutoFit/>
          </a:bodyPr>
          <a:lstStyle/>
          <a:p>
            <a:r>
              <a:rPr lang="en-US" sz="20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Araştırma</a:t>
            </a:r>
          </a:p>
        </p:txBody>
      </p:sp>
      <p:sp>
        <p:nvSpPr>
          <p:cNvPr id="19" name="TextBox 18">
            <a:extLst>
              <a:ext uri="{FF2B5EF4-FFF2-40B4-BE49-F238E27FC236}">
                <a16:creationId xmlns:a16="http://schemas.microsoft.com/office/drawing/2014/main" id="{0205BEA1-3DFF-C52F-C4E1-743C1C1F1048}"/>
              </a:ext>
            </a:extLst>
          </p:cNvPr>
          <p:cNvSpPr txBox="1"/>
          <p:nvPr/>
        </p:nvSpPr>
        <p:spPr>
          <a:xfrm>
            <a:off x="1704565" y="4952621"/>
            <a:ext cx="2234469" cy="707886"/>
          </a:xfrm>
          <a:prstGeom prst="rect">
            <a:avLst/>
          </a:prstGeom>
          <a:noFill/>
        </p:spPr>
        <p:txBody>
          <a:bodyPr wrap="square" lIns="0" rIns="0" rtlCol="0" anchor="b">
            <a:spAutoFit/>
          </a:bodyPr>
          <a:lstStyle/>
          <a:p>
            <a:r>
              <a:rPr lang="en-US" sz="20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Toplumsal</a:t>
            </a:r>
          </a:p>
          <a:p>
            <a:r>
              <a:rPr lang="en-US" sz="20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Katkı</a:t>
            </a:r>
          </a:p>
        </p:txBody>
      </p:sp>
      <p:sp>
        <p:nvSpPr>
          <p:cNvPr id="24" name="TextBox 23">
            <a:extLst>
              <a:ext uri="{FF2B5EF4-FFF2-40B4-BE49-F238E27FC236}">
                <a16:creationId xmlns:a16="http://schemas.microsoft.com/office/drawing/2014/main" id="{24BC5A22-E8F9-B388-555C-E5773FD34432}"/>
              </a:ext>
            </a:extLst>
          </p:cNvPr>
          <p:cNvSpPr txBox="1"/>
          <p:nvPr/>
        </p:nvSpPr>
        <p:spPr>
          <a:xfrm>
            <a:off x="1721657" y="2399528"/>
            <a:ext cx="3723578" cy="400110"/>
          </a:xfrm>
          <a:prstGeom prst="rect">
            <a:avLst/>
          </a:prstGeom>
          <a:noFill/>
        </p:spPr>
        <p:txBody>
          <a:bodyPr wrap="square" lIns="0" rIns="0" rtlCol="0" anchor="b">
            <a:spAutoFit/>
          </a:bodyPr>
          <a:lstStyle/>
          <a:p>
            <a:r>
              <a:rPr lang="en-US" sz="20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Eğitim</a:t>
            </a:r>
          </a:p>
        </p:txBody>
      </p:sp>
      <p:sp>
        <p:nvSpPr>
          <p:cNvPr id="26" name="TextBox 25">
            <a:extLst>
              <a:ext uri="{FF2B5EF4-FFF2-40B4-BE49-F238E27FC236}">
                <a16:creationId xmlns:a16="http://schemas.microsoft.com/office/drawing/2014/main" id="{8A2355AF-83DC-BF8B-1167-33119307F63F}"/>
              </a:ext>
            </a:extLst>
          </p:cNvPr>
          <p:cNvSpPr txBox="1"/>
          <p:nvPr/>
        </p:nvSpPr>
        <p:spPr>
          <a:xfrm>
            <a:off x="6686088" y="3063267"/>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1</a:t>
            </a:r>
          </a:p>
        </p:txBody>
      </p:sp>
      <p:sp>
        <p:nvSpPr>
          <p:cNvPr id="30" name="TextBox 29">
            <a:extLst>
              <a:ext uri="{FF2B5EF4-FFF2-40B4-BE49-F238E27FC236}">
                <a16:creationId xmlns:a16="http://schemas.microsoft.com/office/drawing/2014/main" id="{E17138D7-652F-EF61-127F-6244FCB8110C}"/>
              </a:ext>
            </a:extLst>
          </p:cNvPr>
          <p:cNvSpPr txBox="1"/>
          <p:nvPr/>
        </p:nvSpPr>
        <p:spPr>
          <a:xfrm>
            <a:off x="9666028" y="3069555"/>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2</a:t>
            </a:r>
          </a:p>
        </p:txBody>
      </p:sp>
      <p:sp>
        <p:nvSpPr>
          <p:cNvPr id="33" name="TextBox 32">
            <a:extLst>
              <a:ext uri="{FF2B5EF4-FFF2-40B4-BE49-F238E27FC236}">
                <a16:creationId xmlns:a16="http://schemas.microsoft.com/office/drawing/2014/main" id="{37C4C3E8-FF6D-819F-C186-21B21AB5A4C5}"/>
              </a:ext>
            </a:extLst>
          </p:cNvPr>
          <p:cNvSpPr txBox="1"/>
          <p:nvPr/>
        </p:nvSpPr>
        <p:spPr>
          <a:xfrm>
            <a:off x="8151232" y="5559734"/>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3</a:t>
            </a:r>
          </a:p>
        </p:txBody>
      </p:sp>
      <p:sp>
        <p:nvSpPr>
          <p:cNvPr id="34" name="TextBox 33">
            <a:extLst>
              <a:ext uri="{FF2B5EF4-FFF2-40B4-BE49-F238E27FC236}">
                <a16:creationId xmlns:a16="http://schemas.microsoft.com/office/drawing/2014/main" id="{38930C90-620D-4853-8FC7-DB566BB4EE22}"/>
              </a:ext>
            </a:extLst>
          </p:cNvPr>
          <p:cNvSpPr txBox="1"/>
          <p:nvPr/>
        </p:nvSpPr>
        <p:spPr>
          <a:xfrm>
            <a:off x="8136271" y="2867665"/>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4</a:t>
            </a:r>
          </a:p>
        </p:txBody>
      </p:sp>
      <p:sp>
        <p:nvSpPr>
          <p:cNvPr id="35" name="TextBox 34">
            <a:extLst>
              <a:ext uri="{FF2B5EF4-FFF2-40B4-BE49-F238E27FC236}">
                <a16:creationId xmlns:a16="http://schemas.microsoft.com/office/drawing/2014/main" id="{57957BF1-57D9-1894-54C9-236637A49800}"/>
              </a:ext>
            </a:extLst>
          </p:cNvPr>
          <p:cNvSpPr txBox="1"/>
          <p:nvPr/>
        </p:nvSpPr>
        <p:spPr>
          <a:xfrm>
            <a:off x="7245887" y="4388495"/>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5</a:t>
            </a:r>
          </a:p>
        </p:txBody>
      </p:sp>
      <p:sp>
        <p:nvSpPr>
          <p:cNvPr id="36" name="TextBox 35">
            <a:extLst>
              <a:ext uri="{FF2B5EF4-FFF2-40B4-BE49-F238E27FC236}">
                <a16:creationId xmlns:a16="http://schemas.microsoft.com/office/drawing/2014/main" id="{F668C401-4423-24F9-CCF2-7D1E48CE1FD2}"/>
              </a:ext>
            </a:extLst>
          </p:cNvPr>
          <p:cNvSpPr txBox="1"/>
          <p:nvPr/>
        </p:nvSpPr>
        <p:spPr>
          <a:xfrm>
            <a:off x="9034520" y="4388495"/>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6</a:t>
            </a:r>
          </a:p>
        </p:txBody>
      </p:sp>
      <p:sp>
        <p:nvSpPr>
          <p:cNvPr id="37" name="TextBox 36">
            <a:extLst>
              <a:ext uri="{FF2B5EF4-FFF2-40B4-BE49-F238E27FC236}">
                <a16:creationId xmlns:a16="http://schemas.microsoft.com/office/drawing/2014/main" id="{4A7AD075-3706-D843-9D98-4BE117EA9252}"/>
              </a:ext>
            </a:extLst>
          </p:cNvPr>
          <p:cNvSpPr txBox="1"/>
          <p:nvPr/>
        </p:nvSpPr>
        <p:spPr>
          <a:xfrm>
            <a:off x="8156834" y="3888823"/>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7</a:t>
            </a:r>
          </a:p>
        </p:txBody>
      </p:sp>
      <p:sp>
        <p:nvSpPr>
          <p:cNvPr id="47" name="TextBox 46">
            <a:extLst>
              <a:ext uri="{FF2B5EF4-FFF2-40B4-BE49-F238E27FC236}">
                <a16:creationId xmlns:a16="http://schemas.microsoft.com/office/drawing/2014/main" id="{7F5B9143-DE40-404B-3166-3D93083C2CF3}"/>
              </a:ext>
            </a:extLst>
          </p:cNvPr>
          <p:cNvSpPr txBox="1"/>
          <p:nvPr/>
        </p:nvSpPr>
        <p:spPr>
          <a:xfrm>
            <a:off x="7143708" y="1633625"/>
            <a:ext cx="2184457" cy="292388"/>
          </a:xfrm>
          <a:prstGeom prst="rect">
            <a:avLst/>
          </a:prstGeom>
          <a:noFill/>
        </p:spPr>
        <p:txBody>
          <a:bodyPr wrap="square" lIns="0" rIns="0" rtlCol="0" anchor="b">
            <a:spAutoFit/>
          </a:bodyPr>
          <a:lstStyle/>
          <a:p>
            <a:pPr algn="ctr"/>
            <a:r>
              <a:rPr lang="en-US" sz="13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Araştırma Temelli Eğitim</a:t>
            </a:r>
          </a:p>
        </p:txBody>
      </p:sp>
      <p:cxnSp>
        <p:nvCxnSpPr>
          <p:cNvPr id="54" name="Straight Arrow Connector 53">
            <a:extLst>
              <a:ext uri="{FF2B5EF4-FFF2-40B4-BE49-F238E27FC236}">
                <a16:creationId xmlns:a16="http://schemas.microsoft.com/office/drawing/2014/main" id="{612B93E8-3B8E-184C-8CEC-5034273592AC}"/>
              </a:ext>
            </a:extLst>
          </p:cNvPr>
          <p:cNvCxnSpPr>
            <a:cxnSpLocks/>
            <a:stCxn id="6" idx="3"/>
          </p:cNvCxnSpPr>
          <p:nvPr/>
        </p:nvCxnSpPr>
        <p:spPr>
          <a:xfrm flipH="1" flipV="1">
            <a:off x="8233796" y="2001971"/>
            <a:ext cx="709" cy="416197"/>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6A00080-D87F-C08E-29DB-1B82C0DCDF22}"/>
              </a:ext>
            </a:extLst>
          </p:cNvPr>
          <p:cNvSpPr txBox="1"/>
          <p:nvPr/>
        </p:nvSpPr>
        <p:spPr>
          <a:xfrm>
            <a:off x="4922440" y="5135424"/>
            <a:ext cx="1465963" cy="492443"/>
          </a:xfrm>
          <a:prstGeom prst="rect">
            <a:avLst/>
          </a:prstGeom>
          <a:noFill/>
        </p:spPr>
        <p:txBody>
          <a:bodyPr wrap="square" lIns="0" rIns="0" rtlCol="0" anchor="b">
            <a:spAutoFit/>
          </a:bodyPr>
          <a:lstStyle/>
          <a:p>
            <a:pPr algn="ctr"/>
            <a:r>
              <a:rPr lang="en-US" sz="13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Eğitim Temelli Toplumsal Katkı</a:t>
            </a:r>
          </a:p>
        </p:txBody>
      </p:sp>
      <p:sp>
        <p:nvSpPr>
          <p:cNvPr id="41" name="TextBox 40">
            <a:extLst>
              <a:ext uri="{FF2B5EF4-FFF2-40B4-BE49-F238E27FC236}">
                <a16:creationId xmlns:a16="http://schemas.microsoft.com/office/drawing/2014/main" id="{D71705F0-56C2-18E4-DE7F-4FD7A1652B34}"/>
              </a:ext>
            </a:extLst>
          </p:cNvPr>
          <p:cNvSpPr txBox="1"/>
          <p:nvPr/>
        </p:nvSpPr>
        <p:spPr>
          <a:xfrm>
            <a:off x="10202277" y="5113640"/>
            <a:ext cx="1465963" cy="492443"/>
          </a:xfrm>
          <a:prstGeom prst="rect">
            <a:avLst/>
          </a:prstGeom>
          <a:noFill/>
        </p:spPr>
        <p:txBody>
          <a:bodyPr wrap="square" lIns="0" rIns="0" rtlCol="0" anchor="b">
            <a:spAutoFit/>
          </a:bodyPr>
          <a:lstStyle/>
          <a:p>
            <a:pPr algn="ctr"/>
            <a:r>
              <a:rPr lang="en-US" sz="13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Araştırma Temelli Toplumsal Katkı</a:t>
            </a:r>
          </a:p>
        </p:txBody>
      </p:sp>
      <p:cxnSp>
        <p:nvCxnSpPr>
          <p:cNvPr id="42" name="Straight Arrow Connector 41">
            <a:extLst>
              <a:ext uri="{FF2B5EF4-FFF2-40B4-BE49-F238E27FC236}">
                <a16:creationId xmlns:a16="http://schemas.microsoft.com/office/drawing/2014/main" id="{F27D6766-8612-C570-E1C0-EB2DA71ADD8D}"/>
              </a:ext>
            </a:extLst>
          </p:cNvPr>
          <p:cNvCxnSpPr>
            <a:cxnSpLocks/>
          </p:cNvCxnSpPr>
          <p:nvPr/>
        </p:nvCxnSpPr>
        <p:spPr>
          <a:xfrm flipH="1">
            <a:off x="6328631" y="4989520"/>
            <a:ext cx="451794" cy="223228"/>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890EFB5-8A6B-DF00-2368-9D6DEC92A691}"/>
              </a:ext>
            </a:extLst>
          </p:cNvPr>
          <p:cNvCxnSpPr>
            <a:cxnSpLocks/>
          </p:cNvCxnSpPr>
          <p:nvPr/>
        </p:nvCxnSpPr>
        <p:spPr>
          <a:xfrm>
            <a:off x="9750606" y="4971022"/>
            <a:ext cx="451671" cy="209853"/>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Atatürk Üniversitesi: 3 Misyon &amp; 7 Alan</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5" name="Rectangle 54">
            <a:extLst>
              <a:ext uri="{FF2B5EF4-FFF2-40B4-BE49-F238E27FC236}">
                <a16:creationId xmlns:a16="http://schemas.microsoft.com/office/drawing/2014/main" id="{E9582F84-8F55-5567-36D8-DD508F1449DE}"/>
              </a:ext>
            </a:extLst>
          </p:cNvPr>
          <p:cNvSpPr/>
          <p:nvPr/>
        </p:nvSpPr>
        <p:spPr>
          <a:xfrm>
            <a:off x="999521" y="217549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6" name="Rectangle 55">
            <a:extLst>
              <a:ext uri="{FF2B5EF4-FFF2-40B4-BE49-F238E27FC236}">
                <a16:creationId xmlns:a16="http://schemas.microsoft.com/office/drawing/2014/main" id="{C6151E37-C1C4-A986-68FA-143193F0F0DD}"/>
              </a:ext>
            </a:extLst>
          </p:cNvPr>
          <p:cNvSpPr/>
          <p:nvPr/>
        </p:nvSpPr>
        <p:spPr>
          <a:xfrm>
            <a:off x="1007204" y="3528744"/>
            <a:ext cx="543412" cy="1130546"/>
          </a:xfrm>
          <a:prstGeom prst="rect">
            <a:avLst/>
          </a:prstGeom>
          <a:solidFill>
            <a:srgbClr val="456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7" name="Rectangle 56">
            <a:extLst>
              <a:ext uri="{FF2B5EF4-FFF2-40B4-BE49-F238E27FC236}">
                <a16:creationId xmlns:a16="http://schemas.microsoft.com/office/drawing/2014/main" id="{3BEF02AE-07DD-2984-C287-D45DCEEB2C89}"/>
              </a:ext>
            </a:extLst>
          </p:cNvPr>
          <p:cNvSpPr/>
          <p:nvPr/>
        </p:nvSpPr>
        <p:spPr>
          <a:xfrm>
            <a:off x="1016053" y="4899440"/>
            <a:ext cx="543412" cy="1130546"/>
          </a:xfrm>
          <a:prstGeom prst="rect">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3134725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Derse Devam</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18E1319-1816-9BDD-8982-11BFF71431D7}"/>
              </a:ext>
            </a:extLst>
          </p:cNvPr>
          <p:cNvSpPr txBox="1"/>
          <p:nvPr/>
        </p:nvSpPr>
        <p:spPr>
          <a:xfrm>
            <a:off x="1782688" y="1879522"/>
            <a:ext cx="8829894" cy="4093428"/>
          </a:xfrm>
          <a:prstGeom prst="rect">
            <a:avLst/>
          </a:prstGeom>
          <a:noFill/>
        </p:spPr>
        <p:txBody>
          <a:bodyPr wrap="square" rtlCol="0">
            <a:spAutoFit/>
          </a:bodyPr>
          <a:lstStyle/>
          <a:p>
            <a:pPr marL="285750" indent="-285750">
              <a:spcAft>
                <a:spcPts val="600"/>
              </a:spcAft>
              <a:buFont typeface="Wingdings" pitchFamily="2" charset="2"/>
              <a:buChar char="§"/>
            </a:pPr>
            <a:r>
              <a:rPr lang="tr-TR" sz="24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Teorik dersler, laboratuvar ve benzeri çalışmaların </a:t>
            </a:r>
            <a:r>
              <a:rPr lang="tr-TR" sz="2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en az %80’ine devam etmek zorunludur</a:t>
            </a:r>
            <a:r>
              <a:rPr lang="tr-TR" sz="24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a:t>
            </a:r>
          </a:p>
          <a:p>
            <a:pPr marL="285750" indent="-285750">
              <a:spcAft>
                <a:spcPts val="600"/>
              </a:spcAft>
              <a:buFont typeface="Wingdings" pitchFamily="2" charset="2"/>
              <a:buChar char="§"/>
            </a:pPr>
            <a:r>
              <a:rPr lang="tr-TR" sz="24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Öğrenci devam şartını yerine getirmiş olsa bile; laboratuvar ve benzeri derslerden başarılı olmak için, birimlerin uygulama esaslarında </a:t>
            </a:r>
            <a:r>
              <a:rPr lang="tr-TR" sz="2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belirtilen çalışmaları başarı ile tamamlamak zorundadır</a:t>
            </a:r>
            <a:r>
              <a:rPr lang="tr-TR" sz="24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a:t>
            </a:r>
          </a:p>
          <a:p>
            <a:pPr marL="285750" indent="-285750">
              <a:spcAft>
                <a:spcPts val="600"/>
              </a:spcAft>
              <a:buFont typeface="Wingdings" pitchFamily="2" charset="2"/>
              <a:buChar char="§"/>
            </a:pPr>
            <a:r>
              <a:rPr lang="tr-TR" sz="24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Devamsız öğrenci, </a:t>
            </a:r>
            <a:r>
              <a:rPr lang="tr-TR" sz="2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sınavlara alınmaz </a:t>
            </a:r>
            <a:r>
              <a:rPr lang="tr-TR" sz="24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ve not çizelgesinde bu durum Z (Devamsız) ile belirtilir. </a:t>
            </a:r>
          </a:p>
          <a:p>
            <a:pPr marL="285750" indent="-285750">
              <a:spcAft>
                <a:spcPts val="600"/>
              </a:spcAft>
              <a:buFont typeface="Wingdings" pitchFamily="2" charset="2"/>
              <a:buChar char="§"/>
            </a:pPr>
            <a:r>
              <a:rPr lang="tr-TR" sz="24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Devamsızlıkları nedeniyle başarısız sayılan öğrencilerin listesi, en geç yarıyılın/yılın son haftası içinde </a:t>
            </a:r>
            <a:r>
              <a:rPr lang="tr-TR" sz="2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 bilgi sistemi (ÖBS)’de ilan edilir</a:t>
            </a:r>
            <a:r>
              <a:rPr lang="tr-TR" sz="24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a:t>
            </a:r>
          </a:p>
          <a:p>
            <a:pPr marL="285750" indent="-285750">
              <a:spcAft>
                <a:spcPts val="600"/>
              </a:spcAft>
              <a:buFont typeface="Wingdings" pitchFamily="2" charset="2"/>
              <a:buChar char="§"/>
            </a:pPr>
            <a:endParaRPr lang="tr-TR" sz="2400" dirty="0">
              <a:solidFill>
                <a:srgbClr val="000000"/>
              </a:solidFill>
              <a:latin typeface="Helvetica Neue Light" panose="02000403000000020004" pitchFamily="2" charset="0"/>
              <a:ea typeface="Helvetica Neue Light" panose="02000403000000020004" pitchFamily="2" charset="0"/>
              <a:cs typeface="Helvetica Neue Medium" panose="02000503000000020004" pitchFamily="2" charset="0"/>
            </a:endParaRPr>
          </a:p>
        </p:txBody>
      </p:sp>
    </p:spTree>
    <p:extLst>
      <p:ext uri="{BB962C8B-B14F-4D97-AF65-F5344CB8AC3E}">
        <p14:creationId xmlns:p14="http://schemas.microsoft.com/office/powerpoint/2010/main" val="35089588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Kulüpler ve Etkinlikler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5" name="TextBox 4">
            <a:extLst>
              <a:ext uri="{FF2B5EF4-FFF2-40B4-BE49-F238E27FC236}">
                <a16:creationId xmlns:a16="http://schemas.microsoft.com/office/drawing/2014/main" id="{B2AAE1B0-604B-925E-105F-CBA41C514A03}"/>
              </a:ext>
            </a:extLst>
          </p:cNvPr>
          <p:cNvSpPr txBox="1"/>
          <p:nvPr/>
        </p:nvSpPr>
        <p:spPr>
          <a:xfrm>
            <a:off x="1765300" y="6368355"/>
            <a:ext cx="6488956" cy="369332"/>
          </a:xfrm>
          <a:prstGeom prst="rect">
            <a:avLst/>
          </a:prstGeom>
          <a:noFill/>
        </p:spPr>
        <p:txBody>
          <a:bodyPr wrap="none" rtlCol="0">
            <a:spAutoFit/>
          </a:bodyPr>
          <a:lstStyle/>
          <a:p>
            <a:r>
              <a:rPr lang="tr-TR" dirty="0">
                <a:latin typeface="Helvetica Neue Medium" panose="02000503000000020004" pitchFamily="2" charset="0"/>
                <a:ea typeface="Helvetica Neue Medium" panose="02000503000000020004" pitchFamily="2" charset="0"/>
                <a:cs typeface="Helvetica Neue Medium" panose="02000503000000020004" pitchFamily="2" charset="0"/>
                <a:hlinkClick r:id="rId3"/>
              </a:rPr>
              <a:t>Üniversitemizde Faaliyet Gösteren Öğrenci Kulupleri Listesi</a:t>
            </a:r>
            <a:endParaRPr lang="tr-TR" dirty="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7" name="TextBox 2">
            <a:extLst>
              <a:ext uri="{FF2B5EF4-FFF2-40B4-BE49-F238E27FC236}">
                <a16:creationId xmlns:a16="http://schemas.microsoft.com/office/drawing/2014/main" id="{34FACFB2-B51C-131C-5AFA-F43D69D1497C}"/>
              </a:ext>
            </a:extLst>
          </p:cNvPr>
          <p:cNvSpPr txBox="1"/>
          <p:nvPr/>
        </p:nvSpPr>
        <p:spPr>
          <a:xfrm>
            <a:off x="1542933" y="1390979"/>
            <a:ext cx="7979739" cy="4647426"/>
          </a:xfrm>
          <a:prstGeom prst="rect">
            <a:avLst/>
          </a:prstGeom>
          <a:noFill/>
        </p:spPr>
        <p:txBody>
          <a:bodyPr wrap="square" rtlCol="0">
            <a:spAutoFit/>
          </a:bodyPr>
          <a:lstStyle/>
          <a:p>
            <a:pPr marR="0">
              <a:spcBef>
                <a:spcPts val="0"/>
              </a:spcBef>
              <a:spcAft>
                <a:spcPts val="1200"/>
              </a:spcAft>
            </a:pPr>
            <a:r>
              <a:rPr lang="tr-TR" b="1"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Fakültemizde Faaliyet Gösteren Öğrenci Kulüpleri</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Teknoloji ve Bilgisayar Kulübü</a:t>
            </a:r>
          </a:p>
          <a:p>
            <a:pPr marL="285750" indent="-285750">
              <a:spcAft>
                <a:spcPts val="600"/>
              </a:spcAft>
              <a:buFont typeface="Wingdings" pitchFamily="2" charset="2"/>
              <a:buChar char="§"/>
            </a:pPr>
            <a:r>
              <a:rPr lang="tr-TR" sz="1600" b="1" dirty="0">
                <a:solidFill>
                  <a:srgbClr val="FF0000"/>
                </a:solidFill>
                <a:latin typeface="Helvetica Neue Light" panose="02000403000000020004" pitchFamily="2" charset="0"/>
                <a:ea typeface="Helvetica Neue Light" panose="02000403000000020004" pitchFamily="2" charset="0"/>
                <a:cs typeface="Helvetica Neue Medium" panose="02000503000000020004" pitchFamily="2" charset="0"/>
              </a:rPr>
              <a:t>Ata Genç Endüstri Mühendisleri </a:t>
            </a:r>
            <a:r>
              <a:rPr lang="tr-TR" sz="1600" b="1" dirty="0" smtClean="0">
                <a:solidFill>
                  <a:srgbClr val="FF0000"/>
                </a:solidFill>
                <a:latin typeface="Helvetica Neue Light" panose="02000403000000020004" pitchFamily="2" charset="0"/>
                <a:ea typeface="Helvetica Neue Light" panose="02000403000000020004" pitchFamily="2" charset="0"/>
                <a:cs typeface="Helvetica Neue Medium" panose="02000503000000020004" pitchFamily="2" charset="0"/>
              </a:rPr>
              <a:t>Kulübü (ATAGEM)</a:t>
            </a:r>
            <a:endParaRPr lang="tr-TR" sz="1600" b="1" dirty="0">
              <a:solidFill>
                <a:srgbClr val="FF0000"/>
              </a:solidFill>
              <a:latin typeface="Helvetica Neue Light" panose="02000403000000020004" pitchFamily="2" charset="0"/>
              <a:ea typeface="Helvetica Neue Light" panose="02000403000000020004" pitchFamily="2" charset="0"/>
              <a:cs typeface="Helvetica Neue Medium" panose="02000503000000020004" pitchFamily="2" charset="0"/>
            </a:endParaRP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Araştırmacı Teknolojik Üretken Genç Mühendisler (ATÜGEM)</a:t>
            </a:r>
          </a:p>
          <a:p>
            <a:pPr marL="285750" indent="-285750">
              <a:spcAft>
                <a:spcPts val="600"/>
              </a:spcAft>
              <a:buFont typeface="Wingdings" pitchFamily="2" charset="2"/>
              <a:buChar char="§"/>
            </a:pPr>
            <a:r>
              <a:rPr lang="en-US" sz="1600" dirty="0" err="1">
                <a:solidFill>
                  <a:srgbClr val="404042"/>
                </a:solidFill>
                <a:latin typeface="Helvetica Neue Light" panose="02000403000000020004" pitchFamily="2" charset="0"/>
              </a:rPr>
              <a:t>Atauni</a:t>
            </a:r>
            <a:r>
              <a:rPr lang="en-US" sz="1600" dirty="0">
                <a:solidFill>
                  <a:srgbClr val="404042"/>
                </a:solidFill>
                <a:latin typeface="Helvetica Neue Light" panose="02000403000000020004" pitchFamily="2" charset="0"/>
              </a:rPr>
              <a:t> </a:t>
            </a:r>
            <a:r>
              <a:rPr lang="en-US" sz="1600" dirty="0" err="1">
                <a:solidFill>
                  <a:srgbClr val="404042"/>
                </a:solidFill>
                <a:latin typeface="Helvetica Neue Light" panose="02000403000000020004" pitchFamily="2" charset="0"/>
              </a:rPr>
              <a:t>Genç</a:t>
            </a:r>
            <a:r>
              <a:rPr lang="en-US" sz="1600" dirty="0">
                <a:solidFill>
                  <a:srgbClr val="404042"/>
                </a:solidFill>
                <a:latin typeface="Helvetica Neue Light" panose="02000403000000020004" pitchFamily="2" charset="0"/>
              </a:rPr>
              <a:t> </a:t>
            </a:r>
            <a:r>
              <a:rPr lang="en-US" sz="1600" dirty="0" err="1">
                <a:solidFill>
                  <a:srgbClr val="404042"/>
                </a:solidFill>
                <a:latin typeface="Helvetica Neue Light" panose="02000403000000020004" pitchFamily="2" charset="0"/>
              </a:rPr>
              <a:t>Tema</a:t>
            </a:r>
            <a:endParaRPr lang="tr-TR" sz="1600" dirty="0">
              <a:solidFill>
                <a:srgbClr val="404042"/>
              </a:solidFill>
              <a:latin typeface="Helvetica Neue Light" panose="02000403000000020004" pitchFamily="2" charset="0"/>
            </a:endParaRPr>
          </a:p>
          <a:p>
            <a:pPr marL="285750" indent="-285750">
              <a:spcAft>
                <a:spcPts val="600"/>
              </a:spcAft>
              <a:buFont typeface="Wingdings" pitchFamily="2" charset="2"/>
              <a:buChar char="§"/>
            </a:pPr>
            <a:r>
              <a:rPr lang="tr-TR" sz="1600" dirty="0" err="1">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dATA</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 Teknoloji Takımı</a:t>
            </a:r>
          </a:p>
          <a:p>
            <a:pPr marL="285750" indent="-285750">
              <a:spcAft>
                <a:spcPts val="600"/>
              </a:spcAft>
              <a:buFont typeface="Wingdings" pitchFamily="2" charset="2"/>
              <a:buChar char="§"/>
            </a:pPr>
            <a:r>
              <a:rPr lang="tr-TR" sz="1600" dirty="0" err="1">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İnovatif</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 Düşünce ve </a:t>
            </a:r>
            <a:r>
              <a:rPr lang="tr-TR" sz="1600" dirty="0" err="1">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Girişimcililk</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 Kulübü</a:t>
            </a:r>
          </a:p>
          <a:p>
            <a:pPr marL="285750" indent="-285750">
              <a:spcAft>
                <a:spcPts val="600"/>
              </a:spcAft>
              <a:buFont typeface="Wingdings" pitchFamily="2" charset="2"/>
              <a:buChar char="§"/>
            </a:pPr>
            <a:r>
              <a:rPr lang="tr-TR" sz="1600" dirty="0" err="1">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Atolye</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 Tiyatro</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rPr>
              <a:t>Yapay Zeka ve Teknoloji</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rPr>
              <a:t>Mühendislik Kariyer Kulübü</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rPr>
              <a:t>Google Developer </a:t>
            </a:r>
            <a:r>
              <a:rPr lang="tr-TR" sz="1600" dirty="0" err="1">
                <a:solidFill>
                  <a:srgbClr val="404042"/>
                </a:solidFill>
                <a:latin typeface="Helvetica Neue Light" panose="02000403000000020004" pitchFamily="2" charset="0"/>
              </a:rPr>
              <a:t>Student</a:t>
            </a:r>
            <a:r>
              <a:rPr lang="tr-TR" sz="1600" dirty="0">
                <a:solidFill>
                  <a:srgbClr val="404042"/>
                </a:solidFill>
                <a:latin typeface="Helvetica Neue Light" panose="02000403000000020004" pitchFamily="2" charset="0"/>
              </a:rPr>
              <a:t> </a:t>
            </a:r>
            <a:r>
              <a:rPr lang="tr-TR" sz="1600" dirty="0" err="1">
                <a:solidFill>
                  <a:srgbClr val="404042"/>
                </a:solidFill>
                <a:latin typeface="Helvetica Neue Light" panose="02000403000000020004" pitchFamily="2" charset="0"/>
              </a:rPr>
              <a:t>Clubs</a:t>
            </a:r>
            <a:endParaRPr lang="tr-TR" sz="1600" dirty="0">
              <a:solidFill>
                <a:srgbClr val="404042"/>
              </a:solidFill>
              <a:latin typeface="Helvetica Neue Light" panose="02000403000000020004" pitchFamily="2" charset="0"/>
            </a:endParaRP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rPr>
              <a:t>ATASENG (Atatürk Üniversitesi Yazılım Mühendisliği Kulübü)</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rPr>
              <a:t>İlim ve Mühendislik</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rPr>
              <a:t>Mühendislik Fakültesi Sportif Faaliyetler </a:t>
            </a:r>
            <a:r>
              <a:rPr lang="tr-TR" sz="1600" dirty="0" smtClean="0">
                <a:solidFill>
                  <a:srgbClr val="404042"/>
                </a:solidFill>
                <a:latin typeface="Helvetica Neue Light" panose="02000403000000020004" pitchFamily="2" charset="0"/>
              </a:rPr>
              <a:t>Kulübü</a:t>
            </a:r>
            <a:endParaRPr lang="tr-TR" sz="1600" dirty="0">
              <a:solidFill>
                <a:srgbClr val="404042"/>
              </a:solidFill>
              <a:latin typeface="Helvetica Neue Light" panose="02000403000000020004" pitchFamily="2" charset="0"/>
            </a:endParaRPr>
          </a:p>
        </p:txBody>
      </p:sp>
    </p:spTree>
    <p:extLst>
      <p:ext uri="{BB962C8B-B14F-4D97-AF65-F5344CB8AC3E}">
        <p14:creationId xmlns:p14="http://schemas.microsoft.com/office/powerpoint/2010/main" val="29345254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Öğretim Elemanlarıyla Yüz Yüze Görüşme</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5" name="TextBox 4">
            <a:extLst>
              <a:ext uri="{FF2B5EF4-FFF2-40B4-BE49-F238E27FC236}">
                <a16:creationId xmlns:a16="http://schemas.microsoft.com/office/drawing/2014/main" id="{A35D1DAB-B724-5356-4C4E-1A5EDC484921}"/>
              </a:ext>
            </a:extLst>
          </p:cNvPr>
          <p:cNvSpPr txBox="1"/>
          <p:nvPr/>
        </p:nvSpPr>
        <p:spPr>
          <a:xfrm>
            <a:off x="1454228" y="1746400"/>
            <a:ext cx="10737772" cy="4862870"/>
          </a:xfrm>
          <a:prstGeom prst="rect">
            <a:avLst/>
          </a:prstGeom>
          <a:noFill/>
        </p:spPr>
        <p:txBody>
          <a:bodyPr wrap="square" rtlCol="0">
            <a:spAutoFit/>
          </a:bodyPr>
          <a:lstStyle/>
          <a:p>
            <a:pPr>
              <a:spcAft>
                <a:spcPts val="600"/>
              </a:spcAft>
            </a:pPr>
            <a:r>
              <a:rPr lang="tr-TR" sz="20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Yüz yüze görüşme </a:t>
            </a:r>
            <a:r>
              <a:rPr lang="tr-TR" sz="2000" dirty="0">
                <a:solidFill>
                  <a:srgbClr val="404042"/>
                </a:solidFill>
                <a:latin typeface="Helvetica Neue Light" panose="02000403000000020004" pitchFamily="2" charset="0"/>
                <a:ea typeface="Helvetica Neue Light" panose="02000403000000020004" pitchFamily="2" charset="0"/>
              </a:rPr>
              <a:t>en etkili iletişim kanallarından birisidir. </a:t>
            </a:r>
          </a:p>
          <a:p>
            <a:pPr>
              <a:spcAft>
                <a:spcPts val="600"/>
              </a:spcAft>
            </a:pPr>
            <a:r>
              <a:rPr lang="tr-TR" sz="20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Öğretim elemanları</a:t>
            </a:r>
            <a:r>
              <a:rPr lang="tr-TR" sz="2000" dirty="0">
                <a:solidFill>
                  <a:srgbClr val="404042"/>
                </a:solidFill>
                <a:latin typeface="Helvetica Neue Light" panose="02000403000000020004" pitchFamily="2" charset="0"/>
                <a:ea typeface="Helvetica Neue Light" panose="02000403000000020004" pitchFamily="2" charset="0"/>
              </a:rPr>
              <a:t>nı akademik ve idari çalışmaları, yürüttüğü lisans ve lisansüstü dersleri ve birçok öğrenci ile muhatap olma zorunluluğu </a:t>
            </a:r>
            <a:r>
              <a:rPr lang="tr-TR" sz="20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yüz yüze iletişim kurma konusunda zora sokabilmektedir</a:t>
            </a:r>
            <a:r>
              <a:rPr lang="tr-TR" sz="2000" dirty="0">
                <a:solidFill>
                  <a:srgbClr val="404042"/>
                </a:solidFill>
                <a:latin typeface="Helvetica Neue Light" panose="02000403000000020004" pitchFamily="2" charset="0"/>
                <a:ea typeface="Helvetica Neue Light" panose="02000403000000020004" pitchFamily="2" charset="0"/>
              </a:rPr>
              <a:t>.</a:t>
            </a:r>
          </a:p>
          <a:p>
            <a:pPr>
              <a:spcAft>
                <a:spcPts val="600"/>
              </a:spcAft>
            </a:pPr>
            <a:endParaRPr lang="tr-TR" sz="2000" dirty="0">
              <a:solidFill>
                <a:srgbClr val="404042"/>
              </a:solidFill>
              <a:latin typeface="Helvetica Neue Light" panose="02000403000000020004" pitchFamily="2" charset="0"/>
              <a:ea typeface="Helvetica Neue Light" panose="02000403000000020004" pitchFamily="2" charset="0"/>
            </a:endParaRP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rPr>
              <a:t>Bu yüzden yüz yüze görüşme konusunda öğretim elemanı tarafından belirlenen </a:t>
            </a:r>
            <a:r>
              <a:rPr lang="tr-TR" sz="20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kural ve planlamalara uymanız gerekmektedir.</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rPr>
              <a:t>Öncelikle görüşmelerinizi öğretim elemanının </a:t>
            </a:r>
            <a:r>
              <a:rPr lang="tr-TR" sz="20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ofis saatleri</a:t>
            </a:r>
            <a:r>
              <a:rPr lang="tr-TR" sz="2000" dirty="0">
                <a:solidFill>
                  <a:srgbClr val="404042"/>
                </a:solidFill>
                <a:latin typeface="Helvetica Neue Light" panose="02000403000000020004" pitchFamily="2" charset="0"/>
                <a:ea typeface="Helvetica Neue Light" panose="02000403000000020004" pitchFamily="2" charset="0"/>
              </a:rPr>
              <a:t>ne göre ayarlamalısınız.</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rPr>
              <a:t>Görüşmeye gitmeden önce </a:t>
            </a:r>
            <a:r>
              <a:rPr lang="tr-TR" sz="20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e-posta ya da telefon aracılığıyla randevu </a:t>
            </a:r>
            <a:r>
              <a:rPr lang="tr-TR" sz="2000" dirty="0">
                <a:solidFill>
                  <a:srgbClr val="404042"/>
                </a:solidFill>
                <a:latin typeface="Helvetica Neue Light" panose="02000403000000020004" pitchFamily="2" charset="0"/>
                <a:ea typeface="Helvetica Neue Light" panose="02000403000000020004" pitchFamily="2" charset="0"/>
              </a:rPr>
              <a:t>almalısınız.</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rPr>
              <a:t>Görüşmeye başlamadan önce mutlaka </a:t>
            </a:r>
            <a:r>
              <a:rPr lang="tr-TR" sz="20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kendinizi tanıtmalısınız. </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rPr>
              <a:t>Görüşme nedeninizi </a:t>
            </a:r>
            <a:r>
              <a:rPr lang="tr-TR" sz="20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anlaşılır ifadelerle, uzatmadan uygun bir üslupla dile getirmelisiniz. </a:t>
            </a:r>
          </a:p>
          <a:p>
            <a:pPr>
              <a:spcAft>
                <a:spcPts val="600"/>
              </a:spcAft>
            </a:pPr>
            <a:endParaRPr lang="tr-TR" sz="2000" dirty="0">
              <a:solidFill>
                <a:srgbClr val="404042"/>
              </a:solidFill>
              <a:latin typeface="Helvetica Neue Light" panose="02000403000000020004" pitchFamily="2" charset="0"/>
              <a:ea typeface="Helvetica Neue Light" panose="02000403000000020004" pitchFamily="2" charset="0"/>
            </a:endParaRP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rPr>
              <a:t>Derste anlamadığınız yerleri veya ders ile ilgili tartışmaları </a:t>
            </a:r>
            <a:r>
              <a:rPr lang="tr-TR" sz="20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ders süresince </a:t>
            </a:r>
            <a:r>
              <a:rPr lang="tr-TR" sz="2000" dirty="0">
                <a:solidFill>
                  <a:srgbClr val="404042"/>
                </a:solidFill>
                <a:latin typeface="Helvetica Neue Light" panose="02000403000000020004" pitchFamily="2" charset="0"/>
                <a:ea typeface="Helvetica Neue Light" panose="02000403000000020004" pitchFamily="2" charset="0"/>
              </a:rPr>
              <a:t>sormanız/danışmanız dersteki etkileşimi güçlendireceği için tercih edilmelidir. </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rPr>
              <a:t>Öğretim elemanının birçok kişi ile görüşme planı olabileceğinden görüşmeyi, </a:t>
            </a:r>
            <a:r>
              <a:rPr lang="tr-TR" sz="20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belirlenen aralıkta bitirmeye özen göstermelisiniz.</a:t>
            </a:r>
          </a:p>
        </p:txBody>
      </p:sp>
    </p:spTree>
    <p:extLst>
      <p:ext uri="{BB962C8B-B14F-4D97-AF65-F5344CB8AC3E}">
        <p14:creationId xmlns:p14="http://schemas.microsoft.com/office/powerpoint/2010/main" val="8393387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Öğretim Elemanlarıyla E-Posta Yoluyla İletişim</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4" name="Online Media 3" descr="Nasıl Mail Yazılır? - Atatürk Üniversitesi">
            <a:hlinkClick r:id="" action="ppaction://media"/>
            <a:extLst>
              <a:ext uri="{FF2B5EF4-FFF2-40B4-BE49-F238E27FC236}">
                <a16:creationId xmlns:a16="http://schemas.microsoft.com/office/drawing/2014/main" id="{8AA402D8-732B-406B-B4BB-F2E44C763521}"/>
              </a:ext>
            </a:extLst>
          </p:cNvPr>
          <p:cNvPicPr>
            <a:picLocks noRot="1" noChangeAspect="1"/>
          </p:cNvPicPr>
          <p:nvPr>
            <a:videoFile r:link="rId1"/>
          </p:nvPr>
        </p:nvPicPr>
        <p:blipFill>
          <a:blip r:embed="rId4"/>
          <a:stretch>
            <a:fillRect/>
          </a:stretch>
        </p:blipFill>
        <p:spPr>
          <a:xfrm>
            <a:off x="684699" y="2072347"/>
            <a:ext cx="4872638" cy="2753041"/>
          </a:xfrm>
          <a:prstGeom prst="rect">
            <a:avLst/>
          </a:prstGeom>
        </p:spPr>
      </p:pic>
      <p:pic>
        <p:nvPicPr>
          <p:cNvPr id="3" name="Picture 2">
            <a:extLst>
              <a:ext uri="{FF2B5EF4-FFF2-40B4-BE49-F238E27FC236}">
                <a16:creationId xmlns:a16="http://schemas.microsoft.com/office/drawing/2014/main" id="{DBDF8D5B-9A3B-9D6A-3121-2EB21399286F}"/>
              </a:ext>
            </a:extLst>
          </p:cNvPr>
          <p:cNvPicPr>
            <a:picLocks noChangeAspect="1"/>
          </p:cNvPicPr>
          <p:nvPr/>
        </p:nvPicPr>
        <p:blipFill>
          <a:blip r:embed="rId5"/>
          <a:stretch>
            <a:fillRect/>
          </a:stretch>
        </p:blipFill>
        <p:spPr>
          <a:xfrm>
            <a:off x="5669660" y="2072347"/>
            <a:ext cx="6426360" cy="4570824"/>
          </a:xfrm>
          <a:prstGeom prst="rect">
            <a:avLst/>
          </a:prstGeom>
        </p:spPr>
      </p:pic>
    </p:spTree>
    <p:extLst>
      <p:ext uri="{BB962C8B-B14F-4D97-AF65-F5344CB8AC3E}">
        <p14:creationId xmlns:p14="http://schemas.microsoft.com/office/powerpoint/2010/main" val="394944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7DA26C-68BF-604A-EA21-F90A79A20373}"/>
              </a:ext>
            </a:extLst>
          </p:cNvPr>
          <p:cNvPicPr>
            <a:picLocks noChangeAspect="1"/>
          </p:cNvPicPr>
          <p:nvPr/>
        </p:nvPicPr>
        <p:blipFill rotWithShape="1">
          <a:blip r:embed="rId3"/>
          <a:srcRect l="-1" r="297" b="653"/>
          <a:stretch/>
        </p:blipFill>
        <p:spPr>
          <a:xfrm>
            <a:off x="1542933" y="1621500"/>
            <a:ext cx="7177986" cy="4533748"/>
          </a:xfrm>
          <a:prstGeom prst="rect">
            <a:avLst/>
          </a:prstGeom>
        </p:spPr>
      </p:pic>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Üniversite Web Sayfası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6D6535B-1AE6-E9F0-AEFE-448DE4B730C0}"/>
              </a:ext>
            </a:extLst>
          </p:cNvPr>
          <p:cNvSpPr txBox="1"/>
          <p:nvPr/>
        </p:nvSpPr>
        <p:spPr>
          <a:xfrm>
            <a:off x="9505203" y="1621049"/>
            <a:ext cx="2154244" cy="661720"/>
          </a:xfrm>
          <a:prstGeom prst="rect">
            <a:avLst/>
          </a:prstGeom>
          <a:noFill/>
        </p:spPr>
        <p:txBody>
          <a:bodyPr wrap="square" rtlCol="0">
            <a:spAutoFit/>
          </a:bodyPr>
          <a:lstStyle/>
          <a:p>
            <a:pPr algn="ct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 Bilgi Sistemi</a:t>
            </a:r>
          </a:p>
          <a:p>
            <a:pPr algn="ct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(OBS)</a:t>
            </a:r>
          </a:p>
        </p:txBody>
      </p:sp>
      <p:sp>
        <p:nvSpPr>
          <p:cNvPr id="7" name="TextBox 6">
            <a:extLst>
              <a:ext uri="{FF2B5EF4-FFF2-40B4-BE49-F238E27FC236}">
                <a16:creationId xmlns:a16="http://schemas.microsoft.com/office/drawing/2014/main" id="{19F4AF15-9714-4FB8-A1CA-6AE26659ED61}"/>
              </a:ext>
            </a:extLst>
          </p:cNvPr>
          <p:cNvSpPr txBox="1"/>
          <p:nvPr/>
        </p:nvSpPr>
        <p:spPr>
          <a:xfrm>
            <a:off x="9785004" y="4639857"/>
            <a:ext cx="1694695" cy="338554"/>
          </a:xfrm>
          <a:prstGeom prst="rect">
            <a:avLst/>
          </a:prstGeom>
          <a:noFill/>
        </p:spPr>
        <p:txBody>
          <a:bodyPr wrap="non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Hızlı bağlantılar </a:t>
            </a:r>
          </a:p>
        </p:txBody>
      </p:sp>
      <p:sp>
        <p:nvSpPr>
          <p:cNvPr id="8" name="TextBox 7">
            <a:extLst>
              <a:ext uri="{FF2B5EF4-FFF2-40B4-BE49-F238E27FC236}">
                <a16:creationId xmlns:a16="http://schemas.microsoft.com/office/drawing/2014/main" id="{13F9223B-FE8E-13BF-B832-4B0F0F7B132A}"/>
              </a:ext>
            </a:extLst>
          </p:cNvPr>
          <p:cNvSpPr txBox="1"/>
          <p:nvPr/>
        </p:nvSpPr>
        <p:spPr>
          <a:xfrm>
            <a:off x="9785004" y="5876802"/>
            <a:ext cx="1694695" cy="830997"/>
          </a:xfrm>
          <a:prstGeom prst="rect">
            <a:avLst/>
          </a:prstGeom>
          <a:noFill/>
        </p:spPr>
        <p:txBody>
          <a:bodyPr wrap="square" rtlCol="0">
            <a:spAutoFit/>
          </a:bodyPr>
          <a:lstStyle/>
          <a:p>
            <a:pPr algn="ct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Son haberler, duyurular &amp; etkinlikler</a:t>
            </a:r>
          </a:p>
        </p:txBody>
      </p:sp>
      <p:cxnSp>
        <p:nvCxnSpPr>
          <p:cNvPr id="13" name="Straight Arrow Connector 12">
            <a:extLst>
              <a:ext uri="{FF2B5EF4-FFF2-40B4-BE49-F238E27FC236}">
                <a16:creationId xmlns:a16="http://schemas.microsoft.com/office/drawing/2014/main" id="{B6353D0F-3FDF-6CE4-2C36-CBB50A50902B}"/>
              </a:ext>
            </a:extLst>
          </p:cNvPr>
          <p:cNvCxnSpPr>
            <a:cxnSpLocks/>
          </p:cNvCxnSpPr>
          <p:nvPr/>
        </p:nvCxnSpPr>
        <p:spPr>
          <a:xfrm>
            <a:off x="5142397" y="6304816"/>
            <a:ext cx="4642607" cy="1454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C0452D8-E7B9-518C-6958-930AB2EA2250}"/>
              </a:ext>
            </a:extLst>
          </p:cNvPr>
          <p:cNvCxnSpPr>
            <a:cxnSpLocks/>
          </p:cNvCxnSpPr>
          <p:nvPr/>
        </p:nvCxnSpPr>
        <p:spPr>
          <a:xfrm flipV="1">
            <a:off x="5216499" y="4798312"/>
            <a:ext cx="4568505" cy="575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C3FDAF4-A97A-3C44-4BEF-CA324D735EFE}"/>
              </a:ext>
            </a:extLst>
          </p:cNvPr>
          <p:cNvCxnSpPr>
            <a:cxnSpLocks/>
            <a:stCxn id="38" idx="2"/>
          </p:cNvCxnSpPr>
          <p:nvPr/>
        </p:nvCxnSpPr>
        <p:spPr>
          <a:xfrm>
            <a:off x="5013762" y="1784130"/>
            <a:ext cx="449144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EB41A7C1-4A91-C6B2-B14E-46DF51568AD6}"/>
              </a:ext>
            </a:extLst>
          </p:cNvPr>
          <p:cNvSpPr/>
          <p:nvPr/>
        </p:nvSpPr>
        <p:spPr>
          <a:xfrm>
            <a:off x="2902281" y="4756719"/>
            <a:ext cx="4628436" cy="5817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77BC09A-19A6-6D48-00ED-6F83707180AA}"/>
              </a:ext>
            </a:extLst>
          </p:cNvPr>
          <p:cNvSpPr/>
          <p:nvPr/>
        </p:nvSpPr>
        <p:spPr>
          <a:xfrm>
            <a:off x="2619385" y="6263221"/>
            <a:ext cx="5025081" cy="5816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0ECF421-6DBA-BD85-963F-CCA847C5343B}"/>
              </a:ext>
            </a:extLst>
          </p:cNvPr>
          <p:cNvSpPr/>
          <p:nvPr/>
        </p:nvSpPr>
        <p:spPr>
          <a:xfrm>
            <a:off x="4885126" y="1609284"/>
            <a:ext cx="257271" cy="17484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7805C82D-6880-5083-1ED0-935FAD854DCA}"/>
              </a:ext>
            </a:extLst>
          </p:cNvPr>
          <p:cNvSpPr/>
          <p:nvPr/>
        </p:nvSpPr>
        <p:spPr>
          <a:xfrm>
            <a:off x="9624892" y="3290248"/>
            <a:ext cx="1914865" cy="511407"/>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1B5B00B-4BB9-B39D-B9AA-FEFBFAD2D5DC}"/>
              </a:ext>
            </a:extLst>
          </p:cNvPr>
          <p:cNvSpPr txBox="1"/>
          <p:nvPr/>
        </p:nvSpPr>
        <p:spPr>
          <a:xfrm>
            <a:off x="9624892" y="3323784"/>
            <a:ext cx="1897810" cy="400110"/>
          </a:xfrm>
          <a:prstGeom prst="rect">
            <a:avLst/>
          </a:prstGeom>
          <a:noFill/>
        </p:spPr>
        <p:txBody>
          <a:bodyPr wrap="square" rtlCol="0">
            <a:spAutoFit/>
          </a:bodyPr>
          <a:lstStyle/>
          <a:p>
            <a:pPr algn="ctr"/>
            <a:r>
              <a:rPr lang="tr-TR" sz="2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extLst>
                    <a:ext uri="{A12FA001-AC4F-418D-AE19-62706E023703}">
                      <ahyp:hlinkClr xmlns:ahyp="http://schemas.microsoft.com/office/drawing/2018/hyperlinkcolor" xmlns="" val="tx"/>
                    </a:ext>
                  </a:extLst>
                </a:hlinkClick>
              </a:rPr>
              <a:t>atauni.edu.tr</a:t>
            </a:r>
            <a:endParaRPr lang="en-US" sz="2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329517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32" grpId="0" animBg="1"/>
      <p:bldP spid="33" grpId="0" animBg="1"/>
      <p:bldP spid="38" grpId="0" animBg="1"/>
      <p:bldP spid="26" grpId="0" animBg="1"/>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9C9531-D743-54B1-8C95-4E307B094F5C}"/>
              </a:ext>
            </a:extLst>
          </p:cNvPr>
          <p:cNvPicPr>
            <a:picLocks noChangeAspect="1"/>
          </p:cNvPicPr>
          <p:nvPr/>
        </p:nvPicPr>
        <p:blipFill rotWithShape="1">
          <a:blip r:embed="rId3"/>
          <a:srcRect l="1" r="694" b="51109"/>
          <a:stretch/>
        </p:blipFill>
        <p:spPr>
          <a:xfrm>
            <a:off x="1542933" y="1621499"/>
            <a:ext cx="7718456" cy="2408743"/>
          </a:xfrm>
          <a:prstGeom prst="rect">
            <a:avLst/>
          </a:prstGeom>
        </p:spPr>
      </p:pic>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Üniversite Web Sayfası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6D6535B-1AE6-E9F0-AEFE-448DE4B730C0}"/>
              </a:ext>
            </a:extLst>
          </p:cNvPr>
          <p:cNvSpPr txBox="1"/>
          <p:nvPr/>
        </p:nvSpPr>
        <p:spPr>
          <a:xfrm>
            <a:off x="5542838" y="4412665"/>
            <a:ext cx="5128327" cy="1954381"/>
          </a:xfrm>
          <a:prstGeom prst="rect">
            <a:avLst/>
          </a:prstGeom>
          <a:noFill/>
        </p:spPr>
        <p:txBody>
          <a:bodyPr wrap="non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sekmesi altında;</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Genel &amp; akademik bilgiler,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Rehberler,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Yazılım ve kablosuz ağ hizmetleri,</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Kampüste yaşam,</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Sıkça sorulan sorular ve daha fazlasına ulaşabilirsiniz.</a:t>
            </a:r>
          </a:p>
        </p:txBody>
      </p:sp>
      <p:cxnSp>
        <p:nvCxnSpPr>
          <p:cNvPr id="16" name="Straight Arrow Connector 15">
            <a:extLst>
              <a:ext uri="{FF2B5EF4-FFF2-40B4-BE49-F238E27FC236}">
                <a16:creationId xmlns:a16="http://schemas.microsoft.com/office/drawing/2014/main" id="{3C3FDAF4-A97A-3C44-4BEF-CA324D735EFE}"/>
              </a:ext>
            </a:extLst>
          </p:cNvPr>
          <p:cNvCxnSpPr>
            <a:cxnSpLocks/>
          </p:cNvCxnSpPr>
          <p:nvPr/>
        </p:nvCxnSpPr>
        <p:spPr>
          <a:xfrm>
            <a:off x="5404446" y="2136951"/>
            <a:ext cx="0" cy="247060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76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Öğrenci İşleri Daire Başkanlığı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3" name="Picture 2">
            <a:extLst>
              <a:ext uri="{FF2B5EF4-FFF2-40B4-BE49-F238E27FC236}">
                <a16:creationId xmlns:a16="http://schemas.microsoft.com/office/drawing/2014/main" id="{C8111CB6-1521-52C4-D446-7C3326231D56}"/>
              </a:ext>
            </a:extLst>
          </p:cNvPr>
          <p:cNvPicPr>
            <a:picLocks noChangeAspect="1"/>
          </p:cNvPicPr>
          <p:nvPr/>
        </p:nvPicPr>
        <p:blipFill rotWithShape="1">
          <a:blip r:embed="rId3"/>
          <a:srcRect l="7417" r="7677" b="38530"/>
          <a:stretch/>
        </p:blipFill>
        <p:spPr>
          <a:xfrm>
            <a:off x="1542934" y="1621499"/>
            <a:ext cx="8380788" cy="3846027"/>
          </a:xfrm>
          <a:prstGeom prst="rect">
            <a:avLst/>
          </a:prstGeom>
        </p:spPr>
      </p:pic>
      <p:sp>
        <p:nvSpPr>
          <p:cNvPr id="14" name="TextBox 13">
            <a:extLst>
              <a:ext uri="{FF2B5EF4-FFF2-40B4-BE49-F238E27FC236}">
                <a16:creationId xmlns:a16="http://schemas.microsoft.com/office/drawing/2014/main" id="{7ADC07BB-9178-18E9-5B2A-EF4D7AF9A844}"/>
              </a:ext>
            </a:extLst>
          </p:cNvPr>
          <p:cNvSpPr txBox="1"/>
          <p:nvPr/>
        </p:nvSpPr>
        <p:spPr>
          <a:xfrm>
            <a:off x="1744562" y="5765379"/>
            <a:ext cx="5287986" cy="338554"/>
          </a:xfrm>
          <a:prstGeom prst="rect">
            <a:avLst/>
          </a:prstGeom>
          <a:noFill/>
        </p:spPr>
        <p:txBody>
          <a:bodyPr wrap="none" rtlCol="0">
            <a:spAutoFit/>
          </a:bodyPr>
          <a:lstStyle/>
          <a:p>
            <a:pPr>
              <a:spcAft>
                <a:spcPts val="600"/>
              </a:spcAft>
            </a:pPr>
            <a:r>
              <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birimler.atauni.edu.tr/</a:t>
            </a:r>
            <a:r>
              <a:rPr lang="tr-TR" sz="1600" dirty="0" err="1">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ogrenci</a:t>
            </a:r>
            <a:r>
              <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-isleri-daire-</a:t>
            </a:r>
            <a:r>
              <a:rPr lang="tr-TR" sz="1600" dirty="0" err="1">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baskanligi</a:t>
            </a:r>
            <a:r>
              <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a:t>
            </a:r>
            <a:endPar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63735761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Öğrenci İşleri Daire Başkanlığı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3" name="Picture 2">
            <a:extLst>
              <a:ext uri="{FF2B5EF4-FFF2-40B4-BE49-F238E27FC236}">
                <a16:creationId xmlns:a16="http://schemas.microsoft.com/office/drawing/2014/main" id="{C8111CB6-1521-52C4-D446-7C3326231D56}"/>
              </a:ext>
            </a:extLst>
          </p:cNvPr>
          <p:cNvPicPr>
            <a:picLocks noChangeAspect="1"/>
          </p:cNvPicPr>
          <p:nvPr/>
        </p:nvPicPr>
        <p:blipFill rotWithShape="1">
          <a:blip r:embed="rId3"/>
          <a:srcRect l="7417" r="7677" b="83318"/>
          <a:stretch/>
        </p:blipFill>
        <p:spPr>
          <a:xfrm>
            <a:off x="1542934" y="1621499"/>
            <a:ext cx="8380788" cy="1043729"/>
          </a:xfrm>
          <a:prstGeom prst="rect">
            <a:avLst/>
          </a:prstGeom>
        </p:spPr>
      </p:pic>
      <p:sp>
        <p:nvSpPr>
          <p:cNvPr id="2" name="TextBox 1">
            <a:extLst>
              <a:ext uri="{FF2B5EF4-FFF2-40B4-BE49-F238E27FC236}">
                <a16:creationId xmlns:a16="http://schemas.microsoft.com/office/drawing/2014/main" id="{CE7DCE06-43E4-5292-763A-3D4B957E04AF}"/>
              </a:ext>
            </a:extLst>
          </p:cNvPr>
          <p:cNvSpPr txBox="1"/>
          <p:nvPr/>
        </p:nvSpPr>
        <p:spPr>
          <a:xfrm>
            <a:off x="2707917" y="3075865"/>
            <a:ext cx="2761782" cy="338554"/>
          </a:xfrm>
          <a:prstGeom prst="rect">
            <a:avLst/>
          </a:prstGeom>
          <a:noFill/>
        </p:spPr>
        <p:txBody>
          <a:bodyPr wrap="none" rtlCol="0">
            <a:spAutoFit/>
          </a:bodyPr>
          <a:lstStyle/>
          <a:p>
            <a:pPr algn="ct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Eğitim-Öğretim mevzuatları</a:t>
            </a:r>
          </a:p>
        </p:txBody>
      </p:sp>
      <p:sp>
        <p:nvSpPr>
          <p:cNvPr id="5" name="TextBox 4">
            <a:extLst>
              <a:ext uri="{FF2B5EF4-FFF2-40B4-BE49-F238E27FC236}">
                <a16:creationId xmlns:a16="http://schemas.microsoft.com/office/drawing/2014/main" id="{B260A924-BEB1-1EFE-C8C1-BC34E998B6F5}"/>
              </a:ext>
            </a:extLst>
          </p:cNvPr>
          <p:cNvSpPr txBox="1"/>
          <p:nvPr/>
        </p:nvSpPr>
        <p:spPr>
          <a:xfrm>
            <a:off x="3577091" y="3441003"/>
            <a:ext cx="2563843" cy="338554"/>
          </a:xfrm>
          <a:prstGeom prst="rect">
            <a:avLst/>
          </a:prstGeom>
          <a:noFill/>
        </p:spPr>
        <p:txBody>
          <a:bodyPr wrap="none" rtlCol="0">
            <a:spAutoFit/>
          </a:bodyPr>
          <a:lstStyle/>
          <a:p>
            <a:pPr algn="ct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Güncel Akademik Takvim</a:t>
            </a:r>
          </a:p>
        </p:txBody>
      </p:sp>
      <p:sp>
        <p:nvSpPr>
          <p:cNvPr id="6" name="TextBox 5">
            <a:extLst>
              <a:ext uri="{FF2B5EF4-FFF2-40B4-BE49-F238E27FC236}">
                <a16:creationId xmlns:a16="http://schemas.microsoft.com/office/drawing/2014/main" id="{0295AAE3-6CA8-AF87-4DDA-9E699AE72EA9}"/>
              </a:ext>
            </a:extLst>
          </p:cNvPr>
          <p:cNvSpPr txBox="1"/>
          <p:nvPr/>
        </p:nvSpPr>
        <p:spPr>
          <a:xfrm>
            <a:off x="4074507" y="3772176"/>
            <a:ext cx="3275833" cy="338554"/>
          </a:xfrm>
          <a:prstGeom prst="rect">
            <a:avLst/>
          </a:prstGeom>
          <a:noFill/>
        </p:spPr>
        <p:txBody>
          <a:bodyPr wrap="none" rtlCol="0">
            <a:spAutoFit/>
          </a:bodyPr>
          <a:lstStyle/>
          <a:p>
            <a:pPr algn="ct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Katkı Payları &amp; Öğrenim Ücretleri</a:t>
            </a:r>
          </a:p>
        </p:txBody>
      </p:sp>
      <p:sp>
        <p:nvSpPr>
          <p:cNvPr id="7" name="TextBox 6">
            <a:extLst>
              <a:ext uri="{FF2B5EF4-FFF2-40B4-BE49-F238E27FC236}">
                <a16:creationId xmlns:a16="http://schemas.microsoft.com/office/drawing/2014/main" id="{32D4994E-7509-98CD-4E5E-ED16AED990EA}"/>
              </a:ext>
            </a:extLst>
          </p:cNvPr>
          <p:cNvSpPr txBox="1"/>
          <p:nvPr/>
        </p:nvSpPr>
        <p:spPr>
          <a:xfrm>
            <a:off x="4616666" y="4132469"/>
            <a:ext cx="5431235" cy="338554"/>
          </a:xfrm>
          <a:prstGeom prst="rect">
            <a:avLst/>
          </a:prstGeom>
          <a:noFill/>
        </p:spPr>
        <p:txBody>
          <a:bodyPr wrap="squar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Ders Kayıtları &amp; Üniversite Seçmeli Ders (USD) Listesi </a:t>
            </a:r>
          </a:p>
        </p:txBody>
      </p:sp>
      <p:sp>
        <p:nvSpPr>
          <p:cNvPr id="8" name="TextBox 7">
            <a:extLst>
              <a:ext uri="{FF2B5EF4-FFF2-40B4-BE49-F238E27FC236}">
                <a16:creationId xmlns:a16="http://schemas.microsoft.com/office/drawing/2014/main" id="{2EF96B3F-ABDC-F5B0-3101-88600E17747E}"/>
              </a:ext>
            </a:extLst>
          </p:cNvPr>
          <p:cNvSpPr txBox="1"/>
          <p:nvPr/>
        </p:nvSpPr>
        <p:spPr>
          <a:xfrm>
            <a:off x="5469699" y="4510452"/>
            <a:ext cx="3725168" cy="338554"/>
          </a:xfrm>
          <a:prstGeom prst="rect">
            <a:avLst/>
          </a:prstGeom>
          <a:noFill/>
        </p:spPr>
        <p:txBody>
          <a:bodyPr wrap="squar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Faydalı Rehberler</a:t>
            </a:r>
          </a:p>
        </p:txBody>
      </p:sp>
      <p:sp>
        <p:nvSpPr>
          <p:cNvPr id="9" name="TextBox 8">
            <a:extLst>
              <a:ext uri="{FF2B5EF4-FFF2-40B4-BE49-F238E27FC236}">
                <a16:creationId xmlns:a16="http://schemas.microsoft.com/office/drawing/2014/main" id="{90DA1BEF-9ED1-B68F-9C29-8A74BCEC4861}"/>
              </a:ext>
            </a:extLst>
          </p:cNvPr>
          <p:cNvSpPr txBox="1"/>
          <p:nvPr/>
        </p:nvSpPr>
        <p:spPr>
          <a:xfrm>
            <a:off x="5995724" y="4980398"/>
            <a:ext cx="3725168" cy="338554"/>
          </a:xfrm>
          <a:prstGeom prst="rect">
            <a:avLst/>
          </a:prstGeom>
          <a:noFill/>
        </p:spPr>
        <p:txBody>
          <a:bodyPr wrap="squar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Burs Olanakları</a:t>
            </a:r>
          </a:p>
        </p:txBody>
      </p:sp>
      <p:sp>
        <p:nvSpPr>
          <p:cNvPr id="10" name="Rectangle 9">
            <a:extLst>
              <a:ext uri="{FF2B5EF4-FFF2-40B4-BE49-F238E27FC236}">
                <a16:creationId xmlns:a16="http://schemas.microsoft.com/office/drawing/2014/main" id="{743D5CEB-722A-5D7C-F3C6-BC5792ADE789}"/>
              </a:ext>
            </a:extLst>
          </p:cNvPr>
          <p:cNvSpPr/>
          <p:nvPr/>
        </p:nvSpPr>
        <p:spPr>
          <a:xfrm flipV="1">
            <a:off x="2513381" y="2547965"/>
            <a:ext cx="378670" cy="6055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75CFDABC-40C9-8465-98A4-419FA1AC21A3}"/>
              </a:ext>
            </a:extLst>
          </p:cNvPr>
          <p:cNvCxnSpPr>
            <a:cxnSpLocks/>
          </p:cNvCxnSpPr>
          <p:nvPr/>
        </p:nvCxnSpPr>
        <p:spPr>
          <a:xfrm>
            <a:off x="2881755" y="2608519"/>
            <a:ext cx="0" cy="45681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921E191-CBB4-575C-C0E8-FE0C25FC9FBC}"/>
              </a:ext>
            </a:extLst>
          </p:cNvPr>
          <p:cNvSpPr/>
          <p:nvPr/>
        </p:nvSpPr>
        <p:spPr>
          <a:xfrm flipV="1">
            <a:off x="3032127" y="2539721"/>
            <a:ext cx="738060" cy="7221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A5FDA261-1B80-15A9-771D-9B255F2410C3}"/>
              </a:ext>
            </a:extLst>
          </p:cNvPr>
          <p:cNvCxnSpPr>
            <a:cxnSpLocks/>
          </p:cNvCxnSpPr>
          <p:nvPr/>
        </p:nvCxnSpPr>
        <p:spPr>
          <a:xfrm>
            <a:off x="3760139" y="2573576"/>
            <a:ext cx="0" cy="85542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135469A-1CE5-41E0-0BD9-57D13AC532D1}"/>
              </a:ext>
            </a:extLst>
          </p:cNvPr>
          <p:cNvSpPr/>
          <p:nvPr/>
        </p:nvSpPr>
        <p:spPr>
          <a:xfrm flipV="1">
            <a:off x="3882223" y="2548302"/>
            <a:ext cx="384569" cy="5638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523760D8-75D7-BF93-0E89-FF35A2CC2404}"/>
              </a:ext>
            </a:extLst>
          </p:cNvPr>
          <p:cNvCxnSpPr>
            <a:cxnSpLocks/>
          </p:cNvCxnSpPr>
          <p:nvPr/>
        </p:nvCxnSpPr>
        <p:spPr>
          <a:xfrm>
            <a:off x="4255970" y="2545132"/>
            <a:ext cx="0" cy="121230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1815BD7-946C-A118-15F6-0555B53AFA66}"/>
              </a:ext>
            </a:extLst>
          </p:cNvPr>
          <p:cNvSpPr/>
          <p:nvPr/>
        </p:nvSpPr>
        <p:spPr>
          <a:xfrm flipV="1">
            <a:off x="4377646" y="2551383"/>
            <a:ext cx="400393" cy="6055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CAE3F0E0-74A7-B53E-B27A-62DE0D9E05E1}"/>
              </a:ext>
            </a:extLst>
          </p:cNvPr>
          <p:cNvCxnSpPr>
            <a:cxnSpLocks/>
          </p:cNvCxnSpPr>
          <p:nvPr/>
        </p:nvCxnSpPr>
        <p:spPr>
          <a:xfrm>
            <a:off x="4767217" y="2551383"/>
            <a:ext cx="0" cy="158856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0519EE57-B605-B1E1-648B-39F0439A7BA0}"/>
              </a:ext>
            </a:extLst>
          </p:cNvPr>
          <p:cNvSpPr/>
          <p:nvPr/>
        </p:nvSpPr>
        <p:spPr>
          <a:xfrm flipV="1">
            <a:off x="4915268" y="2543299"/>
            <a:ext cx="705714" cy="6055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3BE2D06A-A3FC-5F23-5A63-BAC64D271819}"/>
              </a:ext>
            </a:extLst>
          </p:cNvPr>
          <p:cNvCxnSpPr>
            <a:cxnSpLocks/>
          </p:cNvCxnSpPr>
          <p:nvPr/>
        </p:nvCxnSpPr>
        <p:spPr>
          <a:xfrm>
            <a:off x="5610160" y="2539721"/>
            <a:ext cx="0" cy="197278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57C82DDE-34DF-A481-0618-98012D005B4A}"/>
              </a:ext>
            </a:extLst>
          </p:cNvPr>
          <p:cNvSpPr/>
          <p:nvPr/>
        </p:nvSpPr>
        <p:spPr>
          <a:xfrm flipV="1">
            <a:off x="5777549" y="2543299"/>
            <a:ext cx="382241" cy="6055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2E2BC298-A3D3-1FBC-25C9-9844C7673135}"/>
              </a:ext>
            </a:extLst>
          </p:cNvPr>
          <p:cNvCxnSpPr>
            <a:cxnSpLocks/>
          </p:cNvCxnSpPr>
          <p:nvPr/>
        </p:nvCxnSpPr>
        <p:spPr>
          <a:xfrm>
            <a:off x="6148968" y="2543299"/>
            <a:ext cx="0" cy="243889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308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1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3"/>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2"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5"/>
                                        </p:tgtEl>
                                        <p:attrNameLst>
                                          <p:attrName>style.visibility</p:attrName>
                                        </p:attrNameLst>
                                      </p:cBhvr>
                                      <p:to>
                                        <p:strVal val="hidden"/>
                                      </p:to>
                                    </p:set>
                                  </p:childTnLst>
                                </p:cTn>
                              </p:par>
                              <p:par>
                                <p:cTn id="45" presetID="1" presetClass="exit" presetSubtype="0" fill="hold" grpId="2" nodeType="withEffect">
                                  <p:stCondLst>
                                    <p:cond delay="0"/>
                                  </p:stCondLst>
                                  <p:childTnLst>
                                    <p:set>
                                      <p:cBhvr>
                                        <p:cTn id="46" dur="1" fill="hold">
                                          <p:stCondLst>
                                            <p:cond delay="0"/>
                                          </p:stCondLst>
                                        </p:cTn>
                                        <p:tgtEl>
                                          <p:spTgt spid="6"/>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6"/>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7"/>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7"/>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18"/>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19"/>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8"/>
                                        </p:tgtEl>
                                        <p:attrNameLst>
                                          <p:attrName>style.visibility</p:attrName>
                                        </p:attrNameLst>
                                      </p:cBhvr>
                                      <p:to>
                                        <p:strVal val="hidden"/>
                                      </p:to>
                                    </p:set>
                                  </p:childTnLst>
                                </p:cTn>
                              </p:par>
                              <p:par>
                                <p:cTn id="75" presetID="1" presetClass="entr" presetSubtype="0"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P spid="6" grpId="0"/>
      <p:bldP spid="6" grpId="2"/>
      <p:bldP spid="7" grpId="0"/>
      <p:bldP spid="7" grpId="1"/>
      <p:bldP spid="8" grpId="0"/>
      <p:bldP spid="8" grpId="1"/>
      <p:bldP spid="9" grpId="0"/>
      <p:bldP spid="10" grpId="0" animBg="1"/>
      <p:bldP spid="10" grpId="1" animBg="1"/>
      <p:bldP spid="12" grpId="0" animBg="1"/>
      <p:bldP spid="12" grpId="1" animBg="1"/>
      <p:bldP spid="14" grpId="0" animBg="1"/>
      <p:bldP spid="14" grpId="2" animBg="1"/>
      <p:bldP spid="16" grpId="0" animBg="1"/>
      <p:bldP spid="16" grpId="1" animBg="1"/>
      <p:bldP spid="18" grpId="0" animBg="1"/>
      <p:bldP spid="18" grpId="1" animBg="1"/>
      <p:bldP spid="2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Öğrenci Dekanlığı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7" name="Picture 6">
            <a:extLst>
              <a:ext uri="{FF2B5EF4-FFF2-40B4-BE49-F238E27FC236}">
                <a16:creationId xmlns:a16="http://schemas.microsoft.com/office/drawing/2014/main" id="{543C9B25-3C54-7863-65E1-61CDFA95F2E4}"/>
              </a:ext>
            </a:extLst>
          </p:cNvPr>
          <p:cNvPicPr>
            <a:picLocks noChangeAspect="1"/>
          </p:cNvPicPr>
          <p:nvPr/>
        </p:nvPicPr>
        <p:blipFill rotWithShape="1">
          <a:blip r:embed="rId3"/>
          <a:srcRect l="7485" t="733" r="8525" b="82407"/>
          <a:stretch/>
        </p:blipFill>
        <p:spPr>
          <a:xfrm>
            <a:off x="1542933" y="1621501"/>
            <a:ext cx="7863840" cy="1000581"/>
          </a:xfrm>
          <a:prstGeom prst="rect">
            <a:avLst/>
          </a:prstGeom>
        </p:spPr>
      </p:pic>
      <p:sp>
        <p:nvSpPr>
          <p:cNvPr id="2" name="TextBox 1">
            <a:extLst>
              <a:ext uri="{FF2B5EF4-FFF2-40B4-BE49-F238E27FC236}">
                <a16:creationId xmlns:a16="http://schemas.microsoft.com/office/drawing/2014/main" id="{A5F58DF9-BFF6-0C0F-BB4A-E15B3254121B}"/>
              </a:ext>
            </a:extLst>
          </p:cNvPr>
          <p:cNvSpPr txBox="1"/>
          <p:nvPr/>
        </p:nvSpPr>
        <p:spPr>
          <a:xfrm>
            <a:off x="1792525" y="5903924"/>
            <a:ext cx="3908314" cy="338554"/>
          </a:xfrm>
          <a:prstGeom prst="rect">
            <a:avLst/>
          </a:prstGeom>
          <a:noFill/>
        </p:spPr>
        <p:txBody>
          <a:bodyPr wrap="none" rtlCol="0">
            <a:spAutoFit/>
          </a:bodyPr>
          <a:lstStyle/>
          <a:p>
            <a:pPr>
              <a:spcAft>
                <a:spcPts val="600"/>
              </a:spcAft>
            </a:pPr>
            <a:r>
              <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birimler.atauni.edu.tr/</a:t>
            </a:r>
            <a:r>
              <a:rPr lang="tr-TR" sz="1600" dirty="0" err="1">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ogrenci-dekanligi</a:t>
            </a:r>
            <a:r>
              <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a:t>
            </a:r>
            <a:endPar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pic>
        <p:nvPicPr>
          <p:cNvPr id="5" name="Picture 4">
            <a:extLst>
              <a:ext uri="{FF2B5EF4-FFF2-40B4-BE49-F238E27FC236}">
                <a16:creationId xmlns:a16="http://schemas.microsoft.com/office/drawing/2014/main" id="{B9139ADF-94C1-18BC-3D67-686C71B5EE64}"/>
              </a:ext>
            </a:extLst>
          </p:cNvPr>
          <p:cNvPicPr>
            <a:picLocks noChangeAspect="1"/>
          </p:cNvPicPr>
          <p:nvPr/>
        </p:nvPicPr>
        <p:blipFill rotWithShape="1">
          <a:blip r:embed="rId5"/>
          <a:srcRect b="20227"/>
          <a:stretch/>
        </p:blipFill>
        <p:spPr>
          <a:xfrm>
            <a:off x="2385961" y="2839978"/>
            <a:ext cx="6177784" cy="28460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630087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Öğrenci Dekanlığı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5E1A6FD8-7E92-815E-5CD2-13F2F2D8646C}"/>
              </a:ext>
            </a:extLst>
          </p:cNvPr>
          <p:cNvSpPr txBox="1"/>
          <p:nvPr/>
        </p:nvSpPr>
        <p:spPr>
          <a:xfrm>
            <a:off x="1592005" y="3204290"/>
            <a:ext cx="9876553" cy="3139321"/>
          </a:xfrm>
          <a:prstGeom prst="rect">
            <a:avLst/>
          </a:prstGeom>
          <a:noFill/>
        </p:spPr>
        <p:txBody>
          <a:bodyPr wrap="square" rtlCol="0">
            <a:spAutoFit/>
          </a:bodyPr>
          <a:lstStyle/>
          <a:p>
            <a:pPr marL="285750" indent="-285750">
              <a:spcAft>
                <a:spcPts val="1800"/>
              </a:spcAft>
              <a:buFont typeface="Wingdings" pitchFamily="2" charset="2"/>
              <a:buChar char="§"/>
            </a:pPr>
            <a:r>
              <a:rPr lang="tr-TR" sz="2400" dirty="0">
                <a:solidFill>
                  <a:srgbClr val="404042"/>
                </a:solidFill>
                <a:latin typeface="Helvetica Neue Light" panose="02000403000000020004" pitchFamily="2" charset="0"/>
                <a:ea typeface="Helvetica Neue Light" panose="02000403000000020004" pitchFamily="2" charset="0"/>
              </a:rPr>
              <a:t>Öğrenci Dekanlığı, </a:t>
            </a:r>
            <a:r>
              <a:rPr lang="tr-TR" sz="2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öğrencilerin karşılaşacakları </a:t>
            </a:r>
            <a:r>
              <a:rPr lang="tr-TR" sz="2400" dirty="0">
                <a:solidFill>
                  <a:srgbClr val="404042"/>
                </a:solidFill>
                <a:latin typeface="Helvetica Neue Light" panose="02000403000000020004" pitchFamily="2" charset="0"/>
                <a:ea typeface="Helvetica Neue Light" panose="02000403000000020004" pitchFamily="2" charset="0"/>
              </a:rPr>
              <a:t>barınma, yemek, ulaşım ve sağlık gibi temel </a:t>
            </a:r>
            <a:r>
              <a:rPr lang="tr-TR" sz="2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sorunları tespitinde ve çözüme kavuşturulmasına katkı sağlamak</a:t>
            </a:r>
            <a:r>
              <a:rPr lang="tr-TR" sz="2400" dirty="0">
                <a:solidFill>
                  <a:srgbClr val="404042"/>
                </a:solidFill>
                <a:latin typeface="Helvetica Neue Light" panose="02000403000000020004" pitchFamily="2" charset="0"/>
                <a:ea typeface="Helvetica Neue Light" panose="02000403000000020004" pitchFamily="2" charset="0"/>
              </a:rPr>
              <a:t>, kültür-sanat-sportif faaliyetlere katkı sağlamak ve </a:t>
            </a:r>
            <a:r>
              <a:rPr lang="tr-TR" sz="2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kampüs hayatına uyumlarını kolaylaştırıcı faaliyetler </a:t>
            </a:r>
            <a:r>
              <a:rPr lang="tr-TR" sz="2400" dirty="0">
                <a:solidFill>
                  <a:srgbClr val="404042"/>
                </a:solidFill>
                <a:latin typeface="Helvetica Neue Light" panose="02000403000000020004" pitchFamily="2" charset="0"/>
                <a:ea typeface="Helvetica Neue Light" panose="02000403000000020004" pitchFamily="2" charset="0"/>
              </a:rPr>
              <a:t>sunmaktadır.</a:t>
            </a:r>
          </a:p>
          <a:p>
            <a:pPr marL="285750" indent="-285750">
              <a:spcAft>
                <a:spcPts val="1800"/>
              </a:spcAft>
              <a:buFont typeface="Wingdings" pitchFamily="2" charset="2"/>
              <a:buChar char="§"/>
            </a:pPr>
            <a:r>
              <a:rPr lang="tr-TR" sz="2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Öğrencilerin</a:t>
            </a:r>
            <a:r>
              <a:rPr lang="tr-TR" sz="2400" dirty="0">
                <a:solidFill>
                  <a:srgbClr val="404042"/>
                </a:solidFill>
                <a:latin typeface="Helvetica Neue Light" panose="02000403000000020004" pitchFamily="2" charset="0"/>
                <a:ea typeface="Helvetica Neue Light" panose="02000403000000020004" pitchFamily="2" charset="0"/>
              </a:rPr>
              <a:t> üniversitedeki akademik ve yaşam kalitesi ile ilgili </a:t>
            </a:r>
            <a:r>
              <a:rPr lang="tr-TR" sz="2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önerilerini, soru ve sorunlarını paylaşabilecekleri</a:t>
            </a:r>
            <a:r>
              <a:rPr lang="tr-TR" sz="2400" dirty="0">
                <a:solidFill>
                  <a:srgbClr val="404042"/>
                </a:solidFill>
                <a:latin typeface="Helvetica Neue Light" panose="02000403000000020004" pitchFamily="2" charset="0"/>
                <a:ea typeface="Helvetica Neue Light" panose="02000403000000020004" pitchFamily="2" charset="0"/>
              </a:rPr>
              <a:t> çözüm odaklı bir birimdir. </a:t>
            </a:r>
          </a:p>
          <a:p>
            <a:pPr marL="285750" indent="-285750">
              <a:spcAft>
                <a:spcPts val="1800"/>
              </a:spcAft>
              <a:buFont typeface="Wingdings" pitchFamily="2" charset="2"/>
              <a:buChar char="§"/>
            </a:pPr>
            <a:r>
              <a:rPr lang="tr-TR" sz="2400" dirty="0">
                <a:solidFill>
                  <a:srgbClr val="404042"/>
                </a:solidFill>
                <a:latin typeface="Helvetica Neue Light" panose="02000403000000020004" pitchFamily="2" charset="0"/>
                <a:ea typeface="Helvetica Neue Light" panose="02000403000000020004" pitchFamily="2" charset="0"/>
              </a:rPr>
              <a:t>Öğrencilerin ihtiyaç duydukları anlarda, genel veya bireysel akademik veya idari sorunlarını, her konudaki dilek, istek ve önerilerini, </a:t>
            </a:r>
            <a:r>
              <a:rPr lang="tr-TR" sz="2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 yönetimine aktarmada köprü vazifesi </a:t>
            </a:r>
            <a:r>
              <a:rPr lang="tr-TR" sz="2400" dirty="0">
                <a:solidFill>
                  <a:srgbClr val="404042"/>
                </a:solidFill>
                <a:latin typeface="Helvetica Neue Light" panose="02000403000000020004" pitchFamily="2" charset="0"/>
                <a:ea typeface="Helvetica Neue Light" panose="02000403000000020004" pitchFamily="2" charset="0"/>
              </a:rPr>
              <a:t>görür.</a:t>
            </a:r>
          </a:p>
        </p:txBody>
      </p:sp>
      <p:pic>
        <p:nvPicPr>
          <p:cNvPr id="7" name="Picture 6">
            <a:extLst>
              <a:ext uri="{FF2B5EF4-FFF2-40B4-BE49-F238E27FC236}">
                <a16:creationId xmlns:a16="http://schemas.microsoft.com/office/drawing/2014/main" id="{543C9B25-3C54-7863-65E1-61CDFA95F2E4}"/>
              </a:ext>
            </a:extLst>
          </p:cNvPr>
          <p:cNvPicPr>
            <a:picLocks noChangeAspect="1"/>
          </p:cNvPicPr>
          <p:nvPr/>
        </p:nvPicPr>
        <p:blipFill rotWithShape="1">
          <a:blip r:embed="rId3"/>
          <a:srcRect l="7485" t="733" r="8525" b="82685"/>
          <a:stretch/>
        </p:blipFill>
        <p:spPr>
          <a:xfrm>
            <a:off x="1333609" y="1621502"/>
            <a:ext cx="10798957" cy="1351431"/>
          </a:xfrm>
          <a:prstGeom prst="rect">
            <a:avLst/>
          </a:prstGeom>
        </p:spPr>
      </p:pic>
    </p:spTree>
    <p:extLst>
      <p:ext uri="{BB962C8B-B14F-4D97-AF65-F5344CB8AC3E}">
        <p14:creationId xmlns:p14="http://schemas.microsoft.com/office/powerpoint/2010/main" val="31304893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 name="Rounded Rectangle 7">
            <a:extLst>
              <a:ext uri="{FF2B5EF4-FFF2-40B4-BE49-F238E27FC236}">
                <a16:creationId xmlns:a16="http://schemas.microsoft.com/office/drawing/2014/main" id="{F96153A1-42DB-D043-9B21-E525F83C0EA1}"/>
              </a:ext>
            </a:extLst>
          </p:cNvPr>
          <p:cNvSpPr/>
          <p:nvPr/>
        </p:nvSpPr>
        <p:spPr>
          <a:xfrm>
            <a:off x="1826224" y="1949632"/>
            <a:ext cx="2604038" cy="986068"/>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9" name="TextBox 8">
            <a:extLst>
              <a:ext uri="{FF2B5EF4-FFF2-40B4-BE49-F238E27FC236}">
                <a16:creationId xmlns:a16="http://schemas.microsoft.com/office/drawing/2014/main" id="{86A4A77D-FD8B-4545-804F-9073BD1A0065}"/>
              </a:ext>
            </a:extLst>
          </p:cNvPr>
          <p:cNvSpPr txBox="1"/>
          <p:nvPr/>
        </p:nvSpPr>
        <p:spPr>
          <a:xfrm>
            <a:off x="2181248" y="2056003"/>
            <a:ext cx="1820155" cy="461665"/>
          </a:xfrm>
          <a:prstGeom prst="rect">
            <a:avLst/>
          </a:prstGeom>
          <a:noFill/>
        </p:spPr>
        <p:txBody>
          <a:bodyPr wrap="square" lIns="0" rIns="0" rtlCol="0" anchor="b">
            <a:spAutoFit/>
          </a:bodyPr>
          <a:lstStyle/>
          <a:p>
            <a:r>
              <a:rPr lang="en-US" sz="24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Önlisans</a:t>
            </a:r>
          </a:p>
        </p:txBody>
      </p:sp>
      <p:sp>
        <p:nvSpPr>
          <p:cNvPr id="24" name="TextBox 23">
            <a:extLst>
              <a:ext uri="{FF2B5EF4-FFF2-40B4-BE49-F238E27FC236}">
                <a16:creationId xmlns:a16="http://schemas.microsoft.com/office/drawing/2014/main" id="{A50C2D4E-2BCA-E047-8811-CA56973285A0}"/>
              </a:ext>
            </a:extLst>
          </p:cNvPr>
          <p:cNvSpPr txBox="1"/>
          <p:nvPr/>
        </p:nvSpPr>
        <p:spPr>
          <a:xfrm>
            <a:off x="2527710" y="3163752"/>
            <a:ext cx="1127232" cy="461665"/>
          </a:xfrm>
          <a:prstGeom prst="rect">
            <a:avLst/>
          </a:prstGeom>
          <a:solidFill>
            <a:srgbClr val="C00000"/>
          </a:solidFill>
        </p:spPr>
        <p:txBody>
          <a:bodyPr wrap="none" rtlCol="0">
            <a:spAutoFit/>
          </a:bodyPr>
          <a:lstStyle/>
          <a:p>
            <a:pPr algn="ctr"/>
            <a:r>
              <a:rPr lang="tr-TR" sz="2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14.637</a:t>
            </a:r>
          </a:p>
        </p:txBody>
      </p:sp>
      <p:sp>
        <p:nvSpPr>
          <p:cNvPr id="28" name="TextBox 27">
            <a:extLst>
              <a:ext uri="{FF2B5EF4-FFF2-40B4-BE49-F238E27FC236}">
                <a16:creationId xmlns:a16="http://schemas.microsoft.com/office/drawing/2014/main" id="{EF832C9A-FF5D-7C4D-99EB-515E477755A1}"/>
              </a:ext>
            </a:extLst>
          </p:cNvPr>
          <p:cNvSpPr txBox="1"/>
          <p:nvPr/>
        </p:nvSpPr>
        <p:spPr>
          <a:xfrm>
            <a:off x="9680517" y="3404855"/>
            <a:ext cx="955710" cy="461665"/>
          </a:xfrm>
          <a:prstGeom prst="rect">
            <a:avLst/>
          </a:prstGeom>
          <a:solidFill>
            <a:srgbClr val="002060"/>
          </a:solidFill>
        </p:spPr>
        <p:txBody>
          <a:bodyPr wrap="none" rtlCol="0">
            <a:spAutoFit/>
          </a:bodyPr>
          <a:lstStyle>
            <a:defPPr>
              <a:defRPr lang="en-US"/>
            </a:defPPr>
            <a:lvl1pPr algn="ctr">
              <a:defRPr sz="240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r>
              <a:rPr lang="tr-TR" dirty="0"/>
              <a:t>3.939</a:t>
            </a:r>
          </a:p>
        </p:txBody>
      </p:sp>
      <p:sp>
        <p:nvSpPr>
          <p:cNvPr id="52" name="Rounded Rectangle 51">
            <a:extLst>
              <a:ext uri="{FF2B5EF4-FFF2-40B4-BE49-F238E27FC236}">
                <a16:creationId xmlns:a16="http://schemas.microsoft.com/office/drawing/2014/main" id="{E40B99C4-0737-3C4F-80EE-6D85574D65F0}"/>
              </a:ext>
            </a:extLst>
          </p:cNvPr>
          <p:cNvSpPr/>
          <p:nvPr/>
        </p:nvSpPr>
        <p:spPr>
          <a:xfrm>
            <a:off x="1826224" y="3163752"/>
            <a:ext cx="2604038" cy="718310"/>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54" name="TextBox 53">
            <a:extLst>
              <a:ext uri="{FF2B5EF4-FFF2-40B4-BE49-F238E27FC236}">
                <a16:creationId xmlns:a16="http://schemas.microsoft.com/office/drawing/2014/main" id="{C6D4E202-7E08-F541-8FC1-090F5BDA7E7F}"/>
              </a:ext>
            </a:extLst>
          </p:cNvPr>
          <p:cNvSpPr txBox="1"/>
          <p:nvPr/>
        </p:nvSpPr>
        <p:spPr>
          <a:xfrm>
            <a:off x="2047694" y="3174175"/>
            <a:ext cx="755335" cy="707886"/>
          </a:xfrm>
          <a:prstGeom prst="rect">
            <a:avLst/>
          </a:prstGeom>
          <a:noFill/>
        </p:spPr>
        <p:txBody>
          <a:bodyPr wrap="none" rtlCol="0">
            <a:spAutoFit/>
          </a:bodyPr>
          <a:lstStyle/>
          <a:p>
            <a:r>
              <a:rPr lang="tr-TR" sz="40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13</a:t>
            </a:r>
          </a:p>
        </p:txBody>
      </p:sp>
      <p:sp>
        <p:nvSpPr>
          <p:cNvPr id="55" name="TextBox 54">
            <a:extLst>
              <a:ext uri="{FF2B5EF4-FFF2-40B4-BE49-F238E27FC236}">
                <a16:creationId xmlns:a16="http://schemas.microsoft.com/office/drawing/2014/main" id="{A21ECEEB-6A43-5D49-9A7C-28559D45458E}"/>
              </a:ext>
            </a:extLst>
          </p:cNvPr>
          <p:cNvSpPr txBox="1"/>
          <p:nvPr/>
        </p:nvSpPr>
        <p:spPr>
          <a:xfrm>
            <a:off x="2920464" y="3286778"/>
            <a:ext cx="1121397" cy="523220"/>
          </a:xfrm>
          <a:prstGeom prst="rect">
            <a:avLst/>
          </a:prstGeom>
          <a:noFill/>
        </p:spPr>
        <p:txBody>
          <a:bodyPr wrap="none" rtlCol="0">
            <a:spAutoFit/>
          </a:bodyPr>
          <a:lstStyle/>
          <a:p>
            <a:r>
              <a:rPr lang="tr-TR" sz="1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Meslek</a:t>
            </a:r>
          </a:p>
          <a:p>
            <a:r>
              <a:rPr lang="tr-TR" sz="1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Yüksekokul</a:t>
            </a:r>
          </a:p>
        </p:txBody>
      </p:sp>
      <p:sp>
        <p:nvSpPr>
          <p:cNvPr id="33" name="Rounded Rectangle 32">
            <a:extLst>
              <a:ext uri="{FF2B5EF4-FFF2-40B4-BE49-F238E27FC236}">
                <a16:creationId xmlns:a16="http://schemas.microsoft.com/office/drawing/2014/main" id="{7632DB82-CD45-914A-8512-90C6FA0D1D3C}"/>
              </a:ext>
            </a:extLst>
          </p:cNvPr>
          <p:cNvSpPr/>
          <p:nvPr/>
        </p:nvSpPr>
        <p:spPr>
          <a:xfrm>
            <a:off x="5209584" y="1949632"/>
            <a:ext cx="2604038" cy="986068"/>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34" name="TextBox 33">
            <a:extLst>
              <a:ext uri="{FF2B5EF4-FFF2-40B4-BE49-F238E27FC236}">
                <a16:creationId xmlns:a16="http://schemas.microsoft.com/office/drawing/2014/main" id="{55099387-CD5E-1342-8132-732D576CAF21}"/>
              </a:ext>
            </a:extLst>
          </p:cNvPr>
          <p:cNvSpPr txBox="1"/>
          <p:nvPr/>
        </p:nvSpPr>
        <p:spPr>
          <a:xfrm>
            <a:off x="5545691" y="2049984"/>
            <a:ext cx="1617109" cy="461665"/>
          </a:xfrm>
          <a:prstGeom prst="rect">
            <a:avLst/>
          </a:prstGeom>
          <a:noFill/>
        </p:spPr>
        <p:txBody>
          <a:bodyPr wrap="square" lIns="0" rIns="0" rtlCol="0" anchor="b">
            <a:spAutoFit/>
          </a:bodyPr>
          <a:lstStyle/>
          <a:p>
            <a:r>
              <a:rPr lang="en-US" sz="24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Lisans</a:t>
            </a:r>
          </a:p>
        </p:txBody>
      </p:sp>
      <p:sp>
        <p:nvSpPr>
          <p:cNvPr id="39" name="Rounded Rectangle 38">
            <a:extLst>
              <a:ext uri="{FF2B5EF4-FFF2-40B4-BE49-F238E27FC236}">
                <a16:creationId xmlns:a16="http://schemas.microsoft.com/office/drawing/2014/main" id="{11FA532A-D963-314B-A94C-962D4063AD37}"/>
              </a:ext>
            </a:extLst>
          </p:cNvPr>
          <p:cNvSpPr/>
          <p:nvPr/>
        </p:nvSpPr>
        <p:spPr>
          <a:xfrm>
            <a:off x="8592944" y="1949632"/>
            <a:ext cx="2604038" cy="986068"/>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48" name="TextBox 47">
            <a:extLst>
              <a:ext uri="{FF2B5EF4-FFF2-40B4-BE49-F238E27FC236}">
                <a16:creationId xmlns:a16="http://schemas.microsoft.com/office/drawing/2014/main" id="{920DF8D0-18B6-0E4B-894B-46F5E4FEA506}"/>
              </a:ext>
            </a:extLst>
          </p:cNvPr>
          <p:cNvSpPr txBox="1"/>
          <p:nvPr/>
        </p:nvSpPr>
        <p:spPr>
          <a:xfrm>
            <a:off x="8937418" y="2062258"/>
            <a:ext cx="1869128" cy="461665"/>
          </a:xfrm>
          <a:prstGeom prst="rect">
            <a:avLst/>
          </a:prstGeom>
          <a:noFill/>
        </p:spPr>
        <p:txBody>
          <a:bodyPr wrap="square" lIns="0" rIns="0" rtlCol="0" anchor="b">
            <a:spAutoFit/>
          </a:bodyPr>
          <a:lstStyle/>
          <a:p>
            <a:r>
              <a:rPr lang="en-US" sz="24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Lisansüstü</a:t>
            </a:r>
          </a:p>
        </p:txBody>
      </p:sp>
      <p:sp>
        <p:nvSpPr>
          <p:cNvPr id="70" name="Rectangle 69">
            <a:extLst>
              <a:ext uri="{FF2B5EF4-FFF2-40B4-BE49-F238E27FC236}">
                <a16:creationId xmlns:a16="http://schemas.microsoft.com/office/drawing/2014/main" id="{DD1951E8-CDBA-DD4D-BC1C-01F267CA2989}"/>
              </a:ext>
            </a:extLst>
          </p:cNvPr>
          <p:cNvSpPr/>
          <p:nvPr/>
        </p:nvSpPr>
        <p:spPr>
          <a:xfrm>
            <a:off x="2808454" y="3265248"/>
            <a:ext cx="27432" cy="54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4" name="TextBox 73">
            <a:extLst>
              <a:ext uri="{FF2B5EF4-FFF2-40B4-BE49-F238E27FC236}">
                <a16:creationId xmlns:a16="http://schemas.microsoft.com/office/drawing/2014/main" id="{ED7E1107-2DA7-DF48-88BC-86AABC1BFBBC}"/>
              </a:ext>
            </a:extLst>
          </p:cNvPr>
          <p:cNvSpPr txBox="1"/>
          <p:nvPr/>
        </p:nvSpPr>
        <p:spPr>
          <a:xfrm>
            <a:off x="9294430" y="3176167"/>
            <a:ext cx="1127232" cy="461665"/>
          </a:xfrm>
          <a:prstGeom prst="rect">
            <a:avLst/>
          </a:prstGeom>
          <a:solidFill>
            <a:srgbClr val="C00000"/>
          </a:solidFill>
        </p:spPr>
        <p:txBody>
          <a:bodyPr wrap="none" rtlCol="0">
            <a:spAutoFit/>
          </a:bodyPr>
          <a:lstStyle/>
          <a:p>
            <a:pPr algn="ctr"/>
            <a:r>
              <a:rPr lang="tr-TR" sz="2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14.637</a:t>
            </a:r>
          </a:p>
        </p:txBody>
      </p:sp>
      <p:sp>
        <p:nvSpPr>
          <p:cNvPr id="75" name="Rounded Rectangle 74">
            <a:extLst>
              <a:ext uri="{FF2B5EF4-FFF2-40B4-BE49-F238E27FC236}">
                <a16:creationId xmlns:a16="http://schemas.microsoft.com/office/drawing/2014/main" id="{D56C1D3C-FDAA-584F-9BB2-D71418208FE4}"/>
              </a:ext>
            </a:extLst>
          </p:cNvPr>
          <p:cNvSpPr/>
          <p:nvPr/>
        </p:nvSpPr>
        <p:spPr>
          <a:xfrm>
            <a:off x="8592944" y="3176167"/>
            <a:ext cx="2604038" cy="718310"/>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76" name="TextBox 75">
            <a:extLst>
              <a:ext uri="{FF2B5EF4-FFF2-40B4-BE49-F238E27FC236}">
                <a16:creationId xmlns:a16="http://schemas.microsoft.com/office/drawing/2014/main" id="{2C1DA34C-3D24-D745-AAAB-72F79E54D776}"/>
              </a:ext>
            </a:extLst>
          </p:cNvPr>
          <p:cNvSpPr txBox="1"/>
          <p:nvPr/>
        </p:nvSpPr>
        <p:spPr>
          <a:xfrm>
            <a:off x="8901195" y="3168964"/>
            <a:ext cx="470000" cy="707886"/>
          </a:xfrm>
          <a:prstGeom prst="rect">
            <a:avLst/>
          </a:prstGeom>
          <a:noFill/>
        </p:spPr>
        <p:txBody>
          <a:bodyPr wrap="none" rtlCol="0">
            <a:spAutoFit/>
          </a:bodyPr>
          <a:lstStyle/>
          <a:p>
            <a:r>
              <a:rPr lang="tr-TR" sz="40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8</a:t>
            </a:r>
          </a:p>
        </p:txBody>
      </p:sp>
      <p:sp>
        <p:nvSpPr>
          <p:cNvPr id="77" name="TextBox 76">
            <a:extLst>
              <a:ext uri="{FF2B5EF4-FFF2-40B4-BE49-F238E27FC236}">
                <a16:creationId xmlns:a16="http://schemas.microsoft.com/office/drawing/2014/main" id="{581CAF84-15B2-FB44-A910-421CA455464B}"/>
              </a:ext>
            </a:extLst>
          </p:cNvPr>
          <p:cNvSpPr txBox="1"/>
          <p:nvPr/>
        </p:nvSpPr>
        <p:spPr>
          <a:xfrm>
            <a:off x="9558642" y="3369018"/>
            <a:ext cx="758541" cy="307777"/>
          </a:xfrm>
          <a:prstGeom prst="rect">
            <a:avLst/>
          </a:prstGeom>
          <a:noFill/>
        </p:spPr>
        <p:txBody>
          <a:bodyPr wrap="none" rtlCol="0">
            <a:spAutoFit/>
          </a:bodyPr>
          <a:lstStyle/>
          <a:p>
            <a:r>
              <a:rPr lang="tr-TR" sz="1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Enstitü</a:t>
            </a:r>
          </a:p>
        </p:txBody>
      </p:sp>
      <p:sp>
        <p:nvSpPr>
          <p:cNvPr id="78" name="Rectangle 77">
            <a:extLst>
              <a:ext uri="{FF2B5EF4-FFF2-40B4-BE49-F238E27FC236}">
                <a16:creationId xmlns:a16="http://schemas.microsoft.com/office/drawing/2014/main" id="{89553C31-EA7D-9D4D-8DCA-94DF94287424}"/>
              </a:ext>
            </a:extLst>
          </p:cNvPr>
          <p:cNvSpPr/>
          <p:nvPr/>
        </p:nvSpPr>
        <p:spPr>
          <a:xfrm>
            <a:off x="9382164" y="3252907"/>
            <a:ext cx="27432" cy="54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17" name="Rounded Rectangle 116">
            <a:extLst>
              <a:ext uri="{FF2B5EF4-FFF2-40B4-BE49-F238E27FC236}">
                <a16:creationId xmlns:a16="http://schemas.microsoft.com/office/drawing/2014/main" id="{C536D6E2-FD5B-6C41-B189-0E43C6D1C75D}"/>
              </a:ext>
            </a:extLst>
          </p:cNvPr>
          <p:cNvSpPr/>
          <p:nvPr/>
        </p:nvSpPr>
        <p:spPr>
          <a:xfrm>
            <a:off x="5219618" y="3150935"/>
            <a:ext cx="2604038" cy="986068"/>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118" name="TextBox 117">
            <a:extLst>
              <a:ext uri="{FF2B5EF4-FFF2-40B4-BE49-F238E27FC236}">
                <a16:creationId xmlns:a16="http://schemas.microsoft.com/office/drawing/2014/main" id="{8D73AE5F-CF14-8D4E-B5F4-458A15DFBF4E}"/>
              </a:ext>
            </a:extLst>
          </p:cNvPr>
          <p:cNvSpPr txBox="1"/>
          <p:nvPr/>
        </p:nvSpPr>
        <p:spPr>
          <a:xfrm>
            <a:off x="5509559" y="3236259"/>
            <a:ext cx="441146" cy="369332"/>
          </a:xfrm>
          <a:prstGeom prst="rect">
            <a:avLst/>
          </a:prstGeom>
          <a:noFill/>
        </p:spPr>
        <p:txBody>
          <a:bodyPr wrap="none" rtlCol="0">
            <a:spAutoFit/>
          </a:bodyPr>
          <a:lstStyle/>
          <a:p>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23</a:t>
            </a:r>
          </a:p>
        </p:txBody>
      </p:sp>
      <p:sp>
        <p:nvSpPr>
          <p:cNvPr id="119" name="TextBox 118">
            <a:extLst>
              <a:ext uri="{FF2B5EF4-FFF2-40B4-BE49-F238E27FC236}">
                <a16:creationId xmlns:a16="http://schemas.microsoft.com/office/drawing/2014/main" id="{73EB50BE-7307-424F-8639-52D897047ACE}"/>
              </a:ext>
            </a:extLst>
          </p:cNvPr>
          <p:cNvSpPr txBox="1"/>
          <p:nvPr/>
        </p:nvSpPr>
        <p:spPr>
          <a:xfrm>
            <a:off x="6032413" y="3525934"/>
            <a:ext cx="1121397" cy="307777"/>
          </a:xfrm>
          <a:prstGeom prst="rect">
            <a:avLst/>
          </a:prstGeom>
          <a:noFill/>
        </p:spPr>
        <p:txBody>
          <a:bodyPr wrap="none" rtlCol="0">
            <a:spAutoFit/>
          </a:bodyPr>
          <a:lstStyle/>
          <a:p>
            <a:r>
              <a:rPr lang="tr-TR" sz="1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Yüksekokul</a:t>
            </a:r>
          </a:p>
        </p:txBody>
      </p:sp>
      <p:sp>
        <p:nvSpPr>
          <p:cNvPr id="120" name="Rectangle 119">
            <a:extLst>
              <a:ext uri="{FF2B5EF4-FFF2-40B4-BE49-F238E27FC236}">
                <a16:creationId xmlns:a16="http://schemas.microsoft.com/office/drawing/2014/main" id="{C200613B-17C3-3741-962B-DC8766734E1D}"/>
              </a:ext>
            </a:extLst>
          </p:cNvPr>
          <p:cNvSpPr/>
          <p:nvPr/>
        </p:nvSpPr>
        <p:spPr>
          <a:xfrm>
            <a:off x="5939142" y="3298361"/>
            <a:ext cx="27432" cy="7188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21" name="TextBox 120">
            <a:extLst>
              <a:ext uri="{FF2B5EF4-FFF2-40B4-BE49-F238E27FC236}">
                <a16:creationId xmlns:a16="http://schemas.microsoft.com/office/drawing/2014/main" id="{683444D2-0EDF-6B4D-BB3E-D664DC226D9B}"/>
              </a:ext>
            </a:extLst>
          </p:cNvPr>
          <p:cNvSpPr txBox="1"/>
          <p:nvPr/>
        </p:nvSpPr>
        <p:spPr>
          <a:xfrm>
            <a:off x="6046385" y="3264707"/>
            <a:ext cx="790601" cy="307777"/>
          </a:xfrm>
          <a:prstGeom prst="rect">
            <a:avLst/>
          </a:prstGeom>
          <a:noFill/>
        </p:spPr>
        <p:txBody>
          <a:bodyPr wrap="none" rtlCol="0">
            <a:spAutoFit/>
          </a:bodyPr>
          <a:lstStyle/>
          <a:p>
            <a:r>
              <a:rPr lang="tr-TR" sz="1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Fakülte</a:t>
            </a:r>
          </a:p>
        </p:txBody>
      </p:sp>
      <p:sp>
        <p:nvSpPr>
          <p:cNvPr id="122" name="TextBox 121">
            <a:extLst>
              <a:ext uri="{FF2B5EF4-FFF2-40B4-BE49-F238E27FC236}">
                <a16:creationId xmlns:a16="http://schemas.microsoft.com/office/drawing/2014/main" id="{664EF159-DD2C-AA4F-99D0-03A6DC28E826}"/>
              </a:ext>
            </a:extLst>
          </p:cNvPr>
          <p:cNvSpPr txBox="1"/>
          <p:nvPr/>
        </p:nvSpPr>
        <p:spPr>
          <a:xfrm>
            <a:off x="6043055" y="3768382"/>
            <a:ext cx="1380506" cy="307777"/>
          </a:xfrm>
          <a:prstGeom prst="rect">
            <a:avLst/>
          </a:prstGeom>
          <a:noFill/>
        </p:spPr>
        <p:txBody>
          <a:bodyPr wrap="none" rtlCol="0">
            <a:spAutoFit/>
          </a:bodyPr>
          <a:lstStyle/>
          <a:p>
            <a:r>
              <a:rPr lang="tr-TR" sz="1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Konservatuvar</a:t>
            </a:r>
          </a:p>
        </p:txBody>
      </p:sp>
      <p:sp>
        <p:nvSpPr>
          <p:cNvPr id="123" name="TextBox 122">
            <a:extLst>
              <a:ext uri="{FF2B5EF4-FFF2-40B4-BE49-F238E27FC236}">
                <a16:creationId xmlns:a16="http://schemas.microsoft.com/office/drawing/2014/main" id="{62FF154B-9EB5-DD40-9C2D-B4D1D357EBAB}"/>
              </a:ext>
            </a:extLst>
          </p:cNvPr>
          <p:cNvSpPr txBox="1"/>
          <p:nvPr/>
        </p:nvSpPr>
        <p:spPr>
          <a:xfrm>
            <a:off x="5505792" y="3495156"/>
            <a:ext cx="312906" cy="369332"/>
          </a:xfrm>
          <a:prstGeom prst="rect">
            <a:avLst/>
          </a:prstGeom>
          <a:noFill/>
        </p:spPr>
        <p:txBody>
          <a:bodyPr wrap="none" rtlCol="0">
            <a:spAutoFit/>
          </a:bodyPr>
          <a:lstStyle/>
          <a:p>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1</a:t>
            </a:r>
          </a:p>
        </p:txBody>
      </p:sp>
      <p:sp>
        <p:nvSpPr>
          <p:cNvPr id="124" name="TextBox 123">
            <a:extLst>
              <a:ext uri="{FF2B5EF4-FFF2-40B4-BE49-F238E27FC236}">
                <a16:creationId xmlns:a16="http://schemas.microsoft.com/office/drawing/2014/main" id="{C5FFD885-6E06-9E40-ADC2-DA555F4ABAFD}"/>
              </a:ext>
            </a:extLst>
          </p:cNvPr>
          <p:cNvSpPr txBox="1"/>
          <p:nvPr/>
        </p:nvSpPr>
        <p:spPr>
          <a:xfrm>
            <a:off x="5505792" y="3732368"/>
            <a:ext cx="312906" cy="369332"/>
          </a:xfrm>
          <a:prstGeom prst="rect">
            <a:avLst/>
          </a:prstGeom>
          <a:noFill/>
        </p:spPr>
        <p:txBody>
          <a:bodyPr wrap="none" rtlCol="0">
            <a:spAutoFit/>
          </a:bodyPr>
          <a:lstStyle/>
          <a:p>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1</a:t>
            </a:r>
          </a:p>
        </p:txBody>
      </p:sp>
      <p:sp>
        <p:nvSpPr>
          <p:cNvPr id="86" name="Rounded Rectangle 85">
            <a:extLst>
              <a:ext uri="{FF2B5EF4-FFF2-40B4-BE49-F238E27FC236}">
                <a16:creationId xmlns:a16="http://schemas.microsoft.com/office/drawing/2014/main" id="{A2207FA8-22FE-0E42-9E81-181F9EB2E2AD}"/>
              </a:ext>
            </a:extLst>
          </p:cNvPr>
          <p:cNvSpPr/>
          <p:nvPr/>
        </p:nvSpPr>
        <p:spPr>
          <a:xfrm>
            <a:off x="3613518" y="704969"/>
            <a:ext cx="5997832" cy="1040445"/>
          </a:xfrm>
          <a:prstGeom prst="roundRect">
            <a:avLst/>
          </a:prstGeom>
          <a:no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93" name="TextBox 92">
            <a:extLst>
              <a:ext uri="{FF2B5EF4-FFF2-40B4-BE49-F238E27FC236}">
                <a16:creationId xmlns:a16="http://schemas.microsoft.com/office/drawing/2014/main" id="{8DB1120C-8996-9B49-A878-371C2C6C0A03}"/>
              </a:ext>
            </a:extLst>
          </p:cNvPr>
          <p:cNvSpPr txBox="1"/>
          <p:nvPr/>
        </p:nvSpPr>
        <p:spPr>
          <a:xfrm>
            <a:off x="2181248" y="2544156"/>
            <a:ext cx="1820155" cy="276999"/>
          </a:xfrm>
          <a:prstGeom prst="rect">
            <a:avLst/>
          </a:prstGeom>
          <a:noFill/>
        </p:spPr>
        <p:txBody>
          <a:bodyPr wrap="square" lIns="0" rIns="0" rtlCol="0" anchor="b">
            <a:spAutoFit/>
          </a:bodyPr>
          <a:lstStyle/>
          <a:p>
            <a:r>
              <a:rPr lang="en-US" sz="12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2 Yıllık </a:t>
            </a:r>
            <a:r>
              <a:rPr lang="en-US" sz="11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Programlar</a:t>
            </a:r>
          </a:p>
        </p:txBody>
      </p:sp>
      <p:sp>
        <p:nvSpPr>
          <p:cNvPr id="94" name="TextBox 93">
            <a:extLst>
              <a:ext uri="{FF2B5EF4-FFF2-40B4-BE49-F238E27FC236}">
                <a16:creationId xmlns:a16="http://schemas.microsoft.com/office/drawing/2014/main" id="{38FB23A6-8C52-344D-823B-1447F84987DA}"/>
              </a:ext>
            </a:extLst>
          </p:cNvPr>
          <p:cNvSpPr txBox="1"/>
          <p:nvPr/>
        </p:nvSpPr>
        <p:spPr>
          <a:xfrm>
            <a:off x="5545691" y="2560744"/>
            <a:ext cx="1820155" cy="261610"/>
          </a:xfrm>
          <a:prstGeom prst="rect">
            <a:avLst/>
          </a:prstGeom>
          <a:noFill/>
        </p:spPr>
        <p:txBody>
          <a:bodyPr wrap="square" lIns="0" rIns="0" rtlCol="0" anchor="b">
            <a:spAutoFit/>
          </a:bodyPr>
          <a:lstStyle/>
          <a:p>
            <a:r>
              <a:rPr lang="en-US" sz="11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4/5 Yıllık Programlar</a:t>
            </a:r>
          </a:p>
        </p:txBody>
      </p:sp>
      <p:sp>
        <p:nvSpPr>
          <p:cNvPr id="95" name="TextBox 94">
            <a:extLst>
              <a:ext uri="{FF2B5EF4-FFF2-40B4-BE49-F238E27FC236}">
                <a16:creationId xmlns:a16="http://schemas.microsoft.com/office/drawing/2014/main" id="{51170D4A-C690-0A48-809D-6071C9725CD9}"/>
              </a:ext>
            </a:extLst>
          </p:cNvPr>
          <p:cNvSpPr txBox="1"/>
          <p:nvPr/>
        </p:nvSpPr>
        <p:spPr>
          <a:xfrm>
            <a:off x="8937417" y="2488786"/>
            <a:ext cx="2269599" cy="430887"/>
          </a:xfrm>
          <a:prstGeom prst="rect">
            <a:avLst/>
          </a:prstGeom>
          <a:noFill/>
        </p:spPr>
        <p:txBody>
          <a:bodyPr wrap="square" lIns="0" rIns="0" rtlCol="0" anchor="b">
            <a:spAutoFit/>
          </a:bodyPr>
          <a:lstStyle/>
          <a:p>
            <a:r>
              <a:rPr lang="en-US" sz="11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Yüksek Lisans, Sanatta Yeterlik</a:t>
            </a:r>
          </a:p>
          <a:p>
            <a:r>
              <a:rPr lang="en-US" sz="11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&amp; Doktora</a:t>
            </a:r>
          </a:p>
        </p:txBody>
      </p:sp>
      <p:sp>
        <p:nvSpPr>
          <p:cNvPr id="97" name="Rectangle 96">
            <a:extLst>
              <a:ext uri="{FF2B5EF4-FFF2-40B4-BE49-F238E27FC236}">
                <a16:creationId xmlns:a16="http://schemas.microsoft.com/office/drawing/2014/main" id="{739D5889-EB8E-E840-B77E-B527C1B0B8F3}"/>
              </a:ext>
            </a:extLst>
          </p:cNvPr>
          <p:cNvSpPr/>
          <p:nvPr/>
        </p:nvSpPr>
        <p:spPr>
          <a:xfrm>
            <a:off x="2188816" y="2516246"/>
            <a:ext cx="2035787" cy="1828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8" name="Rectangle 97">
            <a:extLst>
              <a:ext uri="{FF2B5EF4-FFF2-40B4-BE49-F238E27FC236}">
                <a16:creationId xmlns:a16="http://schemas.microsoft.com/office/drawing/2014/main" id="{578C8D68-E9A6-EF49-9C9C-D3982B822122}"/>
              </a:ext>
            </a:extLst>
          </p:cNvPr>
          <p:cNvSpPr/>
          <p:nvPr/>
        </p:nvSpPr>
        <p:spPr>
          <a:xfrm>
            <a:off x="5545691" y="2499062"/>
            <a:ext cx="2035787" cy="1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13" name="Rectangle 112">
            <a:extLst>
              <a:ext uri="{FF2B5EF4-FFF2-40B4-BE49-F238E27FC236}">
                <a16:creationId xmlns:a16="http://schemas.microsoft.com/office/drawing/2014/main" id="{9BD188BF-2CE3-FC43-94FC-76D431437490}"/>
              </a:ext>
            </a:extLst>
          </p:cNvPr>
          <p:cNvSpPr/>
          <p:nvPr/>
        </p:nvSpPr>
        <p:spPr>
          <a:xfrm>
            <a:off x="8937417" y="2478024"/>
            <a:ext cx="2035787" cy="1828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5" name="Title 1">
            <a:extLst>
              <a:ext uri="{FF2B5EF4-FFF2-40B4-BE49-F238E27FC236}">
                <a16:creationId xmlns:a16="http://schemas.microsoft.com/office/drawing/2014/main" id="{68B5580F-8210-A941-8048-08B9833C1D74}"/>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Eğitim</a:t>
            </a:r>
          </a:p>
        </p:txBody>
      </p:sp>
      <p:sp>
        <p:nvSpPr>
          <p:cNvPr id="3" name="Rounded Rectangle 2">
            <a:extLst>
              <a:ext uri="{FF2B5EF4-FFF2-40B4-BE49-F238E27FC236}">
                <a16:creationId xmlns:a16="http://schemas.microsoft.com/office/drawing/2014/main" id="{BA43AC5E-C3EF-0EF9-2F84-B8FD85682AE0}"/>
              </a:ext>
            </a:extLst>
          </p:cNvPr>
          <p:cNvSpPr/>
          <p:nvPr/>
        </p:nvSpPr>
        <p:spPr>
          <a:xfrm>
            <a:off x="4214741" y="4693606"/>
            <a:ext cx="4378203" cy="657341"/>
          </a:xfrm>
          <a:prstGeom prst="roundRect">
            <a:avLst/>
          </a:prstGeom>
          <a:solidFill>
            <a:srgbClr val="C00000"/>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4" name="TextBox 3">
            <a:extLst>
              <a:ext uri="{FF2B5EF4-FFF2-40B4-BE49-F238E27FC236}">
                <a16:creationId xmlns:a16="http://schemas.microsoft.com/office/drawing/2014/main" id="{C81013CB-3C24-9EF0-FE16-E793BF92C502}"/>
              </a:ext>
            </a:extLst>
          </p:cNvPr>
          <p:cNvSpPr txBox="1"/>
          <p:nvPr/>
        </p:nvSpPr>
        <p:spPr>
          <a:xfrm>
            <a:off x="4588204" y="4887703"/>
            <a:ext cx="1507796" cy="307777"/>
          </a:xfrm>
          <a:prstGeom prst="rect">
            <a:avLst/>
          </a:prstGeom>
          <a:noFill/>
        </p:spPr>
        <p:txBody>
          <a:bodyPr wrap="square" rtlCol="0">
            <a:spAutoFit/>
          </a:bodyPr>
          <a:lstStyle/>
          <a:p>
            <a:r>
              <a:rPr lang="tr-TR" sz="1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Toplam Öğrenci</a:t>
            </a:r>
          </a:p>
        </p:txBody>
      </p:sp>
      <p:sp>
        <p:nvSpPr>
          <p:cNvPr id="6" name="TextBox 5">
            <a:extLst>
              <a:ext uri="{FF2B5EF4-FFF2-40B4-BE49-F238E27FC236}">
                <a16:creationId xmlns:a16="http://schemas.microsoft.com/office/drawing/2014/main" id="{F33F15B8-BE5C-80AD-5C03-AF9D98FE705E}"/>
              </a:ext>
            </a:extLst>
          </p:cNvPr>
          <p:cNvSpPr txBox="1"/>
          <p:nvPr/>
        </p:nvSpPr>
        <p:spPr>
          <a:xfrm>
            <a:off x="6593111" y="4754450"/>
            <a:ext cx="1396536" cy="461665"/>
          </a:xfrm>
          <a:prstGeom prst="rect">
            <a:avLst/>
          </a:prstGeom>
          <a:noFill/>
        </p:spPr>
        <p:txBody>
          <a:bodyPr wrap="none" rtlCol="0">
            <a:spAutoFit/>
          </a:bodyPr>
          <a:lstStyle/>
          <a:p>
            <a:r>
              <a:rPr lang="en-US" sz="2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 </a:t>
            </a:r>
            <a:r>
              <a:rPr lang="tr-TR" sz="2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70.000</a:t>
            </a:r>
          </a:p>
        </p:txBody>
      </p:sp>
      <p:sp>
        <p:nvSpPr>
          <p:cNvPr id="10" name="Rectangle 9">
            <a:extLst>
              <a:ext uri="{FF2B5EF4-FFF2-40B4-BE49-F238E27FC236}">
                <a16:creationId xmlns:a16="http://schemas.microsoft.com/office/drawing/2014/main" id="{FC1B5777-42AB-1799-BFD5-556A232FB680}"/>
              </a:ext>
            </a:extLst>
          </p:cNvPr>
          <p:cNvSpPr/>
          <p:nvPr/>
        </p:nvSpPr>
        <p:spPr>
          <a:xfrm>
            <a:off x="6324662" y="4830026"/>
            <a:ext cx="18000" cy="359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24059465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Oryantasyon Açık Dersi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6" name="Picture 5">
            <a:extLst>
              <a:ext uri="{FF2B5EF4-FFF2-40B4-BE49-F238E27FC236}">
                <a16:creationId xmlns:a16="http://schemas.microsoft.com/office/drawing/2014/main" id="{DB1AEFAD-BEBA-06E1-853A-A5AA5793EA19}"/>
              </a:ext>
            </a:extLst>
          </p:cNvPr>
          <p:cNvPicPr>
            <a:picLocks noChangeAspect="1"/>
          </p:cNvPicPr>
          <p:nvPr/>
        </p:nvPicPr>
        <p:blipFill rotWithShape="1">
          <a:blip r:embed="rId3"/>
          <a:srcRect t="38699"/>
          <a:stretch/>
        </p:blipFill>
        <p:spPr>
          <a:xfrm>
            <a:off x="1659891" y="3056861"/>
            <a:ext cx="6129942" cy="3046228"/>
          </a:xfrm>
          <a:prstGeom prst="rect">
            <a:avLst/>
          </a:prstGeom>
        </p:spPr>
      </p:pic>
      <p:pic>
        <p:nvPicPr>
          <p:cNvPr id="9" name="Picture 8">
            <a:extLst>
              <a:ext uri="{FF2B5EF4-FFF2-40B4-BE49-F238E27FC236}">
                <a16:creationId xmlns:a16="http://schemas.microsoft.com/office/drawing/2014/main" id="{251E50E0-6C16-3213-3C4B-03BE3306C6F0}"/>
              </a:ext>
            </a:extLst>
          </p:cNvPr>
          <p:cNvPicPr>
            <a:picLocks noChangeAspect="1"/>
          </p:cNvPicPr>
          <p:nvPr/>
        </p:nvPicPr>
        <p:blipFill>
          <a:blip r:embed="rId4"/>
          <a:stretch>
            <a:fillRect/>
          </a:stretch>
        </p:blipFill>
        <p:spPr>
          <a:xfrm>
            <a:off x="1542933" y="1621499"/>
            <a:ext cx="7772400" cy="1143595"/>
          </a:xfrm>
          <a:prstGeom prst="rect">
            <a:avLst/>
          </a:prstGeom>
        </p:spPr>
      </p:pic>
    </p:spTree>
    <p:extLst>
      <p:ext uri="{BB962C8B-B14F-4D97-AF65-F5344CB8AC3E}">
        <p14:creationId xmlns:p14="http://schemas.microsoft.com/office/powerpoint/2010/main" val="7926047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96E1447-C589-FB53-2590-192B70681916}"/>
              </a:ext>
            </a:extLst>
          </p:cNvPr>
          <p:cNvSpPr/>
          <p:nvPr/>
        </p:nvSpPr>
        <p:spPr>
          <a:xfrm>
            <a:off x="6447451" y="1621498"/>
            <a:ext cx="4904520" cy="426429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Soru-Cevap Bölümü </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Rectangle 2">
            <a:extLst>
              <a:ext uri="{FF2B5EF4-FFF2-40B4-BE49-F238E27FC236}">
                <a16:creationId xmlns:a16="http://schemas.microsoft.com/office/drawing/2014/main" id="{7A806C22-0EFA-2B66-16B7-C4AEDBB9F3DD}"/>
              </a:ext>
            </a:extLst>
          </p:cNvPr>
          <p:cNvSpPr/>
          <p:nvPr/>
        </p:nvSpPr>
        <p:spPr>
          <a:xfrm>
            <a:off x="1542932" y="1621499"/>
            <a:ext cx="4904519" cy="426429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DE5B726-F032-A504-E846-2F1229AAEF21}"/>
              </a:ext>
            </a:extLst>
          </p:cNvPr>
          <p:cNvSpPr txBox="1"/>
          <p:nvPr/>
        </p:nvSpPr>
        <p:spPr>
          <a:xfrm>
            <a:off x="7233267" y="2956667"/>
            <a:ext cx="3415801" cy="1384995"/>
          </a:xfrm>
          <a:prstGeom prst="rect">
            <a:avLst/>
          </a:prstGeom>
          <a:noFill/>
        </p:spPr>
        <p:txBody>
          <a:bodyPr wrap="square" rtlCol="0">
            <a:spAutoFit/>
          </a:bodyPr>
          <a:lstStyle/>
          <a:p>
            <a:r>
              <a:rPr lang="tr-TR" sz="2800" noProof="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Lütfen soru ve önerilerinizi bizimle paylaşınız.</a:t>
            </a:r>
          </a:p>
        </p:txBody>
      </p:sp>
      <p:sp>
        <p:nvSpPr>
          <p:cNvPr id="6" name="TextBox 5">
            <a:extLst>
              <a:ext uri="{FF2B5EF4-FFF2-40B4-BE49-F238E27FC236}">
                <a16:creationId xmlns:a16="http://schemas.microsoft.com/office/drawing/2014/main" id="{4E467DB5-AEBC-7A89-9FB9-1745927F29F2}"/>
              </a:ext>
            </a:extLst>
          </p:cNvPr>
          <p:cNvSpPr txBox="1"/>
          <p:nvPr/>
        </p:nvSpPr>
        <p:spPr>
          <a:xfrm>
            <a:off x="2429330" y="2956667"/>
            <a:ext cx="3763349" cy="1384995"/>
          </a:xfrm>
          <a:prstGeom prst="rect">
            <a:avLst/>
          </a:prstGeom>
          <a:noFill/>
        </p:spPr>
        <p:txBody>
          <a:bodyPr wrap="square" rtlCol="0">
            <a:spAutoFit/>
          </a:bodyPr>
          <a:lstStyle/>
          <a:p>
            <a:r>
              <a:rPr lang="tr-TR" sz="2800" noProof="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Programımıza katıldığınız için teşekkür ederiz.</a:t>
            </a:r>
          </a:p>
        </p:txBody>
      </p:sp>
    </p:spTree>
    <p:extLst>
      <p:ext uri="{BB962C8B-B14F-4D97-AF65-F5344CB8AC3E}">
        <p14:creationId xmlns:p14="http://schemas.microsoft.com/office/powerpoint/2010/main" val="33917289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Geri Bildirim Anketi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Rectangle 2">
            <a:extLst>
              <a:ext uri="{FF2B5EF4-FFF2-40B4-BE49-F238E27FC236}">
                <a16:creationId xmlns:a16="http://schemas.microsoft.com/office/drawing/2014/main" id="{7A806C22-0EFA-2B66-16B7-C4AEDBB9F3DD}"/>
              </a:ext>
            </a:extLst>
          </p:cNvPr>
          <p:cNvSpPr/>
          <p:nvPr/>
        </p:nvSpPr>
        <p:spPr>
          <a:xfrm>
            <a:off x="1542932" y="1621499"/>
            <a:ext cx="4904519" cy="426429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DE5B726-F032-A504-E846-2F1229AAEF21}"/>
              </a:ext>
            </a:extLst>
          </p:cNvPr>
          <p:cNvSpPr txBox="1"/>
          <p:nvPr/>
        </p:nvSpPr>
        <p:spPr>
          <a:xfrm>
            <a:off x="7233267" y="2956667"/>
            <a:ext cx="3415801" cy="1384995"/>
          </a:xfrm>
          <a:prstGeom prst="rect">
            <a:avLst/>
          </a:prstGeom>
          <a:noFill/>
        </p:spPr>
        <p:txBody>
          <a:bodyPr wrap="square" rtlCol="0">
            <a:spAutoFit/>
          </a:bodyPr>
          <a:lstStyle/>
          <a:p>
            <a:r>
              <a:rPr lang="tr-TR" sz="2800" noProof="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Lütfen soru ve önerilerinizi bizimle paylaşınız.</a:t>
            </a:r>
          </a:p>
        </p:txBody>
      </p:sp>
      <p:sp>
        <p:nvSpPr>
          <p:cNvPr id="6" name="TextBox 5">
            <a:extLst>
              <a:ext uri="{FF2B5EF4-FFF2-40B4-BE49-F238E27FC236}">
                <a16:creationId xmlns:a16="http://schemas.microsoft.com/office/drawing/2014/main" id="{4E467DB5-AEBC-7A89-9FB9-1745927F29F2}"/>
              </a:ext>
            </a:extLst>
          </p:cNvPr>
          <p:cNvSpPr txBox="1"/>
          <p:nvPr/>
        </p:nvSpPr>
        <p:spPr>
          <a:xfrm>
            <a:off x="2008413" y="2178902"/>
            <a:ext cx="3763349" cy="3348609"/>
          </a:xfrm>
          <a:prstGeom prst="rect">
            <a:avLst/>
          </a:prstGeom>
          <a:noFill/>
        </p:spPr>
        <p:txBody>
          <a:bodyPr wrap="square" rtlCol="0">
            <a:spAutoFit/>
          </a:bodyPr>
          <a:lstStyle/>
          <a:p>
            <a:pPr marL="61913" defTabSz="914377">
              <a:lnSpc>
                <a:spcPct val="90000"/>
              </a:lnSpc>
              <a:spcBef>
                <a:spcPct val="0"/>
              </a:spcBef>
              <a:spcAft>
                <a:spcPts val="1200"/>
              </a:spcAft>
            </a:pPr>
            <a:r>
              <a:rPr lang="tr-TR" sz="28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Lütfen ekranda yer alan QR kodunu telefonunuzun kamerası yardımıyla okutunuz ve kısa anketimizi tamamlayınız.</a:t>
            </a:r>
          </a:p>
          <a:p>
            <a:pPr marL="61913" defTabSz="914377">
              <a:lnSpc>
                <a:spcPct val="90000"/>
              </a:lnSpc>
              <a:spcBef>
                <a:spcPct val="0"/>
              </a:spcBef>
              <a:spcAft>
                <a:spcPts val="600"/>
              </a:spcAft>
            </a:pPr>
            <a:r>
              <a:rPr lang="tr-TR" sz="28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Teşekkürler!</a:t>
            </a:r>
          </a:p>
        </p:txBody>
      </p:sp>
      <p:pic>
        <p:nvPicPr>
          <p:cNvPr id="2" name="Resim 1"/>
          <p:cNvPicPr>
            <a:picLocks noChangeAspect="1"/>
          </p:cNvPicPr>
          <p:nvPr/>
        </p:nvPicPr>
        <p:blipFill>
          <a:blip r:embed="rId3"/>
          <a:stretch>
            <a:fillRect/>
          </a:stretch>
        </p:blipFill>
        <p:spPr>
          <a:xfrm>
            <a:off x="7933353" y="2353018"/>
            <a:ext cx="3086100" cy="3000375"/>
          </a:xfrm>
          <a:prstGeom prst="rect">
            <a:avLst/>
          </a:prstGeom>
        </p:spPr>
      </p:pic>
    </p:spTree>
    <p:extLst>
      <p:ext uri="{BB962C8B-B14F-4D97-AF65-F5344CB8AC3E}">
        <p14:creationId xmlns:p14="http://schemas.microsoft.com/office/powerpoint/2010/main" val="8561633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79B04B8A-601D-761D-57C0-E49D28FC2867}"/>
              </a:ext>
            </a:extLst>
          </p:cNvPr>
          <p:cNvSpPr/>
          <p:nvPr/>
        </p:nvSpPr>
        <p:spPr>
          <a:xfrm>
            <a:off x="8429169" y="1952149"/>
            <a:ext cx="3200400" cy="2077471"/>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456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 name="Rounded Rectangle 7">
            <a:extLst>
              <a:ext uri="{FF2B5EF4-FFF2-40B4-BE49-F238E27FC236}">
                <a16:creationId xmlns:a16="http://schemas.microsoft.com/office/drawing/2014/main" id="{F96153A1-42DB-D043-9B21-E525F83C0EA1}"/>
              </a:ext>
            </a:extLst>
          </p:cNvPr>
          <p:cNvSpPr/>
          <p:nvPr/>
        </p:nvSpPr>
        <p:spPr>
          <a:xfrm>
            <a:off x="1668220" y="1937702"/>
            <a:ext cx="3200400" cy="1825973"/>
          </a:xfrm>
          <a:prstGeom prst="roundRect">
            <a:avLst/>
          </a:prstGeom>
          <a:solidFill>
            <a:schemeClr val="bg1">
              <a:lumMod val="95000"/>
            </a:schemeClr>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95" name="TextBox 94">
            <a:extLst>
              <a:ext uri="{FF2B5EF4-FFF2-40B4-BE49-F238E27FC236}">
                <a16:creationId xmlns:a16="http://schemas.microsoft.com/office/drawing/2014/main" id="{51170D4A-C690-0A48-809D-6071C9725CD9}"/>
              </a:ext>
            </a:extLst>
          </p:cNvPr>
          <p:cNvSpPr txBox="1"/>
          <p:nvPr/>
        </p:nvSpPr>
        <p:spPr>
          <a:xfrm>
            <a:off x="2168594" y="2449797"/>
            <a:ext cx="2224940" cy="1166986"/>
          </a:xfrm>
          <a:prstGeom prst="rect">
            <a:avLst/>
          </a:prstGeom>
          <a:noFill/>
        </p:spPr>
        <p:txBody>
          <a:bodyPr wrap="square" lIns="0" rIns="0" rtlCol="0" anchor="b">
            <a:spAutoFit/>
          </a:bodyPr>
          <a:lstStyle/>
          <a:p>
            <a:pPr marR="0" lvl="0">
              <a:spcBef>
                <a:spcPts val="0"/>
              </a:spcBef>
              <a:spcAft>
                <a:spcPts val="100"/>
              </a:spcAft>
              <a:buClr>
                <a:srgbClr val="404040"/>
              </a:buClr>
            </a:pPr>
            <a:r>
              <a:rPr lang="tr-TR" sz="800" dirty="0">
                <a:solidFill>
                  <a:schemeClr val="tx1">
                    <a:lumMod val="95000"/>
                    <a:lumOff val="5000"/>
                  </a:schemeClr>
                </a:solidFill>
                <a:effectLst/>
                <a:latin typeface="Helvetica Neue" panose="02000503000000020004" pitchFamily="2" charset="0"/>
                <a:ea typeface="Helvetica Neue" panose="02000503000000020004" pitchFamily="2" charset="0"/>
                <a:cs typeface="Helvetica Neue" panose="02000503000000020004" pitchFamily="2" charset="0"/>
              </a:rPr>
              <a:t>Çocuk ve Bilim Eğitimi UAM</a:t>
            </a:r>
            <a:endParaRPr lang="en-US" sz="800" dirty="0">
              <a:solidFill>
                <a:schemeClr val="tx1">
                  <a:lumMod val="95000"/>
                  <a:lumOff val="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rPr>
              <a:t>Çoklu Yetenek Tarama ve Yönlendirme UAM</a:t>
            </a:r>
            <a:endParaRPr lang="en-US"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chemeClr val="tx1">
                    <a:lumMod val="95000"/>
                    <a:lumOff val="5000"/>
                  </a:schemeClr>
                </a:solidFill>
                <a:effectLst/>
                <a:latin typeface="Helvetica Neue" panose="02000503000000020004" pitchFamily="2" charset="0"/>
                <a:ea typeface="Helvetica Neue" panose="02000503000000020004" pitchFamily="2" charset="0"/>
                <a:cs typeface="Helvetica Neue" panose="02000503000000020004" pitchFamily="2" charset="0"/>
              </a:rPr>
              <a:t>Kariyer Planlama ve Mezun İzleme UAM</a:t>
            </a:r>
            <a:endParaRPr lang="en-US" sz="800" dirty="0">
              <a:solidFill>
                <a:schemeClr val="tx1">
                  <a:lumMod val="95000"/>
                  <a:lumOff val="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rPr>
              <a:t>Öğretme ve Öğrenmeyi Geliştirme UAM</a:t>
            </a:r>
            <a:endParaRPr lang="en-US"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Psikolojik Danışma ve Rehberlik UAM</a:t>
            </a:r>
            <a:endParaRPr lang="en-US" sz="800" dirty="0">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rPr>
              <a:t>Sürekli Eğitim UAM</a:t>
            </a:r>
            <a:endParaRPr lang="en-US"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Türkçe Öğretimi UAM</a:t>
            </a:r>
            <a:endParaRPr lang="en-US" sz="800" dirty="0">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rPr>
              <a:t>Üstün Yetenekliler Eğitimi UAM</a:t>
            </a:r>
          </a:p>
        </p:txBody>
      </p:sp>
      <p:sp>
        <p:nvSpPr>
          <p:cNvPr id="65" name="Title 1">
            <a:extLst>
              <a:ext uri="{FF2B5EF4-FFF2-40B4-BE49-F238E27FC236}">
                <a16:creationId xmlns:a16="http://schemas.microsoft.com/office/drawing/2014/main" id="{68B5580F-8210-A941-8048-08B9833C1D74}"/>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Araştırma</a:t>
            </a:r>
          </a:p>
        </p:txBody>
      </p:sp>
      <p:sp>
        <p:nvSpPr>
          <p:cNvPr id="34" name="TextBox 33">
            <a:extLst>
              <a:ext uri="{FF2B5EF4-FFF2-40B4-BE49-F238E27FC236}">
                <a16:creationId xmlns:a16="http://schemas.microsoft.com/office/drawing/2014/main" id="{55099387-CD5E-1342-8132-732D576CAF21}"/>
              </a:ext>
            </a:extLst>
          </p:cNvPr>
          <p:cNvSpPr txBox="1"/>
          <p:nvPr/>
        </p:nvSpPr>
        <p:spPr>
          <a:xfrm>
            <a:off x="8701860" y="2030041"/>
            <a:ext cx="2076975" cy="338554"/>
          </a:xfrm>
          <a:prstGeom prst="rect">
            <a:avLst/>
          </a:prstGeom>
          <a:noFill/>
        </p:spPr>
        <p:txBody>
          <a:bodyPr wrap="square" lIns="0" rIns="0" rtlCol="0" anchor="b">
            <a:spAutoFit/>
          </a:bodyPr>
          <a:lstStyle/>
          <a:p>
            <a:r>
              <a:rPr lang="en-US" sz="1600" noProof="1">
                <a:solidFill>
                  <a:srgbClr val="E1082C"/>
                </a:solidFill>
                <a:latin typeface="Helvetica Neue Medium" panose="02000503000000020004" pitchFamily="2" charset="0"/>
                <a:ea typeface="Helvetica Neue Medium" panose="02000503000000020004" pitchFamily="2" charset="0"/>
                <a:cs typeface="Helvetica Neue Medium" panose="02000503000000020004" pitchFamily="2" charset="0"/>
              </a:rPr>
              <a:t>Klinik &amp; Sağlık</a:t>
            </a:r>
          </a:p>
        </p:txBody>
      </p:sp>
      <p:sp>
        <p:nvSpPr>
          <p:cNvPr id="12" name="TextBox 11">
            <a:extLst>
              <a:ext uri="{FF2B5EF4-FFF2-40B4-BE49-F238E27FC236}">
                <a16:creationId xmlns:a16="http://schemas.microsoft.com/office/drawing/2014/main" id="{EF33BC0D-E910-AA52-EC7A-2715DAE6B295}"/>
              </a:ext>
            </a:extLst>
          </p:cNvPr>
          <p:cNvSpPr txBox="1"/>
          <p:nvPr/>
        </p:nvSpPr>
        <p:spPr>
          <a:xfrm>
            <a:off x="8791913" y="2445869"/>
            <a:ext cx="2582669" cy="1302921"/>
          </a:xfrm>
          <a:prstGeom prst="rect">
            <a:avLst/>
          </a:prstGeom>
          <a:noFill/>
        </p:spPr>
        <p:txBody>
          <a:bodyPr wrap="square" lIns="0" rIns="0" rtlCol="0" anchor="b">
            <a:spAutoFit/>
          </a:bodyPr>
          <a:lstStyle/>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Akupunktur ve Tamamlayıcı Tıp Yöntemleri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rPr>
              <a:t>Aşı Geliştirme UAM</a:t>
            </a:r>
            <a:endParaRPr lang="en-US"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İş Sağlığı ve İş Güvenliği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rPr>
              <a:t>Klinik Araştırma, Geliştirme ve Tasarım UAM</a:t>
            </a:r>
            <a:endParaRPr lang="en-US"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Organ Nakli Eğitim AUM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rPr>
              <a:t>Sağlık AUM</a:t>
            </a:r>
            <a:endParaRPr lang="en-US"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Tıbbi Aromatik Bitki ve İlaç Araştırma Merkezi</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rPr>
              <a:t>Tıbbi Deneysel UAM</a:t>
            </a:r>
            <a:endParaRPr lang="en-US"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Veterinerlikte Aşı ve Biyolojik Ürün Geliştirme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Rounded Rectangle 15">
            <a:extLst>
              <a:ext uri="{FF2B5EF4-FFF2-40B4-BE49-F238E27FC236}">
                <a16:creationId xmlns:a16="http://schemas.microsoft.com/office/drawing/2014/main" id="{F4FDD4A8-3DC1-AE13-4A73-FF209C9678A7}"/>
              </a:ext>
            </a:extLst>
          </p:cNvPr>
          <p:cNvSpPr/>
          <p:nvPr/>
        </p:nvSpPr>
        <p:spPr>
          <a:xfrm>
            <a:off x="5047408" y="5094759"/>
            <a:ext cx="3200400" cy="1272287"/>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17" name="Rounded Rectangle 16">
            <a:extLst>
              <a:ext uri="{FF2B5EF4-FFF2-40B4-BE49-F238E27FC236}">
                <a16:creationId xmlns:a16="http://schemas.microsoft.com/office/drawing/2014/main" id="{90B5E87B-D2F4-F31A-EFB4-73DAFD49AFDB}"/>
              </a:ext>
            </a:extLst>
          </p:cNvPr>
          <p:cNvSpPr/>
          <p:nvPr/>
        </p:nvSpPr>
        <p:spPr>
          <a:xfrm>
            <a:off x="5047409" y="1949632"/>
            <a:ext cx="3202971" cy="1814043"/>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18" name="TextBox 17">
            <a:extLst>
              <a:ext uri="{FF2B5EF4-FFF2-40B4-BE49-F238E27FC236}">
                <a16:creationId xmlns:a16="http://schemas.microsoft.com/office/drawing/2014/main" id="{9DDC3592-0317-0170-166B-A03B5A2EEF81}"/>
              </a:ext>
            </a:extLst>
          </p:cNvPr>
          <p:cNvSpPr txBox="1"/>
          <p:nvPr/>
        </p:nvSpPr>
        <p:spPr>
          <a:xfrm>
            <a:off x="5298779" y="2044450"/>
            <a:ext cx="2833839" cy="338554"/>
          </a:xfrm>
          <a:prstGeom prst="rect">
            <a:avLst/>
          </a:prstGeom>
          <a:noFill/>
        </p:spPr>
        <p:txBody>
          <a:bodyPr wrap="square" lIns="0" rIns="0" rtlCol="0" anchor="b">
            <a:spAutoFit/>
          </a:bodyPr>
          <a:lstStyle/>
          <a:p>
            <a:r>
              <a:rPr lang="tr-TR" sz="1600" dirty="0">
                <a:solidFill>
                  <a:schemeClr val="accent5">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Temel Bilimler </a:t>
            </a:r>
            <a:r>
              <a:rPr lang="en-US" sz="1600" noProof="1">
                <a:solidFill>
                  <a:schemeClr val="accent5">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&amp;</a:t>
            </a:r>
            <a:r>
              <a:rPr lang="tr-TR" sz="1600" dirty="0">
                <a:solidFill>
                  <a:schemeClr val="accent5">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 Mühendislik</a:t>
            </a:r>
            <a:endParaRPr lang="en-US" sz="1600" dirty="0">
              <a:solidFill>
                <a:schemeClr val="accent5">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19" name="TextBox 18">
            <a:extLst>
              <a:ext uri="{FF2B5EF4-FFF2-40B4-BE49-F238E27FC236}">
                <a16:creationId xmlns:a16="http://schemas.microsoft.com/office/drawing/2014/main" id="{1674A719-DF96-2F5E-BA67-577910E0EC88}"/>
              </a:ext>
            </a:extLst>
          </p:cNvPr>
          <p:cNvSpPr txBox="1"/>
          <p:nvPr/>
        </p:nvSpPr>
        <p:spPr>
          <a:xfrm>
            <a:off x="5408202" y="2446865"/>
            <a:ext cx="2634359" cy="1166986"/>
          </a:xfrm>
          <a:prstGeom prst="rect">
            <a:avLst/>
          </a:prstGeom>
          <a:noFill/>
        </p:spPr>
        <p:txBody>
          <a:bodyPr wrap="square" lIns="0" rIns="0" rtlCol="0" anchor="b">
            <a:spAutoFit/>
          </a:bodyPr>
          <a:lstStyle/>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Astrofizik AUM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Bilgisayar Bilimleri AUM</a:t>
            </a:r>
            <a:endParaRPr lang="en-US"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Deprem Araştırma Merkezi</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Doğu Anadolu Kentsel Projeler UAM</a:t>
            </a:r>
            <a:endParaRPr lang="en-US"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Doğu Anadolu Yüksek Teknoloji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Nano Bilim ve Nano Mühendislik AUM</a:t>
            </a:r>
            <a:endParaRPr lang="en-US"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Ulaştırma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Yüksek Başarımlı Hesaplama UAM</a:t>
            </a:r>
            <a:endParaRPr lang="en-US"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TextBox 19">
            <a:extLst>
              <a:ext uri="{FF2B5EF4-FFF2-40B4-BE49-F238E27FC236}">
                <a16:creationId xmlns:a16="http://schemas.microsoft.com/office/drawing/2014/main" id="{11F712DD-194F-D81B-6BF7-20B96E766332}"/>
              </a:ext>
            </a:extLst>
          </p:cNvPr>
          <p:cNvSpPr txBox="1"/>
          <p:nvPr/>
        </p:nvSpPr>
        <p:spPr>
          <a:xfrm>
            <a:off x="5307913" y="5215408"/>
            <a:ext cx="2076975" cy="338554"/>
          </a:xfrm>
          <a:prstGeom prst="rect">
            <a:avLst/>
          </a:prstGeom>
          <a:noFill/>
        </p:spPr>
        <p:txBody>
          <a:bodyPr wrap="square" lIns="0" rIns="0" rtlCol="0" anchor="b">
            <a:spAutoFit/>
          </a:bodyPr>
          <a:lstStyle/>
          <a:p>
            <a:r>
              <a:rPr lang="en-US" sz="1600" noProof="1">
                <a:solidFill>
                  <a:schemeClr val="accent2">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Tarih &amp; Kültür</a:t>
            </a:r>
          </a:p>
        </p:txBody>
      </p:sp>
      <p:sp>
        <p:nvSpPr>
          <p:cNvPr id="21" name="TextBox 20">
            <a:extLst>
              <a:ext uri="{FF2B5EF4-FFF2-40B4-BE49-F238E27FC236}">
                <a16:creationId xmlns:a16="http://schemas.microsoft.com/office/drawing/2014/main" id="{CDA30C91-BB04-DCBA-1662-8962880B5CAE}"/>
              </a:ext>
            </a:extLst>
          </p:cNvPr>
          <p:cNvSpPr txBox="1"/>
          <p:nvPr/>
        </p:nvSpPr>
        <p:spPr>
          <a:xfrm>
            <a:off x="5388989" y="5598209"/>
            <a:ext cx="2352853" cy="623248"/>
          </a:xfrm>
          <a:prstGeom prst="rect">
            <a:avLst/>
          </a:prstGeom>
          <a:noFill/>
        </p:spPr>
        <p:txBody>
          <a:bodyPr wrap="square" lIns="0" rIns="0" rtlCol="0" anchor="b">
            <a:spAutoFit/>
          </a:bodyPr>
          <a:lstStyle/>
          <a:p>
            <a:pPr marL="115888" marR="0" lvl="0" indent="-115888">
              <a:spcBef>
                <a:spcPts val="0"/>
              </a:spcBef>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Avrasya İpekyolu Üniversiteleri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marR="0" lvl="0" indent="-115888">
              <a:spcBef>
                <a:spcPts val="0"/>
              </a:spcBef>
              <a:spcAft>
                <a:spcPts val="100"/>
              </a:spcAft>
              <a:buClr>
                <a:srgbClr val="404040"/>
              </a:buClr>
              <a:buFont typeface="Wingdings" pitchFamily="2" charset="2"/>
              <a:buChar char="§"/>
            </a:pPr>
            <a:r>
              <a:rPr lang="tr-TR" sz="800" dirty="0">
                <a:solidFill>
                  <a:schemeClr val="accent2">
                    <a:lumMod val="50000"/>
                  </a:schemeClr>
                </a:solidFill>
                <a:latin typeface="Helvetica Neue" panose="02000503000000020004" pitchFamily="2" charset="0"/>
                <a:ea typeface="Helvetica Neue" panose="02000503000000020004" pitchFamily="2" charset="0"/>
                <a:cs typeface="Helvetica Neue" panose="02000503000000020004" pitchFamily="2" charset="0"/>
              </a:rPr>
              <a:t>Kudüs Çalışmaları UAM</a:t>
            </a:r>
            <a:endParaRPr lang="en-US" sz="800" dirty="0">
              <a:solidFill>
                <a:schemeClr val="accent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115888" marR="0" lvl="0" indent="-115888">
              <a:spcBef>
                <a:spcPts val="0"/>
              </a:spcBef>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Orta Doğu Ve Orta Asya - Kafkaslar AUM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chemeClr val="accent2">
                    <a:lumMod val="50000"/>
                  </a:schemeClr>
                </a:solidFill>
                <a:latin typeface="Helvetica Neue" panose="02000503000000020004" pitchFamily="2" charset="0"/>
                <a:ea typeface="Helvetica Neue" panose="02000503000000020004" pitchFamily="2" charset="0"/>
                <a:cs typeface="Helvetica Neue" panose="02000503000000020004" pitchFamily="2" charset="0"/>
              </a:rPr>
              <a:t>Türk - Ermeni İlişkileri Araştırma Merkezi</a:t>
            </a:r>
            <a:r>
              <a:rPr lang="en-US" sz="800" dirty="0">
                <a:solidFill>
                  <a:schemeClr val="accent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a:t>
            </a:r>
          </a:p>
        </p:txBody>
      </p:sp>
      <p:sp>
        <p:nvSpPr>
          <p:cNvPr id="25" name="Rounded Rectangle 24">
            <a:extLst>
              <a:ext uri="{FF2B5EF4-FFF2-40B4-BE49-F238E27FC236}">
                <a16:creationId xmlns:a16="http://schemas.microsoft.com/office/drawing/2014/main" id="{E8508BA5-91A6-5080-FF09-19766BF118E9}"/>
              </a:ext>
            </a:extLst>
          </p:cNvPr>
          <p:cNvSpPr/>
          <p:nvPr/>
        </p:nvSpPr>
        <p:spPr>
          <a:xfrm>
            <a:off x="8429169" y="4289576"/>
            <a:ext cx="3200400" cy="2077470"/>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26" name="Rounded Rectangle 25">
            <a:extLst>
              <a:ext uri="{FF2B5EF4-FFF2-40B4-BE49-F238E27FC236}">
                <a16:creationId xmlns:a16="http://schemas.microsoft.com/office/drawing/2014/main" id="{FD311679-ED2F-A064-68EB-7E4BD4A6EEBA}"/>
              </a:ext>
            </a:extLst>
          </p:cNvPr>
          <p:cNvSpPr/>
          <p:nvPr/>
        </p:nvSpPr>
        <p:spPr>
          <a:xfrm>
            <a:off x="1662544" y="5291081"/>
            <a:ext cx="3200400" cy="1075965"/>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27" name="TextBox 26">
            <a:extLst>
              <a:ext uri="{FF2B5EF4-FFF2-40B4-BE49-F238E27FC236}">
                <a16:creationId xmlns:a16="http://schemas.microsoft.com/office/drawing/2014/main" id="{DE1BB6B3-A047-3503-25DA-8F247FB5296A}"/>
              </a:ext>
            </a:extLst>
          </p:cNvPr>
          <p:cNvSpPr txBox="1"/>
          <p:nvPr/>
        </p:nvSpPr>
        <p:spPr>
          <a:xfrm>
            <a:off x="1946375" y="5370177"/>
            <a:ext cx="2300133" cy="338554"/>
          </a:xfrm>
          <a:prstGeom prst="rect">
            <a:avLst/>
          </a:prstGeom>
          <a:noFill/>
        </p:spPr>
        <p:txBody>
          <a:bodyPr wrap="square" lIns="0" rIns="0" rtlCol="0" anchor="b">
            <a:spAutoFit/>
          </a:bodyPr>
          <a:lstStyle/>
          <a:p>
            <a:r>
              <a:rPr lang="en-US" sz="1600" noProof="1">
                <a:solidFill>
                  <a:srgbClr val="942092"/>
                </a:solidFill>
                <a:latin typeface="Helvetica Neue Medium" panose="02000503000000020004" pitchFamily="2" charset="0"/>
                <a:ea typeface="Helvetica Neue Medium" panose="02000503000000020004" pitchFamily="2" charset="0"/>
                <a:cs typeface="Helvetica Neue Medium" panose="02000503000000020004" pitchFamily="2" charset="0"/>
              </a:rPr>
              <a:t>Spor &amp; Sanat</a:t>
            </a:r>
          </a:p>
        </p:txBody>
      </p:sp>
      <p:sp>
        <p:nvSpPr>
          <p:cNvPr id="29" name="TextBox 28">
            <a:extLst>
              <a:ext uri="{FF2B5EF4-FFF2-40B4-BE49-F238E27FC236}">
                <a16:creationId xmlns:a16="http://schemas.microsoft.com/office/drawing/2014/main" id="{D0E6CEE8-B2C2-9791-F0DA-E35908EBCADE}"/>
              </a:ext>
            </a:extLst>
          </p:cNvPr>
          <p:cNvSpPr txBox="1"/>
          <p:nvPr/>
        </p:nvSpPr>
        <p:spPr>
          <a:xfrm>
            <a:off x="2032250" y="5741454"/>
            <a:ext cx="2361283" cy="487313"/>
          </a:xfrm>
          <a:prstGeom prst="rect">
            <a:avLst/>
          </a:prstGeom>
          <a:noFill/>
        </p:spPr>
        <p:txBody>
          <a:bodyPr wrap="square" lIns="0" rIns="0" rtlCol="0" anchor="b">
            <a:spAutoFit/>
          </a:bodyPr>
          <a:lstStyle/>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Spor Bilimleri UAM</a:t>
            </a:r>
          </a:p>
          <a:p>
            <a:pPr marL="115888" marR="0" lvl="0" indent="-115888">
              <a:spcBef>
                <a:spcPts val="0"/>
              </a:spcBef>
              <a:spcAft>
                <a:spcPts val="100"/>
              </a:spcAft>
              <a:buClr>
                <a:srgbClr val="404040"/>
              </a:buClr>
              <a:buFont typeface="Wingdings" pitchFamily="2" charset="2"/>
              <a:buChar char="§"/>
            </a:pPr>
            <a:r>
              <a:rPr lang="tr-TR" sz="800" dirty="0">
                <a:solidFill>
                  <a:srgbClr val="942092"/>
                </a:solidFill>
                <a:latin typeface="Helvetica Neue" panose="02000503000000020004" pitchFamily="2" charset="0"/>
                <a:ea typeface="Helvetica Neue" panose="02000503000000020004" pitchFamily="2" charset="0"/>
                <a:cs typeface="Helvetica Neue" panose="02000503000000020004" pitchFamily="2" charset="0"/>
              </a:rPr>
              <a:t>Halı Kilim ve El Sanatları UAM</a:t>
            </a:r>
            <a:endParaRPr lang="en-US" sz="800" dirty="0">
              <a:solidFill>
                <a:srgbClr val="942092"/>
              </a:solidFill>
              <a:latin typeface="Helvetica Neue" panose="02000503000000020004" pitchFamily="2" charset="0"/>
              <a:ea typeface="Helvetica Neue" panose="02000503000000020004" pitchFamily="2" charset="0"/>
              <a:cs typeface="Helvetica Neue" panose="02000503000000020004" pitchFamily="2" charset="0"/>
            </a:endParaRPr>
          </a:p>
          <a:p>
            <a:pPr marL="115888" marR="0" lvl="0" indent="-115888">
              <a:spcBef>
                <a:spcPts val="0"/>
              </a:spcBef>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Moda ve Tekstil Tasarım Eğitim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0" name="TextBox 29">
            <a:extLst>
              <a:ext uri="{FF2B5EF4-FFF2-40B4-BE49-F238E27FC236}">
                <a16:creationId xmlns:a16="http://schemas.microsoft.com/office/drawing/2014/main" id="{CBEC22B5-BBB6-7100-80B5-88322D29DDCB}"/>
              </a:ext>
            </a:extLst>
          </p:cNvPr>
          <p:cNvSpPr txBox="1"/>
          <p:nvPr/>
        </p:nvSpPr>
        <p:spPr>
          <a:xfrm>
            <a:off x="8701860" y="4477076"/>
            <a:ext cx="2798246" cy="338554"/>
          </a:xfrm>
          <a:prstGeom prst="rect">
            <a:avLst/>
          </a:prstGeom>
          <a:noFill/>
        </p:spPr>
        <p:txBody>
          <a:bodyPr wrap="square" lIns="0" rIns="0" rtlCol="0" anchor="b">
            <a:spAutoFit/>
          </a:bodyPr>
          <a:lstStyle/>
          <a:p>
            <a:r>
              <a:rPr lang="en-US" sz="1600" noProof="1">
                <a:solidFill>
                  <a:srgbClr val="9C1F24"/>
                </a:solidFill>
                <a:latin typeface="Helvetica Neue Medium" panose="02000503000000020004" pitchFamily="2" charset="0"/>
                <a:ea typeface="Helvetica Neue Medium" panose="02000503000000020004" pitchFamily="2" charset="0"/>
                <a:cs typeface="Helvetica Neue Medium" panose="02000503000000020004" pitchFamily="2" charset="0"/>
              </a:rPr>
              <a:t>Toplumsal Sorunlar</a:t>
            </a:r>
          </a:p>
        </p:txBody>
      </p:sp>
      <p:sp>
        <p:nvSpPr>
          <p:cNvPr id="31" name="TextBox 30">
            <a:extLst>
              <a:ext uri="{FF2B5EF4-FFF2-40B4-BE49-F238E27FC236}">
                <a16:creationId xmlns:a16="http://schemas.microsoft.com/office/drawing/2014/main" id="{6A5749EB-A5D5-4702-3AF9-9DED7CBB7D2E}"/>
              </a:ext>
            </a:extLst>
          </p:cNvPr>
          <p:cNvSpPr txBox="1"/>
          <p:nvPr/>
        </p:nvSpPr>
        <p:spPr>
          <a:xfrm>
            <a:off x="8791913" y="4936925"/>
            <a:ext cx="2679651" cy="1154162"/>
          </a:xfrm>
          <a:prstGeom prst="rect">
            <a:avLst/>
          </a:prstGeom>
          <a:noFill/>
        </p:spPr>
        <p:txBody>
          <a:bodyPr wrap="square" lIns="0" rIns="0" rtlCol="0" anchor="b">
            <a:spAutoFit/>
          </a:bodyPr>
          <a:lstStyle/>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Çevre Sorunları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9C1F24"/>
                </a:solidFill>
                <a:latin typeface="Helvetica Neue" panose="02000503000000020004" pitchFamily="2" charset="0"/>
                <a:ea typeface="Helvetica Neue" panose="02000503000000020004" pitchFamily="2" charset="0"/>
                <a:cs typeface="Helvetica Neue" panose="02000503000000020004" pitchFamily="2" charset="0"/>
              </a:rPr>
              <a:t>Engelli, Yaşlı ve Gazi Araştırma ve Mükemmeliyet UAM</a:t>
            </a:r>
            <a:endParaRPr lang="en-US" sz="800" dirty="0">
              <a:solidFill>
                <a:srgbClr val="9C1F24"/>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İnsan Hakları ve Şiddetle Mücadele Bilincini Güçlendirme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9C1F24"/>
                </a:solidFill>
                <a:latin typeface="Helvetica Neue" panose="02000503000000020004" pitchFamily="2" charset="0"/>
                <a:ea typeface="Helvetica Neue" panose="02000503000000020004" pitchFamily="2" charset="0"/>
                <a:cs typeface="Helvetica Neue" panose="02000503000000020004" pitchFamily="2" charset="0"/>
              </a:rPr>
              <a:t>İnsani Değerler Eğitimi UAM</a:t>
            </a:r>
            <a:endParaRPr lang="en-US" sz="800" dirty="0">
              <a:solidFill>
                <a:srgbClr val="9C1F24"/>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Kadın Sorunları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9C1F24"/>
                </a:solidFill>
                <a:latin typeface="Helvetica Neue" panose="02000503000000020004" pitchFamily="2" charset="0"/>
                <a:ea typeface="Helvetica Neue" panose="02000503000000020004" pitchFamily="2" charset="0"/>
                <a:cs typeface="Helvetica Neue" panose="02000503000000020004" pitchFamily="2" charset="0"/>
              </a:rPr>
              <a:t>Toplumsal Araştırmalar UAM</a:t>
            </a:r>
            <a:endParaRPr lang="en-US" sz="800" dirty="0">
              <a:solidFill>
                <a:srgbClr val="9C1F24"/>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Toplumsal Duyarlılık Projeleri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6" name="Rounded Rectangle 35">
            <a:extLst>
              <a:ext uri="{FF2B5EF4-FFF2-40B4-BE49-F238E27FC236}">
                <a16:creationId xmlns:a16="http://schemas.microsoft.com/office/drawing/2014/main" id="{2E2EB88F-60EB-3993-6055-0D595E1E2CDC}"/>
              </a:ext>
            </a:extLst>
          </p:cNvPr>
          <p:cNvSpPr/>
          <p:nvPr/>
        </p:nvSpPr>
        <p:spPr>
          <a:xfrm>
            <a:off x="5047408" y="3961145"/>
            <a:ext cx="3200400" cy="945440"/>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37" name="TextBox 36">
            <a:extLst>
              <a:ext uri="{FF2B5EF4-FFF2-40B4-BE49-F238E27FC236}">
                <a16:creationId xmlns:a16="http://schemas.microsoft.com/office/drawing/2014/main" id="{9933436D-4CDF-6DDE-5D92-98A82C77B1D8}"/>
              </a:ext>
            </a:extLst>
          </p:cNvPr>
          <p:cNvSpPr txBox="1"/>
          <p:nvPr/>
        </p:nvSpPr>
        <p:spPr>
          <a:xfrm>
            <a:off x="5298930" y="4078511"/>
            <a:ext cx="2076975" cy="338554"/>
          </a:xfrm>
          <a:prstGeom prst="rect">
            <a:avLst/>
          </a:prstGeom>
          <a:noFill/>
        </p:spPr>
        <p:txBody>
          <a:bodyPr wrap="square" lIns="0" rIns="0" rtlCol="0" anchor="b">
            <a:spAutoFit/>
          </a:bodyPr>
          <a:lstStyle/>
          <a:p>
            <a:r>
              <a:rPr lang="en-US" sz="1600" noProof="1">
                <a:solidFill>
                  <a:srgbClr val="282559"/>
                </a:solidFill>
                <a:latin typeface="Helvetica Neue Medium" panose="02000503000000020004" pitchFamily="2" charset="0"/>
                <a:ea typeface="Helvetica Neue Medium" panose="02000503000000020004" pitchFamily="2" charset="0"/>
                <a:cs typeface="Helvetica Neue Medium" panose="02000503000000020004" pitchFamily="2" charset="0"/>
              </a:rPr>
              <a:t>İş &amp; Ekonomi</a:t>
            </a:r>
          </a:p>
        </p:txBody>
      </p:sp>
      <p:sp>
        <p:nvSpPr>
          <p:cNvPr id="40" name="TextBox 39">
            <a:extLst>
              <a:ext uri="{FF2B5EF4-FFF2-40B4-BE49-F238E27FC236}">
                <a16:creationId xmlns:a16="http://schemas.microsoft.com/office/drawing/2014/main" id="{1181B977-22C9-5D67-1723-9B39F821C2F1}"/>
              </a:ext>
            </a:extLst>
          </p:cNvPr>
          <p:cNvSpPr txBox="1"/>
          <p:nvPr/>
        </p:nvSpPr>
        <p:spPr>
          <a:xfrm>
            <a:off x="5399190" y="4505159"/>
            <a:ext cx="2224940" cy="215444"/>
          </a:xfrm>
          <a:prstGeom prst="rect">
            <a:avLst/>
          </a:prstGeom>
          <a:noFill/>
        </p:spPr>
        <p:txBody>
          <a:bodyPr wrap="square" lIns="0" rIns="0" rtlCol="0" anchor="b">
            <a:spAutoFit/>
          </a:bodyPr>
          <a:lstStyle/>
          <a:p>
            <a:pPr marL="115888" marR="0" lvl="0" indent="-115888">
              <a:spcBef>
                <a:spcPts val="0"/>
              </a:spcBef>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Finans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1" name="Rounded Rectangle 50">
            <a:extLst>
              <a:ext uri="{FF2B5EF4-FFF2-40B4-BE49-F238E27FC236}">
                <a16:creationId xmlns:a16="http://schemas.microsoft.com/office/drawing/2014/main" id="{5AA98D14-C92C-E42C-5AE0-7EBABD757272}"/>
              </a:ext>
            </a:extLst>
          </p:cNvPr>
          <p:cNvSpPr/>
          <p:nvPr/>
        </p:nvSpPr>
        <p:spPr>
          <a:xfrm>
            <a:off x="1662544" y="3906929"/>
            <a:ext cx="3200400" cy="1204463"/>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53" name="TextBox 52">
            <a:extLst>
              <a:ext uri="{FF2B5EF4-FFF2-40B4-BE49-F238E27FC236}">
                <a16:creationId xmlns:a16="http://schemas.microsoft.com/office/drawing/2014/main" id="{5467B5F6-366B-7260-4866-609BA8BFE542}"/>
              </a:ext>
            </a:extLst>
          </p:cNvPr>
          <p:cNvSpPr txBox="1"/>
          <p:nvPr/>
        </p:nvSpPr>
        <p:spPr>
          <a:xfrm>
            <a:off x="1955742" y="3978447"/>
            <a:ext cx="2076975" cy="338554"/>
          </a:xfrm>
          <a:prstGeom prst="rect">
            <a:avLst/>
          </a:prstGeom>
          <a:noFill/>
        </p:spPr>
        <p:txBody>
          <a:bodyPr wrap="square" lIns="0" rIns="0" rtlCol="0" anchor="b">
            <a:spAutoFit/>
          </a:bodyPr>
          <a:lstStyle/>
          <a:p>
            <a:r>
              <a:rPr lang="en-US" sz="1600" noProof="1">
                <a:solidFill>
                  <a:schemeClr val="accent6">
                    <a:lumMod val="7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Ziraat</a:t>
            </a:r>
          </a:p>
        </p:txBody>
      </p:sp>
      <p:sp>
        <p:nvSpPr>
          <p:cNvPr id="56" name="TextBox 55">
            <a:extLst>
              <a:ext uri="{FF2B5EF4-FFF2-40B4-BE49-F238E27FC236}">
                <a16:creationId xmlns:a16="http://schemas.microsoft.com/office/drawing/2014/main" id="{F4070421-A470-4086-6E4C-DBC28F807A60}"/>
              </a:ext>
            </a:extLst>
          </p:cNvPr>
          <p:cNvSpPr txBox="1"/>
          <p:nvPr/>
        </p:nvSpPr>
        <p:spPr>
          <a:xfrm>
            <a:off x="2044704" y="4361248"/>
            <a:ext cx="2730808" cy="623248"/>
          </a:xfrm>
          <a:prstGeom prst="rect">
            <a:avLst/>
          </a:prstGeom>
          <a:noFill/>
        </p:spPr>
        <p:txBody>
          <a:bodyPr wrap="square" lIns="0" rIns="0" rtlCol="0" anchor="b">
            <a:spAutoFit/>
          </a:bodyPr>
          <a:lstStyle/>
          <a:p>
            <a:pPr marL="115888" marR="0" lvl="0" indent="-115888">
              <a:spcBef>
                <a:spcPts val="0"/>
              </a:spcBef>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Bitkisel Üretim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marR="0" lvl="0" indent="-115888">
              <a:spcBef>
                <a:spcPts val="0"/>
              </a:spcBef>
              <a:spcAft>
                <a:spcPts val="100"/>
              </a:spcAft>
              <a:buClr>
                <a:srgbClr val="404040"/>
              </a:buClr>
              <a:buFont typeface="Wingdings" pitchFamily="2" charset="2"/>
              <a:buChar char="§"/>
            </a:pPr>
            <a:r>
              <a:rPr lang="tr-TR" sz="800" dirty="0">
                <a:solidFill>
                  <a:schemeClr val="accent6">
                    <a:lumMod val="75000"/>
                  </a:schemeClr>
                </a:solidFill>
                <a:latin typeface="Helvetica Neue" panose="02000503000000020004" pitchFamily="2" charset="0"/>
                <a:ea typeface="Helvetica Neue" panose="02000503000000020004" pitchFamily="2" charset="0"/>
                <a:cs typeface="Helvetica Neue" panose="02000503000000020004" pitchFamily="2" charset="0"/>
              </a:rPr>
              <a:t>Biyoçeşitlilik UAM</a:t>
            </a:r>
            <a:endParaRPr lang="en-US" sz="800" dirty="0">
              <a:solidFill>
                <a:schemeClr val="accent6">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115888" marR="0" lvl="0" indent="-115888">
              <a:spcBef>
                <a:spcPts val="0"/>
              </a:spcBef>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Gıda ve Hayvancılık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marR="0" lvl="0" indent="-115888">
              <a:spcBef>
                <a:spcPts val="0"/>
              </a:spcBef>
              <a:spcAft>
                <a:spcPts val="100"/>
              </a:spcAft>
              <a:buClr>
                <a:srgbClr val="404040"/>
              </a:buClr>
              <a:buFont typeface="Wingdings" pitchFamily="2" charset="2"/>
              <a:buChar char="§"/>
            </a:pPr>
            <a:r>
              <a:rPr lang="tr-TR" sz="800" dirty="0">
                <a:solidFill>
                  <a:schemeClr val="accent6">
                    <a:lumMod val="75000"/>
                  </a:schemeClr>
                </a:solidFill>
                <a:latin typeface="Helvetica Neue" panose="02000503000000020004" pitchFamily="2" charset="0"/>
                <a:ea typeface="Helvetica Neue" panose="02000503000000020004" pitchFamily="2" charset="0"/>
                <a:cs typeface="Helvetica Neue" panose="02000503000000020004" pitchFamily="2" charset="0"/>
              </a:rPr>
              <a:t>Oltu Havzası AUM</a:t>
            </a:r>
            <a:endParaRPr lang="en-US" sz="800" dirty="0">
              <a:solidFill>
                <a:schemeClr val="accent6">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TextBox 8">
            <a:extLst>
              <a:ext uri="{FF2B5EF4-FFF2-40B4-BE49-F238E27FC236}">
                <a16:creationId xmlns:a16="http://schemas.microsoft.com/office/drawing/2014/main" id="{86A4A77D-FD8B-4545-804F-9073BD1A0065}"/>
              </a:ext>
            </a:extLst>
          </p:cNvPr>
          <p:cNvSpPr txBox="1"/>
          <p:nvPr/>
        </p:nvSpPr>
        <p:spPr>
          <a:xfrm>
            <a:off x="1955743" y="2040969"/>
            <a:ext cx="1056076" cy="338554"/>
          </a:xfrm>
          <a:prstGeom prst="rect">
            <a:avLst/>
          </a:prstGeom>
          <a:noFill/>
        </p:spPr>
        <p:txBody>
          <a:bodyPr wrap="square" lIns="0" rIns="0" rtlCol="0" anchor="b">
            <a:spAutoFit/>
          </a:bodyPr>
          <a:lstStyle/>
          <a:p>
            <a:r>
              <a:rPr lang="en-US" sz="1600" noProof="1">
                <a:solidFill>
                  <a:schemeClr val="accent2">
                    <a:lumMod val="7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Eğitim</a:t>
            </a:r>
          </a:p>
        </p:txBody>
      </p:sp>
      <p:sp>
        <p:nvSpPr>
          <p:cNvPr id="61" name="Rectangle 60">
            <a:extLst>
              <a:ext uri="{FF2B5EF4-FFF2-40B4-BE49-F238E27FC236}">
                <a16:creationId xmlns:a16="http://schemas.microsoft.com/office/drawing/2014/main" id="{47009B14-3FE8-492B-C3B9-2855915FFA70}"/>
              </a:ext>
            </a:extLst>
          </p:cNvPr>
          <p:cNvSpPr/>
          <p:nvPr/>
        </p:nvSpPr>
        <p:spPr>
          <a:xfrm>
            <a:off x="1963671" y="2449798"/>
            <a:ext cx="137160" cy="1178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282559"/>
              </a:solidFill>
            </a:endParaRPr>
          </a:p>
        </p:txBody>
      </p:sp>
      <p:sp>
        <p:nvSpPr>
          <p:cNvPr id="2" name="Rectangle 1">
            <a:extLst>
              <a:ext uri="{FF2B5EF4-FFF2-40B4-BE49-F238E27FC236}">
                <a16:creationId xmlns:a16="http://schemas.microsoft.com/office/drawing/2014/main" id="{F9D2B497-B262-2E1B-9F50-0B246868E03C}"/>
              </a:ext>
            </a:extLst>
          </p:cNvPr>
          <p:cNvSpPr/>
          <p:nvPr/>
        </p:nvSpPr>
        <p:spPr>
          <a:xfrm>
            <a:off x="5325910" y="2446865"/>
            <a:ext cx="137160" cy="117847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Rectangle 2">
            <a:extLst>
              <a:ext uri="{FF2B5EF4-FFF2-40B4-BE49-F238E27FC236}">
                <a16:creationId xmlns:a16="http://schemas.microsoft.com/office/drawing/2014/main" id="{5020092B-DA56-8766-A270-1C6026D1BFD5}"/>
              </a:ext>
            </a:extLst>
          </p:cNvPr>
          <p:cNvSpPr/>
          <p:nvPr/>
        </p:nvSpPr>
        <p:spPr>
          <a:xfrm>
            <a:off x="8701860" y="2408048"/>
            <a:ext cx="137160" cy="1359257"/>
          </a:xfrm>
          <a:prstGeom prst="rect">
            <a:avLst/>
          </a:prstGeom>
          <a:solidFill>
            <a:srgbClr val="D70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Rectangle 3">
            <a:extLst>
              <a:ext uri="{FF2B5EF4-FFF2-40B4-BE49-F238E27FC236}">
                <a16:creationId xmlns:a16="http://schemas.microsoft.com/office/drawing/2014/main" id="{18A70E6A-0B2B-64AC-90D6-2ADD98D1A23A}"/>
              </a:ext>
            </a:extLst>
          </p:cNvPr>
          <p:cNvSpPr/>
          <p:nvPr/>
        </p:nvSpPr>
        <p:spPr>
          <a:xfrm>
            <a:off x="1963671" y="4367351"/>
            <a:ext cx="137160" cy="61969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accent6">
                  <a:lumMod val="75000"/>
                </a:schemeClr>
              </a:solidFill>
            </a:endParaRPr>
          </a:p>
        </p:txBody>
      </p:sp>
      <p:sp>
        <p:nvSpPr>
          <p:cNvPr id="5" name="Rectangle 4">
            <a:extLst>
              <a:ext uri="{FF2B5EF4-FFF2-40B4-BE49-F238E27FC236}">
                <a16:creationId xmlns:a16="http://schemas.microsoft.com/office/drawing/2014/main" id="{25C4F08F-82FC-96BC-D717-A722562C220D}"/>
              </a:ext>
            </a:extLst>
          </p:cNvPr>
          <p:cNvSpPr/>
          <p:nvPr/>
        </p:nvSpPr>
        <p:spPr>
          <a:xfrm>
            <a:off x="5307914" y="5602530"/>
            <a:ext cx="137160" cy="63044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accent4">
                  <a:lumMod val="50000"/>
                </a:schemeClr>
              </a:solidFill>
            </a:endParaRPr>
          </a:p>
        </p:txBody>
      </p:sp>
      <p:sp>
        <p:nvSpPr>
          <p:cNvPr id="6" name="Rectangle 5">
            <a:extLst>
              <a:ext uri="{FF2B5EF4-FFF2-40B4-BE49-F238E27FC236}">
                <a16:creationId xmlns:a16="http://schemas.microsoft.com/office/drawing/2014/main" id="{67D1DE04-7A70-C663-BEF9-B32B9F33F733}"/>
              </a:ext>
            </a:extLst>
          </p:cNvPr>
          <p:cNvSpPr/>
          <p:nvPr/>
        </p:nvSpPr>
        <p:spPr>
          <a:xfrm>
            <a:off x="8701860" y="4909748"/>
            <a:ext cx="137160" cy="1231529"/>
          </a:xfrm>
          <a:prstGeom prst="rect">
            <a:avLst/>
          </a:prstGeom>
          <a:solidFill>
            <a:srgbClr val="9C1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Rectangle 6">
            <a:extLst>
              <a:ext uri="{FF2B5EF4-FFF2-40B4-BE49-F238E27FC236}">
                <a16:creationId xmlns:a16="http://schemas.microsoft.com/office/drawing/2014/main" id="{904ED5E1-3200-332C-F66C-F8A20CB0B516}"/>
              </a:ext>
            </a:extLst>
          </p:cNvPr>
          <p:cNvSpPr/>
          <p:nvPr/>
        </p:nvSpPr>
        <p:spPr>
          <a:xfrm>
            <a:off x="1955743" y="5752473"/>
            <a:ext cx="137160" cy="487313"/>
          </a:xfrm>
          <a:prstGeom prst="rect">
            <a:avLst/>
          </a:prstGeom>
          <a:solidFill>
            <a:srgbClr val="942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942092"/>
              </a:solidFill>
            </a:endParaRPr>
          </a:p>
        </p:txBody>
      </p:sp>
      <p:sp>
        <p:nvSpPr>
          <p:cNvPr id="10" name="Rectangle 9">
            <a:extLst>
              <a:ext uri="{FF2B5EF4-FFF2-40B4-BE49-F238E27FC236}">
                <a16:creationId xmlns:a16="http://schemas.microsoft.com/office/drawing/2014/main" id="{8C2BFEBF-55E2-711B-0CE5-811CEE9D1E1A}"/>
              </a:ext>
            </a:extLst>
          </p:cNvPr>
          <p:cNvSpPr/>
          <p:nvPr/>
        </p:nvSpPr>
        <p:spPr>
          <a:xfrm>
            <a:off x="5320409" y="4476939"/>
            <a:ext cx="137160" cy="271884"/>
          </a:xfrm>
          <a:prstGeom prst="rect">
            <a:avLst/>
          </a:prstGeom>
          <a:solidFill>
            <a:srgbClr val="282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282559"/>
              </a:solidFill>
            </a:endParaRPr>
          </a:p>
        </p:txBody>
      </p:sp>
    </p:spTree>
    <p:extLst>
      <p:ext uri="{BB962C8B-B14F-4D97-AF65-F5344CB8AC3E}">
        <p14:creationId xmlns:p14="http://schemas.microsoft.com/office/powerpoint/2010/main" val="974982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FFC1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6" name="Rounded Rectangle 85">
            <a:extLst>
              <a:ext uri="{FF2B5EF4-FFF2-40B4-BE49-F238E27FC236}">
                <a16:creationId xmlns:a16="http://schemas.microsoft.com/office/drawing/2014/main" id="{A2207FA8-22FE-0E42-9E81-181F9EB2E2AD}"/>
              </a:ext>
            </a:extLst>
          </p:cNvPr>
          <p:cNvSpPr/>
          <p:nvPr/>
        </p:nvSpPr>
        <p:spPr>
          <a:xfrm>
            <a:off x="3613518" y="704969"/>
            <a:ext cx="5997832" cy="1040445"/>
          </a:xfrm>
          <a:prstGeom prst="roundRect">
            <a:avLst/>
          </a:prstGeom>
          <a:no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65" name="Title 1">
            <a:extLst>
              <a:ext uri="{FF2B5EF4-FFF2-40B4-BE49-F238E27FC236}">
                <a16:creationId xmlns:a16="http://schemas.microsoft.com/office/drawing/2014/main" id="{68B5580F-8210-A941-8048-08B9833C1D74}"/>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Toplumsal Katkı</a:t>
            </a:r>
          </a:p>
        </p:txBody>
      </p:sp>
      <p:pic>
        <p:nvPicPr>
          <p:cNvPr id="25" name="Picture 24">
            <a:extLst>
              <a:ext uri="{FF2B5EF4-FFF2-40B4-BE49-F238E27FC236}">
                <a16:creationId xmlns:a16="http://schemas.microsoft.com/office/drawing/2014/main" id="{E231A3BA-00EF-811C-226B-A65CEB1FBBFD}"/>
              </a:ext>
            </a:extLst>
          </p:cNvPr>
          <p:cNvPicPr>
            <a:picLocks noChangeAspect="1"/>
          </p:cNvPicPr>
          <p:nvPr/>
        </p:nvPicPr>
        <p:blipFill rotWithShape="1">
          <a:blip r:embed="rId3"/>
          <a:srcRect b="11160"/>
          <a:stretch/>
        </p:blipFill>
        <p:spPr>
          <a:xfrm>
            <a:off x="3075876" y="4249704"/>
            <a:ext cx="3021414" cy="2235586"/>
          </a:xfrm>
          <a:prstGeom prst="rect">
            <a:avLst/>
          </a:prstGeom>
        </p:spPr>
      </p:pic>
      <p:pic>
        <p:nvPicPr>
          <p:cNvPr id="27" name="Picture 26">
            <a:extLst>
              <a:ext uri="{FF2B5EF4-FFF2-40B4-BE49-F238E27FC236}">
                <a16:creationId xmlns:a16="http://schemas.microsoft.com/office/drawing/2014/main" id="{50BCE9C5-5B87-6050-7D98-FE283950DC54}"/>
              </a:ext>
            </a:extLst>
          </p:cNvPr>
          <p:cNvPicPr>
            <a:picLocks noChangeAspect="1"/>
          </p:cNvPicPr>
          <p:nvPr/>
        </p:nvPicPr>
        <p:blipFill rotWithShape="1">
          <a:blip r:embed="rId4"/>
          <a:srcRect b="11940"/>
          <a:stretch/>
        </p:blipFill>
        <p:spPr>
          <a:xfrm>
            <a:off x="3075876" y="1879766"/>
            <a:ext cx="3048145" cy="2235586"/>
          </a:xfrm>
          <a:prstGeom prst="rect">
            <a:avLst/>
          </a:prstGeom>
        </p:spPr>
      </p:pic>
      <p:sp>
        <p:nvSpPr>
          <p:cNvPr id="31" name="TextBox 30">
            <a:extLst>
              <a:ext uri="{FF2B5EF4-FFF2-40B4-BE49-F238E27FC236}">
                <a16:creationId xmlns:a16="http://schemas.microsoft.com/office/drawing/2014/main" id="{C8E65B4D-1409-5B11-B907-623AFC3CF191}"/>
              </a:ext>
            </a:extLst>
          </p:cNvPr>
          <p:cNvSpPr txBox="1"/>
          <p:nvPr/>
        </p:nvSpPr>
        <p:spPr>
          <a:xfrm>
            <a:off x="1853720" y="3054756"/>
            <a:ext cx="1298356" cy="369332"/>
          </a:xfrm>
          <a:prstGeom prst="rect">
            <a:avLst/>
          </a:prstGeom>
          <a:noFill/>
        </p:spPr>
        <p:txBody>
          <a:bodyPr wrap="square" rtlCol="0">
            <a:spAutoFit/>
          </a:bodyPr>
          <a:lstStyle/>
          <a:p>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2020 Yılı</a:t>
            </a:r>
          </a:p>
        </p:txBody>
      </p:sp>
      <p:sp>
        <p:nvSpPr>
          <p:cNvPr id="32" name="TextBox 31">
            <a:extLst>
              <a:ext uri="{FF2B5EF4-FFF2-40B4-BE49-F238E27FC236}">
                <a16:creationId xmlns:a16="http://schemas.microsoft.com/office/drawing/2014/main" id="{990F0893-8BEE-00C9-0117-391B373FEA9C}"/>
              </a:ext>
            </a:extLst>
          </p:cNvPr>
          <p:cNvSpPr txBox="1"/>
          <p:nvPr/>
        </p:nvSpPr>
        <p:spPr>
          <a:xfrm>
            <a:off x="1853720" y="5421639"/>
            <a:ext cx="1298356" cy="369332"/>
          </a:xfrm>
          <a:prstGeom prst="rect">
            <a:avLst/>
          </a:prstGeom>
          <a:noFill/>
        </p:spPr>
        <p:txBody>
          <a:bodyPr wrap="square" rtlCol="0">
            <a:spAutoFit/>
          </a:bodyPr>
          <a:lstStyle/>
          <a:p>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2021 Yılı</a:t>
            </a:r>
          </a:p>
        </p:txBody>
      </p:sp>
      <p:sp>
        <p:nvSpPr>
          <p:cNvPr id="35" name="Rounded Rectangle 34">
            <a:extLst>
              <a:ext uri="{FF2B5EF4-FFF2-40B4-BE49-F238E27FC236}">
                <a16:creationId xmlns:a16="http://schemas.microsoft.com/office/drawing/2014/main" id="{D0796C81-26C8-2F7B-26D3-59892EC48BD5}"/>
              </a:ext>
            </a:extLst>
          </p:cNvPr>
          <p:cNvSpPr/>
          <p:nvPr/>
        </p:nvSpPr>
        <p:spPr>
          <a:xfrm>
            <a:off x="7062048" y="2972304"/>
            <a:ext cx="4419601" cy="2449335"/>
          </a:xfrm>
          <a:prstGeom prst="roundRect">
            <a:avLst/>
          </a:prstGeom>
          <a:solidFill>
            <a:schemeClr val="accent3">
              <a:lumMod val="50000"/>
            </a:schemeClr>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36" name="TextBox 35">
            <a:extLst>
              <a:ext uri="{FF2B5EF4-FFF2-40B4-BE49-F238E27FC236}">
                <a16:creationId xmlns:a16="http://schemas.microsoft.com/office/drawing/2014/main" id="{B853286F-A2A7-D12E-74AF-A3FF3E2C00C7}"/>
              </a:ext>
            </a:extLst>
          </p:cNvPr>
          <p:cNvSpPr txBox="1"/>
          <p:nvPr/>
        </p:nvSpPr>
        <p:spPr>
          <a:xfrm>
            <a:off x="7302642" y="4281131"/>
            <a:ext cx="2091541" cy="830997"/>
          </a:xfrm>
          <a:prstGeom prst="rect">
            <a:avLst/>
          </a:prstGeom>
          <a:noFill/>
        </p:spPr>
        <p:txBody>
          <a:bodyPr wrap="square" rtlCol="0">
            <a:spAutoFit/>
          </a:bodyPr>
          <a:lstStyle/>
          <a:p>
            <a:pPr algn="r"/>
            <a:r>
              <a:rPr lang="tr-TR" sz="1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Üniversite İzleme ve Değerlendirme Raporu</a:t>
            </a:r>
          </a:p>
          <a:p>
            <a:pPr algn="r"/>
            <a:r>
              <a:rPr lang="tr-TR" sz="1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Topluma Hizmet ve Sosyal Sorumluluk Kategorisi</a:t>
            </a:r>
          </a:p>
        </p:txBody>
      </p:sp>
      <p:sp>
        <p:nvSpPr>
          <p:cNvPr id="37" name="TextBox 36">
            <a:extLst>
              <a:ext uri="{FF2B5EF4-FFF2-40B4-BE49-F238E27FC236}">
                <a16:creationId xmlns:a16="http://schemas.microsoft.com/office/drawing/2014/main" id="{02B6AB4D-A35E-E981-0A76-C0D11FDB806C}"/>
              </a:ext>
            </a:extLst>
          </p:cNvPr>
          <p:cNvSpPr txBox="1"/>
          <p:nvPr/>
        </p:nvSpPr>
        <p:spPr>
          <a:xfrm>
            <a:off x="9655398" y="4288048"/>
            <a:ext cx="1299105" cy="830997"/>
          </a:xfrm>
          <a:prstGeom prst="rect">
            <a:avLst/>
          </a:prstGeom>
          <a:noFill/>
        </p:spPr>
        <p:txBody>
          <a:bodyPr wrap="square" rtlCol="0">
            <a:spAutoFit/>
          </a:bodyPr>
          <a:lstStyle/>
          <a:p>
            <a:r>
              <a:rPr lang="tr-TR" sz="1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Üniversite Sosyal Sorumluluk Projeleri Sayısı alanında</a:t>
            </a:r>
          </a:p>
        </p:txBody>
      </p:sp>
      <p:sp>
        <p:nvSpPr>
          <p:cNvPr id="38" name="TextBox 37">
            <a:extLst>
              <a:ext uri="{FF2B5EF4-FFF2-40B4-BE49-F238E27FC236}">
                <a16:creationId xmlns:a16="http://schemas.microsoft.com/office/drawing/2014/main" id="{82B8B6CF-F644-0680-1CD4-42391D8DB48D}"/>
              </a:ext>
            </a:extLst>
          </p:cNvPr>
          <p:cNvSpPr txBox="1"/>
          <p:nvPr/>
        </p:nvSpPr>
        <p:spPr>
          <a:xfrm>
            <a:off x="9667514" y="3224033"/>
            <a:ext cx="1667988" cy="1031051"/>
          </a:xfrm>
          <a:prstGeom prst="rect">
            <a:avLst/>
          </a:prstGeom>
          <a:noFill/>
        </p:spPr>
        <p:txBody>
          <a:bodyPr wrap="square" rtlCol="0">
            <a:spAutoFit/>
          </a:bodyPr>
          <a:lstStyle/>
          <a:p>
            <a:pPr>
              <a:spcAft>
                <a:spcPts val="600"/>
              </a:spcAft>
            </a:pPr>
            <a:r>
              <a:rPr lang="tr-TR" sz="4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#1</a:t>
            </a:r>
            <a:endParaRPr lang="tr-TR" sz="4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spcAft>
                <a:spcPts val="600"/>
              </a:spcAft>
            </a:pPr>
            <a:r>
              <a:rPr lang="tr-TR" sz="12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Atatürk Üniversitesi</a:t>
            </a:r>
          </a:p>
        </p:txBody>
      </p:sp>
      <p:pic>
        <p:nvPicPr>
          <p:cNvPr id="40" name="Picture 2">
            <a:extLst>
              <a:ext uri="{FF2B5EF4-FFF2-40B4-BE49-F238E27FC236}">
                <a16:creationId xmlns:a16="http://schemas.microsoft.com/office/drawing/2014/main" id="{BCB4D7B6-FFC5-5E66-6E57-E4B4D07E8E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643" y="2970118"/>
            <a:ext cx="2220053" cy="1569660"/>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7AAC2376-5772-CD39-67AA-C55D5EF1C79B}"/>
              </a:ext>
            </a:extLst>
          </p:cNvPr>
          <p:cNvSpPr/>
          <p:nvPr/>
        </p:nvSpPr>
        <p:spPr>
          <a:xfrm>
            <a:off x="9485659" y="3251224"/>
            <a:ext cx="49078" cy="19469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2" name="TextBox 41">
            <a:extLst>
              <a:ext uri="{FF2B5EF4-FFF2-40B4-BE49-F238E27FC236}">
                <a16:creationId xmlns:a16="http://schemas.microsoft.com/office/drawing/2014/main" id="{456BDEF6-EBB6-C35C-E085-FB99B4C8D191}"/>
              </a:ext>
            </a:extLst>
          </p:cNvPr>
          <p:cNvSpPr txBox="1"/>
          <p:nvPr/>
        </p:nvSpPr>
        <p:spPr>
          <a:xfrm>
            <a:off x="10501508" y="3368566"/>
            <a:ext cx="653618" cy="523220"/>
          </a:xfrm>
          <a:prstGeom prst="rect">
            <a:avLst/>
          </a:prstGeom>
          <a:noFill/>
        </p:spPr>
        <p:txBody>
          <a:bodyPr wrap="square" rtlCol="0">
            <a:spAutoFit/>
          </a:bodyPr>
          <a:lstStyle/>
          <a:p>
            <a:r>
              <a:rPr lang="tr-TR"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2020</a:t>
            </a:r>
          </a:p>
          <a:p>
            <a:r>
              <a:rPr lang="tr-TR"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2021</a:t>
            </a:r>
          </a:p>
        </p:txBody>
      </p:sp>
      <p:sp>
        <p:nvSpPr>
          <p:cNvPr id="43" name="Rectangle 42">
            <a:extLst>
              <a:ext uri="{FF2B5EF4-FFF2-40B4-BE49-F238E27FC236}">
                <a16:creationId xmlns:a16="http://schemas.microsoft.com/office/drawing/2014/main" id="{2EF4F09E-DC3E-5F4D-384F-D1623F1A37BB}"/>
              </a:ext>
            </a:extLst>
          </p:cNvPr>
          <p:cNvSpPr/>
          <p:nvPr/>
        </p:nvSpPr>
        <p:spPr>
          <a:xfrm flipH="1">
            <a:off x="1760458" y="4203984"/>
            <a:ext cx="4705352" cy="45719"/>
          </a:xfrm>
          <a:prstGeom prst="rect">
            <a:avLst/>
          </a:prstGeom>
          <a:solidFill>
            <a:srgbClr val="404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404042"/>
              </a:solidFill>
            </a:endParaRPr>
          </a:p>
        </p:txBody>
      </p:sp>
    </p:spTree>
    <p:extLst>
      <p:ext uri="{BB962C8B-B14F-4D97-AF65-F5344CB8AC3E}">
        <p14:creationId xmlns:p14="http://schemas.microsoft.com/office/powerpoint/2010/main" val="3940221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ACFDF-E226-B448-93E9-AAF941D2E65C}"/>
              </a:ext>
            </a:extLst>
          </p:cNvPr>
          <p:cNvSpPr>
            <a:spLocks noGrp="1"/>
          </p:cNvSpPr>
          <p:nvPr>
            <p:ph type="ctrTitle"/>
          </p:nvPr>
        </p:nvSpPr>
        <p:spPr/>
        <p:txBody>
          <a:bodyPr/>
          <a:lstStyle/>
          <a:p>
            <a:pPr marL="717550" algn="l"/>
            <a:r>
              <a:rPr lang="tr-TR" dirty="0">
                <a:latin typeface="Helvetica Neue" panose="02000503000000020004" pitchFamily="2" charset="0"/>
                <a:ea typeface="Helvetica Neue" panose="02000503000000020004" pitchFamily="2" charset="0"/>
                <a:cs typeface="Helvetica Neue" panose="02000503000000020004" pitchFamily="2" charset="0"/>
              </a:rPr>
              <a:t>Bir Araştırma Üniversitesinde Eğitime Başlıyorsunuz</a:t>
            </a:r>
          </a:p>
        </p:txBody>
      </p:sp>
      <p:sp>
        <p:nvSpPr>
          <p:cNvPr id="4" name="Rectangle 2">
            <a:extLst>
              <a:ext uri="{FF2B5EF4-FFF2-40B4-BE49-F238E27FC236}">
                <a16:creationId xmlns:a16="http://schemas.microsoft.com/office/drawing/2014/main" id="{764EB17E-1DD8-AE48-A978-DC340498FF0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TR"/>
          </a:p>
        </p:txBody>
      </p:sp>
      <p:graphicFrame>
        <p:nvGraphicFramePr>
          <p:cNvPr id="9" name="Table 8">
            <a:extLst>
              <a:ext uri="{FF2B5EF4-FFF2-40B4-BE49-F238E27FC236}">
                <a16:creationId xmlns:a16="http://schemas.microsoft.com/office/drawing/2014/main" id="{4BC972ED-6AF4-4EB2-9CC7-DBA6370CCCFB}"/>
              </a:ext>
            </a:extLst>
          </p:cNvPr>
          <p:cNvGraphicFramePr>
            <a:graphicFrameLocks noGrp="1"/>
          </p:cNvGraphicFramePr>
          <p:nvPr>
            <p:extLst>
              <p:ext uri="{D42A27DB-BD31-4B8C-83A1-F6EECF244321}">
                <p14:modId xmlns:p14="http://schemas.microsoft.com/office/powerpoint/2010/main" val="3434905277"/>
              </p:ext>
            </p:extLst>
          </p:nvPr>
        </p:nvGraphicFramePr>
        <p:xfrm>
          <a:off x="1531185" y="1621499"/>
          <a:ext cx="5189552" cy="4919737"/>
        </p:xfrm>
        <a:graphic>
          <a:graphicData uri="http://schemas.openxmlformats.org/drawingml/2006/table">
            <a:tbl>
              <a:tblPr/>
              <a:tblGrid>
                <a:gridCol w="3491274">
                  <a:extLst>
                    <a:ext uri="{9D8B030D-6E8A-4147-A177-3AD203B41FA5}">
                      <a16:colId xmlns:a16="http://schemas.microsoft.com/office/drawing/2014/main" val="440076836"/>
                    </a:ext>
                  </a:extLst>
                </a:gridCol>
                <a:gridCol w="1698278">
                  <a:extLst>
                    <a:ext uri="{9D8B030D-6E8A-4147-A177-3AD203B41FA5}">
                      <a16:colId xmlns:a16="http://schemas.microsoft.com/office/drawing/2014/main" val="867669401"/>
                    </a:ext>
                  </a:extLst>
                </a:gridCol>
              </a:tblGrid>
              <a:tr h="365760">
                <a:tc>
                  <a:txBody>
                    <a:bodyPr/>
                    <a:lstStyle/>
                    <a:p>
                      <a:pPr algn="l" fontAlgn="ctr"/>
                      <a:r>
                        <a:rPr lang="tr-TR" sz="1100" b="0" i="0" u="none" strike="noStrike" noProof="0" dirty="0">
                          <a:solidFill>
                            <a:srgbClr val="FFFFFF"/>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YÖK Araştırma Üniversiteleri Listesi</a:t>
                      </a:r>
                    </a:p>
                  </a:txBody>
                  <a:tcPr marL="365760"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ctr"/>
                      <a:r>
                        <a:rPr lang="tr-TR" sz="1100" b="0" i="0" u="none" strike="noStrike" noProof="0" dirty="0">
                          <a:solidFill>
                            <a:srgbClr val="FFFFFF"/>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Türü</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555535425"/>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Ankara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3122208302"/>
                  </a:ext>
                </a:extLst>
              </a:tr>
              <a:tr h="197999">
                <a:tc>
                  <a:txBody>
                    <a:bodyPr/>
                    <a:lstStyle/>
                    <a:p>
                      <a:pPr lvl="0" algn="l" rtl="0" fontAlgn="ctr"/>
                      <a:r>
                        <a:rPr lang="tr-TR" sz="1100" b="1" i="0" u="none" strike="noStrike" dirty="0">
                          <a:solidFill>
                            <a:srgbClr val="C00000"/>
                          </a:solidFill>
                          <a:effectLst/>
                          <a:latin typeface="Helvetica Neue" panose="02000503000000020004" pitchFamily="2" charset="0"/>
                          <a:ea typeface="Helvetica Neue" panose="02000503000000020004" pitchFamily="2" charset="0"/>
                          <a:cs typeface="Helvetica Neue" panose="02000503000000020004" pitchFamily="2" charset="0"/>
                        </a:rPr>
                        <a:t>Atatürk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377" rtl="0" eaLnBrk="1" fontAlgn="ctr" latinLnBrk="0" hangingPunct="1"/>
                      <a:r>
                        <a:rPr lang="tr-TR" sz="1100" b="0" i="0" u="none" strike="noStrike" kern="1200"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62521805"/>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Boğaziçi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692962118"/>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Bursa Uludağ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60779920"/>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Çukurova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585410136"/>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Dokuz Eylül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64857868"/>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Ege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884021932"/>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Erciyes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007652"/>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Fırat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2770129212"/>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Gazi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5679921"/>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Gebze Teknik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648933638"/>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Hacettepe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7126811"/>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İhsan Doğramacı Bilkent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Vakıf</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2024478910"/>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İstanbul Teknik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3075865"/>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İstanbul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3264185439"/>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İstanbul Üniversitesi-Cerrahpaşa</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4388259"/>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İzmir Yüksek Teknoloji Enstitüsü</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23401694"/>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Karadeniz Teknik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76476597"/>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Koç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Vakıf</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16474949"/>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Marmara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62336104"/>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Orta Doğu Teknik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2376575656"/>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Sabancı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Vakıf</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4855869"/>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Yıldız Teknik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996043125"/>
                  </a:ext>
                </a:extLst>
              </a:tr>
            </a:tbl>
          </a:graphicData>
        </a:graphic>
      </p:graphicFrame>
      <p:pic>
        <p:nvPicPr>
          <p:cNvPr id="1026" name="Picture 2">
            <a:extLst>
              <a:ext uri="{FF2B5EF4-FFF2-40B4-BE49-F238E27FC236}">
                <a16:creationId xmlns:a16="http://schemas.microsoft.com/office/drawing/2014/main" id="{4D9A092B-ED74-CDD0-5F00-E42D7A666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6466" y="1552204"/>
            <a:ext cx="3181449" cy="18153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C40CD1A-5480-F64A-B464-98C67E802B13}"/>
              </a:ext>
            </a:extLst>
          </p:cNvPr>
          <p:cNvPicPr>
            <a:picLocks noChangeAspect="1"/>
          </p:cNvPicPr>
          <p:nvPr/>
        </p:nvPicPr>
        <p:blipFill rotWithShape="1">
          <a:blip r:embed="rId4"/>
          <a:srcRect l="15129" r="25793" b="36444"/>
          <a:stretch/>
        </p:blipFill>
        <p:spPr>
          <a:xfrm>
            <a:off x="7517499" y="3658149"/>
            <a:ext cx="3779384" cy="2708897"/>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F8F06F53-A1EE-3DE2-A1E0-2984E77E4CDA}"/>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1831389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ACFDF-E226-B448-93E9-AAF941D2E65C}"/>
              </a:ext>
            </a:extLst>
          </p:cNvPr>
          <p:cNvSpPr>
            <a:spLocks noGrp="1"/>
          </p:cNvSpPr>
          <p:nvPr>
            <p:ph type="ctrTitle"/>
          </p:nvPr>
        </p:nvSpPr>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Araştırma Üniversitesi Nedir?</a:t>
            </a:r>
          </a:p>
        </p:txBody>
      </p:sp>
      <p:sp>
        <p:nvSpPr>
          <p:cNvPr id="3" name="Content Placeholder 2">
            <a:extLst>
              <a:ext uri="{FF2B5EF4-FFF2-40B4-BE49-F238E27FC236}">
                <a16:creationId xmlns:a16="http://schemas.microsoft.com/office/drawing/2014/main" id="{321A85A2-7EC5-EC47-89F4-BB6392ADF334}"/>
              </a:ext>
            </a:extLst>
          </p:cNvPr>
          <p:cNvSpPr>
            <a:spLocks noGrp="1"/>
          </p:cNvSpPr>
          <p:nvPr>
            <p:ph idx="1"/>
          </p:nvPr>
        </p:nvSpPr>
        <p:spPr>
          <a:xfrm>
            <a:off x="7458631" y="1639486"/>
            <a:ext cx="3818968" cy="3727639"/>
          </a:xfrm>
        </p:spPr>
        <p:txBody>
          <a:bodyPr>
            <a:noAutofit/>
          </a:bodyPr>
          <a:lstStyle/>
          <a:p>
            <a:pPr>
              <a:spcAft>
                <a:spcPts val="0"/>
              </a:spcAft>
            </a:pPr>
            <a:r>
              <a:rPr lang="tr-TR" sz="1600" dirty="0">
                <a:latin typeface="Helvetica Neue Light" panose="02000403000000020004" pitchFamily="2" charset="0"/>
                <a:ea typeface="Helvetica Neue Light" panose="02000403000000020004" pitchFamily="2" charset="0"/>
                <a:cs typeface="Helvetica Neue" panose="02000503000000020004" pitchFamily="2" charset="0"/>
              </a:rPr>
              <a:t>Araştırma üniversitelerinin tanımlanmış genel özellikleri (</a:t>
            </a:r>
            <a:r>
              <a:rPr lang="tr-TR" sz="1600" dirty="0" err="1">
                <a:latin typeface="Helvetica Neue Light" panose="02000403000000020004" pitchFamily="2" charset="0"/>
                <a:ea typeface="Helvetica Neue Light" panose="02000403000000020004" pitchFamily="2" charset="0"/>
                <a:cs typeface="Helvetica Neue" panose="02000503000000020004" pitchFamily="2" charset="0"/>
              </a:rPr>
              <a:t>Altbach</a:t>
            </a:r>
            <a:r>
              <a:rPr lang="tr-TR" sz="1600" dirty="0">
                <a:latin typeface="Helvetica Neue Light" panose="02000403000000020004" pitchFamily="2" charset="0"/>
                <a:ea typeface="Helvetica Neue Light" panose="02000403000000020004" pitchFamily="2" charset="0"/>
                <a:cs typeface="Helvetica Neue" panose="02000503000000020004" pitchFamily="2" charset="0"/>
              </a:rPr>
              <a:t>, 2004</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t>
            </a:r>
            <a:r>
              <a:rPr lang="tr-TR" sz="1600" dirty="0" err="1">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Khoon</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et. al., 2005);</a:t>
            </a:r>
          </a:p>
          <a:p>
            <a:pPr>
              <a:spcAft>
                <a:spcPts val="0"/>
              </a:spcAft>
            </a:pPr>
            <a:endPar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p>
            <a:pPr marL="342900" indent="-34290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yüksek nitelikte akademik kadro</a:t>
            </a:r>
          </a:p>
          <a:p>
            <a:pPr marL="342900" indent="-34290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mükemmel araştırma sonuçları</a:t>
            </a:r>
          </a:p>
          <a:p>
            <a:pPr marL="342900" indent="-34290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eğitim öğretimde yüksek kalite</a:t>
            </a:r>
          </a:p>
          <a:p>
            <a:pPr marL="342900" indent="-34290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güçlü fon kaynakları</a:t>
            </a:r>
          </a:p>
          <a:p>
            <a:pPr marL="342900" indent="-34290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güçlü araştırma olanakları</a:t>
            </a:r>
          </a:p>
          <a:p>
            <a:pPr marL="342900" indent="-34290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ulusal ve uluslararası yetenekli öğrenciler</a:t>
            </a:r>
          </a:p>
        </p:txBody>
      </p:sp>
      <p:sp>
        <p:nvSpPr>
          <p:cNvPr id="4" name="Rectangle 2">
            <a:extLst>
              <a:ext uri="{FF2B5EF4-FFF2-40B4-BE49-F238E27FC236}">
                <a16:creationId xmlns:a16="http://schemas.microsoft.com/office/drawing/2014/main" id="{764EB17E-1DD8-AE48-A978-DC340498FF0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TR"/>
          </a:p>
        </p:txBody>
      </p:sp>
      <p:sp>
        <p:nvSpPr>
          <p:cNvPr id="7" name="Rectangle 6">
            <a:extLst>
              <a:ext uri="{FF2B5EF4-FFF2-40B4-BE49-F238E27FC236}">
                <a16:creationId xmlns:a16="http://schemas.microsoft.com/office/drawing/2014/main" id="{7A699801-755D-EE7A-A0A8-11F299A79150}"/>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8" name="Content Placeholder 3">
            <a:extLst>
              <a:ext uri="{FF2B5EF4-FFF2-40B4-BE49-F238E27FC236}">
                <a16:creationId xmlns:a16="http://schemas.microsoft.com/office/drawing/2014/main" id="{027AFEE7-CC5E-5196-C7BB-1F60BF32C9ED}"/>
              </a:ext>
            </a:extLst>
          </p:cNvPr>
          <p:cNvGraphicFramePr>
            <a:graphicFrameLocks/>
          </p:cNvGraphicFramePr>
          <p:nvPr>
            <p:extLst>
              <p:ext uri="{D42A27DB-BD31-4B8C-83A1-F6EECF244321}">
                <p14:modId xmlns:p14="http://schemas.microsoft.com/office/powerpoint/2010/main" val="290662258"/>
              </p:ext>
            </p:extLst>
          </p:nvPr>
        </p:nvGraphicFramePr>
        <p:xfrm>
          <a:off x="1542932" y="1621500"/>
          <a:ext cx="5480720" cy="4745544"/>
        </p:xfrm>
        <a:graphic>
          <a:graphicData uri="http://schemas.openxmlformats.org/drawingml/2006/table">
            <a:tbl>
              <a:tblPr firstRow="1" bandRow="1">
                <a:tableStyleId>{C083E6E3-FA7D-4D7B-A595-EF9225AFEA82}</a:tableStyleId>
              </a:tblPr>
              <a:tblGrid>
                <a:gridCol w="741940">
                  <a:extLst>
                    <a:ext uri="{9D8B030D-6E8A-4147-A177-3AD203B41FA5}">
                      <a16:colId xmlns:a16="http://schemas.microsoft.com/office/drawing/2014/main" val="2407468601"/>
                    </a:ext>
                  </a:extLst>
                </a:gridCol>
                <a:gridCol w="3389034">
                  <a:extLst>
                    <a:ext uri="{9D8B030D-6E8A-4147-A177-3AD203B41FA5}">
                      <a16:colId xmlns:a16="http://schemas.microsoft.com/office/drawing/2014/main" val="3252166307"/>
                    </a:ext>
                  </a:extLst>
                </a:gridCol>
                <a:gridCol w="1349746">
                  <a:extLst>
                    <a:ext uri="{9D8B030D-6E8A-4147-A177-3AD203B41FA5}">
                      <a16:colId xmlns:a16="http://schemas.microsoft.com/office/drawing/2014/main" val="1445882671"/>
                    </a:ext>
                  </a:extLst>
                </a:gridCol>
              </a:tblGrid>
              <a:tr h="649010">
                <a:tc gridSpan="3">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Dünyadaki Araştırma Üniversiteleri &amp; Sıralamaları</a:t>
                      </a:r>
                      <a:endParaRPr lang="en-US"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T="9144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17F7D"/>
                    </a:solidFill>
                  </a:tcPr>
                </a:tc>
                <a:tc hMerge="1">
                  <a:txBody>
                    <a:bodyPr/>
                    <a:lstStyle/>
                    <a:p>
                      <a:pPr algn="l"/>
                      <a:endParaRPr lang="tr-TR" sz="1600" b="0" i="0" noProof="0" dirty="0">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hMerge="1">
                  <a:txBody>
                    <a:bodyPr/>
                    <a:lstStyle/>
                    <a:p>
                      <a:pPr algn="l"/>
                      <a:endParaRPr lang="tr-TR" sz="1600" b="0" i="0" noProof="0" dirty="0">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2696561546"/>
                  </a:ext>
                </a:extLst>
              </a:tr>
              <a:tr h="421154">
                <a:tc>
                  <a:txBody>
                    <a:bodyPr/>
                    <a:lstStyle/>
                    <a:p>
                      <a:pPr algn="ctr"/>
                      <a:r>
                        <a:rPr lang="tr-TR" sz="1200" b="0" i="0" noProof="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Sıra</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algn="l"/>
                      <a:r>
                        <a:rPr lang="tr-TR" sz="1200" b="0" i="0" noProof="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Kurum</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algn="ctr"/>
                      <a:r>
                        <a:rPr lang="tr-TR" sz="1200" b="0" i="0" noProof="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Kuruluş Yılı</a:t>
                      </a: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178190795"/>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1</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rPr>
                        <a:t>Harvard Üniversitesi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1636</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8189163"/>
                  </a:ext>
                </a:extLst>
              </a:tr>
              <a:tr h="3675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2</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California Üniversitesi, Berkeley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1869</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479423"/>
                  </a:ext>
                </a:extLst>
              </a:tr>
              <a:tr h="367538">
                <a:tc>
                  <a:txBody>
                    <a:body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3</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Stanford Üniversitesi (ABD)</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1891</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1479186"/>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4</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Massachusetts Teknoloji Enstitüsü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1865</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2169606"/>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5</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Cambridge Üniversitesi (İngiltere)</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1209</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6409768"/>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6</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rPr>
                        <a:t>California Teknoloji Üniversitesi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1891</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2349459"/>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7</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Princeton Üniversitesi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b="0" i="0" dirty="0">
                          <a:solidFill>
                            <a:srgbClr val="404042"/>
                          </a:solidFill>
                          <a:latin typeface="Helvetica Neue Light" panose="02000403000000020004" pitchFamily="2" charset="0"/>
                          <a:ea typeface="Helvetica Neue Light" panose="02000403000000020004" pitchFamily="2" charset="0"/>
                        </a:rPr>
                        <a:t>1746</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1919721"/>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8</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Columbia Üniversitesi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1754</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7447285"/>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9</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rPr>
                        <a:t>Chicago Üniversitesi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b="0" i="0" dirty="0">
                          <a:solidFill>
                            <a:srgbClr val="404042"/>
                          </a:solidFill>
                          <a:latin typeface="Helvetica Neue Light" panose="02000403000000020004" pitchFamily="2" charset="0"/>
                          <a:ea typeface="Helvetica Neue Light" panose="02000403000000020004" pitchFamily="2" charset="0"/>
                        </a:rPr>
                        <a:t>1891</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81849084"/>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10</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lvl="0" algn="l" defTabSz="914377" rtl="0" eaLnBrk="1" latinLnBrk="0" hangingPunct="1"/>
                      <a:r>
                        <a:rPr lang="tr-TR" sz="1200" b="0" i="0" kern="1200" noProof="0" dirty="0">
                          <a:solidFill>
                            <a:srgbClr val="404042"/>
                          </a:solidFill>
                          <a:latin typeface="Helvetica Neue Light" panose="02000403000000020004" pitchFamily="2" charset="0"/>
                          <a:ea typeface="Helvetica Neue Light" panose="02000403000000020004" pitchFamily="2" charset="0"/>
                          <a:cs typeface="+mn-cs"/>
                        </a:rPr>
                        <a:t>Oxford Üniversitesi (İngiltere)</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404042"/>
                          </a:solidFill>
                          <a:latin typeface="Helvetica Neue Light" panose="02000403000000020004" pitchFamily="2" charset="0"/>
                          <a:ea typeface="Helvetica Neue Light" panose="02000403000000020004" pitchFamily="2" charset="0"/>
                          <a:cs typeface="+mn-cs"/>
                        </a:rPr>
                        <a:t>1096</a:t>
                      </a: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02927849"/>
                  </a:ext>
                </a:extLst>
              </a:tr>
            </a:tbl>
          </a:graphicData>
        </a:graphic>
      </p:graphicFrame>
    </p:spTree>
    <p:extLst>
      <p:ext uri="{BB962C8B-B14F-4D97-AF65-F5344CB8AC3E}">
        <p14:creationId xmlns:p14="http://schemas.microsoft.com/office/powerpoint/2010/main" val="7493369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48234</TotalTime>
  <Words>4687</Words>
  <Application>Microsoft Office PowerPoint</Application>
  <PresentationFormat>Geniş ekran</PresentationFormat>
  <Paragraphs>886</Paragraphs>
  <Slides>52</Slides>
  <Notes>52</Notes>
  <HiddenSlides>0</HiddenSlides>
  <MMClips>2</MMClips>
  <ScaleCrop>false</ScaleCrop>
  <HeadingPairs>
    <vt:vector size="6" baseType="variant">
      <vt:variant>
        <vt:lpstr>Kullanılan Yazı Tipleri</vt:lpstr>
      </vt:variant>
      <vt:variant>
        <vt:i4>12</vt:i4>
      </vt:variant>
      <vt:variant>
        <vt:lpstr>Tema</vt:lpstr>
      </vt:variant>
      <vt:variant>
        <vt:i4>1</vt:i4>
      </vt:variant>
      <vt:variant>
        <vt:lpstr>Slayt Başlıkları</vt:lpstr>
      </vt:variant>
      <vt:variant>
        <vt:i4>52</vt:i4>
      </vt:variant>
    </vt:vector>
  </HeadingPairs>
  <TitlesOfParts>
    <vt:vector size="65" baseType="lpstr">
      <vt:lpstr>Arial</vt:lpstr>
      <vt:lpstr>Avenir Next</vt:lpstr>
      <vt:lpstr>Calibri</vt:lpstr>
      <vt:lpstr>Calibri Light</vt:lpstr>
      <vt:lpstr>Cascadia Code SemiBold</vt:lpstr>
      <vt:lpstr>Century Gothic</vt:lpstr>
      <vt:lpstr>Helvetica</vt:lpstr>
      <vt:lpstr>Helvetica Neue</vt:lpstr>
      <vt:lpstr>Helvetica Neue Light</vt:lpstr>
      <vt:lpstr>Helvetica Neue Medium</vt:lpstr>
      <vt:lpstr>Times New Roman</vt:lpstr>
      <vt:lpstr>Wingdings</vt:lpstr>
      <vt:lpstr>Office Theme</vt:lpstr>
      <vt:lpstr>PowerPoint Sunusu</vt:lpstr>
      <vt:lpstr>Birim Oryantasyon Programı</vt:lpstr>
      <vt:lpstr>Program İçeriği</vt:lpstr>
      <vt:lpstr>Atatürk Üniversitesi: 3 Misyon &amp; 7 Alan</vt:lpstr>
      <vt:lpstr>Eğitim</vt:lpstr>
      <vt:lpstr>Araştırma</vt:lpstr>
      <vt:lpstr>Toplumsal Katkı</vt:lpstr>
      <vt:lpstr>Bir Araştırma Üniversitesinde Eğitime Başlıyorsunuz</vt:lpstr>
      <vt:lpstr>Araştırma Üniversitesi Nedir?</vt:lpstr>
      <vt:lpstr>Temel Kavramlar </vt:lpstr>
      <vt:lpstr>Temel Kavramlar</vt:lpstr>
      <vt:lpstr>Üniversite Yönetimi</vt:lpstr>
      <vt:lpstr>Haberdar Olmak için Takip Edin</vt:lpstr>
      <vt:lpstr>ATA 1957 Store </vt:lpstr>
      <vt:lpstr>Giy &amp; Çık Mağazası</vt:lpstr>
      <vt:lpstr>Acil Durum &amp; Sağlık Randevuları için İletişim</vt:lpstr>
      <vt:lpstr>Fakülte Tanıtımı</vt:lpstr>
      <vt:lpstr>Fakülte Yönetimi</vt:lpstr>
      <vt:lpstr>Genel Bilgiler</vt:lpstr>
      <vt:lpstr>Program Tanıtımı</vt:lpstr>
      <vt:lpstr>2023 Kontenjan, Yerleştirme ve Kayıt İstatistikleri</vt:lpstr>
      <vt:lpstr>Program Öğrenci İstatistikleri</vt:lpstr>
      <vt:lpstr>Temel Kavramlar</vt:lpstr>
      <vt:lpstr>Akademik Kadro &amp; Tanışma</vt:lpstr>
      <vt:lpstr>Akademik Danışman</vt:lpstr>
      <vt:lpstr>Akademik Danışman Bilgileri</vt:lpstr>
      <vt:lpstr>Öğrencilerimize Öneriler</vt:lpstr>
      <vt:lpstr>Üniversite Kimlik Kartı</vt:lpstr>
      <vt:lpstr>Akademik Takvim</vt:lpstr>
      <vt:lpstr>Yeni Müfredat</vt:lpstr>
      <vt:lpstr>Dersler</vt:lpstr>
      <vt:lpstr>Temel Kavramlar</vt:lpstr>
      <vt:lpstr>OBS, DBS ve Ders Bilgi Paketi Tanıtımı</vt:lpstr>
      <vt:lpstr>Kayıt Yenileme</vt:lpstr>
      <vt:lpstr>Ders Alma</vt:lpstr>
      <vt:lpstr>Sınavlar</vt:lpstr>
      <vt:lpstr>Bağıl Değerlendirme</vt:lpstr>
      <vt:lpstr>Dönem Sonu Başarı Notları</vt:lpstr>
      <vt:lpstr>Sınav Sonuçlarına İtiraz</vt:lpstr>
      <vt:lpstr>Derse Devam</vt:lpstr>
      <vt:lpstr>Kulüpler ve Etkinlikler</vt:lpstr>
      <vt:lpstr>Öğretim Elemanlarıyla Yüz Yüze Görüşme</vt:lpstr>
      <vt:lpstr>Öğretim Elemanlarıyla E-Posta Yoluyla İletişim</vt:lpstr>
      <vt:lpstr>Üniversite Web Sayfası</vt:lpstr>
      <vt:lpstr>Üniversite Web Sayfası</vt:lpstr>
      <vt:lpstr>Öğrenci İşleri Daire Başkanlığı</vt:lpstr>
      <vt:lpstr>Öğrenci İşleri Daire Başkanlığı</vt:lpstr>
      <vt:lpstr>Öğrenci Dekanlığı</vt:lpstr>
      <vt:lpstr>Öğrenci Dekanlığı</vt:lpstr>
      <vt:lpstr>Oryantasyon Açık Dersi</vt:lpstr>
      <vt:lpstr>Soru-Cevap Bölümü </vt:lpstr>
      <vt:lpstr>Geri Bildirim Anketi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Olcme ve Degerlendirme</dc:title>
  <dc:creator>Microsoft Office User</dc:creator>
  <cp:lastModifiedBy>ccelik</cp:lastModifiedBy>
  <cp:revision>596</cp:revision>
  <cp:lastPrinted>2022-09-28T12:39:53Z</cp:lastPrinted>
  <dcterms:created xsi:type="dcterms:W3CDTF">2019-02-28T10:19:38Z</dcterms:created>
  <dcterms:modified xsi:type="dcterms:W3CDTF">2023-10-04T13:24:53Z</dcterms:modified>
</cp:coreProperties>
</file>