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752" r:id="rId2"/>
    <p:sldId id="855" r:id="rId3"/>
    <p:sldId id="817" r:id="rId4"/>
    <p:sldId id="731" r:id="rId5"/>
    <p:sldId id="830" r:id="rId6"/>
    <p:sldId id="833" r:id="rId7"/>
    <p:sldId id="832" r:id="rId8"/>
    <p:sldId id="670" r:id="rId9"/>
    <p:sldId id="659" r:id="rId10"/>
    <p:sldId id="784" r:id="rId11"/>
    <p:sldId id="820" r:id="rId12"/>
    <p:sldId id="788" r:id="rId13"/>
    <p:sldId id="834" r:id="rId14"/>
    <p:sldId id="841" r:id="rId15"/>
    <p:sldId id="842" r:id="rId16"/>
    <p:sldId id="849" r:id="rId17"/>
    <p:sldId id="789" r:id="rId18"/>
    <p:sldId id="856" r:id="rId19"/>
    <p:sldId id="857" r:id="rId20"/>
    <p:sldId id="858" r:id="rId21"/>
    <p:sldId id="860" r:id="rId22"/>
    <p:sldId id="859" r:id="rId23"/>
    <p:sldId id="861" r:id="rId24"/>
    <p:sldId id="862" r:id="rId25"/>
    <p:sldId id="863" r:id="rId26"/>
    <p:sldId id="792" r:id="rId27"/>
    <p:sldId id="795" r:id="rId28"/>
    <p:sldId id="798" r:id="rId29"/>
    <p:sldId id="790" r:id="rId30"/>
    <p:sldId id="793" r:id="rId31"/>
    <p:sldId id="777" r:id="rId32"/>
    <p:sldId id="796" r:id="rId33"/>
    <p:sldId id="799" r:id="rId34"/>
    <p:sldId id="813" r:id="rId35"/>
    <p:sldId id="854" r:id="rId36"/>
    <p:sldId id="827" r:id="rId37"/>
    <p:sldId id="812" r:id="rId38"/>
    <p:sldId id="810" r:id="rId39"/>
    <p:sldId id="808" r:id="rId40"/>
    <p:sldId id="803" r:id="rId41"/>
    <p:sldId id="811" r:id="rId42"/>
    <p:sldId id="806" r:id="rId43"/>
    <p:sldId id="779" r:id="rId44"/>
    <p:sldId id="801" r:id="rId45"/>
    <p:sldId id="865" r:id="rId46"/>
    <p:sldId id="805" r:id="rId47"/>
    <p:sldId id="814" r:id="rId48"/>
    <p:sldId id="809" r:id="rId49"/>
    <p:sldId id="781" r:id="rId50"/>
    <p:sldId id="815" r:id="rId51"/>
    <p:sldId id="836" r:id="rId52"/>
    <p:sldId id="844" r:id="rId53"/>
    <p:sldId id="838" r:id="rId54"/>
    <p:sldId id="846" r:id="rId55"/>
    <p:sldId id="847" r:id="rId56"/>
    <p:sldId id="848" r:id="rId57"/>
    <p:sldId id="851" r:id="rId58"/>
    <p:sldId id="816" r:id="rId59"/>
    <p:sldId id="85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UPG" id="{C8130E8E-487B-2C4E-9BD7-5A68EF27FFDF}">
          <p14:sldIdLst>
            <p14:sldId id="752"/>
            <p14:sldId id="855"/>
            <p14:sldId id="817"/>
            <p14:sldId id="731"/>
            <p14:sldId id="830"/>
            <p14:sldId id="833"/>
            <p14:sldId id="832"/>
            <p14:sldId id="670"/>
            <p14:sldId id="659"/>
            <p14:sldId id="784"/>
            <p14:sldId id="820"/>
            <p14:sldId id="788"/>
            <p14:sldId id="834"/>
            <p14:sldId id="841"/>
            <p14:sldId id="842"/>
            <p14:sldId id="849"/>
            <p14:sldId id="789"/>
            <p14:sldId id="856"/>
            <p14:sldId id="857"/>
            <p14:sldId id="858"/>
            <p14:sldId id="860"/>
            <p14:sldId id="859"/>
            <p14:sldId id="861"/>
            <p14:sldId id="862"/>
            <p14:sldId id="863"/>
            <p14:sldId id="792"/>
            <p14:sldId id="795"/>
            <p14:sldId id="798"/>
            <p14:sldId id="790"/>
            <p14:sldId id="793"/>
            <p14:sldId id="777"/>
            <p14:sldId id="796"/>
            <p14:sldId id="799"/>
            <p14:sldId id="813"/>
            <p14:sldId id="854"/>
            <p14:sldId id="827"/>
            <p14:sldId id="812"/>
            <p14:sldId id="810"/>
            <p14:sldId id="808"/>
            <p14:sldId id="803"/>
            <p14:sldId id="811"/>
            <p14:sldId id="806"/>
            <p14:sldId id="779"/>
            <p14:sldId id="801"/>
            <p14:sldId id="865"/>
            <p14:sldId id="805"/>
            <p14:sldId id="814"/>
            <p14:sldId id="809"/>
            <p14:sldId id="781"/>
            <p14:sldId id="815"/>
            <p14:sldId id="836"/>
            <p14:sldId id="844"/>
            <p14:sldId id="838"/>
            <p14:sldId id="846"/>
            <p14:sldId id="847"/>
            <p14:sldId id="848"/>
            <p14:sldId id="851"/>
            <p14:sldId id="816"/>
            <p14:sldId id="8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F7D"/>
    <a:srgbClr val="FF2600"/>
    <a:srgbClr val="ECECEC"/>
    <a:srgbClr val="2F5597"/>
    <a:srgbClr val="E32027"/>
    <a:srgbClr val="404042"/>
    <a:srgbClr val="FFC102"/>
    <a:srgbClr val="456990"/>
    <a:srgbClr val="3A3838"/>
    <a:srgbClr val="E22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43"/>
    <p:restoredTop sz="75918"/>
  </p:normalViewPr>
  <p:slideViewPr>
    <p:cSldViewPr snapToGrid="0" snapToObjects="1">
      <p:cViewPr varScale="1">
        <p:scale>
          <a:sx n="88" d="100"/>
          <a:sy n="88" d="100"/>
        </p:scale>
        <p:origin x="1770"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2" d="100"/>
        <a:sy n="62" d="100"/>
      </p:scale>
      <p:origin x="0" y="0"/>
    </p:cViewPr>
  </p:sorterViewPr>
  <p:notesViewPr>
    <p:cSldViewPr snapToGrid="0" snapToObjects="1">
      <p:cViewPr varScale="1">
        <p:scale>
          <a:sx n="103" d="100"/>
          <a:sy n="103" d="100"/>
        </p:scale>
        <p:origin x="3832"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Dersler</c:v>
                </c:pt>
              </c:strCache>
            </c:strRef>
          </c:tx>
          <c:spPr>
            <a:solidFill>
              <a:srgbClr val="C00000"/>
            </a:solidFill>
          </c:spPr>
          <c:explosion val="42"/>
          <c:dPt>
            <c:idx val="0"/>
            <c:bubble3D val="0"/>
            <c:explosion val="9"/>
            <c:spPr>
              <a:solidFill>
                <a:srgbClr val="002060"/>
              </a:solidFill>
              <a:ln w="19050">
                <a:solidFill>
                  <a:schemeClr val="lt1"/>
                </a:solidFill>
              </a:ln>
              <a:effectLst/>
            </c:spPr>
            <c:extLst>
              <c:ext xmlns:c16="http://schemas.microsoft.com/office/drawing/2014/chart" uri="{C3380CC4-5D6E-409C-BE32-E72D297353CC}">
                <c16:uniqueId val="{00000001-E413-EB4D-B0A5-107F2E612B8A}"/>
              </c:ext>
            </c:extLst>
          </c:dPt>
          <c:dPt>
            <c:idx val="1"/>
            <c:bubble3D val="0"/>
            <c:explosion val="0"/>
            <c:spPr>
              <a:solidFill>
                <a:srgbClr val="C00000"/>
              </a:solidFill>
              <a:ln w="19050">
                <a:solidFill>
                  <a:schemeClr val="lt1"/>
                </a:solidFill>
              </a:ln>
              <a:effectLst/>
            </c:spPr>
            <c:extLst>
              <c:ext xmlns:c16="http://schemas.microsoft.com/office/drawing/2014/chart" uri="{C3380CC4-5D6E-409C-BE32-E72D297353CC}">
                <c16:uniqueId val="{00000003-E413-EB4D-B0A5-107F2E612B8A}"/>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E413-EB4D-B0A5-107F2E612B8A}"/>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E413-EB4D-B0A5-107F2E612B8A}"/>
              </c:ext>
            </c:extLst>
          </c:dPt>
          <c:dLbls>
            <c:dLbl>
              <c:idx val="0"/>
              <c:layout>
                <c:manualLayout>
                  <c:x val="-0.22876290358701773"/>
                  <c:y val="-7.5037306016423957E-2"/>
                </c:manualLayout>
              </c:layout>
              <c:tx>
                <c:rich>
                  <a:bodyPr/>
                  <a:lstStyle/>
                  <a:p>
                    <a:fld id="{F7F37E81-17BB-7C4A-9148-702437672C8E}" type="CATEGORYNAME">
                      <a:rPr lang="en-US" smtClean="0"/>
                      <a:pPr/>
                      <a:t>[KATEGORİ ADI]</a:t>
                    </a:fld>
                    <a:r>
                      <a:rPr lang="en-US" baseline="0" dirty="0"/>
                      <a:t> %</a:t>
                    </a:r>
                    <a:fld id="{176F7B69-50C1-9744-B84B-F37201576A81}"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E413-EB4D-B0A5-107F2E612B8A}"/>
                </c:ext>
              </c:extLst>
            </c:dLbl>
            <c:dLbl>
              <c:idx val="1"/>
              <c:layout>
                <c:manualLayout>
                  <c:x val="0.23374560020958426"/>
                  <c:y val="6.6272529736182056E-2"/>
                </c:manualLayout>
              </c:layout>
              <c:tx>
                <c:rich>
                  <a:bodyPr/>
                  <a:lstStyle/>
                  <a:p>
                    <a:fld id="{6D11E676-3D00-4745-BBEC-5A348D261D29}" type="CATEGORYNAME">
                      <a:rPr lang="en-US" smtClean="0"/>
                      <a:pPr/>
                      <a:t>[KATEGORİ ADI]</a:t>
                    </a:fld>
                    <a:r>
                      <a:rPr lang="en-US" baseline="0" dirty="0"/>
                      <a:t> %</a:t>
                    </a:r>
                    <a:fld id="{412DBBBE-6D8F-F74C-8DDD-E8FE8025DE42}"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E413-EB4D-B0A5-107F2E612B8A}"/>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pPr>
                <a:endParaRPr lang="tr-T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Sayfa1!$A$2:$A$5</c:f>
              <c:strCache>
                <c:ptCount val="2"/>
                <c:pt idx="0">
                  <c:v>Final</c:v>
                </c:pt>
                <c:pt idx="1">
                  <c:v>Vize</c:v>
                </c:pt>
              </c:strCache>
            </c:strRef>
          </c:cat>
          <c:val>
            <c:numRef>
              <c:f>Sayfa1!$B$2:$B$5</c:f>
              <c:numCache>
                <c:formatCode>General</c:formatCode>
                <c:ptCount val="4"/>
                <c:pt idx="0">
                  <c:v>60</c:v>
                </c:pt>
                <c:pt idx="1">
                  <c:v>40</c:v>
                </c:pt>
              </c:numCache>
            </c:numRef>
          </c:val>
          <c:extLst>
            <c:ext xmlns:c16="http://schemas.microsoft.com/office/drawing/2014/chart" uri="{C3380CC4-5D6E-409C-BE32-E72D297353CC}">
              <c16:uniqueId val="{00000008-E413-EB4D-B0A5-107F2E612B8A}"/>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AA923-1DCF-8544-8E97-BC5765C32047}" type="doc">
      <dgm:prSet loTypeId="urn:microsoft.com/office/officeart/2005/8/layout/chevron1" loCatId="" qsTypeId="urn:microsoft.com/office/officeart/2005/8/quickstyle/simple1" qsCatId="simple" csTypeId="urn:microsoft.com/office/officeart/2005/8/colors/accent1_2" csCatId="accent1" phldr="1"/>
      <dgm:spPr/>
    </dgm:pt>
    <dgm:pt modelId="{F908E9DC-2564-9A4B-9159-733587FFA09B}">
      <dgm:prSet phldrT="[Text]" custT="1"/>
      <dgm:spPr>
        <a:solidFill>
          <a:schemeClr val="accent3">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gm:t>
    </dgm:pt>
    <dgm:pt modelId="{472A4A62-ABDA-3243-8220-756B3249C3B3}" type="par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11D8C968-A1B1-F343-93F6-E51DE23BA3E5}" type="sib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2C2962F4-FCFA-8B49-A0B7-EE25FA4E0FB9}">
      <dgm:prSet phldrT="[Text]" custT="1"/>
      <dgm:spPr>
        <a:solidFill>
          <a:schemeClr val="accent4">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gm:t>
    </dgm:pt>
    <dgm:pt modelId="{F8042788-16C6-9E42-8C6F-A9A27F2AEAA0}" type="par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5786D38C-AE4B-F845-A7CC-CD5F86ACE492}" type="sib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4AE8507C-55CC-D94A-BCB8-E81179D0E1CE}">
      <dgm:prSet phldrT="[Text]" custT="1"/>
      <dgm:spPr>
        <a:solidFill>
          <a:schemeClr val="accent5">
            <a:lumMod val="75000"/>
          </a:schemeClr>
        </a:solidFill>
      </dgm:spPr>
      <dgm:t>
        <a:bodyPr/>
        <a:lstStyle/>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gm:t>
    </dgm:pt>
    <dgm:pt modelId="{C4F3AAC8-FBD4-2F42-8E57-7810B12479F7}" type="par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0DE30909-7C60-5D47-BFFB-9047BF845326}" type="sib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7CE850C5-F8F8-B540-A6E4-C48167E11F5D}" type="pres">
      <dgm:prSet presAssocID="{1C5AA923-1DCF-8544-8E97-BC5765C32047}" presName="Name0" presStyleCnt="0">
        <dgm:presLayoutVars>
          <dgm:dir/>
          <dgm:animLvl val="lvl"/>
          <dgm:resizeHandles val="exact"/>
        </dgm:presLayoutVars>
      </dgm:prSet>
      <dgm:spPr/>
    </dgm:pt>
    <dgm:pt modelId="{DC7878F9-2CF2-8E45-8DF2-2936E3CE4E32}" type="pres">
      <dgm:prSet presAssocID="{F908E9DC-2564-9A4B-9159-733587FFA09B}" presName="parTxOnly" presStyleLbl="node1" presStyleIdx="0" presStyleCnt="3">
        <dgm:presLayoutVars>
          <dgm:chMax val="0"/>
          <dgm:chPref val="0"/>
          <dgm:bulletEnabled val="1"/>
        </dgm:presLayoutVars>
      </dgm:prSet>
      <dgm:spPr/>
      <dgm:t>
        <a:bodyPr/>
        <a:lstStyle/>
        <a:p>
          <a:endParaRPr lang="tr-TR"/>
        </a:p>
      </dgm:t>
    </dgm:pt>
    <dgm:pt modelId="{F7435954-669B-EF41-9D75-A27F9E4247D2}" type="pres">
      <dgm:prSet presAssocID="{11D8C968-A1B1-F343-93F6-E51DE23BA3E5}" presName="parTxOnlySpace" presStyleCnt="0"/>
      <dgm:spPr/>
    </dgm:pt>
    <dgm:pt modelId="{E66AB090-56D6-1940-A8A5-544E0F212007}" type="pres">
      <dgm:prSet presAssocID="{2C2962F4-FCFA-8B49-A0B7-EE25FA4E0FB9}" presName="parTxOnly" presStyleLbl="node1" presStyleIdx="1" presStyleCnt="3">
        <dgm:presLayoutVars>
          <dgm:chMax val="0"/>
          <dgm:chPref val="0"/>
          <dgm:bulletEnabled val="1"/>
        </dgm:presLayoutVars>
      </dgm:prSet>
      <dgm:spPr/>
      <dgm:t>
        <a:bodyPr/>
        <a:lstStyle/>
        <a:p>
          <a:endParaRPr lang="tr-TR"/>
        </a:p>
      </dgm:t>
    </dgm:pt>
    <dgm:pt modelId="{0EE97ABE-1537-2C40-B28C-F990D210B10C}" type="pres">
      <dgm:prSet presAssocID="{5786D38C-AE4B-F845-A7CC-CD5F86ACE492}" presName="parTxOnlySpace" presStyleCnt="0"/>
      <dgm:spPr/>
    </dgm:pt>
    <dgm:pt modelId="{CBBAB9F4-6099-B546-9616-C759BFA46210}" type="pres">
      <dgm:prSet presAssocID="{4AE8507C-55CC-D94A-BCB8-E81179D0E1CE}" presName="parTxOnly" presStyleLbl="node1" presStyleIdx="2" presStyleCnt="3">
        <dgm:presLayoutVars>
          <dgm:chMax val="0"/>
          <dgm:chPref val="0"/>
          <dgm:bulletEnabled val="1"/>
        </dgm:presLayoutVars>
      </dgm:prSet>
      <dgm:spPr/>
      <dgm:t>
        <a:bodyPr/>
        <a:lstStyle/>
        <a:p>
          <a:endParaRPr lang="tr-TR"/>
        </a:p>
      </dgm:t>
    </dgm:pt>
  </dgm:ptLst>
  <dgm:cxnLst>
    <dgm:cxn modelId="{CED36E44-118F-3846-9EC8-873AA138BB2F}" type="presOf" srcId="{1C5AA923-1DCF-8544-8E97-BC5765C32047}" destId="{7CE850C5-F8F8-B540-A6E4-C48167E11F5D}" srcOrd="0" destOrd="0" presId="urn:microsoft.com/office/officeart/2005/8/layout/chevron1"/>
    <dgm:cxn modelId="{46E8F584-4126-A44A-83E3-9BCDDD537C66}" srcId="{1C5AA923-1DCF-8544-8E97-BC5765C32047}" destId="{4AE8507C-55CC-D94A-BCB8-E81179D0E1CE}" srcOrd="2" destOrd="0" parTransId="{C4F3AAC8-FBD4-2F42-8E57-7810B12479F7}" sibTransId="{0DE30909-7C60-5D47-BFFB-9047BF845326}"/>
    <dgm:cxn modelId="{4A3D961D-054C-374D-BBA4-57A6B76B98C3}" type="presOf" srcId="{4AE8507C-55CC-D94A-BCB8-E81179D0E1CE}" destId="{CBBAB9F4-6099-B546-9616-C759BFA46210}" srcOrd="0" destOrd="0" presId="urn:microsoft.com/office/officeart/2005/8/layout/chevron1"/>
    <dgm:cxn modelId="{4DDA3C97-49E9-954F-84D3-2C31AC148025}" type="presOf" srcId="{F908E9DC-2564-9A4B-9159-733587FFA09B}" destId="{DC7878F9-2CF2-8E45-8DF2-2936E3CE4E32}" srcOrd="0" destOrd="0" presId="urn:microsoft.com/office/officeart/2005/8/layout/chevron1"/>
    <dgm:cxn modelId="{A5D7BE0F-B8E2-9246-9C94-D7822646C3FA}" type="presOf" srcId="{2C2962F4-FCFA-8B49-A0B7-EE25FA4E0FB9}" destId="{E66AB090-56D6-1940-A8A5-544E0F212007}" srcOrd="0" destOrd="0" presId="urn:microsoft.com/office/officeart/2005/8/layout/chevron1"/>
    <dgm:cxn modelId="{86EC22C8-0176-924A-BF9C-6FF2CDBC3233}" srcId="{1C5AA923-1DCF-8544-8E97-BC5765C32047}" destId="{F908E9DC-2564-9A4B-9159-733587FFA09B}" srcOrd="0" destOrd="0" parTransId="{472A4A62-ABDA-3243-8220-756B3249C3B3}" sibTransId="{11D8C968-A1B1-F343-93F6-E51DE23BA3E5}"/>
    <dgm:cxn modelId="{F16A6D3E-3EA8-174A-942A-3730D528BAED}" srcId="{1C5AA923-1DCF-8544-8E97-BC5765C32047}" destId="{2C2962F4-FCFA-8B49-A0B7-EE25FA4E0FB9}" srcOrd="1" destOrd="0" parTransId="{F8042788-16C6-9E42-8C6F-A9A27F2AEAA0}" sibTransId="{5786D38C-AE4B-F845-A7CC-CD5F86ACE492}"/>
    <dgm:cxn modelId="{F3B84B63-317F-7149-B402-1D86660D81C2}" type="presParOf" srcId="{7CE850C5-F8F8-B540-A6E4-C48167E11F5D}" destId="{DC7878F9-2CF2-8E45-8DF2-2936E3CE4E32}" srcOrd="0" destOrd="0" presId="urn:microsoft.com/office/officeart/2005/8/layout/chevron1"/>
    <dgm:cxn modelId="{1FDCB487-C9A4-E54C-85B7-E4C6F797D85E}" type="presParOf" srcId="{7CE850C5-F8F8-B540-A6E4-C48167E11F5D}" destId="{F7435954-669B-EF41-9D75-A27F9E4247D2}" srcOrd="1" destOrd="0" presId="urn:microsoft.com/office/officeart/2005/8/layout/chevron1"/>
    <dgm:cxn modelId="{8614C8BE-054A-1D4B-9DF5-D7534C4F8CB4}" type="presParOf" srcId="{7CE850C5-F8F8-B540-A6E4-C48167E11F5D}" destId="{E66AB090-56D6-1940-A8A5-544E0F212007}" srcOrd="2" destOrd="0" presId="urn:microsoft.com/office/officeart/2005/8/layout/chevron1"/>
    <dgm:cxn modelId="{A9E41272-44B8-F249-8C30-A76EA6458053}" type="presParOf" srcId="{7CE850C5-F8F8-B540-A6E4-C48167E11F5D}" destId="{0EE97ABE-1537-2C40-B28C-F990D210B10C}" srcOrd="3" destOrd="0" presId="urn:microsoft.com/office/officeart/2005/8/layout/chevron1"/>
    <dgm:cxn modelId="{C27AC758-68AF-614D-AA0B-C09331FD56C8}" type="presParOf" srcId="{7CE850C5-F8F8-B540-A6E4-C48167E11F5D}" destId="{CBBAB9F4-6099-B546-9616-C759BFA46210}"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878F9-2CF2-8E45-8DF2-2936E3CE4E32}">
      <dsp:nvSpPr>
        <dsp:cNvPr id="0" name=""/>
        <dsp:cNvSpPr/>
      </dsp:nvSpPr>
      <dsp:spPr>
        <a:xfrm>
          <a:off x="2752" y="250699"/>
          <a:ext cx="3353573" cy="1341429"/>
        </a:xfrm>
        <a:prstGeom prst="chevron">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sp:txBody>
      <dsp:txXfrm>
        <a:off x="673467" y="250699"/>
        <a:ext cx="2012144" cy="1341429"/>
      </dsp:txXfrm>
    </dsp:sp>
    <dsp:sp modelId="{E66AB090-56D6-1940-A8A5-544E0F212007}">
      <dsp:nvSpPr>
        <dsp:cNvPr id="0" name=""/>
        <dsp:cNvSpPr/>
      </dsp:nvSpPr>
      <dsp:spPr>
        <a:xfrm>
          <a:off x="3020968" y="250699"/>
          <a:ext cx="3353573" cy="1341429"/>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sp:txBody>
      <dsp:txXfrm>
        <a:off x="3691683" y="250699"/>
        <a:ext cx="2012144" cy="1341429"/>
      </dsp:txXfrm>
    </dsp:sp>
    <dsp:sp modelId="{CBBAB9F4-6099-B546-9616-C759BFA46210}">
      <dsp:nvSpPr>
        <dsp:cNvPr id="0" name=""/>
        <dsp:cNvSpPr/>
      </dsp:nvSpPr>
      <dsp:spPr>
        <a:xfrm>
          <a:off x="6039184" y="250699"/>
          <a:ext cx="3353573" cy="1341429"/>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sp:txBody>
      <dsp:txXfrm>
        <a:off x="6709899" y="250699"/>
        <a:ext cx="2012144" cy="134142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BDB772-7439-CA44-A629-6C001AC339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DED064-FBFC-BB49-AFF9-FCE54B238982}" type="slidenum">
              <a:rPr lang="tr-TR" smtClean="0"/>
              <a:t>‹#›</a:t>
            </a:fld>
            <a:endParaRPr lang="tr-TR"/>
          </a:p>
        </p:txBody>
      </p:sp>
    </p:spTree>
    <p:extLst>
      <p:ext uri="{BB962C8B-B14F-4D97-AF65-F5344CB8AC3E}">
        <p14:creationId xmlns:p14="http://schemas.microsoft.com/office/powerpoint/2010/main" val="266737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6A7E3B0F-A7CA-D947-BF42-5CA2A03C82F6}"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CF8B0-938A-B940-827E-E11CB1E17B31}" type="slidenum">
              <a:rPr lang="en-US" smtClean="0"/>
              <a:t>‹#›</a:t>
            </a:fld>
            <a:endParaRPr lang="en-US"/>
          </a:p>
        </p:txBody>
      </p:sp>
    </p:spTree>
    <p:extLst>
      <p:ext uri="{BB962C8B-B14F-4D97-AF65-F5344CB8AC3E}">
        <p14:creationId xmlns:p14="http://schemas.microsoft.com/office/powerpoint/2010/main" val="159322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Lütfen oryantasyon programı başlamadan 10 dk. önce </a:t>
            </a:r>
            <a:r>
              <a:rPr lang="tr-TR" b="1" dirty="0"/>
              <a:t>Atatürk Üniversitesi Tanıtım Filmi </a:t>
            </a:r>
            <a:r>
              <a:rPr lang="tr-TR" dirty="0"/>
              <a:t>gösterimini başlatınız.</a:t>
            </a:r>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1</a:t>
            </a:fld>
            <a:endParaRPr lang="en-US"/>
          </a:p>
        </p:txBody>
      </p:sp>
    </p:spTree>
    <p:extLst>
      <p:ext uri="{BB962C8B-B14F-4D97-AF65-F5344CB8AC3E}">
        <p14:creationId xmlns:p14="http://schemas.microsoft.com/office/powerpoint/2010/main" val="3767663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latin typeface="+mn-lt"/>
                <a:ea typeface="Helvetica Neue Light" panose="02000403000000020004" pitchFamily="2" charset="0"/>
              </a:rPr>
              <a:t>Yükseköğretim Kanuna göre;</a:t>
            </a:r>
          </a:p>
          <a:p>
            <a:r>
              <a:rPr lang="tr-TR" sz="1200" dirty="0">
                <a:latin typeface="+mn-lt"/>
                <a:ea typeface="Helvetica Neue Light" panose="02000403000000020004" pitchFamily="2" charset="0"/>
              </a:rPr>
              <a:t>Sunumda yer alan metinleri aktarınız!</a:t>
            </a:r>
          </a:p>
        </p:txBody>
      </p:sp>
      <p:sp>
        <p:nvSpPr>
          <p:cNvPr id="4" name="Slide Number Placeholder 3"/>
          <p:cNvSpPr>
            <a:spLocks noGrp="1"/>
          </p:cNvSpPr>
          <p:nvPr>
            <p:ph type="sldNum" sz="quarter" idx="5"/>
          </p:nvPr>
        </p:nvSpPr>
        <p:spPr/>
        <p:txBody>
          <a:bodyPr/>
          <a:lstStyle/>
          <a:p>
            <a:fld id="{E94CF8B0-938A-B940-827E-E11CB1E17B31}" type="slidenum">
              <a:rPr lang="en-US" smtClean="0"/>
              <a:t>10</a:t>
            </a:fld>
            <a:endParaRPr lang="en-US"/>
          </a:p>
        </p:txBody>
      </p:sp>
    </p:spTree>
    <p:extLst>
      <p:ext uri="{BB962C8B-B14F-4D97-AF65-F5344CB8AC3E}">
        <p14:creationId xmlns:p14="http://schemas.microsoft.com/office/powerpoint/2010/main" val="1142120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b="0" dirty="0"/>
              <a:t>Bu kısımda ise yükseköğretim ile ilgili temel kavramlar hakkında bilgiler aktaracağız. </a:t>
            </a:r>
          </a:p>
          <a:p>
            <a:r>
              <a:rPr lang="tr-TR" b="0" dirty="0"/>
              <a:t>Üniversiteler eğitim-öğretim faaliyetlerini bilim dallarına göre farklı birimlerde yürütmektedir. Üniversitemizde 23 fakülte ve bunlara bağlı bölümler ve anabilim dalları altında lisans programları yer almaktadır.</a:t>
            </a:r>
          </a:p>
          <a:p>
            <a:r>
              <a:rPr lang="tr-TR" b="0" dirty="0"/>
              <a:t>Üniversite yönetimi Rektör, Rektör Yardımcıları, Senato ve Yönetim Kurulundan oluşmaktadır. Yönetim yapısında Fakültelerde ise Dekan, Dekan Yardımcıları ve Fakülte Sekreteri yer almaktadır. Bölüm ve Anabilim Dalı düzeyinde ise Bölüm Başkanları ve Anabilim Dalı Başkanları yönetimi temsil etmektedir.</a:t>
            </a:r>
          </a:p>
        </p:txBody>
      </p:sp>
      <p:sp>
        <p:nvSpPr>
          <p:cNvPr id="4" name="Slide Number Placeholder 3"/>
          <p:cNvSpPr>
            <a:spLocks noGrp="1"/>
          </p:cNvSpPr>
          <p:nvPr>
            <p:ph type="sldNum" sz="quarter" idx="5"/>
          </p:nvPr>
        </p:nvSpPr>
        <p:spPr/>
        <p:txBody>
          <a:bodyPr/>
          <a:lstStyle/>
          <a:p>
            <a:fld id="{E94CF8B0-938A-B940-827E-E11CB1E17B31}" type="slidenum">
              <a:rPr lang="en-US" smtClean="0"/>
              <a:t>11</a:t>
            </a:fld>
            <a:endParaRPr lang="en-US"/>
          </a:p>
        </p:txBody>
      </p:sp>
    </p:spTree>
    <p:extLst>
      <p:ext uri="{BB962C8B-B14F-4D97-AF65-F5344CB8AC3E}">
        <p14:creationId xmlns:p14="http://schemas.microsoft.com/office/powerpoint/2010/main" val="2895802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rPr>
              <a:t>Şimdi de Üniversitemizin Rektör ve Rektör yardımcılarını tanıyalım. </a:t>
            </a:r>
            <a:endParaRPr lang="en-TR" dirty="0">
              <a:solidFill>
                <a:schemeClr val="tx1"/>
              </a:solidFill>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12</a:t>
            </a:fld>
            <a:endParaRPr lang="en-US"/>
          </a:p>
        </p:txBody>
      </p:sp>
    </p:spTree>
    <p:extLst>
      <p:ext uri="{BB962C8B-B14F-4D97-AF65-F5344CB8AC3E}">
        <p14:creationId xmlns:p14="http://schemas.microsoft.com/office/powerpoint/2010/main" val="48778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hakkında merak ettiğiniz tüm bilgilere </a:t>
            </a:r>
            <a:r>
              <a:rPr lang="tr-TR" dirty="0" err="1">
                <a:solidFill>
                  <a:schemeClr val="tx1"/>
                </a:solidFill>
                <a:latin typeface="+mn-lt"/>
              </a:rPr>
              <a:t>atauni.edu.tr</a:t>
            </a:r>
            <a:r>
              <a:rPr lang="tr-TR" dirty="0">
                <a:solidFill>
                  <a:schemeClr val="tx1"/>
                </a:solidFill>
                <a:latin typeface="+mn-lt"/>
              </a:rPr>
              <a:t> adresinden ulaşabilirsiniz. Sunuda yer alan sosyal medya hesaplarını takip ederek güncel haberler, etkinlikler ve duyurulardan haberdar olabilirsiniz. Ayrıca 102.0 frekansından üniversitemizin radyosunu dinleyebilirsiniz.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13</a:t>
            </a:fld>
            <a:endParaRPr lang="en-US"/>
          </a:p>
        </p:txBody>
      </p:sp>
    </p:spTree>
    <p:extLst>
      <p:ext uri="{BB962C8B-B14F-4D97-AF65-F5344CB8AC3E}">
        <p14:creationId xmlns:p14="http://schemas.microsoft.com/office/powerpoint/2010/main" val="335741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ATA 1957 Mağazasından Üniversitemizin lisanslı ürünlerini satın alabilirsiniz.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14</a:t>
            </a:fld>
            <a:endParaRPr lang="en-US"/>
          </a:p>
        </p:txBody>
      </p:sp>
    </p:spTree>
    <p:extLst>
      <p:ext uri="{BB962C8B-B14F-4D97-AF65-F5344CB8AC3E}">
        <p14:creationId xmlns:p14="http://schemas.microsoft.com/office/powerpoint/2010/main" val="138678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chemeClr val="tx1"/>
                </a:solidFill>
                <a:latin typeface="+mn-lt"/>
              </a:rPr>
              <a:t>Üniversitemizde ayrıca ihtiyaç sahibi öğrencilerimiz için Giy ve Çık mağazası yer almaktadır. Bu mağazaya kullanmadığınız giysi ve kitaplarınızı bağışlayabilir ya da ihtiyaç duyduğunuz ürünleri ücretsiz temin edebilirsiniz.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15</a:t>
            </a:fld>
            <a:endParaRPr lang="en-US"/>
          </a:p>
        </p:txBody>
      </p:sp>
    </p:spTree>
    <p:extLst>
      <p:ext uri="{BB962C8B-B14F-4D97-AF65-F5344CB8AC3E}">
        <p14:creationId xmlns:p14="http://schemas.microsoft.com/office/powerpoint/2010/main" val="1657421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Acil durumlarda 0 442 231 3333 numarasından Kampüs Güvelik birimine ulaşabilişiniz. Lütfen bu numarayı telefonunuza kaydediniz. </a:t>
            </a:r>
          </a:p>
          <a:p>
            <a:r>
              <a:rPr lang="tr-TR" dirty="0">
                <a:solidFill>
                  <a:schemeClr val="tx1"/>
                </a:solidFill>
                <a:latin typeface="+mn-lt"/>
              </a:rPr>
              <a:t>Sağlık sorunlarınızda Araştırma Üniversitesi Hastanesi web sayfasında yer alan randevu sekmesinden başvuruda bulunabilirsiniz. </a:t>
            </a:r>
          </a:p>
          <a:p>
            <a:r>
              <a:rPr lang="tr-TR" dirty="0">
                <a:solidFill>
                  <a:schemeClr val="tx1"/>
                </a:solidFill>
                <a:latin typeface="+mn-lt"/>
              </a:rPr>
              <a:t>Ayrıca, üniversitemiz Diş Hekimliği Fakültesinde yer alan Klinik Diş Hekimliği biriminde diş tedavilerinizi yaptırabilirsiniz</a:t>
            </a:r>
            <a:r>
              <a:rPr lang="tr-TR" dirty="0">
                <a:latin typeface="+mn-lt"/>
              </a:rPr>
              <a:t>.</a:t>
            </a:r>
            <a:endParaRPr lang="en-TR"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16</a:t>
            </a:fld>
            <a:endParaRPr lang="en-US"/>
          </a:p>
        </p:txBody>
      </p:sp>
    </p:spTree>
    <p:extLst>
      <p:ext uri="{BB962C8B-B14F-4D97-AF65-F5344CB8AC3E}">
        <p14:creationId xmlns:p14="http://schemas.microsoft.com/office/powerpoint/2010/main" val="200978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endParaRPr lang="tr-TR" b="1" noProof="0" dirty="0">
              <a:solidFill>
                <a:schemeClr val="tx1"/>
              </a:solidFill>
              <a:latin typeface="+mn-lt"/>
            </a:endParaRPr>
          </a:p>
          <a:p>
            <a:r>
              <a:rPr lang="tr-TR" dirty="0">
                <a:solidFill>
                  <a:schemeClr val="tx1"/>
                </a:solidFill>
                <a:latin typeface="+mn-lt"/>
              </a:rPr>
              <a:t>Fakülte Dekanımız….</a:t>
            </a:r>
          </a:p>
          <a:p>
            <a:r>
              <a:rPr lang="tr-TR" dirty="0">
                <a:solidFill>
                  <a:schemeClr val="tx1"/>
                </a:solidFill>
                <a:latin typeface="+mn-lt"/>
              </a:rPr>
              <a:t>Dekan Yardımcılarımız….</a:t>
            </a:r>
          </a:p>
          <a:p>
            <a:r>
              <a:rPr lang="tr-TR" dirty="0">
                <a:solidFill>
                  <a:schemeClr val="tx1"/>
                </a:solidFill>
                <a:latin typeface="+mn-lt"/>
              </a:rPr>
              <a:t>Ve Fakülte Sekreterimiz….</a:t>
            </a:r>
          </a:p>
        </p:txBody>
      </p:sp>
      <p:sp>
        <p:nvSpPr>
          <p:cNvPr id="4" name="Slide Number Placeholder 3"/>
          <p:cNvSpPr>
            <a:spLocks noGrp="1"/>
          </p:cNvSpPr>
          <p:nvPr>
            <p:ph type="sldNum" sz="quarter" idx="5"/>
          </p:nvPr>
        </p:nvSpPr>
        <p:spPr/>
        <p:txBody>
          <a:bodyPr/>
          <a:lstStyle/>
          <a:p>
            <a:fld id="{E94CF8B0-938A-B940-827E-E11CB1E17B31}" type="slidenum">
              <a:rPr lang="en-US" smtClean="0"/>
              <a:t>17</a:t>
            </a:fld>
            <a:endParaRPr lang="en-US"/>
          </a:p>
        </p:txBody>
      </p:sp>
    </p:spTree>
    <p:extLst>
      <p:ext uri="{BB962C8B-B14F-4D97-AF65-F5344CB8AC3E}">
        <p14:creationId xmlns:p14="http://schemas.microsoft.com/office/powerpoint/2010/main" val="224604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18</a:t>
            </a:fld>
            <a:endParaRPr lang="en-US"/>
          </a:p>
        </p:txBody>
      </p:sp>
    </p:spTree>
    <p:extLst>
      <p:ext uri="{BB962C8B-B14F-4D97-AF65-F5344CB8AC3E}">
        <p14:creationId xmlns:p14="http://schemas.microsoft.com/office/powerpoint/2010/main" val="1480820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19</a:t>
            </a:fld>
            <a:endParaRPr lang="en-US"/>
          </a:p>
        </p:txBody>
      </p:sp>
    </p:spTree>
    <p:extLst>
      <p:ext uri="{BB962C8B-B14F-4D97-AF65-F5344CB8AC3E}">
        <p14:creationId xmlns:p14="http://schemas.microsoft.com/office/powerpoint/2010/main" val="15745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noProof="0" dirty="0">
                <a:solidFill>
                  <a:schemeClr val="tx1"/>
                </a:solidFill>
                <a:latin typeface="+mn-lt"/>
              </a:rPr>
              <a:t>Merhaba Arkadaşlar,</a:t>
            </a:r>
          </a:p>
          <a:p>
            <a:pPr marL="0" indent="0">
              <a:buFont typeface="Arial" panose="020B0604020202020204" pitchFamily="34" charset="0"/>
              <a:buNone/>
            </a:pPr>
            <a:r>
              <a:rPr lang="tr-TR" noProof="0" dirty="0">
                <a:solidFill>
                  <a:schemeClr val="tx1"/>
                </a:solidFill>
                <a:latin typeface="+mn-lt"/>
              </a:rPr>
              <a:t>Öncelikle Atatürk Üniversitesi’ne hoş geldiniz! Siz yeni öğrencilerimizin üniversite yaşamına uyum sürecini hızlandırmak için hazırlanan bu oryantasyon programı, </a:t>
            </a:r>
            <a:r>
              <a:rPr lang="tr-TR" b="0" i="0" noProof="0" dirty="0">
                <a:solidFill>
                  <a:schemeClr val="tx1"/>
                </a:solidFill>
                <a:effectLst/>
                <a:latin typeface="+mn-lt"/>
              </a:rPr>
              <a:t>üniversitenin işleyişi, akademik ve sosyal imkanlar ve diğer birçok faydalı bilgileri içermektedir.</a:t>
            </a:r>
            <a:endParaRPr lang="tr-TR" noProof="0" dirty="0">
              <a:solidFill>
                <a:schemeClr val="tx1"/>
              </a:solidFill>
              <a:latin typeface="+mn-lt"/>
            </a:endParaRPr>
          </a:p>
          <a:p>
            <a:pPr marL="0" indent="0">
              <a:buFont typeface="Arial" panose="020B0604020202020204" pitchFamily="34" charset="0"/>
              <a:buNone/>
            </a:pPr>
            <a:r>
              <a:rPr lang="tr-TR" b="1" noProof="0" dirty="0">
                <a:solidFill>
                  <a:schemeClr val="tx1"/>
                </a:solidFill>
                <a:latin typeface="+mn-lt"/>
              </a:rPr>
              <a:t>Daha sonra </a:t>
            </a:r>
            <a:r>
              <a:rPr lang="tr-TR" noProof="0" dirty="0">
                <a:solidFill>
                  <a:schemeClr val="tx1"/>
                </a:solidFill>
                <a:latin typeface="+mn-lt"/>
              </a:rPr>
              <a:t>Bölüm Başkanı kısaca kendini tanıtması.</a:t>
            </a:r>
          </a:p>
        </p:txBody>
      </p:sp>
      <p:sp>
        <p:nvSpPr>
          <p:cNvPr id="4" name="Slide Number Placeholder 3"/>
          <p:cNvSpPr>
            <a:spLocks noGrp="1"/>
          </p:cNvSpPr>
          <p:nvPr>
            <p:ph type="sldNum" sz="quarter" idx="5"/>
          </p:nvPr>
        </p:nvSpPr>
        <p:spPr/>
        <p:txBody>
          <a:bodyPr/>
          <a:lstStyle/>
          <a:p>
            <a:fld id="{9706D261-4ACC-5E49-97C5-9D8FD2D9A3AF}" type="slidenum">
              <a:rPr lang="en-US" smtClean="0"/>
              <a:t>2</a:t>
            </a:fld>
            <a:endParaRPr lang="en-US"/>
          </a:p>
        </p:txBody>
      </p:sp>
    </p:spTree>
    <p:extLst>
      <p:ext uri="{BB962C8B-B14F-4D97-AF65-F5344CB8AC3E}">
        <p14:creationId xmlns:p14="http://schemas.microsoft.com/office/powerpoint/2010/main" val="175056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20</a:t>
            </a:fld>
            <a:endParaRPr lang="en-US"/>
          </a:p>
        </p:txBody>
      </p:sp>
    </p:spTree>
    <p:extLst>
      <p:ext uri="{BB962C8B-B14F-4D97-AF65-F5344CB8AC3E}">
        <p14:creationId xmlns:p14="http://schemas.microsoft.com/office/powerpoint/2010/main" val="605590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21</a:t>
            </a:fld>
            <a:endParaRPr lang="en-US"/>
          </a:p>
        </p:txBody>
      </p:sp>
    </p:spTree>
    <p:extLst>
      <p:ext uri="{BB962C8B-B14F-4D97-AF65-F5344CB8AC3E}">
        <p14:creationId xmlns:p14="http://schemas.microsoft.com/office/powerpoint/2010/main" val="4056804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22</a:t>
            </a:fld>
            <a:endParaRPr lang="en-US"/>
          </a:p>
        </p:txBody>
      </p:sp>
    </p:spTree>
    <p:extLst>
      <p:ext uri="{BB962C8B-B14F-4D97-AF65-F5344CB8AC3E}">
        <p14:creationId xmlns:p14="http://schemas.microsoft.com/office/powerpoint/2010/main" val="4184289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23</a:t>
            </a:fld>
            <a:endParaRPr lang="en-US"/>
          </a:p>
        </p:txBody>
      </p:sp>
    </p:spTree>
    <p:extLst>
      <p:ext uri="{BB962C8B-B14F-4D97-AF65-F5344CB8AC3E}">
        <p14:creationId xmlns:p14="http://schemas.microsoft.com/office/powerpoint/2010/main" val="694009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24</a:t>
            </a:fld>
            <a:endParaRPr lang="en-US"/>
          </a:p>
        </p:txBody>
      </p:sp>
    </p:spTree>
    <p:extLst>
      <p:ext uri="{BB962C8B-B14F-4D97-AF65-F5344CB8AC3E}">
        <p14:creationId xmlns:p14="http://schemas.microsoft.com/office/powerpoint/2010/main" val="3029986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25</a:t>
            </a:fld>
            <a:endParaRPr lang="en-US"/>
          </a:p>
        </p:txBody>
      </p:sp>
    </p:spTree>
    <p:extLst>
      <p:ext uri="{BB962C8B-B14F-4D97-AF65-F5344CB8AC3E}">
        <p14:creationId xmlns:p14="http://schemas.microsoft.com/office/powerpoint/2010/main" val="3919550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Programın genel tanıtımı</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İstihdam olanakları </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Öğrencilere sunduğu olanaklar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Anabilim dalındaki atölye, laboratuvar, stüdyo vb. gibi birimlerin gezilerek tanıtılması (Bu aşama, bilgilendirme toplantısının ardından danışmanlar tarafından gerçekleştirecektir)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Birim Web sayfası ve işlevleri hakkında bilgilendirme.</a:t>
            </a:r>
            <a:endParaRPr lang="en-US" sz="1200" dirty="0">
              <a:solidFill>
                <a:schemeClr val="tx1"/>
              </a:solidFill>
              <a:latin typeface="+mn-lt"/>
              <a:ea typeface="Helvetica Neue Light" panose="02000403000000020004" pitchFamily="2" charset="0"/>
              <a:cs typeface="Helvetica Neue" panose="02000503000000020004" pitchFamily="2"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26</a:t>
            </a:fld>
            <a:endParaRPr lang="en-US"/>
          </a:p>
        </p:txBody>
      </p:sp>
    </p:spTree>
    <p:extLst>
      <p:ext uri="{BB962C8B-B14F-4D97-AF65-F5344CB8AC3E}">
        <p14:creationId xmlns:p14="http://schemas.microsoft.com/office/powerpoint/2010/main" val="537615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27</a:t>
            </a:fld>
            <a:endParaRPr lang="en-US"/>
          </a:p>
        </p:txBody>
      </p:sp>
    </p:spTree>
    <p:extLst>
      <p:ext uri="{BB962C8B-B14F-4D97-AF65-F5344CB8AC3E}">
        <p14:creationId xmlns:p14="http://schemas.microsoft.com/office/powerpoint/2010/main" val="3335701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tr-TR" dirty="0"/>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28</a:t>
            </a:fld>
            <a:endParaRPr lang="en-US"/>
          </a:p>
        </p:txBody>
      </p:sp>
    </p:spTree>
    <p:extLst>
      <p:ext uri="{BB962C8B-B14F-4D97-AF65-F5344CB8AC3E}">
        <p14:creationId xmlns:p14="http://schemas.microsoft.com/office/powerpoint/2010/main" val="3875456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29</a:t>
            </a:fld>
            <a:endParaRPr lang="en-US"/>
          </a:p>
        </p:txBody>
      </p:sp>
    </p:spTree>
    <p:extLst>
      <p:ext uri="{BB962C8B-B14F-4D97-AF65-F5344CB8AC3E}">
        <p14:creationId xmlns:p14="http://schemas.microsoft.com/office/powerpoint/2010/main" val="422730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Bu program kapsamında ilk olarak sizlere üniversitemiz, bağlı olduğumuz </a:t>
            </a:r>
            <a:r>
              <a:rPr lang="tr-TR" b="1" noProof="0" dirty="0">
                <a:solidFill>
                  <a:schemeClr val="tx1"/>
                </a:solidFill>
                <a:latin typeface="+mn-lt"/>
              </a:rPr>
              <a:t>fakülte</a:t>
            </a:r>
            <a:r>
              <a:rPr lang="tr-TR" noProof="0" dirty="0">
                <a:solidFill>
                  <a:schemeClr val="tx1"/>
                </a:solidFill>
                <a:latin typeface="+mn-lt"/>
              </a:rPr>
              <a:t> ve bölümümüz/programımız hakkında bilgiler aktarılacak.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Birimimizde yer alan </a:t>
            </a:r>
            <a:r>
              <a:rPr lang="tr-TR" b="1" noProof="0" dirty="0">
                <a:solidFill>
                  <a:schemeClr val="tx1"/>
                </a:solidFill>
                <a:latin typeface="+mn-lt"/>
              </a:rPr>
              <a:t>öğretim üyelerimiz kendileri tanıtarak </a:t>
            </a:r>
            <a:r>
              <a:rPr lang="tr-TR" noProof="0" dirty="0">
                <a:solidFill>
                  <a:schemeClr val="tx1"/>
                </a:solidFill>
                <a:latin typeface="+mn-lt"/>
              </a:rPr>
              <a:t>dersleri hakkında bilgiler sunacaklar.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Akademik danışmanlarınızı tanıyacak ve sizlerden beklentilerini öğreneceksiniz.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Yeni müfredatımız hakkında bilgilendirmeler yapılacak.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Ayrıca sizlerin uyum sürecini hızlandırmak için ders kayıt, sınavlar, ölçme ve değerlendirme, kimlik kartları, ve daha birçok faydalı bilgilerin yer aldığı sunumlarımız olacak.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Lütfen program sırasında aklınıza takılan konulardaki sorularınızı not alınız ve soru-cevap bölümünde bizlerle paylaşınız.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Son kısımda ise birim oryantasyon programımızı değerlendireceğiniz anketimiz yer alacaktır.</a:t>
            </a:r>
          </a:p>
        </p:txBody>
      </p:sp>
      <p:sp>
        <p:nvSpPr>
          <p:cNvPr id="4" name="Slide Number Placeholder 3"/>
          <p:cNvSpPr>
            <a:spLocks noGrp="1"/>
          </p:cNvSpPr>
          <p:nvPr>
            <p:ph type="sldNum" sz="quarter" idx="5"/>
          </p:nvPr>
        </p:nvSpPr>
        <p:spPr/>
        <p:txBody>
          <a:bodyPr/>
          <a:lstStyle/>
          <a:p>
            <a:fld id="{E94CF8B0-938A-B940-827E-E11CB1E17B31}" type="slidenum">
              <a:rPr lang="en-US" smtClean="0"/>
              <a:t>3</a:t>
            </a:fld>
            <a:endParaRPr lang="en-US"/>
          </a:p>
        </p:txBody>
      </p:sp>
    </p:spTree>
    <p:extLst>
      <p:ext uri="{BB962C8B-B14F-4D97-AF65-F5344CB8AC3E}">
        <p14:creationId xmlns:p14="http://schemas.microsoft.com/office/powerpoint/2010/main" val="3036466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tr-TR" sz="1200" dirty="0">
                <a:effectLst/>
                <a:latin typeface="+mn-lt"/>
                <a:ea typeface="Calibri" panose="020F0502020204030204" pitchFamily="34" charset="0"/>
                <a:cs typeface="Times New Roman" panose="02020603050405020304" pitchFamily="18" charset="0"/>
              </a:rPr>
              <a:t>Öğretim elamanlarının kendisini tanıtması, ofis ve iletişim bilgilerinin/yollarının paylaşılması (ofis saatleri, e-posta ve sosyal medya hesapları vb. iletişim adreslerinin paylaşımı. </a:t>
            </a:r>
            <a:endParaRPr lang="en-US" sz="1200" dirty="0">
              <a:effectLst/>
              <a:latin typeface="+mn-lt"/>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Wingdings" pitchFamily="2" charset="2"/>
              <a:buChar char="§"/>
            </a:pPr>
            <a:r>
              <a:rPr lang="tr-TR" sz="1200" dirty="0">
                <a:effectLst/>
                <a:latin typeface="+mn-lt"/>
                <a:ea typeface="Calibri" panose="020F0502020204030204" pitchFamily="34" charset="0"/>
                <a:cs typeface="Times New Roman" panose="02020603050405020304" pitchFamily="18" charset="0"/>
              </a:rPr>
              <a:t>Öğrenci sayısının uygun olduğu durumlarda öğrencilerin kendilerini tanıtması.</a:t>
            </a:r>
            <a:endParaRPr lang="en-US" sz="1200" dirty="0">
              <a:effectLst/>
              <a:latin typeface="+mn-lt"/>
              <a:ea typeface="Calibri" panose="020F0502020204030204" pitchFamily="34" charset="0"/>
              <a:cs typeface="Times New Roman" panose="02020603050405020304" pitchFamily="18"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30</a:t>
            </a:fld>
            <a:endParaRPr lang="en-US"/>
          </a:p>
        </p:txBody>
      </p:sp>
    </p:spTree>
    <p:extLst>
      <p:ext uri="{BB962C8B-B14F-4D97-AF65-F5344CB8AC3E}">
        <p14:creationId xmlns:p14="http://schemas.microsoft.com/office/powerpoint/2010/main" val="1843968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(Bölüm başkanı tarafından danışmanın görevleri hakkında bilgi verildiği aşama)</a:t>
            </a:r>
          </a:p>
        </p:txBody>
      </p:sp>
      <p:sp>
        <p:nvSpPr>
          <p:cNvPr id="4" name="Slide Number Placeholder 3"/>
          <p:cNvSpPr>
            <a:spLocks noGrp="1"/>
          </p:cNvSpPr>
          <p:nvPr>
            <p:ph type="sldNum" sz="quarter" idx="5"/>
          </p:nvPr>
        </p:nvSpPr>
        <p:spPr/>
        <p:txBody>
          <a:bodyPr/>
          <a:lstStyle/>
          <a:p>
            <a:fld id="{E94CF8B0-938A-B940-827E-E11CB1E17B31}" type="slidenum">
              <a:rPr lang="en-US" smtClean="0"/>
              <a:t>31</a:t>
            </a:fld>
            <a:endParaRPr lang="en-US"/>
          </a:p>
        </p:txBody>
      </p:sp>
    </p:spTree>
    <p:extLst>
      <p:ext uri="{BB962C8B-B14F-4D97-AF65-F5344CB8AC3E}">
        <p14:creationId xmlns:p14="http://schemas.microsoft.com/office/powerpoint/2010/main" val="95106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Her sınıf ya da şubenin danışmanının ilgili öğrencilere tanıtılması.</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Hangi durumlarda danışmanla iletişime geçileceği konusunda bilgilendirme.</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Danışmanların ofis saatleri ve iletişim kanalları hakkında açıklama.</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32</a:t>
            </a:fld>
            <a:endParaRPr lang="en-US"/>
          </a:p>
        </p:txBody>
      </p:sp>
    </p:spTree>
    <p:extLst>
      <p:ext uri="{BB962C8B-B14F-4D97-AF65-F5344CB8AC3E}">
        <p14:creationId xmlns:p14="http://schemas.microsoft.com/office/powerpoint/2010/main" val="3675643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33</a:t>
            </a:fld>
            <a:endParaRPr lang="en-US"/>
          </a:p>
        </p:txBody>
      </p:sp>
    </p:spTree>
    <p:extLst>
      <p:ext uri="{BB962C8B-B14F-4D97-AF65-F5344CB8AC3E}">
        <p14:creationId xmlns:p14="http://schemas.microsoft.com/office/powerpoint/2010/main" val="1693759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Kimlik kartlarının ne zaman ve nasıl verileceği bilgisinin aktarılması.</a:t>
            </a:r>
          </a:p>
        </p:txBody>
      </p:sp>
      <p:sp>
        <p:nvSpPr>
          <p:cNvPr id="4" name="Slide Number Placeholder 3"/>
          <p:cNvSpPr>
            <a:spLocks noGrp="1"/>
          </p:cNvSpPr>
          <p:nvPr>
            <p:ph type="sldNum" sz="quarter" idx="5"/>
          </p:nvPr>
        </p:nvSpPr>
        <p:spPr/>
        <p:txBody>
          <a:bodyPr/>
          <a:lstStyle/>
          <a:p>
            <a:fld id="{E94CF8B0-938A-B940-827E-E11CB1E17B31}" type="slidenum">
              <a:rPr lang="en-US" smtClean="0"/>
              <a:t>34</a:t>
            </a:fld>
            <a:endParaRPr lang="en-US"/>
          </a:p>
        </p:txBody>
      </p:sp>
    </p:spTree>
    <p:extLst>
      <p:ext uri="{BB962C8B-B14F-4D97-AF65-F5344CB8AC3E}">
        <p14:creationId xmlns:p14="http://schemas.microsoft.com/office/powerpoint/2010/main" val="3633010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35</a:t>
            </a:fld>
            <a:endParaRPr lang="en-US"/>
          </a:p>
        </p:txBody>
      </p:sp>
    </p:spTree>
    <p:extLst>
      <p:ext uri="{BB962C8B-B14F-4D97-AF65-F5344CB8AC3E}">
        <p14:creationId xmlns:p14="http://schemas.microsoft.com/office/powerpoint/2010/main" val="130081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(Bölüm başkanı veya danışman tarafından müfredat ve eğitimle ilgili genel bilgilerin verildiği aşama)</a:t>
            </a:r>
            <a:r>
              <a:rPr lang="en-US" sz="1200" dirty="0">
                <a:effectLst/>
                <a:latin typeface="+mn-lt"/>
              </a:rPr>
              <a:t> </a:t>
            </a:r>
            <a:endParaRPr lang="en-TR"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36</a:t>
            </a:fld>
            <a:endParaRPr lang="en-US"/>
          </a:p>
        </p:txBody>
      </p:sp>
    </p:spTree>
    <p:extLst>
      <p:ext uri="{BB962C8B-B14F-4D97-AF65-F5344CB8AC3E}">
        <p14:creationId xmlns:p14="http://schemas.microsoft.com/office/powerpoint/2010/main" val="3256655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(İlk yıl derslerinin tanıtılması)</a:t>
            </a:r>
            <a:r>
              <a:rPr lang="en-US" sz="1200" dirty="0">
                <a:effectLst/>
                <a:latin typeface="+mn-lt"/>
              </a:rPr>
              <a:t> </a:t>
            </a:r>
            <a:endParaRPr lang="en-TR"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37</a:t>
            </a:fld>
            <a:endParaRPr lang="en-US"/>
          </a:p>
        </p:txBody>
      </p:sp>
    </p:spTree>
    <p:extLst>
      <p:ext uri="{BB962C8B-B14F-4D97-AF65-F5344CB8AC3E}">
        <p14:creationId xmlns:p14="http://schemas.microsoft.com/office/powerpoint/2010/main" val="1482353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38</a:t>
            </a:fld>
            <a:endParaRPr lang="en-US"/>
          </a:p>
        </p:txBody>
      </p:sp>
    </p:spTree>
    <p:extLst>
      <p:ext uri="{BB962C8B-B14F-4D97-AF65-F5344CB8AC3E}">
        <p14:creationId xmlns:p14="http://schemas.microsoft.com/office/powerpoint/2010/main" val="2486037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39</a:t>
            </a:fld>
            <a:endParaRPr lang="en-US"/>
          </a:p>
        </p:txBody>
      </p:sp>
    </p:spTree>
    <p:extLst>
      <p:ext uri="{BB962C8B-B14F-4D97-AF65-F5344CB8AC3E}">
        <p14:creationId xmlns:p14="http://schemas.microsoft.com/office/powerpoint/2010/main" val="172659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tr-TR" altLang="en-US" sz="1200" dirty="0">
                <a:solidFill>
                  <a:schemeClr val="tx1"/>
                </a:solidFill>
                <a:latin typeface="+mn-lt"/>
              </a:rPr>
              <a:t>Üniversiteler sadece eğitim sunan ya da araştırma yapan kurumlar değildir ayrıca yetiştirdikleri bireyler ve yapılan uygulamalarla toplumun değişmesine katkı sunan yapılardır. Bu bağlamda ayrı ayrı değerlendirilen </a:t>
            </a:r>
            <a:r>
              <a:rPr lang="tr-TR" dirty="0">
                <a:solidFill>
                  <a:schemeClr val="tx1"/>
                </a:solidFill>
                <a:latin typeface="+mn-lt"/>
                <a:ea typeface="Helvetica Neue Medium" panose="02000503000000020004" pitchFamily="2" charset="0"/>
                <a:cs typeface="Helvetica Neue Medium" panose="02000503000000020004" pitchFamily="2" charset="0"/>
              </a:rPr>
              <a:t>eğitim, araştırma ve toplumsal katkı </a:t>
            </a:r>
            <a:r>
              <a:rPr lang="tr-TR" altLang="en-US" sz="1200" dirty="0">
                <a:solidFill>
                  <a:schemeClr val="tx1"/>
                </a:solidFill>
                <a:latin typeface="+mn-lt"/>
              </a:rPr>
              <a:t>misyonlarını, Atatürk Üniversitesi </a:t>
            </a:r>
            <a:r>
              <a:rPr lang="tr-TR" dirty="0">
                <a:solidFill>
                  <a:schemeClr val="tx1"/>
                </a:solidFill>
                <a:latin typeface="+mn-lt"/>
                <a:ea typeface="Helvetica Neue Light" panose="02000403000000020004" pitchFamily="2" charset="0"/>
              </a:rPr>
              <a:t>bütünleşik bir yapıda sunmakta ve böylece </a:t>
            </a:r>
            <a:r>
              <a:rPr lang="tr-TR" dirty="0">
                <a:solidFill>
                  <a:schemeClr val="tx1"/>
                </a:solidFill>
                <a:latin typeface="+mn-lt"/>
                <a:ea typeface="Helvetica Neue Medium" panose="02000503000000020004" pitchFamily="2" charset="0"/>
                <a:cs typeface="Helvetica Neue Medium" panose="02000503000000020004" pitchFamily="2" charset="0"/>
              </a:rPr>
              <a:t>üniversitenin etkisini genişletmeyi</a:t>
            </a:r>
            <a:r>
              <a:rPr lang="tr-TR" dirty="0">
                <a:solidFill>
                  <a:schemeClr val="tx1"/>
                </a:solidFill>
                <a:latin typeface="+mn-lt"/>
                <a:ea typeface="Helvetica Neue Light" panose="02000403000000020004" pitchFamily="2" charset="0"/>
              </a:rPr>
              <a:t> hedeflemektedir. </a:t>
            </a:r>
            <a:r>
              <a:rPr lang="tr-TR" altLang="en-US" sz="1200" dirty="0">
                <a:solidFill>
                  <a:schemeClr val="tx1"/>
                </a:solidFill>
                <a:latin typeface="+mn-lt"/>
              </a:rPr>
              <a:t>Üniversitemiz bu üç misyon ve 7 alan ile birlikte eğitimin niteliğini artırmak ve bu sayede her yönüyle donanımlı insan kaynağını oluşturmayı benimsemiştir.</a:t>
            </a:r>
            <a:endParaRPr lang="tr-TR" dirty="0">
              <a:solidFill>
                <a:schemeClr val="tx1"/>
              </a:solidFill>
              <a:latin typeface="+mn-lt"/>
              <a:ea typeface="Helvetica Neue Light" panose="02000403000000020004" pitchFamily="2"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a:t>
            </a:fld>
            <a:endParaRPr lang="en-US"/>
          </a:p>
        </p:txBody>
      </p:sp>
    </p:spTree>
    <p:extLst>
      <p:ext uri="{BB962C8B-B14F-4D97-AF65-F5344CB8AC3E}">
        <p14:creationId xmlns:p14="http://schemas.microsoft.com/office/powerpoint/2010/main" val="1391589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40</a:t>
            </a:fld>
            <a:endParaRPr lang="en-US"/>
          </a:p>
        </p:txBody>
      </p:sp>
    </p:spTree>
    <p:extLst>
      <p:ext uri="{BB962C8B-B14F-4D97-AF65-F5344CB8AC3E}">
        <p14:creationId xmlns:p14="http://schemas.microsoft.com/office/powerpoint/2010/main" val="808420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41</a:t>
            </a:fld>
            <a:endParaRPr lang="en-US"/>
          </a:p>
        </p:txBody>
      </p:sp>
    </p:spTree>
    <p:extLst>
      <p:ext uri="{BB962C8B-B14F-4D97-AF65-F5344CB8AC3E}">
        <p14:creationId xmlns:p14="http://schemas.microsoft.com/office/powerpoint/2010/main" val="1165381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42</a:t>
            </a:fld>
            <a:endParaRPr lang="en-US"/>
          </a:p>
        </p:txBody>
      </p:sp>
    </p:spTree>
    <p:extLst>
      <p:ext uri="{BB962C8B-B14F-4D97-AF65-F5344CB8AC3E}">
        <p14:creationId xmlns:p14="http://schemas.microsoft.com/office/powerpoint/2010/main" val="2373577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43</a:t>
            </a:fld>
            <a:endParaRPr lang="en-US"/>
          </a:p>
        </p:txBody>
      </p:sp>
    </p:spTree>
    <p:extLst>
      <p:ext uri="{BB962C8B-B14F-4D97-AF65-F5344CB8AC3E}">
        <p14:creationId xmlns:p14="http://schemas.microsoft.com/office/powerpoint/2010/main" val="4162893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44</a:t>
            </a:fld>
            <a:endParaRPr lang="en-US"/>
          </a:p>
        </p:txBody>
      </p:sp>
    </p:spTree>
    <p:extLst>
      <p:ext uri="{BB962C8B-B14F-4D97-AF65-F5344CB8AC3E}">
        <p14:creationId xmlns:p14="http://schemas.microsoft.com/office/powerpoint/2010/main" val="2543181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45</a:t>
            </a:fld>
            <a:endParaRPr lang="en-US"/>
          </a:p>
        </p:txBody>
      </p:sp>
    </p:spTree>
    <p:extLst>
      <p:ext uri="{BB962C8B-B14F-4D97-AF65-F5344CB8AC3E}">
        <p14:creationId xmlns:p14="http://schemas.microsoft.com/office/powerpoint/2010/main" val="602554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46</a:t>
            </a:fld>
            <a:endParaRPr lang="en-US"/>
          </a:p>
        </p:txBody>
      </p:sp>
    </p:spTree>
    <p:extLst>
      <p:ext uri="{BB962C8B-B14F-4D97-AF65-F5344CB8AC3E}">
        <p14:creationId xmlns:p14="http://schemas.microsoft.com/office/powerpoint/2010/main" val="789114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47</a:t>
            </a:fld>
            <a:endParaRPr lang="en-US"/>
          </a:p>
        </p:txBody>
      </p:sp>
    </p:spTree>
    <p:extLst>
      <p:ext uri="{BB962C8B-B14F-4D97-AF65-F5344CB8AC3E}">
        <p14:creationId xmlns:p14="http://schemas.microsoft.com/office/powerpoint/2010/main" val="3967036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48</a:t>
            </a:fld>
            <a:endParaRPr lang="en-US"/>
          </a:p>
        </p:txBody>
      </p:sp>
    </p:spTree>
    <p:extLst>
      <p:ext uri="{BB962C8B-B14F-4D97-AF65-F5344CB8AC3E}">
        <p14:creationId xmlns:p14="http://schemas.microsoft.com/office/powerpoint/2010/main" val="385467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49</a:t>
            </a:fld>
            <a:endParaRPr lang="en-US"/>
          </a:p>
        </p:txBody>
      </p:sp>
    </p:spTree>
    <p:extLst>
      <p:ext uri="{BB962C8B-B14F-4D97-AF65-F5344CB8AC3E}">
        <p14:creationId xmlns:p14="http://schemas.microsoft.com/office/powerpoint/2010/main" val="2896296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bünyesinde 3 seviyede eğitim-öğretim faaliyetleri sunulmaktadır.</a:t>
            </a:r>
          </a:p>
          <a:p>
            <a:r>
              <a:rPr lang="tr-TR" b="1" dirty="0" err="1">
                <a:solidFill>
                  <a:schemeClr val="tx1"/>
                </a:solidFill>
                <a:latin typeface="+mn-lt"/>
              </a:rPr>
              <a:t>Önlisans</a:t>
            </a:r>
            <a:r>
              <a:rPr lang="tr-TR" b="1" dirty="0">
                <a:solidFill>
                  <a:schemeClr val="tx1"/>
                </a:solidFill>
                <a:latin typeface="+mn-lt"/>
              </a:rPr>
              <a:t> </a:t>
            </a:r>
            <a:r>
              <a:rPr lang="tr-TR" dirty="0">
                <a:solidFill>
                  <a:schemeClr val="tx1"/>
                </a:solidFill>
                <a:latin typeface="+mn-lt"/>
              </a:rPr>
              <a:t>düzeyinde 2 yıllık programları kapsayan 13 Meslek Yüksekokul yer almaktadır. </a:t>
            </a:r>
          </a:p>
          <a:p>
            <a:r>
              <a:rPr lang="tr-TR" dirty="0">
                <a:solidFill>
                  <a:schemeClr val="tx1"/>
                </a:solidFill>
                <a:latin typeface="+mn-lt"/>
              </a:rPr>
              <a:t>Üniversitemizde 4 yıllık programların yer aldığı </a:t>
            </a:r>
            <a:r>
              <a:rPr lang="tr-TR" b="1" dirty="0">
                <a:solidFill>
                  <a:schemeClr val="tx1"/>
                </a:solidFill>
                <a:latin typeface="+mn-lt"/>
              </a:rPr>
              <a:t>lisans</a:t>
            </a:r>
            <a:r>
              <a:rPr lang="tr-TR" dirty="0">
                <a:solidFill>
                  <a:schemeClr val="tx1"/>
                </a:solidFill>
                <a:latin typeface="+mn-lt"/>
              </a:rPr>
              <a:t> düzeyinde </a:t>
            </a:r>
            <a:r>
              <a:rPr lang="tr-TR" dirty="0" err="1">
                <a:solidFill>
                  <a:schemeClr val="tx1"/>
                </a:solidFill>
                <a:latin typeface="+mn-lt"/>
              </a:rPr>
              <a:t>Açıköğretim</a:t>
            </a:r>
            <a:r>
              <a:rPr lang="tr-TR" dirty="0">
                <a:solidFill>
                  <a:schemeClr val="tx1"/>
                </a:solidFill>
                <a:latin typeface="+mn-lt"/>
              </a:rPr>
              <a:t> Fakültesi dahil 23 fakülte, 1 yüksekokul ve 1 konservatuvar mevcuttur. </a:t>
            </a:r>
          </a:p>
          <a:p>
            <a:r>
              <a:rPr lang="tr-TR" dirty="0">
                <a:solidFill>
                  <a:schemeClr val="tx1"/>
                </a:solidFill>
                <a:latin typeface="+mn-lt"/>
              </a:rPr>
              <a:t>Son olarak, </a:t>
            </a:r>
            <a:r>
              <a:rPr lang="tr-TR" b="1" dirty="0">
                <a:solidFill>
                  <a:schemeClr val="tx1"/>
                </a:solidFill>
                <a:latin typeface="+mn-lt"/>
              </a:rPr>
              <a:t>lisansüstü</a:t>
            </a:r>
            <a:r>
              <a:rPr lang="tr-TR" dirty="0">
                <a:solidFill>
                  <a:schemeClr val="tx1"/>
                </a:solidFill>
                <a:latin typeface="+mn-lt"/>
              </a:rPr>
              <a:t> seviyesi ise yüksek lisans, sanatta yeterlilik ve doktora programlarını kapsamaktadır. Bu programlar 8 enstitü ile yürütülmektedir. </a:t>
            </a:r>
          </a:p>
          <a:p>
            <a:r>
              <a:rPr lang="tr-TR" dirty="0">
                <a:solidFill>
                  <a:schemeClr val="tx1"/>
                </a:solidFill>
                <a:latin typeface="+mn-lt"/>
              </a:rPr>
              <a:t>Üniversitemiz, 67.000 üzerinde öğrencisi ile Türkiye’nin ikinci büyük üniversitesi konumundadır.</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5</a:t>
            </a:fld>
            <a:endParaRPr lang="en-US"/>
          </a:p>
        </p:txBody>
      </p:sp>
    </p:spTree>
    <p:extLst>
      <p:ext uri="{BB962C8B-B14F-4D97-AF65-F5344CB8AC3E}">
        <p14:creationId xmlns:p14="http://schemas.microsoft.com/office/powerpoint/2010/main" val="1252862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50</a:t>
            </a:fld>
            <a:endParaRPr lang="en-US"/>
          </a:p>
        </p:txBody>
      </p:sp>
    </p:spTree>
    <p:extLst>
      <p:ext uri="{BB962C8B-B14F-4D97-AF65-F5344CB8AC3E}">
        <p14:creationId xmlns:p14="http://schemas.microsoft.com/office/powerpoint/2010/main" val="3268448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51</a:t>
            </a:fld>
            <a:endParaRPr lang="en-US"/>
          </a:p>
        </p:txBody>
      </p:sp>
    </p:spTree>
    <p:extLst>
      <p:ext uri="{BB962C8B-B14F-4D97-AF65-F5344CB8AC3E}">
        <p14:creationId xmlns:p14="http://schemas.microsoft.com/office/powerpoint/2010/main" val="30834296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52</a:t>
            </a:fld>
            <a:endParaRPr lang="en-US"/>
          </a:p>
        </p:txBody>
      </p:sp>
    </p:spTree>
    <p:extLst>
      <p:ext uri="{BB962C8B-B14F-4D97-AF65-F5344CB8AC3E}">
        <p14:creationId xmlns:p14="http://schemas.microsoft.com/office/powerpoint/2010/main" val="3626897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53</a:t>
            </a:fld>
            <a:endParaRPr lang="en-US"/>
          </a:p>
        </p:txBody>
      </p:sp>
    </p:spTree>
    <p:extLst>
      <p:ext uri="{BB962C8B-B14F-4D97-AF65-F5344CB8AC3E}">
        <p14:creationId xmlns:p14="http://schemas.microsoft.com/office/powerpoint/2010/main" val="641231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54</a:t>
            </a:fld>
            <a:endParaRPr lang="en-US"/>
          </a:p>
        </p:txBody>
      </p:sp>
    </p:spTree>
    <p:extLst>
      <p:ext uri="{BB962C8B-B14F-4D97-AF65-F5344CB8AC3E}">
        <p14:creationId xmlns:p14="http://schemas.microsoft.com/office/powerpoint/2010/main" val="22562287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55</a:t>
            </a:fld>
            <a:endParaRPr lang="en-US"/>
          </a:p>
        </p:txBody>
      </p:sp>
    </p:spTree>
    <p:extLst>
      <p:ext uri="{BB962C8B-B14F-4D97-AF65-F5344CB8AC3E}">
        <p14:creationId xmlns:p14="http://schemas.microsoft.com/office/powerpoint/2010/main" val="4168023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56</a:t>
            </a:fld>
            <a:endParaRPr lang="en-US"/>
          </a:p>
        </p:txBody>
      </p:sp>
    </p:spTree>
    <p:extLst>
      <p:ext uri="{BB962C8B-B14F-4D97-AF65-F5344CB8AC3E}">
        <p14:creationId xmlns:p14="http://schemas.microsoft.com/office/powerpoint/2010/main" val="1649343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57</a:t>
            </a:fld>
            <a:endParaRPr lang="en-US"/>
          </a:p>
        </p:txBody>
      </p:sp>
    </p:spTree>
    <p:extLst>
      <p:ext uri="{BB962C8B-B14F-4D97-AF65-F5344CB8AC3E}">
        <p14:creationId xmlns:p14="http://schemas.microsoft.com/office/powerpoint/2010/main" val="1192702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58</a:t>
            </a:fld>
            <a:endParaRPr lang="en-US"/>
          </a:p>
        </p:txBody>
      </p:sp>
    </p:spTree>
    <p:extLst>
      <p:ext uri="{BB962C8B-B14F-4D97-AF65-F5344CB8AC3E}">
        <p14:creationId xmlns:p14="http://schemas.microsoft.com/office/powerpoint/2010/main" val="1401771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59</a:t>
            </a:fld>
            <a:endParaRPr lang="en-US"/>
          </a:p>
        </p:txBody>
      </p:sp>
    </p:spTree>
    <p:extLst>
      <p:ext uri="{BB962C8B-B14F-4D97-AF65-F5344CB8AC3E}">
        <p14:creationId xmlns:p14="http://schemas.microsoft.com/office/powerpoint/2010/main" val="72243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 araştırma ve uygulama alanlarında çalışmalar yürüten 45 merkezle (AUM: Araştırma ve Uygulama Merkezi / UAM: Uygulama ve Araştırma Merkezi) farklı bilim dallarına katkı sağlamaktadır. Sizler bu merkezlerimizi ziyaret edebilir ve birim yöneticilerinden detaylı bilgiler alabilirsiniz.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6</a:t>
            </a:fld>
            <a:endParaRPr lang="en-US"/>
          </a:p>
        </p:txBody>
      </p:sp>
    </p:spTree>
    <p:extLst>
      <p:ext uri="{BB962C8B-B14F-4D97-AF65-F5344CB8AC3E}">
        <p14:creationId xmlns:p14="http://schemas.microsoft.com/office/powerpoint/2010/main" val="1314483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Üniversitesi’nde eğitim ve araştırmanın yanında sosyal hayata yönelik öğretim elemanlarımız ve öğrencilerimizin yürüttüğü projelerle toplumsal sorulara çözüm önerileri sunulmaktadır.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Öğrencilerin toplumla birliktelik duygularının gelişmesini sağlamak ve toplumsal sürece her yönüyle olumlu katkıda bulunabilme yetkinliğini kazandırabilmek için sunulan sosyal sorumluluk projelerini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Lisans ve </a:t>
            </a:r>
            <a:r>
              <a:rPr lang="tr-TR" sz="1200" dirty="0" err="1">
                <a:solidFill>
                  <a:schemeClr val="tx1"/>
                </a:solidFill>
                <a:latin typeface="+mn-lt"/>
                <a:ea typeface="Helvetica Neue Light" panose="02000403000000020004" pitchFamily="2" charset="0"/>
              </a:rPr>
              <a:t>önlisans</a:t>
            </a:r>
            <a:r>
              <a:rPr lang="tr-TR" sz="1200" dirty="0">
                <a:solidFill>
                  <a:schemeClr val="tx1"/>
                </a:solidFill>
                <a:latin typeface="+mn-lt"/>
                <a:ea typeface="Helvetica Neue Light" panose="02000403000000020004" pitchFamily="2" charset="0"/>
              </a:rPr>
              <a:t> programlarında eğitim gören öğrencilerimiz, </a:t>
            </a:r>
            <a:r>
              <a:rPr lang="tr-TR" sz="1200" b="1" dirty="0">
                <a:solidFill>
                  <a:schemeClr val="tx1"/>
                </a:solidFill>
                <a:latin typeface="+mn-lt"/>
                <a:ea typeface="Helvetica Neue Medium" panose="02000503000000020004" pitchFamily="2" charset="0"/>
                <a:cs typeface="Helvetica Neue Medium" panose="02000503000000020004" pitchFamily="2" charset="0"/>
              </a:rPr>
              <a:t>Toplumsal Duyarlılık Projeleri Uygulama ve Araştırma Merkezine </a:t>
            </a:r>
            <a:r>
              <a:rPr lang="tr-TR" sz="1200" dirty="0">
                <a:solidFill>
                  <a:schemeClr val="tx1"/>
                </a:solidFill>
                <a:latin typeface="+mn-lt"/>
                <a:ea typeface="Helvetica Neue Light" panose="02000403000000020004" pitchFamily="2" charset="0"/>
              </a:rPr>
              <a:t>üzerinden sosyal sorumluluk projelerini sunabilmekte ve uygulamaları için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bağlamda üniversitemiz öğrencileri tarafından birçok proje hayata geçirilmiştir. YÖK tarafından her yıl yayınlanan Üniversite İzleme ve Değerlendirme Raporunda Üniversitemiz 2020 ve 2021 yıllarında sosyal sorumluluk projesi sayısının en yüksek olduğu üniversite olarak belirlenmiştir. </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öğrencilerimizin alanlarında eğitim almanın dışında topluma duyarlı ve sorunlar için yaratıcı fikirler ortaya koyma çabalarının bir ürünüdür.</a:t>
            </a:r>
          </a:p>
          <a:p>
            <a:pPr marL="288925" indent="-282575">
              <a:spcAft>
                <a:spcPts val="600"/>
              </a:spcAft>
              <a:buFont typeface="Wingdings" pitchFamily="2" charset="2"/>
              <a:buChar char="§"/>
            </a:pPr>
            <a:endParaRPr lang="tr-TR" sz="1200" dirty="0">
              <a:latin typeface="Helvetica Neue Light" panose="02000403000000020004" pitchFamily="2" charset="0"/>
              <a:ea typeface="Helvetica Neue Light" panose="020004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Helvetica Neue Light" panose="02000403000000020004" pitchFamily="2" charset="0"/>
              <a:ea typeface="Helvetica Neue Light" panose="02000403000000020004" pitchFamily="2"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7</a:t>
            </a:fld>
            <a:endParaRPr lang="en-US"/>
          </a:p>
        </p:txBody>
      </p:sp>
    </p:spTree>
    <p:extLst>
      <p:ext uri="{BB962C8B-B14F-4D97-AF65-F5344CB8AC3E}">
        <p14:creationId xmlns:p14="http://schemas.microsoft.com/office/powerpoint/2010/main" val="18235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ea typeface="Helvetica Neue" panose="02000503000000020004" pitchFamily="2" charset="0"/>
                <a:cs typeface="Helvetica Neue" panose="02000503000000020004" pitchFamily="2" charset="0"/>
              </a:rPr>
              <a:t>Bir Araştırma Üniversitesinde Eğitime Başlıyorsunuz!</a:t>
            </a:r>
            <a:endParaRPr lang="tr-TR" dirty="0">
              <a:solidFill>
                <a:schemeClr val="tx1"/>
              </a:solidFill>
              <a:latin typeface="+mn-lt"/>
            </a:endParaRPr>
          </a:p>
          <a:p>
            <a:r>
              <a:rPr lang="tr-TR" dirty="0">
                <a:solidFill>
                  <a:schemeClr val="tx1"/>
                </a:solidFill>
                <a:latin typeface="+mn-lt"/>
              </a:rPr>
              <a:t>2021 yılı Aralık ayında YÖK tarafından açıklanan listesinde 20 devlet üniversitesi ve 3 vakıf üniversitesi araştırma üniversitesi olarak belirlenmiştir. Atatürk Üniversitesi yürüttüğü farklı seviyedeki eğitim faaliyetleri, yapılan bilimsel çalışmalar ve topluma sunduğu katkılarından dolayı, YÖK tarafından araştırma üniversitesi statüsü kazanmıştır. Üniversitemiz bu ligde yer alan diğer yetkin üniversitelerle birlikte çalışmalarını devam ettirmektedir.</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8</a:t>
            </a:fld>
            <a:endParaRPr lang="en-US"/>
          </a:p>
        </p:txBody>
      </p:sp>
    </p:spTree>
    <p:extLst>
      <p:ext uri="{BB962C8B-B14F-4D97-AF65-F5344CB8AC3E}">
        <p14:creationId xmlns:p14="http://schemas.microsoft.com/office/powerpoint/2010/main" val="2366493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Peki Araştırma üniversitesi ne anlama geliyor?</a:t>
            </a:r>
          </a:p>
          <a:p>
            <a:r>
              <a:rPr lang="tr-TR" dirty="0">
                <a:solidFill>
                  <a:schemeClr val="tx1"/>
                </a:solidFill>
                <a:latin typeface="+mn-lt"/>
              </a:rPr>
              <a:t>Tanımlanmış genel özellikleri bakımından </a:t>
            </a:r>
          </a:p>
          <a:p>
            <a:r>
              <a:rPr lang="tr-TR" dirty="0">
                <a:solidFill>
                  <a:schemeClr val="tx1"/>
                </a:solidFill>
                <a:latin typeface="+mn-lt"/>
              </a:rPr>
              <a:t>Sunuda yer alan maddeleri okuyunuz! </a:t>
            </a:r>
          </a:p>
          <a:p>
            <a:r>
              <a:rPr lang="tr-TR" dirty="0">
                <a:solidFill>
                  <a:schemeClr val="tx1"/>
                </a:solidFill>
                <a:latin typeface="+mn-lt"/>
              </a:rPr>
              <a:t>Dünyanın tanınmış üniversiteleri arasındaki Harvard, California, Stanford, MIT ve listede yer alan diğer üniversiteler dünya sıralamasında ilk onda yer alan araştırma üniversiteleridir.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9</a:t>
            </a:fld>
            <a:endParaRPr lang="en-US"/>
          </a:p>
        </p:txBody>
      </p:sp>
    </p:spTree>
    <p:extLst>
      <p:ext uri="{BB962C8B-B14F-4D97-AF65-F5344CB8AC3E}">
        <p14:creationId xmlns:p14="http://schemas.microsoft.com/office/powerpoint/2010/main" val="3946834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page">
    <p:bg>
      <p:bgPr>
        <a:solidFill>
          <a:srgbClr val="201D52"/>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70539" y="2610847"/>
            <a:ext cx="10879131" cy="1485992"/>
          </a:xfrm>
        </p:spPr>
        <p:txBody>
          <a:bodyPr anchor="ctr">
            <a:normAutofit/>
          </a:bodyPr>
          <a:lstStyle>
            <a:lvl1pPr>
              <a:lnSpc>
                <a:spcPct val="90000"/>
              </a:lnSpc>
              <a:defRPr sz="5333" b="1" i="0" spc="0" baseline="0">
                <a:solidFill>
                  <a:schemeClr val="bg1"/>
                </a:solidFill>
                <a:latin typeface="Century Gothic" panose="020B0502020202020204" pitchFamily="34" charset="0"/>
                <a:cs typeface="Arial"/>
              </a:defRPr>
            </a:lvl1pPr>
          </a:lstStyle>
          <a:p>
            <a:r>
              <a:rPr lang="en-US" dirty="0"/>
              <a:t>Master Project</a:t>
            </a:r>
          </a:p>
        </p:txBody>
      </p:sp>
      <p:sp>
        <p:nvSpPr>
          <p:cNvPr id="9" name="Text Placeholder 19"/>
          <p:cNvSpPr>
            <a:spLocks noGrp="1"/>
          </p:cNvSpPr>
          <p:nvPr>
            <p:ph type="body" sz="quarter" idx="11" hasCustomPrompt="1"/>
          </p:nvPr>
        </p:nvSpPr>
        <p:spPr>
          <a:xfrm>
            <a:off x="670539" y="4297866"/>
            <a:ext cx="10879131" cy="642349"/>
          </a:xfrm>
        </p:spPr>
        <p:txBody>
          <a:bodyPr anchor="ctr">
            <a:noAutofit/>
          </a:bodyPr>
          <a:lstStyle>
            <a:lvl1pPr marL="0" indent="0">
              <a:buNone/>
              <a:defRPr sz="3200" b="0" spc="0" baseline="0">
                <a:solidFill>
                  <a:srgbClr val="A6A6A6"/>
                </a:solidFill>
                <a:latin typeface="Century Gothic" panose="020B0502020202020204" pitchFamily="34" charset="0"/>
                <a:cs typeface="Arial"/>
              </a:defRPr>
            </a:lvl1pPr>
          </a:lstStyle>
          <a:p>
            <a:pPr lvl="0"/>
            <a:r>
              <a:rPr lang="en-US" dirty="0"/>
              <a:t>School of Education</a:t>
            </a:r>
          </a:p>
        </p:txBody>
      </p:sp>
      <p:pic>
        <p:nvPicPr>
          <p:cNvPr id="7" name="Picture 6">
            <a:extLst>
              <a:ext uri="{FF2B5EF4-FFF2-40B4-BE49-F238E27FC236}">
                <a16:creationId xmlns:a16="http://schemas.microsoft.com/office/drawing/2014/main" id="{3C8AC109-1A10-CB40-9638-3BC799919AFE}"/>
              </a:ext>
            </a:extLst>
          </p:cNvPr>
          <p:cNvPicPr>
            <a:picLocks noChangeAspect="1"/>
          </p:cNvPicPr>
          <p:nvPr userDrawn="1"/>
        </p:nvPicPr>
        <p:blipFill rotWithShape="1">
          <a:blip r:embed="rId2"/>
          <a:srcRect l="3419" t="33231" b="33460"/>
          <a:stretch/>
        </p:blipFill>
        <p:spPr>
          <a:xfrm>
            <a:off x="0" y="14068"/>
            <a:ext cx="6780628" cy="1652553"/>
          </a:xfrm>
          <a:prstGeom prst="rect">
            <a:avLst/>
          </a:prstGeom>
        </p:spPr>
      </p:pic>
    </p:spTree>
    <p:extLst>
      <p:ext uri="{BB962C8B-B14F-4D97-AF65-F5344CB8AC3E}">
        <p14:creationId xmlns:p14="http://schemas.microsoft.com/office/powerpoint/2010/main" val="357549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9F9A-BA62-CE40-A0BD-431470889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99DA7C-13A3-764D-8428-2ECEF4DD273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A1E4FB-716E-E74A-9DC0-5BEA6C58C10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C85427-E906-AF46-98BD-CE5C3991F89A}"/>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6" name="Footer Placeholder 5">
            <a:extLst>
              <a:ext uri="{FF2B5EF4-FFF2-40B4-BE49-F238E27FC236}">
                <a16:creationId xmlns:a16="http://schemas.microsoft.com/office/drawing/2014/main" id="{DF5A812B-8397-B842-AD3B-8B9FAF15E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5417A-D12E-3045-BFE8-55730B6ED516}"/>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99466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39D7-3166-8C4C-83D6-51DB4B105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3D28F2-D8AB-FA46-82FA-1FE6179C4301}"/>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58E19BD-4E60-6F45-919F-6E2AAB86403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B9F308-4B67-B549-88BC-88B4DE1E92D0}"/>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6" name="Footer Placeholder 5">
            <a:extLst>
              <a:ext uri="{FF2B5EF4-FFF2-40B4-BE49-F238E27FC236}">
                <a16:creationId xmlns:a16="http://schemas.microsoft.com/office/drawing/2014/main" id="{F0A30340-2C6A-AC45-908B-875A7B1E3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F86D6-8CB2-594F-B6AA-596F721D9EFF}"/>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666498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A609-82D4-2A4B-ADA5-1EAD2D0E1D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AF5D09-F8AB-8C42-BE08-1F1D404D89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5693C-4D02-754E-989F-515620F088C6}"/>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5" name="Footer Placeholder 4">
            <a:extLst>
              <a:ext uri="{FF2B5EF4-FFF2-40B4-BE49-F238E27FC236}">
                <a16:creationId xmlns:a16="http://schemas.microsoft.com/office/drawing/2014/main" id="{4AC9D593-115E-DC40-A61E-085A2343A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84C35-126E-6A4C-9435-8EAFDAF56D7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438751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2A38A-D75B-094C-82BF-CF4209FA8FF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6383D1-C00E-804A-890F-785874C090B5}"/>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7429D-EE2E-5647-9C7D-1505271221E8}"/>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5" name="Footer Placeholder 4">
            <a:extLst>
              <a:ext uri="{FF2B5EF4-FFF2-40B4-BE49-F238E27FC236}">
                <a16:creationId xmlns:a16="http://schemas.microsoft.com/office/drawing/2014/main" id="{DAE4D2D0-9154-4541-849F-9FE930D66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5D7C2-5035-8D4C-9C91-B1B042510D4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15594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7C2D9-FD70-8E4D-BD31-F98435A7991B}"/>
              </a:ext>
            </a:extLst>
          </p:cNvPr>
          <p:cNvSpPr/>
          <p:nvPr userDrawn="1"/>
        </p:nvSpPr>
        <p:spPr>
          <a:xfrm>
            <a:off x="-139032" y="32033"/>
            <a:ext cx="568690" cy="6908593"/>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Rectangle 2">
            <a:extLst>
              <a:ext uri="{FF2B5EF4-FFF2-40B4-BE49-F238E27FC236}">
                <a16:creationId xmlns:a16="http://schemas.microsoft.com/office/drawing/2014/main" id="{E79E1F27-B4A2-B24B-B705-69B990026FB6}"/>
              </a:ext>
            </a:extLst>
          </p:cNvPr>
          <p:cNvSpPr/>
          <p:nvPr userDrawn="1"/>
        </p:nvSpPr>
        <p:spPr>
          <a:xfrm>
            <a:off x="-69516" y="-21388"/>
            <a:ext cx="12331032" cy="512342"/>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033389" y="490954"/>
            <a:ext cx="10244210" cy="1130545"/>
          </a:xfrm>
        </p:spPr>
        <p:txBody>
          <a:bodyPr>
            <a:noAutofit/>
          </a:bodyPr>
          <a:lstStyle>
            <a:lvl1pPr algn="ctr">
              <a:defRPr sz="2800" b="1" i="0" cap="none" spc="0">
                <a:solidFill>
                  <a:srgbClr val="404041"/>
                </a:solidFill>
                <a:latin typeface="Century Gothic" panose="020B0502020202020204" pitchFamily="34" charset="0"/>
                <a:cs typeface="Arial"/>
              </a:defRPr>
            </a:lvl1pPr>
          </a:lstStyle>
          <a:p>
            <a:endParaRPr lang="en-US" dirty="0"/>
          </a:p>
        </p:txBody>
      </p:sp>
      <p:sp>
        <p:nvSpPr>
          <p:cNvPr id="4" name="TextBox 3"/>
          <p:cNvSpPr txBox="1"/>
          <p:nvPr userDrawn="1"/>
        </p:nvSpPr>
        <p:spPr>
          <a:xfrm>
            <a:off x="4741335" y="4721414"/>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p:nvPr>
        </p:nvSpPr>
        <p:spPr>
          <a:xfrm>
            <a:off x="1033388" y="1674921"/>
            <a:ext cx="10244211" cy="5020451"/>
          </a:xfrm>
          <a:prstGeom prst="rect">
            <a:avLst/>
          </a:prstGeom>
        </p:spPr>
        <p:txBody>
          <a:bodyPr vert="horz" lIns="91440" tIns="45720" rIns="91440" bIns="45720" rtlCol="0">
            <a:normAutofit/>
          </a:bodyPr>
          <a:lstStyle>
            <a:lvl1pPr marL="0" marR="0" indent="0" algn="l" defTabSz="609570" rtl="0" eaLnBrk="1" fontAlgn="auto" latinLnBrk="0" hangingPunct="1">
              <a:lnSpc>
                <a:spcPct val="100000"/>
              </a:lnSpc>
              <a:spcBef>
                <a:spcPts val="0"/>
              </a:spcBef>
              <a:spcAft>
                <a:spcPts val="2400"/>
              </a:spcAft>
              <a:buClr>
                <a:schemeClr val="tx1">
                  <a:lumMod val="50000"/>
                  <a:lumOff val="50000"/>
                </a:schemeClr>
              </a:buClr>
              <a:buSzPct val="100000"/>
              <a:buFontTx/>
              <a:buNone/>
              <a:tabLst/>
              <a:defRPr sz="2400">
                <a:solidFill>
                  <a:srgbClr val="404041"/>
                </a:solidFill>
                <a:latin typeface="Century Gothic" panose="020B0502020202020204" pitchFamily="34" charset="0"/>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marL="457178" marR="0" lvl="0" indent="-457178" algn="l" defTabSz="609570"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a:pPr>
            <a:endParaRPr lang="en-US" dirty="0"/>
          </a:p>
        </p:txBody>
      </p:sp>
      <p:sp>
        <p:nvSpPr>
          <p:cNvPr id="6" name="TextBox 5">
            <a:extLst>
              <a:ext uri="{FF2B5EF4-FFF2-40B4-BE49-F238E27FC236}">
                <a16:creationId xmlns:a16="http://schemas.microsoft.com/office/drawing/2014/main" id="{3798D911-37FD-2849-9B02-026FA857C0EF}"/>
              </a:ext>
            </a:extLst>
          </p:cNvPr>
          <p:cNvSpPr txBox="1"/>
          <p:nvPr userDrawn="1"/>
        </p:nvSpPr>
        <p:spPr>
          <a:xfrm>
            <a:off x="11228681" y="993423"/>
            <a:ext cx="0" cy="0"/>
          </a:xfrm>
          <a:prstGeom prst="rect">
            <a:avLst/>
          </a:prstGeom>
        </p:spPr>
        <p:txBody>
          <a:bodyPr vert="horz" wrap="none" lIns="121920" tIns="60960" rIns="121920" bIns="60960" rtlCol="0" anchor="ctr">
            <a:noAutofit/>
          </a:bodyPr>
          <a:lstStyle/>
          <a:p>
            <a:pPr algn="l"/>
            <a:endParaRPr lang="en-US" sz="1067" b="0" dirty="0">
              <a:solidFill>
                <a:schemeClr val="bg1">
                  <a:lumMod val="75000"/>
                </a:schemeClr>
              </a:solidFill>
            </a:endParaRPr>
          </a:p>
        </p:txBody>
      </p:sp>
      <p:pic>
        <p:nvPicPr>
          <p:cNvPr id="8" name="Resim 5">
            <a:extLst>
              <a:ext uri="{FF2B5EF4-FFF2-40B4-BE49-F238E27FC236}">
                <a16:creationId xmlns:a16="http://schemas.microsoft.com/office/drawing/2014/main" id="{D5F3628E-A447-F845-AA2B-5DC25C62F3C4}"/>
              </a:ext>
            </a:extLst>
          </p:cNvPr>
          <p:cNvPicPr>
            <a:picLocks noChangeAspect="1"/>
          </p:cNvPicPr>
          <p:nvPr userDrawn="1"/>
        </p:nvPicPr>
        <p:blipFill rotWithShape="1">
          <a:blip r:embed="rId2"/>
          <a:srcRect l="38427" t="33791" r="38341" b="33516"/>
          <a:stretch/>
        </p:blipFill>
        <p:spPr>
          <a:xfrm>
            <a:off x="-43526" y="31051"/>
            <a:ext cx="969257" cy="963873"/>
          </a:xfrm>
          <a:prstGeom prst="rect">
            <a:avLst/>
          </a:prstGeom>
        </p:spPr>
      </p:pic>
    </p:spTree>
    <p:extLst>
      <p:ext uri="{BB962C8B-B14F-4D97-AF65-F5344CB8AC3E}">
        <p14:creationId xmlns:p14="http://schemas.microsoft.com/office/powerpoint/2010/main" val="199924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160C-EB1D-8943-A23A-52F5F378E1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47288D-C4DF-474B-BDB9-3F2FA52AFB9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51BE9-6E79-5A4F-A120-419BC7C86AA9}"/>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5" name="Footer Placeholder 4">
            <a:extLst>
              <a:ext uri="{FF2B5EF4-FFF2-40B4-BE49-F238E27FC236}">
                <a16:creationId xmlns:a16="http://schemas.microsoft.com/office/drawing/2014/main" id="{54F20C4E-E52B-9A47-B19C-04631C1B7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D2E20-7333-744B-85E8-F47E08E24322}"/>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28373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11AB-8697-7D49-B904-24DA6C72F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E3D19-4E2A-7F40-B528-1F5B63079C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9A258-D679-AA4A-BBCD-CE0E110AC7D8}"/>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5" name="Footer Placeholder 4">
            <a:extLst>
              <a:ext uri="{FF2B5EF4-FFF2-40B4-BE49-F238E27FC236}">
                <a16:creationId xmlns:a16="http://schemas.microsoft.com/office/drawing/2014/main" id="{62907E4D-558A-1140-B5B1-36E88D0E8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E5237-F4A9-4A43-83CB-96D76BCE0133}"/>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4361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076E-8231-1942-843D-B870B9AC7CE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CDA872-07C4-7A4A-A62D-2F032D1FE2A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E532EC-2EC4-904C-BE18-41FB91594335}"/>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5" name="Footer Placeholder 4">
            <a:extLst>
              <a:ext uri="{FF2B5EF4-FFF2-40B4-BE49-F238E27FC236}">
                <a16:creationId xmlns:a16="http://schemas.microsoft.com/office/drawing/2014/main" id="{7A81C43C-1375-3247-9451-BE8125D4C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7F901-270D-CE4E-AC30-FA41E7AB0D2A}"/>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26923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D01E-FB0B-8349-B3D6-D556EB514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A695F-960F-5743-A7AB-8B31D68BA1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5AEE0-12B0-304C-B6A6-CC420D4CDE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25BE3-B84A-8C42-8255-5940632452B7}"/>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6" name="Footer Placeholder 5">
            <a:extLst>
              <a:ext uri="{FF2B5EF4-FFF2-40B4-BE49-F238E27FC236}">
                <a16:creationId xmlns:a16="http://schemas.microsoft.com/office/drawing/2014/main" id="{93993597-62E1-0042-940F-774F8FA78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CD57E-338B-3B47-ADD4-6E24E6198925}"/>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19022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8042-40B1-AE4E-B796-E25CEC9981D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EB69CE-5721-2048-88DE-1C68033EC8E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7C4697-F602-4746-AF27-41C34B0795B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B73F3F-49D1-8745-93AA-0B7A68D1838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B4FC9C-5ACD-A849-81A6-73A045D23F6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57366-4C3D-0949-9B42-4DC94BDFD09A}"/>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8" name="Footer Placeholder 7">
            <a:extLst>
              <a:ext uri="{FF2B5EF4-FFF2-40B4-BE49-F238E27FC236}">
                <a16:creationId xmlns:a16="http://schemas.microsoft.com/office/drawing/2014/main" id="{F2141895-3415-ED4C-BEC3-8535968BB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F1EFC-8143-7A41-9ADF-27F81572FAF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6872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8406-D1FC-804A-B123-28DAC27B0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CAFEC7-BE99-5B41-947F-6C9F7EB0FC57}"/>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4" name="Footer Placeholder 3">
            <a:extLst>
              <a:ext uri="{FF2B5EF4-FFF2-40B4-BE49-F238E27FC236}">
                <a16:creationId xmlns:a16="http://schemas.microsoft.com/office/drawing/2014/main" id="{B9A36B2D-A1E2-0B42-8341-27BF929F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CF3134-F4AF-024B-A164-8F6281CA9EDD}"/>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284563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3288C-BC1B-2741-8005-F49BCD8CE31E}"/>
              </a:ext>
            </a:extLst>
          </p:cNvPr>
          <p:cNvSpPr>
            <a:spLocks noGrp="1"/>
          </p:cNvSpPr>
          <p:nvPr>
            <p:ph type="dt" sz="half" idx="10"/>
          </p:nvPr>
        </p:nvSpPr>
        <p:spPr/>
        <p:txBody>
          <a:bodyPr/>
          <a:lstStyle/>
          <a:p>
            <a:fld id="{3A7118B6-408D-8E46-9361-FC3A4D84A945}" type="datetimeFigureOut">
              <a:rPr lang="en-US" smtClean="0"/>
              <a:t>10/10/2023</a:t>
            </a:fld>
            <a:endParaRPr lang="en-US"/>
          </a:p>
        </p:txBody>
      </p:sp>
      <p:sp>
        <p:nvSpPr>
          <p:cNvPr id="3" name="Footer Placeholder 2">
            <a:extLst>
              <a:ext uri="{FF2B5EF4-FFF2-40B4-BE49-F238E27FC236}">
                <a16:creationId xmlns:a16="http://schemas.microsoft.com/office/drawing/2014/main" id="{92763DFD-9D16-1D46-BE1B-2A41902A6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4A6452-3E59-AC46-B500-1B4480C3E62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46548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E883E5-FD3E-CF44-A120-05A7D218DF6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E5D53E-FAE9-7F4B-84A1-C287CF8EE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F7E64-B217-F64C-B974-22E24CDAA51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118B6-408D-8E46-9361-FC3A4D84A945}" type="datetimeFigureOut">
              <a:rPr lang="en-US" smtClean="0"/>
              <a:t>10/10/2023</a:t>
            </a:fld>
            <a:endParaRPr lang="en-US"/>
          </a:p>
        </p:txBody>
      </p:sp>
      <p:sp>
        <p:nvSpPr>
          <p:cNvPr id="5" name="Footer Placeholder 4">
            <a:extLst>
              <a:ext uri="{FF2B5EF4-FFF2-40B4-BE49-F238E27FC236}">
                <a16:creationId xmlns:a16="http://schemas.microsoft.com/office/drawing/2014/main" id="{2F639E8A-43D1-5D40-ADBD-38DDF62CE4A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D21B4F-F186-CF43-B3C0-96CF2450606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4808F-FF2D-754D-B79B-2CF1F42B5A6C}" type="slidenum">
              <a:rPr lang="en-US" smtClean="0"/>
              <a:t>‹#›</a:t>
            </a:fld>
            <a:endParaRPr lang="en-US"/>
          </a:p>
        </p:txBody>
      </p:sp>
    </p:spTree>
    <p:extLst>
      <p:ext uri="{BB962C8B-B14F-4D97-AF65-F5344CB8AC3E}">
        <p14:creationId xmlns:p14="http://schemas.microsoft.com/office/powerpoint/2010/main" val="3257541927"/>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qGtUAWzDL44?feature=oembed"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hyperlink" Target="https://hastane.atauni.edu.t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birimler.atauni.edu.tr/ogrenci-isleri-daire-baskanligi/"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obs.atauni.edu.t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obs.atauni.edu.tr/moduller/dbp/eobs/icerik/anasayfa" TargetMode="External"/><Relationship Id="rId4" Type="http://schemas.openxmlformats.org/officeDocument/2006/relationships/hyperlink" Target="https://dbs.atauni.edu.tr/"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birimler.atauni.edu.tr/ogrenci-isleri-daire-baskanligi/ders-kayitlari/"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atauni.edu.tr/yuklemeler/19531f14d91bafbe2b3e251667833729.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atauni.edu.tr/yuklemeler/6e0a4c585862367ce1fe9fc0de9921f4.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kulupler.atauni.edu.tr/index.php/kulupler"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ideo" Target="https://www.youtube.com/embed/MjGpUAzWm_Y?feature=oembed" TargetMode="External"/><Relationship Id="rId5" Type="http://schemas.openxmlformats.org/officeDocument/2006/relationships/image" Target="../media/image44.png"/><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www.atauni.edu.tr/"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birimler.atauni.edu.tr/ogrenci-isleri-daire-baskanligi/"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https://birimler.atauni.edu.tr/ogrenci-dekanligi/"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Atatürk Üniversitesi Tanıtım Filmi">
            <a:hlinkClick r:id="" action="ppaction://media"/>
            <a:extLst>
              <a:ext uri="{FF2B5EF4-FFF2-40B4-BE49-F238E27FC236}">
                <a16:creationId xmlns:a16="http://schemas.microsoft.com/office/drawing/2014/main" id="{6FB2B170-04A2-B9D8-721A-E3E8E03DDBFB}"/>
              </a:ext>
            </a:extLst>
          </p:cNvPr>
          <p:cNvPicPr>
            <a:picLocks noRot="1" noChangeAspect="1"/>
          </p:cNvPicPr>
          <p:nvPr>
            <a:videoFile r:link="rId1"/>
          </p:nvPr>
        </p:nvPicPr>
        <p:blipFill>
          <a:blip r:embed="rId4"/>
          <a:stretch>
            <a:fillRect/>
          </a:stretch>
        </p:blipFill>
        <p:spPr>
          <a:xfrm>
            <a:off x="1148576" y="834334"/>
            <a:ext cx="10236819" cy="5783803"/>
          </a:xfrm>
          <a:prstGeom prst="rect">
            <a:avLst/>
          </a:prstGeom>
        </p:spPr>
      </p:pic>
    </p:spTree>
    <p:extLst>
      <p:ext uri="{BB962C8B-B14F-4D97-AF65-F5344CB8AC3E}">
        <p14:creationId xmlns:p14="http://schemas.microsoft.com/office/powerpoint/2010/main" val="271153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TextBox 10">
            <a:extLst>
              <a:ext uri="{FF2B5EF4-FFF2-40B4-BE49-F238E27FC236}">
                <a16:creationId xmlns:a16="http://schemas.microsoft.com/office/drawing/2014/main" id="{01445979-3E14-8549-BD89-2CE801A52342}"/>
              </a:ext>
            </a:extLst>
          </p:cNvPr>
          <p:cNvSpPr txBox="1"/>
          <p:nvPr/>
        </p:nvSpPr>
        <p:spPr>
          <a:xfrm>
            <a:off x="5729422" y="1955395"/>
            <a:ext cx="5101347" cy="1323439"/>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Bilimsel özerkliğe ve kamu tüzelkişiliğine sahip yüksek düzeyde eğitim-öğretim, bilimsel araştırma, yayın ve danışmanlık yapan; fakülte, enstitü, yüksekokul ve benzeri kuruluş ve birimlerden oluşan bir yükseköğretim kurumudur.</a:t>
            </a:r>
          </a:p>
        </p:txBody>
      </p:sp>
      <p:grpSp>
        <p:nvGrpSpPr>
          <p:cNvPr id="16" name="Group 15">
            <a:extLst>
              <a:ext uri="{FF2B5EF4-FFF2-40B4-BE49-F238E27FC236}">
                <a16:creationId xmlns:a16="http://schemas.microsoft.com/office/drawing/2014/main" id="{5B3F4DDF-BFD5-874D-A2A1-CC74D7B6F529}"/>
              </a:ext>
            </a:extLst>
          </p:cNvPr>
          <p:cNvGrpSpPr/>
          <p:nvPr/>
        </p:nvGrpSpPr>
        <p:grpSpPr>
          <a:xfrm>
            <a:off x="1882090" y="1955395"/>
            <a:ext cx="3353573" cy="1341429"/>
            <a:chOff x="2752" y="250699"/>
            <a:chExt cx="3353573" cy="1341429"/>
          </a:xfrm>
        </p:grpSpPr>
        <p:sp>
          <p:nvSpPr>
            <p:cNvPr id="17" name="Chevron 16">
              <a:extLst>
                <a:ext uri="{FF2B5EF4-FFF2-40B4-BE49-F238E27FC236}">
                  <a16:creationId xmlns:a16="http://schemas.microsoft.com/office/drawing/2014/main" id="{584521E0-0446-5741-AC05-B6C7BEB13C44}"/>
                </a:ext>
              </a:extLst>
            </p:cNvPr>
            <p:cNvSpPr/>
            <p:nvPr/>
          </p:nvSpPr>
          <p:spPr>
            <a:xfrm>
              <a:off x="2752" y="250699"/>
              <a:ext cx="3353573" cy="1341429"/>
            </a:xfrm>
            <a:prstGeom prst="chevron">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Chevron 4">
              <a:extLst>
                <a:ext uri="{FF2B5EF4-FFF2-40B4-BE49-F238E27FC236}">
                  <a16:creationId xmlns:a16="http://schemas.microsoft.com/office/drawing/2014/main" id="{EB40CC56-6248-FC45-AF70-E10AC6F6034E}"/>
                </a:ext>
              </a:extLst>
            </p:cNvPr>
            <p:cNvSpPr txBox="1"/>
            <p:nvPr/>
          </p:nvSpPr>
          <p:spPr>
            <a:xfrm>
              <a:off x="673467"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p:txBody>
        </p:sp>
      </p:grpSp>
      <p:grpSp>
        <p:nvGrpSpPr>
          <p:cNvPr id="21" name="Group 20">
            <a:extLst>
              <a:ext uri="{FF2B5EF4-FFF2-40B4-BE49-F238E27FC236}">
                <a16:creationId xmlns:a16="http://schemas.microsoft.com/office/drawing/2014/main" id="{C4C388FE-C92F-6B45-8468-D3D4367EC2BA}"/>
              </a:ext>
            </a:extLst>
          </p:cNvPr>
          <p:cNvGrpSpPr/>
          <p:nvPr/>
        </p:nvGrpSpPr>
        <p:grpSpPr>
          <a:xfrm>
            <a:off x="1882090" y="3430551"/>
            <a:ext cx="3353573" cy="1341429"/>
            <a:chOff x="3020968" y="250699"/>
            <a:chExt cx="3353573" cy="1341429"/>
          </a:xfrm>
        </p:grpSpPr>
        <p:sp>
          <p:nvSpPr>
            <p:cNvPr id="22" name="Chevron 21">
              <a:extLst>
                <a:ext uri="{FF2B5EF4-FFF2-40B4-BE49-F238E27FC236}">
                  <a16:creationId xmlns:a16="http://schemas.microsoft.com/office/drawing/2014/main" id="{A0F8E767-0875-6243-978B-8DA0B0D27DB2}"/>
                </a:ext>
              </a:extLst>
            </p:cNvPr>
            <p:cNvSpPr/>
            <p:nvPr/>
          </p:nvSpPr>
          <p:spPr>
            <a:xfrm>
              <a:off x="3020968" y="250699"/>
              <a:ext cx="3353573" cy="1341429"/>
            </a:xfrm>
            <a:prstGeom prst="chevron">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Chevron 4">
              <a:extLst>
                <a:ext uri="{FF2B5EF4-FFF2-40B4-BE49-F238E27FC236}">
                  <a16:creationId xmlns:a16="http://schemas.microsoft.com/office/drawing/2014/main" id="{22DEF5A1-77DE-6B43-9703-90EC525E840C}"/>
                </a:ext>
              </a:extLst>
            </p:cNvPr>
            <p:cNvSpPr txBox="1"/>
            <p:nvPr/>
          </p:nvSpPr>
          <p:spPr>
            <a:xfrm>
              <a:off x="3691683"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grpSp>
      <p:grpSp>
        <p:nvGrpSpPr>
          <p:cNvPr id="24" name="Group 23">
            <a:extLst>
              <a:ext uri="{FF2B5EF4-FFF2-40B4-BE49-F238E27FC236}">
                <a16:creationId xmlns:a16="http://schemas.microsoft.com/office/drawing/2014/main" id="{7F9CFEB4-B5A7-6C4C-A5E2-06A1B7055D02}"/>
              </a:ext>
            </a:extLst>
          </p:cNvPr>
          <p:cNvGrpSpPr/>
          <p:nvPr/>
        </p:nvGrpSpPr>
        <p:grpSpPr>
          <a:xfrm>
            <a:off x="1882090" y="4893833"/>
            <a:ext cx="3353573" cy="1341429"/>
            <a:chOff x="6039184" y="250699"/>
            <a:chExt cx="3353573" cy="1341429"/>
          </a:xfrm>
        </p:grpSpPr>
        <p:sp>
          <p:nvSpPr>
            <p:cNvPr id="26" name="Chevron 25">
              <a:extLst>
                <a:ext uri="{FF2B5EF4-FFF2-40B4-BE49-F238E27FC236}">
                  <a16:creationId xmlns:a16="http://schemas.microsoft.com/office/drawing/2014/main" id="{A1081163-2600-5C4A-8888-0AC7F8FBA232}"/>
                </a:ext>
              </a:extLst>
            </p:cNvPr>
            <p:cNvSpPr/>
            <p:nvPr/>
          </p:nvSpPr>
          <p:spPr>
            <a:xfrm>
              <a:off x="6039184" y="250699"/>
              <a:ext cx="3353573" cy="1341429"/>
            </a:xfrm>
            <a:prstGeom prst="chevron">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Chevron 4">
              <a:extLst>
                <a:ext uri="{FF2B5EF4-FFF2-40B4-BE49-F238E27FC236}">
                  <a16:creationId xmlns:a16="http://schemas.microsoft.com/office/drawing/2014/main" id="{2A0167E6-8706-2945-9F32-E4D722918004}"/>
                </a:ext>
              </a:extLst>
            </p:cNvPr>
            <p:cNvSpPr txBox="1"/>
            <p:nvPr/>
          </p:nvSpPr>
          <p:spPr>
            <a:xfrm>
              <a:off x="6709899"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p:txBody>
        </p:sp>
      </p:grpSp>
      <p:sp>
        <p:nvSpPr>
          <p:cNvPr id="28" name="TextBox 27">
            <a:extLst>
              <a:ext uri="{FF2B5EF4-FFF2-40B4-BE49-F238E27FC236}">
                <a16:creationId xmlns:a16="http://schemas.microsoft.com/office/drawing/2014/main" id="{519889FA-CA09-3B49-9D09-40D7A52B3C84}"/>
              </a:ext>
            </a:extLst>
          </p:cNvPr>
          <p:cNvSpPr txBox="1"/>
          <p:nvPr/>
        </p:nvSpPr>
        <p:spPr>
          <a:xfrm>
            <a:off x="5742564" y="3685766"/>
            <a:ext cx="5114488" cy="830997"/>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Yüksek düzeyde eğitim - öğretim, bilimsel araştırma ve yayın yapan; kendisine birimler bağlanabilen bir yükseköğretim kurumudur.</a:t>
            </a:r>
          </a:p>
        </p:txBody>
      </p:sp>
      <p:sp>
        <p:nvSpPr>
          <p:cNvPr id="29" name="TextBox 28">
            <a:extLst>
              <a:ext uri="{FF2B5EF4-FFF2-40B4-BE49-F238E27FC236}">
                <a16:creationId xmlns:a16="http://schemas.microsoft.com/office/drawing/2014/main" id="{E934C4C5-59AF-4348-BCB4-A13FB084BEE4}"/>
              </a:ext>
            </a:extLst>
          </p:cNvPr>
          <p:cNvSpPr txBox="1"/>
          <p:nvPr/>
        </p:nvSpPr>
        <p:spPr>
          <a:xfrm>
            <a:off x="5729422" y="4996882"/>
            <a:ext cx="5114489" cy="1077218"/>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Bölüm: Amaç, kapsam ve nitelik yönünden bir bütün teşkil eden, birbirini tamamlayan veya birbirine yakın anabilim ve </a:t>
            </a:r>
            <a:r>
              <a:rPr lang="tr-TR" sz="1600" dirty="0" err="1">
                <a:solidFill>
                  <a:srgbClr val="404042"/>
                </a:solidFill>
                <a:latin typeface="Helvetica Neue Light" panose="02000403000000020004" pitchFamily="2" charset="0"/>
                <a:ea typeface="Helvetica Neue Light" panose="02000403000000020004" pitchFamily="2" charset="0"/>
              </a:rPr>
              <a:t>anasanat</a:t>
            </a:r>
            <a:r>
              <a:rPr lang="tr-TR" sz="1600" dirty="0">
                <a:solidFill>
                  <a:srgbClr val="404042"/>
                </a:solidFill>
                <a:latin typeface="Helvetica Neue Light" panose="02000403000000020004" pitchFamily="2" charset="0"/>
                <a:ea typeface="Helvetica Neue Light" panose="02000403000000020004" pitchFamily="2" charset="0"/>
              </a:rPr>
              <a:t> dallarından oluşan; fakültelerin ve yüksekokulların eğitim-öğretim, bilimsel araştırma ve uygulama birimidir. </a:t>
            </a:r>
            <a:endParaRPr lang="tr-TR" sz="1600" i="1" dirty="0">
              <a:solidFill>
                <a:srgbClr val="404042"/>
              </a:solidFill>
              <a:latin typeface="Helvetica Neue Light" panose="02000403000000020004" pitchFamily="2" charset="0"/>
              <a:ea typeface="Helvetica Neue Light" panose="02000403000000020004" pitchFamily="2" charset="0"/>
            </a:endParaRPr>
          </a:p>
        </p:txBody>
      </p:sp>
      <p:sp>
        <p:nvSpPr>
          <p:cNvPr id="30" name="TextBox 29">
            <a:extLst>
              <a:ext uri="{FF2B5EF4-FFF2-40B4-BE49-F238E27FC236}">
                <a16:creationId xmlns:a16="http://schemas.microsoft.com/office/drawing/2014/main" id="{5FCF43EF-3ECF-FE4A-AE08-07F727894AD2}"/>
              </a:ext>
            </a:extLst>
          </p:cNvPr>
          <p:cNvSpPr txBox="1"/>
          <p:nvPr/>
        </p:nvSpPr>
        <p:spPr>
          <a:xfrm>
            <a:off x="5729421" y="6234811"/>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Kaynak: </a:t>
            </a:r>
            <a:r>
              <a:rPr lang="tr-TR" sz="1000" i="1" dirty="0">
                <a:solidFill>
                  <a:srgbClr val="404042"/>
                </a:solidFill>
                <a:latin typeface="Helvetica Neue Light" panose="02000403000000020004" pitchFamily="2" charset="0"/>
                <a:ea typeface="Helvetica Neue Light" panose="02000403000000020004" pitchFamily="2" charset="0"/>
              </a:rPr>
              <a:t>Yükseköğretim Kanunu</a:t>
            </a:r>
          </a:p>
        </p:txBody>
      </p:sp>
    </p:spTree>
    <p:extLst>
      <p:ext uri="{BB962C8B-B14F-4D97-AF65-F5344CB8AC3E}">
        <p14:creationId xmlns:p14="http://schemas.microsoft.com/office/powerpoint/2010/main" val="3281537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 </a:t>
            </a:r>
          </a:p>
        </p:txBody>
      </p:sp>
      <p:sp>
        <p:nvSpPr>
          <p:cNvPr id="12" name="TextBox 11">
            <a:extLst>
              <a:ext uri="{FF2B5EF4-FFF2-40B4-BE49-F238E27FC236}">
                <a16:creationId xmlns:a16="http://schemas.microsoft.com/office/drawing/2014/main" id="{C4448749-0462-2731-F12B-F6F44D330BD2}"/>
              </a:ext>
            </a:extLst>
          </p:cNvPr>
          <p:cNvSpPr txBox="1"/>
          <p:nvPr/>
        </p:nvSpPr>
        <p:spPr>
          <a:xfrm>
            <a:off x="2282151" y="3824524"/>
            <a:ext cx="2853729" cy="1200329"/>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Senato</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 Kurulu</a:t>
            </a:r>
          </a:p>
        </p:txBody>
      </p:sp>
      <p:sp>
        <p:nvSpPr>
          <p:cNvPr id="13" name="TextBox 12">
            <a:extLst>
              <a:ext uri="{FF2B5EF4-FFF2-40B4-BE49-F238E27FC236}">
                <a16:creationId xmlns:a16="http://schemas.microsoft.com/office/drawing/2014/main" id="{A519E526-1D59-E0E9-48CE-9AABBDA96F8C}"/>
              </a:ext>
            </a:extLst>
          </p:cNvPr>
          <p:cNvSpPr txBox="1"/>
          <p:nvPr/>
        </p:nvSpPr>
        <p:spPr>
          <a:xfrm>
            <a:off x="5542102" y="3824523"/>
            <a:ext cx="2425950" cy="923330"/>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p>
        </p:txBody>
      </p:sp>
      <p:graphicFrame>
        <p:nvGraphicFramePr>
          <p:cNvPr id="2" name="Diagram 1">
            <a:extLst>
              <a:ext uri="{FF2B5EF4-FFF2-40B4-BE49-F238E27FC236}">
                <a16:creationId xmlns:a16="http://schemas.microsoft.com/office/drawing/2014/main" id="{587FCB8D-9192-7AE7-448E-912FEBD56AE1}"/>
              </a:ext>
            </a:extLst>
          </p:cNvPr>
          <p:cNvGraphicFramePr/>
          <p:nvPr/>
        </p:nvGraphicFramePr>
        <p:xfrm>
          <a:off x="1882090" y="1704696"/>
          <a:ext cx="9395510" cy="1842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2738E8DD-0054-4143-9C0C-0EB40AC3436C}"/>
              </a:ext>
            </a:extLst>
          </p:cNvPr>
          <p:cNvSpPr txBox="1"/>
          <p:nvPr/>
        </p:nvSpPr>
        <p:spPr>
          <a:xfrm>
            <a:off x="8374275" y="3824523"/>
            <a:ext cx="2645178" cy="646331"/>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Bölüm Başkanı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 name="Rectangle 2">
            <a:extLst>
              <a:ext uri="{FF2B5EF4-FFF2-40B4-BE49-F238E27FC236}">
                <a16:creationId xmlns:a16="http://schemas.microsoft.com/office/drawing/2014/main" id="{02BAEC24-2157-6196-244B-860CDFC67014}"/>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401652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Rectangle 3">
            <a:extLst>
              <a:ext uri="{FF2B5EF4-FFF2-40B4-BE49-F238E27FC236}">
                <a16:creationId xmlns:a16="http://schemas.microsoft.com/office/drawing/2014/main" id="{C3D64EFF-B95C-DA42-B848-466D869EAD67}"/>
              </a:ext>
            </a:extLst>
          </p:cNvPr>
          <p:cNvSpPr/>
          <p:nvPr/>
        </p:nvSpPr>
        <p:spPr>
          <a:xfrm>
            <a:off x="1534854" y="3240219"/>
            <a:ext cx="2546430" cy="654025"/>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Rektör</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Ömer ÇOMAKLI</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Mühendislik Fakültesi</a:t>
            </a:r>
            <a:r>
              <a:rPr lang="tr-TR" sz="1200" dirty="0">
                <a:solidFill>
                  <a:srgbClr val="63646B"/>
                </a:solidFill>
                <a:latin typeface="Helvetica Neue Light" panose="02000403000000020004" pitchFamily="2" charset="0"/>
                <a:ea typeface="Helvetica Neue Light" panose="02000403000000020004" pitchFamily="2" charset="0"/>
              </a:rPr>
              <a:t> </a:t>
            </a:r>
            <a:endParaRPr lang="tr-TR" sz="1200" dirty="0">
              <a:latin typeface="Helvetica Neue Light" panose="02000403000000020004" pitchFamily="2" charset="0"/>
              <a:ea typeface="Helvetica Neue Light" panose="02000403000000020004" pitchFamily="2" charset="0"/>
            </a:endParaRPr>
          </a:p>
        </p:txBody>
      </p:sp>
      <p:pic>
        <p:nvPicPr>
          <p:cNvPr id="7" name="Picture 6">
            <a:extLst>
              <a:ext uri="{FF2B5EF4-FFF2-40B4-BE49-F238E27FC236}">
                <a16:creationId xmlns:a16="http://schemas.microsoft.com/office/drawing/2014/main" id="{A3C2B264-85CF-1447-B8D7-4EFBBC160C34}"/>
              </a:ext>
            </a:extLst>
          </p:cNvPr>
          <p:cNvPicPr>
            <a:picLocks noChangeAspect="1"/>
          </p:cNvPicPr>
          <p:nvPr/>
        </p:nvPicPr>
        <p:blipFill>
          <a:blip r:embed="rId3"/>
          <a:stretch>
            <a:fillRect/>
          </a:stretch>
        </p:blipFill>
        <p:spPr>
          <a:xfrm>
            <a:off x="1765008" y="1700773"/>
            <a:ext cx="2086122" cy="150674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C638DC7-C5AE-F24D-91DB-85FC9B699C72}"/>
              </a:ext>
            </a:extLst>
          </p:cNvPr>
          <p:cNvPicPr>
            <a:picLocks noChangeAspect="1"/>
          </p:cNvPicPr>
          <p:nvPr/>
        </p:nvPicPr>
        <p:blipFill rotWithShape="1">
          <a:blip r:embed="rId4"/>
          <a:srcRect b="16519"/>
          <a:stretch/>
        </p:blipFill>
        <p:spPr>
          <a:xfrm>
            <a:off x="1772229" y="4208961"/>
            <a:ext cx="1188000" cy="1202762"/>
          </a:xfrm>
          <a:prstGeom prst="rect">
            <a:avLst/>
          </a:prstGeom>
        </p:spPr>
      </p:pic>
      <p:pic>
        <p:nvPicPr>
          <p:cNvPr id="9" name="Picture 8">
            <a:extLst>
              <a:ext uri="{FF2B5EF4-FFF2-40B4-BE49-F238E27FC236}">
                <a16:creationId xmlns:a16="http://schemas.microsoft.com/office/drawing/2014/main" id="{F90EB527-F6C0-5E42-99EB-A13E2EF4FC9D}"/>
              </a:ext>
            </a:extLst>
          </p:cNvPr>
          <p:cNvPicPr>
            <a:picLocks noChangeAspect="1"/>
          </p:cNvPicPr>
          <p:nvPr/>
        </p:nvPicPr>
        <p:blipFill rotWithShape="1">
          <a:blip r:embed="rId5"/>
          <a:srcRect b="16486"/>
          <a:stretch/>
        </p:blipFill>
        <p:spPr>
          <a:xfrm>
            <a:off x="3781057" y="4238587"/>
            <a:ext cx="1152000" cy="1166781"/>
          </a:xfrm>
          <a:prstGeom prst="rect">
            <a:avLst/>
          </a:prstGeom>
        </p:spPr>
      </p:pic>
      <p:pic>
        <p:nvPicPr>
          <p:cNvPr id="10" name="Picture 9">
            <a:extLst>
              <a:ext uri="{FF2B5EF4-FFF2-40B4-BE49-F238E27FC236}">
                <a16:creationId xmlns:a16="http://schemas.microsoft.com/office/drawing/2014/main" id="{37DDB352-EB1E-7E47-9DD5-DBD2F60A9F1A}"/>
              </a:ext>
            </a:extLst>
          </p:cNvPr>
          <p:cNvPicPr>
            <a:picLocks noChangeAspect="1"/>
          </p:cNvPicPr>
          <p:nvPr/>
        </p:nvPicPr>
        <p:blipFill rotWithShape="1">
          <a:blip r:embed="rId6"/>
          <a:srcRect b="16486"/>
          <a:stretch/>
        </p:blipFill>
        <p:spPr>
          <a:xfrm>
            <a:off x="7768513" y="4202606"/>
            <a:ext cx="1193800" cy="1209117"/>
          </a:xfrm>
          <a:prstGeom prst="rect">
            <a:avLst/>
          </a:prstGeom>
        </p:spPr>
      </p:pic>
      <p:pic>
        <p:nvPicPr>
          <p:cNvPr id="12" name="Picture 11">
            <a:extLst>
              <a:ext uri="{FF2B5EF4-FFF2-40B4-BE49-F238E27FC236}">
                <a16:creationId xmlns:a16="http://schemas.microsoft.com/office/drawing/2014/main" id="{7B94E945-D138-B047-8FE2-515A411031AC}"/>
              </a:ext>
            </a:extLst>
          </p:cNvPr>
          <p:cNvPicPr>
            <a:picLocks noChangeAspect="1"/>
          </p:cNvPicPr>
          <p:nvPr/>
        </p:nvPicPr>
        <p:blipFill rotWithShape="1">
          <a:blip r:embed="rId7"/>
          <a:srcRect b="16486"/>
          <a:stretch/>
        </p:blipFill>
        <p:spPr>
          <a:xfrm>
            <a:off x="5753885" y="4180312"/>
            <a:ext cx="1193800" cy="1209117"/>
          </a:xfrm>
          <a:prstGeom prst="rect">
            <a:avLst/>
          </a:prstGeom>
        </p:spPr>
      </p:pic>
      <p:pic>
        <p:nvPicPr>
          <p:cNvPr id="13" name="Picture 12">
            <a:extLst>
              <a:ext uri="{FF2B5EF4-FFF2-40B4-BE49-F238E27FC236}">
                <a16:creationId xmlns:a16="http://schemas.microsoft.com/office/drawing/2014/main" id="{AE15B223-E85B-9747-835F-DEDC5B85ACD4}"/>
              </a:ext>
            </a:extLst>
          </p:cNvPr>
          <p:cNvPicPr>
            <a:picLocks noChangeAspect="1"/>
          </p:cNvPicPr>
          <p:nvPr/>
        </p:nvPicPr>
        <p:blipFill>
          <a:blip r:embed="rId8"/>
          <a:stretch>
            <a:fillRect/>
          </a:stretch>
        </p:blipFill>
        <p:spPr>
          <a:xfrm>
            <a:off x="9906240" y="4320234"/>
            <a:ext cx="900000" cy="1091489"/>
          </a:xfrm>
          <a:prstGeom prst="rect">
            <a:avLst/>
          </a:prstGeom>
        </p:spPr>
      </p:pic>
      <p:sp>
        <p:nvSpPr>
          <p:cNvPr id="16" name="Rectangle 15">
            <a:extLst>
              <a:ext uri="{FF2B5EF4-FFF2-40B4-BE49-F238E27FC236}">
                <a16:creationId xmlns:a16="http://schemas.microsoft.com/office/drawing/2014/main" id="{6672CAEC-AC4A-EC4C-BB5C-C545DF915821}"/>
              </a:ext>
            </a:extLst>
          </p:cNvPr>
          <p:cNvSpPr/>
          <p:nvPr/>
        </p:nvSpPr>
        <p:spPr>
          <a:xfrm>
            <a:off x="1432621" y="5597870"/>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Atilla KESKİN</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Ziraat Fakültesi</a:t>
            </a:r>
            <a:endParaRPr lang="tr-TR" sz="900" dirty="0">
              <a:latin typeface="Helvetica Neue Light" panose="02000403000000020004" pitchFamily="2" charset="0"/>
              <a:ea typeface="Helvetica Neue Light" panose="02000403000000020004" pitchFamily="2" charset="0"/>
            </a:endParaRPr>
          </a:p>
        </p:txBody>
      </p:sp>
      <p:sp>
        <p:nvSpPr>
          <p:cNvPr id="17" name="Rectangle 16">
            <a:extLst>
              <a:ext uri="{FF2B5EF4-FFF2-40B4-BE49-F238E27FC236}">
                <a16:creationId xmlns:a16="http://schemas.microsoft.com/office/drawing/2014/main" id="{CA272539-C88D-2C4A-B037-16E61B14CFAB}"/>
              </a:ext>
            </a:extLst>
          </p:cNvPr>
          <p:cNvSpPr/>
          <p:nvPr/>
        </p:nvSpPr>
        <p:spPr>
          <a:xfrm>
            <a:off x="3423449"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Ayşe BAYRAKÇEKEN YURTCAN</a:t>
            </a: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Fen Fakültesi</a:t>
            </a:r>
            <a:endParaRPr lang="tr-TR" sz="900" dirty="0">
              <a:latin typeface="Helvetica Neue Light" panose="02000403000000020004" pitchFamily="2" charset="0"/>
              <a:ea typeface="Helvetica Neue Light" panose="02000403000000020004" pitchFamily="2" charset="0"/>
            </a:endParaRPr>
          </a:p>
        </p:txBody>
      </p:sp>
      <p:sp>
        <p:nvSpPr>
          <p:cNvPr id="18" name="Rectangle 17">
            <a:extLst>
              <a:ext uri="{FF2B5EF4-FFF2-40B4-BE49-F238E27FC236}">
                <a16:creationId xmlns:a16="http://schemas.microsoft.com/office/drawing/2014/main" id="{D09539F5-69B2-C840-8494-92DAAFF8DEA3}"/>
              </a:ext>
            </a:extLst>
          </p:cNvPr>
          <p:cNvSpPr/>
          <p:nvPr/>
        </p:nvSpPr>
        <p:spPr>
          <a:xfrm>
            <a:off x="5414277"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Mustafa SÖZBİLİR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Eğitim Fakültesi</a:t>
            </a:r>
            <a:endParaRPr lang="tr-TR" sz="900" dirty="0">
              <a:latin typeface="Helvetica Neue Light" panose="02000403000000020004" pitchFamily="2" charset="0"/>
              <a:ea typeface="Helvetica Neue Light" panose="02000403000000020004" pitchFamily="2" charset="0"/>
            </a:endParaRPr>
          </a:p>
        </p:txBody>
      </p:sp>
      <p:sp>
        <p:nvSpPr>
          <p:cNvPr id="19" name="Rectangle 18">
            <a:extLst>
              <a:ext uri="{FF2B5EF4-FFF2-40B4-BE49-F238E27FC236}">
                <a16:creationId xmlns:a16="http://schemas.microsoft.com/office/drawing/2014/main" id="{21AF4A81-F381-1E4C-9E1A-D04C13DAD34E}"/>
              </a:ext>
            </a:extLst>
          </p:cNvPr>
          <p:cNvSpPr/>
          <p:nvPr/>
        </p:nvSpPr>
        <p:spPr>
          <a:xfrm>
            <a:off x="7431805" y="5572046"/>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Hüseyin ÖZER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İktisadi İdari Bilimler Fakültesi</a:t>
            </a:r>
            <a:endParaRPr lang="tr-TR" sz="900" dirty="0">
              <a:latin typeface="Helvetica Neue Light" panose="02000403000000020004" pitchFamily="2" charset="0"/>
              <a:ea typeface="Helvetica Neue Light" panose="02000403000000020004" pitchFamily="2" charset="0"/>
            </a:endParaRPr>
          </a:p>
        </p:txBody>
      </p:sp>
      <p:sp>
        <p:nvSpPr>
          <p:cNvPr id="20" name="Rectangle 19">
            <a:extLst>
              <a:ext uri="{FF2B5EF4-FFF2-40B4-BE49-F238E27FC236}">
                <a16:creationId xmlns:a16="http://schemas.microsoft.com/office/drawing/2014/main" id="{00669A4F-AC7A-A44E-9A2A-5144FBA5121C}"/>
              </a:ext>
            </a:extLst>
          </p:cNvPr>
          <p:cNvSpPr/>
          <p:nvPr/>
        </p:nvSpPr>
        <p:spPr>
          <a:xfrm>
            <a:off x="9376333" y="5572046"/>
            <a:ext cx="2037128"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
            </a:r>
            <a:r>
              <a:rPr lang="tr-TR" sz="900" dirty="0">
                <a:latin typeface="Helvetica Neue Medium" panose="02000503000000020004" pitchFamily="2" charset="0"/>
                <a:ea typeface="Helvetica Neue Medium" panose="02000503000000020004" pitchFamily="2" charset="0"/>
                <a:cs typeface="Helvetica Neue Medium" panose="02000503000000020004" pitchFamily="2" charset="0"/>
              </a:rPr>
              <a:t>Turgut GÖĞEBAKAN</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Edebiyat Fakültesi</a:t>
            </a:r>
            <a:endParaRPr lang="tr-TR" sz="900" dirty="0">
              <a:latin typeface="Helvetica Neue Light" panose="02000403000000020004" pitchFamily="2" charset="0"/>
              <a:ea typeface="Helvetica Neue Light" panose="02000403000000020004" pitchFamily="2" charset="0"/>
            </a:endParaRPr>
          </a:p>
        </p:txBody>
      </p:sp>
      <p:sp>
        <p:nvSpPr>
          <p:cNvPr id="14" name="TextBox 13">
            <a:extLst>
              <a:ext uri="{FF2B5EF4-FFF2-40B4-BE49-F238E27FC236}">
                <a16:creationId xmlns:a16="http://schemas.microsoft.com/office/drawing/2014/main" id="{57AE357F-4B6B-D344-BE3F-1667CB21D28C}"/>
              </a:ext>
            </a:extLst>
          </p:cNvPr>
          <p:cNvSpPr txBox="1"/>
          <p:nvPr/>
        </p:nvSpPr>
        <p:spPr>
          <a:xfrm>
            <a:off x="4637106" y="1915535"/>
            <a:ext cx="4964681"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üniversiteyi yasalar uyarınca yöneten, üniversitenin tüzelkişiliğini temsil eden, öğretimin düzenli yürütülmesinden sorumlu akademik ve idari olarak en üst düzey yöneticidir.</a:t>
            </a:r>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27745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rgbClr val="1F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Haberdar Olmak için Takip Edin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13231" y="3340955"/>
            <a:ext cx="3090569" cy="1077218"/>
          </a:xfrm>
          <a:prstGeom prst="rect">
            <a:avLst/>
          </a:prstGeom>
          <a:noFill/>
        </p:spPr>
        <p:txBody>
          <a:bodyPr wrap="square" rtlCol="0">
            <a:spAutoFit/>
          </a:bodyPr>
          <a:lstStyle/>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 Rektörlüğü </a:t>
            </a:r>
            <a:b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25240 Erzurum</a:t>
            </a:r>
          </a:p>
          <a:p>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+90 442 231 1111</a:t>
            </a:r>
            <a:endParaRPr lang="tr-TR"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50523B32-6752-DB4D-3E98-DD84790384E8}"/>
              </a:ext>
            </a:extLst>
          </p:cNvPr>
          <p:cNvPicPr>
            <a:picLocks noChangeAspect="1"/>
          </p:cNvPicPr>
          <p:nvPr/>
        </p:nvPicPr>
        <p:blipFill>
          <a:blip r:embed="rId3">
            <a:lum bright="70000" contrast="-70000"/>
          </a:blip>
          <a:stretch>
            <a:fillRect/>
          </a:stretch>
        </p:blipFill>
        <p:spPr>
          <a:xfrm>
            <a:off x="7089895" y="2740782"/>
            <a:ext cx="506720" cy="506720"/>
          </a:xfrm>
          <a:prstGeom prst="rect">
            <a:avLst/>
          </a:prstGeom>
        </p:spPr>
      </p:pic>
      <p:pic>
        <p:nvPicPr>
          <p:cNvPr id="11" name="Picture 10">
            <a:extLst>
              <a:ext uri="{FF2B5EF4-FFF2-40B4-BE49-F238E27FC236}">
                <a16:creationId xmlns:a16="http://schemas.microsoft.com/office/drawing/2014/main" id="{16154B6F-B40F-21D0-39E4-8A444DA114C4}"/>
              </a:ext>
            </a:extLst>
          </p:cNvPr>
          <p:cNvPicPr>
            <a:picLocks noChangeAspect="1"/>
          </p:cNvPicPr>
          <p:nvPr/>
        </p:nvPicPr>
        <p:blipFill>
          <a:blip r:embed="rId4">
            <a:lum bright="70000" contrast="-70000"/>
          </a:blip>
          <a:stretch>
            <a:fillRect/>
          </a:stretch>
        </p:blipFill>
        <p:spPr>
          <a:xfrm>
            <a:off x="7121804" y="5544661"/>
            <a:ext cx="474811" cy="474811"/>
          </a:xfrm>
          <a:prstGeom prst="rect">
            <a:avLst/>
          </a:prstGeom>
        </p:spPr>
      </p:pic>
      <p:pic>
        <p:nvPicPr>
          <p:cNvPr id="13" name="Picture 12">
            <a:extLst>
              <a:ext uri="{FF2B5EF4-FFF2-40B4-BE49-F238E27FC236}">
                <a16:creationId xmlns:a16="http://schemas.microsoft.com/office/drawing/2014/main" id="{B7F25D3A-E044-0607-4322-7005DC478B42}"/>
              </a:ext>
            </a:extLst>
          </p:cNvPr>
          <p:cNvPicPr>
            <a:picLocks noChangeAspect="1"/>
          </p:cNvPicPr>
          <p:nvPr/>
        </p:nvPicPr>
        <p:blipFill>
          <a:blip r:embed="rId5">
            <a:lum bright="70000" contrast="-70000"/>
          </a:blip>
          <a:stretch>
            <a:fillRect/>
          </a:stretch>
        </p:blipFill>
        <p:spPr>
          <a:xfrm>
            <a:off x="7121804" y="4866394"/>
            <a:ext cx="474811" cy="474811"/>
          </a:xfrm>
          <a:prstGeom prst="rect">
            <a:avLst/>
          </a:prstGeom>
        </p:spPr>
      </p:pic>
      <p:pic>
        <p:nvPicPr>
          <p:cNvPr id="15" name="Picture 14">
            <a:extLst>
              <a:ext uri="{FF2B5EF4-FFF2-40B4-BE49-F238E27FC236}">
                <a16:creationId xmlns:a16="http://schemas.microsoft.com/office/drawing/2014/main" id="{4571C895-673E-1956-F7F1-8A3BBA7733C5}"/>
              </a:ext>
            </a:extLst>
          </p:cNvPr>
          <p:cNvPicPr>
            <a:picLocks noChangeAspect="1"/>
          </p:cNvPicPr>
          <p:nvPr/>
        </p:nvPicPr>
        <p:blipFill>
          <a:blip r:embed="rId6">
            <a:lum bright="70000" contrast="-70000"/>
          </a:blip>
          <a:stretch>
            <a:fillRect/>
          </a:stretch>
        </p:blipFill>
        <p:spPr>
          <a:xfrm>
            <a:off x="7066282" y="3419309"/>
            <a:ext cx="553946" cy="553946"/>
          </a:xfrm>
          <a:prstGeom prst="rect">
            <a:avLst/>
          </a:prstGeom>
        </p:spPr>
      </p:pic>
      <p:pic>
        <p:nvPicPr>
          <p:cNvPr id="17" name="Picture 16">
            <a:extLst>
              <a:ext uri="{FF2B5EF4-FFF2-40B4-BE49-F238E27FC236}">
                <a16:creationId xmlns:a16="http://schemas.microsoft.com/office/drawing/2014/main" id="{47864140-4E2E-CB6F-B808-AB27EE00E20C}"/>
              </a:ext>
            </a:extLst>
          </p:cNvPr>
          <p:cNvPicPr>
            <a:picLocks noChangeAspect="1"/>
          </p:cNvPicPr>
          <p:nvPr/>
        </p:nvPicPr>
        <p:blipFill>
          <a:blip r:embed="rId7">
            <a:lum bright="70000" contrast="-70000"/>
          </a:blip>
          <a:stretch>
            <a:fillRect/>
          </a:stretch>
        </p:blipFill>
        <p:spPr>
          <a:xfrm>
            <a:off x="7113659" y="4176711"/>
            <a:ext cx="474811" cy="474811"/>
          </a:xfrm>
          <a:prstGeom prst="rect">
            <a:avLst/>
          </a:prstGeom>
        </p:spPr>
      </p:pic>
      <p:sp>
        <p:nvSpPr>
          <p:cNvPr id="20" name="TextBox 19">
            <a:extLst>
              <a:ext uri="{FF2B5EF4-FFF2-40B4-BE49-F238E27FC236}">
                <a16:creationId xmlns:a16="http://schemas.microsoft.com/office/drawing/2014/main" id="{C9C01BBC-22E2-BE47-9D79-1C630BD5E672}"/>
              </a:ext>
            </a:extLst>
          </p:cNvPr>
          <p:cNvSpPr txBox="1"/>
          <p:nvPr/>
        </p:nvSpPr>
        <p:spPr>
          <a:xfrm>
            <a:off x="8093242" y="2098494"/>
            <a:ext cx="1377300" cy="338554"/>
          </a:xfrm>
          <a:prstGeom prst="rect">
            <a:avLst/>
          </a:prstGeom>
          <a:noFill/>
        </p:spPr>
        <p:txBody>
          <a:bodyPr wrap="none" rtlCol="0">
            <a:spAutoFit/>
          </a:bodyPr>
          <a:lstStyle/>
          <a:p>
            <a:r>
              <a:rPr lang="en-US" sz="160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atauni.edu.tr</a:t>
            </a:r>
            <a:endPar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1" name="TextBox 20">
            <a:extLst>
              <a:ext uri="{FF2B5EF4-FFF2-40B4-BE49-F238E27FC236}">
                <a16:creationId xmlns:a16="http://schemas.microsoft.com/office/drawing/2014/main" id="{9EDEE863-4E86-77CF-8783-8044BE847473}"/>
              </a:ext>
            </a:extLst>
          </p:cNvPr>
          <p:cNvSpPr txBox="1"/>
          <p:nvPr/>
        </p:nvSpPr>
        <p:spPr>
          <a:xfrm>
            <a:off x="8045514" y="2793820"/>
            <a:ext cx="2555508"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facebook.com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2" name="TextBox 21">
            <a:extLst>
              <a:ext uri="{FF2B5EF4-FFF2-40B4-BE49-F238E27FC236}">
                <a16:creationId xmlns:a16="http://schemas.microsoft.com/office/drawing/2014/main" id="{71170C3B-C3BE-AD7D-02AE-6001855FAE70}"/>
              </a:ext>
            </a:extLst>
          </p:cNvPr>
          <p:cNvSpPr txBox="1"/>
          <p:nvPr/>
        </p:nvSpPr>
        <p:spPr>
          <a:xfrm>
            <a:off x="8054497" y="3487593"/>
            <a:ext cx="226254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twitter.com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3" name="TextBox 22">
            <a:extLst>
              <a:ext uri="{FF2B5EF4-FFF2-40B4-BE49-F238E27FC236}">
                <a16:creationId xmlns:a16="http://schemas.microsoft.com/office/drawing/2014/main" id="{4F14B8EF-25BC-4FDE-4897-C76AAFA923C2}"/>
              </a:ext>
            </a:extLst>
          </p:cNvPr>
          <p:cNvSpPr txBox="1"/>
          <p:nvPr/>
        </p:nvSpPr>
        <p:spPr>
          <a:xfrm>
            <a:off x="8045514" y="4203305"/>
            <a:ext cx="2608406"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instagram.com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4" name="TextBox 23">
            <a:extLst>
              <a:ext uri="{FF2B5EF4-FFF2-40B4-BE49-F238E27FC236}">
                <a16:creationId xmlns:a16="http://schemas.microsoft.com/office/drawing/2014/main" id="{6AEE37D3-FDFC-C56A-D8D4-EAC853CD1BC4}"/>
              </a:ext>
            </a:extLst>
          </p:cNvPr>
          <p:cNvSpPr txBox="1"/>
          <p:nvPr/>
        </p:nvSpPr>
        <p:spPr>
          <a:xfrm>
            <a:off x="8045514" y="4904689"/>
            <a:ext cx="245131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youtube.com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sp>
        <p:nvSpPr>
          <p:cNvPr id="25" name="TextBox 24">
            <a:extLst>
              <a:ext uri="{FF2B5EF4-FFF2-40B4-BE49-F238E27FC236}">
                <a16:creationId xmlns:a16="http://schemas.microsoft.com/office/drawing/2014/main" id="{019F352A-D1D1-C48C-2B3E-37C2B3E21458}"/>
              </a:ext>
            </a:extLst>
          </p:cNvPr>
          <p:cNvSpPr txBox="1"/>
          <p:nvPr/>
        </p:nvSpPr>
        <p:spPr>
          <a:xfrm>
            <a:off x="8054497" y="5612790"/>
            <a:ext cx="3050835"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linkedin.com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err="1">
                <a:solidFill>
                  <a:schemeClr val="bg1"/>
                </a:solidFill>
                <a:latin typeface="Helvetica Neue Light" panose="02000403000000020004" pitchFamily="2" charset="0"/>
                <a:ea typeface="Helvetica Neue Light" panose="02000403000000020004" pitchFamily="2" charset="0"/>
              </a:rPr>
              <a:t>school</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pic>
        <p:nvPicPr>
          <p:cNvPr id="2059" name="Picture 11">
            <a:extLst>
              <a:ext uri="{FF2B5EF4-FFF2-40B4-BE49-F238E27FC236}">
                <a16:creationId xmlns:a16="http://schemas.microsoft.com/office/drawing/2014/main" id="{7C9485C8-55DA-06ED-8E41-F0A07D4A7F1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80216" y="5227454"/>
            <a:ext cx="1279104" cy="6349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926BEF88-E8E3-FDD3-D7CE-AB2030049511}"/>
              </a:ext>
            </a:extLst>
          </p:cNvPr>
          <p:cNvPicPr>
            <a:picLocks noChangeAspect="1"/>
          </p:cNvPicPr>
          <p:nvPr/>
        </p:nvPicPr>
        <p:blipFill>
          <a:blip r:embed="rId10">
            <a:lum bright="70000" contrast="-70000"/>
          </a:blip>
          <a:stretch>
            <a:fillRect/>
          </a:stretch>
        </p:blipFill>
        <p:spPr>
          <a:xfrm>
            <a:off x="7113508" y="2031862"/>
            <a:ext cx="506720" cy="506720"/>
          </a:xfrm>
          <a:prstGeom prst="rect">
            <a:avLst/>
          </a:prstGeom>
        </p:spPr>
      </p:pic>
      <p:pic>
        <p:nvPicPr>
          <p:cNvPr id="39" name="Picture 38">
            <a:extLst>
              <a:ext uri="{FF2B5EF4-FFF2-40B4-BE49-F238E27FC236}">
                <a16:creationId xmlns:a16="http://schemas.microsoft.com/office/drawing/2014/main" id="{BCE4D62B-4C11-4F53-1486-6E65BA105C28}"/>
              </a:ext>
            </a:extLst>
          </p:cNvPr>
          <p:cNvPicPr>
            <a:picLocks noChangeAspect="1"/>
          </p:cNvPicPr>
          <p:nvPr/>
        </p:nvPicPr>
        <p:blipFill rotWithShape="1">
          <a:blip r:embed="rId11"/>
          <a:srcRect l="17387" t="33227" r="16794" b="32368"/>
          <a:stretch/>
        </p:blipFill>
        <p:spPr>
          <a:xfrm>
            <a:off x="1913231" y="1999787"/>
            <a:ext cx="2917321" cy="1077590"/>
          </a:xfrm>
          <a:prstGeom prst="rect">
            <a:avLst/>
          </a:prstGeom>
        </p:spPr>
      </p:pic>
    </p:spTree>
    <p:extLst>
      <p:ext uri="{BB962C8B-B14F-4D97-AF65-F5344CB8AC3E}">
        <p14:creationId xmlns:p14="http://schemas.microsoft.com/office/powerpoint/2010/main" val="158410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 1957 </a:t>
            </a:r>
            <a:r>
              <a:rPr lang="tr-TR" dirty="0" err="1">
                <a:latin typeface="Helvetica Neue" panose="02000503000000020004" pitchFamily="2" charset="0"/>
                <a:ea typeface="Helvetica Neue" panose="02000503000000020004" pitchFamily="2" charset="0"/>
                <a:cs typeface="Helvetica Neue" panose="02000503000000020004" pitchFamily="2" charset="0"/>
              </a:rPr>
              <a:t>Store</a:t>
            </a:r>
            <a:r>
              <a:rPr lang="tr-TR"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80063" y="2258101"/>
            <a:ext cx="4077882" cy="2200602"/>
          </a:xfrm>
          <a:prstGeom prst="rect">
            <a:avLst/>
          </a:prstGeom>
          <a:noFill/>
        </p:spPr>
        <p:txBody>
          <a:bodyPr wrap="square" rtlCol="0">
            <a:spAutoFit/>
          </a:bodyPr>
          <a:lstStyle/>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Öğrencilerimiz Ata </a:t>
            </a:r>
            <a:r>
              <a:rPr lang="tr-TR" sz="1600" dirty="0" err="1">
                <a:solidFill>
                  <a:schemeClr val="bg1"/>
                </a:solidFill>
                <a:effectLst/>
                <a:latin typeface="Helvetica Neue Light" panose="02000403000000020004" pitchFamily="2" charset="0"/>
                <a:ea typeface="Helvetica Neue Light" panose="02000403000000020004" pitchFamily="2" charset="0"/>
              </a:rPr>
              <a:t>Store</a:t>
            </a:r>
            <a:r>
              <a:rPr lang="tr-TR" sz="1600" dirty="0">
                <a:solidFill>
                  <a:schemeClr val="bg1"/>
                </a:solidFill>
                <a:effectLst/>
                <a:latin typeface="Helvetica Neue Light" panose="02000403000000020004" pitchFamily="2" charset="0"/>
                <a:ea typeface="Helvetica Neue Light" panose="02000403000000020004" pitchFamily="2" charset="0"/>
              </a:rPr>
              <a:t> Mağazasından </a:t>
            </a:r>
            <a:r>
              <a:rPr lang="tr-TR" sz="160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 </a:t>
            </a:r>
            <a:r>
              <a:rPr lang="tr-TR" sz="1600" dirty="0">
                <a:solidFill>
                  <a:schemeClr val="bg1"/>
                </a:solidFill>
                <a:effectLst/>
                <a:latin typeface="Helvetica Neue Light" panose="02000403000000020004" pitchFamily="2" charset="0"/>
                <a:ea typeface="Helvetica Neue Light" panose="02000403000000020004" pitchFamily="2" charset="0"/>
              </a:rPr>
              <a:t>logolu </a:t>
            </a: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t</a:t>
            </a:r>
            <a:r>
              <a:rPr lang="tr-TR" sz="1600" dirty="0">
                <a:solidFill>
                  <a:schemeClr val="bg1"/>
                </a:solidFill>
                <a:effectLst/>
                <a:latin typeface="Helvetica Neue Light" panose="02000403000000020004" pitchFamily="2" charset="0"/>
                <a:ea typeface="Helvetica Neue Light" panose="02000403000000020004" pitchFamily="2" charset="0"/>
              </a:rPr>
              <a:t>işört</a:t>
            </a:r>
            <a:endParaRPr lang="tr-TR" sz="16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err="1">
                <a:solidFill>
                  <a:schemeClr val="bg1"/>
                </a:solidFill>
                <a:latin typeface="Helvetica Neue Light" panose="02000403000000020004" pitchFamily="2" charset="0"/>
                <a:ea typeface="Helvetica Neue Light" panose="02000403000000020004" pitchFamily="2" charset="0"/>
              </a:rPr>
              <a:t>s</a:t>
            </a:r>
            <a:r>
              <a:rPr lang="tr-TR" sz="1600" dirty="0" err="1">
                <a:solidFill>
                  <a:schemeClr val="bg1"/>
                </a:solidFill>
                <a:effectLst/>
                <a:latin typeface="Helvetica Neue Light" panose="02000403000000020004" pitchFamily="2" charset="0"/>
                <a:ea typeface="Helvetica Neue Light" panose="02000403000000020004" pitchFamily="2" charset="0"/>
              </a:rPr>
              <a:t>weatshirt</a:t>
            </a:r>
            <a:endParaRPr lang="tr-TR" sz="1600" dirty="0">
              <a:solidFill>
                <a:schemeClr val="bg1"/>
              </a:solidFill>
              <a:effectLst/>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k</a:t>
            </a:r>
            <a:r>
              <a:rPr lang="tr-TR" sz="1600" dirty="0">
                <a:solidFill>
                  <a:schemeClr val="bg1"/>
                </a:solidFill>
                <a:effectLst/>
                <a:latin typeface="Helvetica Neue Light" panose="02000403000000020004" pitchFamily="2" charset="0"/>
                <a:ea typeface="Helvetica Neue Light" panose="02000403000000020004" pitchFamily="2" charset="0"/>
              </a:rPr>
              <a:t>upa</a:t>
            </a:r>
            <a:endParaRPr lang="tr-TR" sz="16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anahtarlık vb. </a:t>
            </a:r>
          </a:p>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birçok hatıra ürünü satın alabilmektedirler.</a:t>
            </a:r>
            <a:endParaRPr lang="tr-TR" sz="1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978356A6-CABD-C4F6-E7AD-88899FD54595}"/>
              </a:ext>
            </a:extLst>
          </p:cNvPr>
          <p:cNvPicPr>
            <a:picLocks noChangeAspect="1"/>
          </p:cNvPicPr>
          <p:nvPr/>
        </p:nvPicPr>
        <p:blipFill rotWithShape="1">
          <a:blip r:embed="rId3"/>
          <a:srcRect l="70064" b="29662"/>
          <a:stretch/>
        </p:blipFill>
        <p:spPr>
          <a:xfrm>
            <a:off x="6908861" y="1955951"/>
            <a:ext cx="1757514" cy="275122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A3D60D8-E618-3155-68C0-15194487B5CC}"/>
              </a:ext>
            </a:extLst>
          </p:cNvPr>
          <p:cNvPicPr>
            <a:picLocks noChangeAspect="1"/>
          </p:cNvPicPr>
          <p:nvPr/>
        </p:nvPicPr>
        <p:blipFill rotWithShape="1">
          <a:blip r:embed="rId4"/>
          <a:srcRect r="50294"/>
          <a:stretch/>
        </p:blipFill>
        <p:spPr>
          <a:xfrm>
            <a:off x="8944110" y="3033169"/>
            <a:ext cx="2351561" cy="3151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6015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Giy &amp; Çık Mağazası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2015726" y="2140403"/>
            <a:ext cx="4032239" cy="3508653"/>
          </a:xfrm>
          <a:prstGeom prst="rect">
            <a:avLst/>
          </a:prstGeom>
          <a:noFill/>
        </p:spPr>
        <p:txBody>
          <a:bodyPr wrap="square" rtlCol="0">
            <a:spAutoFit/>
          </a:bodyPr>
          <a:lstStyle/>
          <a:p>
            <a:pPr>
              <a:spcAft>
                <a:spcPts val="600"/>
              </a:spcAft>
            </a:pPr>
            <a:r>
              <a:rPr lang="tr-TR" sz="1600" dirty="0">
                <a:solidFill>
                  <a:schemeClr val="bg1"/>
                </a:solidFill>
                <a:latin typeface="Helvetica Neue Light" panose="02000403000000020004" pitchFamily="2" charset="0"/>
                <a:ea typeface="Helvetica Neue Light" panose="02000403000000020004" pitchFamily="2" charset="0"/>
              </a:rPr>
              <a:t>Üniversitemizdeki ihtiyaç sahibi öğrencilerin ihtiyaçlarını karşılamalarına katkı sağlamayı hedeflemektedir.</a:t>
            </a: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Ç</a:t>
            </a:r>
            <a:r>
              <a:rPr lang="tr-TR" sz="1600" dirty="0">
                <a:solidFill>
                  <a:schemeClr val="bg1"/>
                </a:solidFill>
                <a:effectLst/>
                <a:latin typeface="Helvetica Neue Light" panose="02000403000000020004" pitchFamily="2" charset="0"/>
                <a:ea typeface="Helvetica Neue Light" panose="02000403000000020004" pitchFamily="2" charset="0"/>
              </a:rPr>
              <a:t>eşitli firmalar tarafından teslim edilen yeni ürünler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az kullanılmış veya kullanılmamış kıyafetler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kitaplar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aksesuarlar </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ayakkabı ve çantalar</a:t>
            </a:r>
            <a:endParaRPr lang="tr-TR" sz="1600" dirty="0">
              <a:solidFill>
                <a:schemeClr val="bg1"/>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ihtiyaç sahibi öğrencilerin kullanımına sunulmaktadır.</a:t>
            </a:r>
            <a:endParaRPr lang="tr-TR" sz="1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2CAE46CA-C1BA-1A3F-0EFA-7A96C9D4B9FD}"/>
              </a:ext>
            </a:extLst>
          </p:cNvPr>
          <p:cNvPicPr>
            <a:picLocks noChangeAspect="1"/>
          </p:cNvPicPr>
          <p:nvPr/>
        </p:nvPicPr>
        <p:blipFill rotWithShape="1">
          <a:blip r:embed="rId3"/>
          <a:srcRect l="38133" t="22820" r="1675" b="6796"/>
          <a:stretch/>
        </p:blipFill>
        <p:spPr>
          <a:xfrm>
            <a:off x="7038792" y="3342482"/>
            <a:ext cx="1786497" cy="117306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27D3D07-325B-5F7B-547B-CEA99CAAB421}"/>
              </a:ext>
            </a:extLst>
          </p:cNvPr>
          <p:cNvPicPr>
            <a:picLocks noChangeAspect="1"/>
          </p:cNvPicPr>
          <p:nvPr/>
        </p:nvPicPr>
        <p:blipFill rotWithShape="1">
          <a:blip r:embed="rId4"/>
          <a:srcRect l="50110"/>
          <a:stretch/>
        </p:blipFill>
        <p:spPr>
          <a:xfrm>
            <a:off x="9322381" y="2283408"/>
            <a:ext cx="2035603" cy="229118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1243C07-0C89-B901-3B78-5303FC688099}"/>
              </a:ext>
            </a:extLst>
          </p:cNvPr>
          <p:cNvPicPr>
            <a:picLocks noChangeAspect="1"/>
          </p:cNvPicPr>
          <p:nvPr/>
        </p:nvPicPr>
        <p:blipFill rotWithShape="1">
          <a:blip r:embed="rId5"/>
          <a:srcRect l="13166"/>
          <a:stretch/>
        </p:blipFill>
        <p:spPr>
          <a:xfrm>
            <a:off x="6961307" y="1833406"/>
            <a:ext cx="2162826" cy="1398653"/>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975C095C-3E35-FB8B-A8A7-103F23479347}"/>
              </a:ext>
            </a:extLst>
          </p:cNvPr>
          <p:cNvPicPr>
            <a:picLocks noChangeAspect="1"/>
          </p:cNvPicPr>
          <p:nvPr/>
        </p:nvPicPr>
        <p:blipFill>
          <a:blip r:embed="rId6"/>
          <a:stretch>
            <a:fillRect/>
          </a:stretch>
        </p:blipFill>
        <p:spPr>
          <a:xfrm>
            <a:off x="8825947" y="4891884"/>
            <a:ext cx="2348952" cy="1319027"/>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52AEAE2D-3AB0-FDA9-FF34-EC886AA2900E}"/>
              </a:ext>
            </a:extLst>
          </p:cNvPr>
          <p:cNvPicPr>
            <a:picLocks noChangeAspect="1"/>
          </p:cNvPicPr>
          <p:nvPr/>
        </p:nvPicPr>
        <p:blipFill rotWithShape="1">
          <a:blip r:embed="rId7"/>
          <a:srcRect r="53246"/>
          <a:stretch/>
        </p:blipFill>
        <p:spPr>
          <a:xfrm>
            <a:off x="7127560" y="4625974"/>
            <a:ext cx="1332958" cy="16009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864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Acil Durum &amp; Sağlık Randevuları için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sp>
        <p:nvSpPr>
          <p:cNvPr id="3" name="TextBox 2">
            <a:extLst>
              <a:ext uri="{FF2B5EF4-FFF2-40B4-BE49-F238E27FC236}">
                <a16:creationId xmlns:a16="http://schemas.microsoft.com/office/drawing/2014/main" id="{0E2A8E75-4D94-FCBF-4542-E34E71BD06E4}"/>
              </a:ext>
            </a:extLst>
          </p:cNvPr>
          <p:cNvSpPr txBox="1"/>
          <p:nvPr/>
        </p:nvSpPr>
        <p:spPr>
          <a:xfrm>
            <a:off x="1975075" y="1994191"/>
            <a:ext cx="3865269" cy="2062103"/>
          </a:xfrm>
          <a:prstGeom prst="rect">
            <a:avLst/>
          </a:prstGeom>
          <a:noFill/>
        </p:spPr>
        <p:txBody>
          <a:bodyPr wrap="square" rtlCol="0">
            <a:spAutoFit/>
          </a:bodyPr>
          <a:lstStyle/>
          <a:p>
            <a:pPr>
              <a:spcAft>
                <a:spcPts val="600"/>
              </a:spcAft>
            </a:pPr>
            <a:r>
              <a:rPr lang="tr-TR" strike="noStrike"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Merkez Kampüs:</a:t>
            </a:r>
          </a:p>
          <a:p>
            <a:pPr>
              <a:spcAft>
                <a:spcPts val="600"/>
              </a:spcAft>
            </a:pPr>
            <a:r>
              <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Acil durumlar için aşağıdaki numarayı arayınız.</a:t>
            </a:r>
          </a:p>
          <a:p>
            <a:pPr>
              <a:spcAft>
                <a:spcPts val="600"/>
              </a:spcAft>
            </a:pPr>
            <a:endPar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Kampüs Güvenlik:</a:t>
            </a:r>
            <a:endParaRPr lang="tr-TR"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1200"/>
              </a:spcAft>
            </a:pPr>
            <a:r>
              <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+90 442 231 </a:t>
            </a:r>
            <a:r>
              <a:rPr lang="tr-TR"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3333</a:t>
            </a:r>
          </a:p>
        </p:txBody>
      </p:sp>
      <p:sp>
        <p:nvSpPr>
          <p:cNvPr id="5" name="TextBox 4">
            <a:extLst>
              <a:ext uri="{FF2B5EF4-FFF2-40B4-BE49-F238E27FC236}">
                <a16:creationId xmlns:a16="http://schemas.microsoft.com/office/drawing/2014/main" id="{66D287DC-8034-F337-3CF8-433BF408D111}"/>
              </a:ext>
            </a:extLst>
          </p:cNvPr>
          <p:cNvSpPr txBox="1"/>
          <p:nvPr/>
        </p:nvSpPr>
        <p:spPr>
          <a:xfrm>
            <a:off x="6923936" y="1975106"/>
            <a:ext cx="4339485" cy="2215991"/>
          </a:xfrm>
          <a:prstGeom prst="rect">
            <a:avLst/>
          </a:prstGeom>
          <a:noFill/>
        </p:spPr>
        <p:txBody>
          <a:bodyPr wrap="square" rtlCol="0">
            <a:spAutoFit/>
          </a:bodyPr>
          <a:lstStyle/>
          <a:p>
            <a:pPr>
              <a:spcAft>
                <a:spcPts val="600"/>
              </a:spcAft>
            </a:pPr>
            <a:r>
              <a:rPr lang="tr-TR"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Hastanesi:</a:t>
            </a:r>
          </a:p>
          <a:p>
            <a:pPr>
              <a:spcAft>
                <a:spcPts val="600"/>
              </a:spcAft>
            </a:pP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Randevu için web sayfasını ziyaret ediniz,</a:t>
            </a:r>
          </a:p>
          <a:p>
            <a:pPr>
              <a:spcBef>
                <a:spcPts val="600"/>
              </a:spcBef>
              <a:spcAft>
                <a:spcPts val="600"/>
              </a:spcAft>
            </a:pPr>
            <a:r>
              <a:rPr lang="tr-TR"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 xmlns:ahyp="http://schemas.microsoft.com/office/drawing/2018/hyperlinkcolor" val="tx"/>
                    </a:ext>
                  </a:extLst>
                </a:hlinkClick>
              </a:rPr>
              <a:t>https://hastane.atauni.edu.tr</a:t>
            </a:r>
            <a:endPar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endParaRPr lang="tr-TR"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Klinik Diş Hekimliği:</a:t>
            </a:r>
            <a:r>
              <a:rPr lang="tr-TR" dirty="0">
                <a:solidFill>
                  <a:schemeClr val="tx1">
                    <a:lumMod val="85000"/>
                    <a:lumOff val="15000"/>
                  </a:schemeClr>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a:spcAft>
                <a:spcPts val="600"/>
              </a:spcAft>
            </a:pPr>
            <a:r>
              <a:rPr lang="tr-TR" strike="noStrike" dirty="0">
                <a:solidFill>
                  <a:srgbClr val="404042"/>
                </a:solidFill>
                <a:effectLst/>
                <a:latin typeface="Helvetica Neue Light" panose="02000403000000020004" pitchFamily="2" charset="0"/>
                <a:ea typeface="Helvetica Neue Light" panose="02000403000000020004" pitchFamily="2" charset="0"/>
              </a:rPr>
              <a:t>+90 442 236 0942</a:t>
            </a:r>
            <a:endParaRPr lang="en-US"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89514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881E384-A989-774B-9EFF-8299AF6FBB98}"/>
              </a:ext>
            </a:extLst>
          </p:cNvPr>
          <p:cNvSpPr/>
          <p:nvPr/>
        </p:nvSpPr>
        <p:spPr>
          <a:xfrm>
            <a:off x="6823587" y="4238218"/>
            <a:ext cx="4021394" cy="1760162"/>
          </a:xfrm>
          <a:prstGeom prst="round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TextBox 23">
            <a:extLst>
              <a:ext uri="{FF2B5EF4-FFF2-40B4-BE49-F238E27FC236}">
                <a16:creationId xmlns:a16="http://schemas.microsoft.com/office/drawing/2014/main" id="{692BC3EB-8D73-0044-84A2-E6260F83C0A9}"/>
              </a:ext>
            </a:extLst>
          </p:cNvPr>
          <p:cNvSpPr txBox="1"/>
          <p:nvPr/>
        </p:nvSpPr>
        <p:spPr>
          <a:xfrm>
            <a:off x="4637106" y="1903315"/>
            <a:ext cx="5269134"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fakültede bulunan ve en fazla yetkiye sahip olan yöneticidir. Görev ve sorumlulukları fakülte kurullarına başkanlık etmek, fakülte kurullarının kararlarını uygulamak ve fakülte birimleri arasında düzenli çalışmayı sağlamaktır. </a:t>
            </a: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Fakülte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3" name="Rectangle 22">
            <a:extLst>
              <a:ext uri="{FF2B5EF4-FFF2-40B4-BE49-F238E27FC236}">
                <a16:creationId xmlns:a16="http://schemas.microsoft.com/office/drawing/2014/main" id="{0207C67E-B35F-C247-8C9A-66AC950CBF50}"/>
              </a:ext>
            </a:extLst>
          </p:cNvPr>
          <p:cNvSpPr/>
          <p:nvPr/>
        </p:nvSpPr>
        <p:spPr>
          <a:xfrm>
            <a:off x="1308198" y="3231513"/>
            <a:ext cx="2546430" cy="623248"/>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Dekan</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Vedat Kaya </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İktisat</a:t>
            </a:r>
          </a:p>
        </p:txBody>
      </p:sp>
      <p:sp>
        <p:nvSpPr>
          <p:cNvPr id="25" name="Rectangle 24">
            <a:extLst>
              <a:ext uri="{FF2B5EF4-FFF2-40B4-BE49-F238E27FC236}">
                <a16:creationId xmlns:a16="http://schemas.microsoft.com/office/drawing/2014/main" id="{C6CFB6A6-0F9C-C345-BCB2-AA41177F063A}"/>
              </a:ext>
            </a:extLst>
          </p:cNvPr>
          <p:cNvSpPr/>
          <p:nvPr/>
        </p:nvSpPr>
        <p:spPr>
          <a:xfrm>
            <a:off x="1574234" y="5594436"/>
            <a:ext cx="1867215" cy="784830"/>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Doç. Dr. Duygu Fındık-</a:t>
            </a:r>
            <a:r>
              <a:rPr lang="tr-TR" sz="900" dirty="0" err="1">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Coşkunçay</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Yönetim Bilişim Sistemleri</a:t>
            </a:r>
            <a:endParaRPr lang="tr-TR" sz="900" dirty="0">
              <a:latin typeface="Helvetica Neue Light" panose="02000403000000020004" pitchFamily="2" charset="0"/>
              <a:ea typeface="Helvetica Neue Light" panose="02000403000000020004" pitchFamily="2" charset="0"/>
            </a:endParaRPr>
          </a:p>
        </p:txBody>
      </p:sp>
      <p:sp>
        <p:nvSpPr>
          <p:cNvPr id="27" name="Rectangle 26">
            <a:extLst>
              <a:ext uri="{FF2B5EF4-FFF2-40B4-BE49-F238E27FC236}">
                <a16:creationId xmlns:a16="http://schemas.microsoft.com/office/drawing/2014/main" id="{6F13FEF4-974C-734E-97A4-170C9C6E173B}"/>
              </a:ext>
            </a:extLst>
          </p:cNvPr>
          <p:cNvSpPr/>
          <p:nvPr/>
        </p:nvSpPr>
        <p:spPr>
          <a:xfrm>
            <a:off x="6571828" y="5594435"/>
            <a:ext cx="1867215" cy="369332"/>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Fatih Öztürk</a:t>
            </a:r>
          </a:p>
        </p:txBody>
      </p:sp>
      <p:sp>
        <p:nvSpPr>
          <p:cNvPr id="30" name="Rectangle 29">
            <a:extLst>
              <a:ext uri="{FF2B5EF4-FFF2-40B4-BE49-F238E27FC236}">
                <a16:creationId xmlns:a16="http://schemas.microsoft.com/office/drawing/2014/main" id="{5279B0A2-E519-A244-9A73-5B5320948EC2}"/>
              </a:ext>
            </a:extLst>
          </p:cNvPr>
          <p:cNvSpPr/>
          <p:nvPr/>
        </p:nvSpPr>
        <p:spPr>
          <a:xfrm>
            <a:off x="4012281" y="5594435"/>
            <a:ext cx="2074543"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Dr. Öğr. Üyesi Gökhan Erkal</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Ekonometri</a:t>
            </a:r>
          </a:p>
        </p:txBody>
      </p:sp>
      <p:sp>
        <p:nvSpPr>
          <p:cNvPr id="2" name="TextBox 1">
            <a:extLst>
              <a:ext uri="{FF2B5EF4-FFF2-40B4-BE49-F238E27FC236}">
                <a16:creationId xmlns:a16="http://schemas.microsoft.com/office/drawing/2014/main" id="{4800E47A-BF0A-6A4E-9D86-8DBA9C64D110}"/>
              </a:ext>
            </a:extLst>
          </p:cNvPr>
          <p:cNvSpPr txBox="1"/>
          <p:nvPr/>
        </p:nvSpPr>
        <p:spPr>
          <a:xfrm>
            <a:off x="8439043" y="4671105"/>
            <a:ext cx="2305157" cy="646331"/>
          </a:xfrm>
          <a:prstGeom prst="rect">
            <a:avLst/>
          </a:prstGeom>
          <a:noFill/>
        </p:spPr>
        <p:txBody>
          <a:bodyPr wrap="square" rtlCol="0">
            <a:spAutoFit/>
          </a:bodyPr>
          <a:lstStyle/>
          <a:p>
            <a:r>
              <a:rPr lang="tr-TR" sz="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Fakülte Sekreteri Dekana bağlı olarak çalışır ve Fakülte idari yönetim yapısının sorumlusudur.</a:t>
            </a:r>
          </a:p>
        </p:txBody>
      </p:sp>
      <p:pic>
        <p:nvPicPr>
          <p:cNvPr id="4" name="Resim 3">
            <a:extLst>
              <a:ext uri="{FF2B5EF4-FFF2-40B4-BE49-F238E27FC236}">
                <a16:creationId xmlns:a16="http://schemas.microsoft.com/office/drawing/2014/main" id="{DDAA670F-1047-4E85-A276-F180C51E8B89}"/>
              </a:ext>
            </a:extLst>
          </p:cNvPr>
          <p:cNvPicPr>
            <a:picLocks noChangeAspect="1"/>
          </p:cNvPicPr>
          <p:nvPr/>
        </p:nvPicPr>
        <p:blipFill>
          <a:blip r:embed="rId3"/>
          <a:stretch>
            <a:fillRect/>
          </a:stretch>
        </p:blipFill>
        <p:spPr>
          <a:xfrm>
            <a:off x="1863712" y="1500346"/>
            <a:ext cx="1303517" cy="1699522"/>
          </a:xfrm>
          <a:prstGeom prst="rect">
            <a:avLst/>
          </a:prstGeom>
        </p:spPr>
      </p:pic>
      <p:pic>
        <p:nvPicPr>
          <p:cNvPr id="6" name="Resim 5">
            <a:extLst>
              <a:ext uri="{FF2B5EF4-FFF2-40B4-BE49-F238E27FC236}">
                <a16:creationId xmlns:a16="http://schemas.microsoft.com/office/drawing/2014/main" id="{8C2B60A8-3CC2-4189-91FB-3D07F1A2B44F}"/>
              </a:ext>
            </a:extLst>
          </p:cNvPr>
          <p:cNvPicPr>
            <a:picLocks noChangeAspect="1"/>
          </p:cNvPicPr>
          <p:nvPr/>
        </p:nvPicPr>
        <p:blipFill>
          <a:blip r:embed="rId4"/>
          <a:stretch>
            <a:fillRect/>
          </a:stretch>
        </p:blipFill>
        <p:spPr>
          <a:xfrm>
            <a:off x="1947776" y="4238219"/>
            <a:ext cx="1032590" cy="1268966"/>
          </a:xfrm>
          <a:prstGeom prst="rect">
            <a:avLst/>
          </a:prstGeom>
        </p:spPr>
      </p:pic>
      <p:pic>
        <p:nvPicPr>
          <p:cNvPr id="7" name="Resim 6">
            <a:extLst>
              <a:ext uri="{FF2B5EF4-FFF2-40B4-BE49-F238E27FC236}">
                <a16:creationId xmlns:a16="http://schemas.microsoft.com/office/drawing/2014/main" id="{EAFE997A-F9D8-442B-BF52-EEDF74223D93}"/>
              </a:ext>
            </a:extLst>
          </p:cNvPr>
          <p:cNvPicPr>
            <a:picLocks noChangeAspect="1"/>
          </p:cNvPicPr>
          <p:nvPr/>
        </p:nvPicPr>
        <p:blipFill>
          <a:blip r:embed="rId5"/>
          <a:stretch>
            <a:fillRect/>
          </a:stretch>
        </p:blipFill>
        <p:spPr>
          <a:xfrm>
            <a:off x="4473839" y="4299208"/>
            <a:ext cx="1032590" cy="1273316"/>
          </a:xfrm>
          <a:prstGeom prst="rect">
            <a:avLst/>
          </a:prstGeom>
        </p:spPr>
      </p:pic>
      <p:pic>
        <p:nvPicPr>
          <p:cNvPr id="8" name="Resim 7">
            <a:extLst>
              <a:ext uri="{FF2B5EF4-FFF2-40B4-BE49-F238E27FC236}">
                <a16:creationId xmlns:a16="http://schemas.microsoft.com/office/drawing/2014/main" id="{AAA74F1E-F233-4144-9F27-77EC5890C2A8}"/>
              </a:ext>
            </a:extLst>
          </p:cNvPr>
          <p:cNvPicPr>
            <a:picLocks noChangeAspect="1"/>
          </p:cNvPicPr>
          <p:nvPr/>
        </p:nvPicPr>
        <p:blipFill>
          <a:blip r:embed="rId6"/>
          <a:stretch>
            <a:fillRect/>
          </a:stretch>
        </p:blipFill>
        <p:spPr>
          <a:xfrm>
            <a:off x="7033249" y="4331031"/>
            <a:ext cx="944372" cy="1136639"/>
          </a:xfrm>
          <a:prstGeom prst="rect">
            <a:avLst/>
          </a:prstGeom>
        </p:spPr>
      </p:pic>
    </p:spTree>
    <p:extLst>
      <p:ext uri="{BB962C8B-B14F-4D97-AF65-F5344CB8AC3E}">
        <p14:creationId xmlns:p14="http://schemas.microsoft.com/office/powerpoint/2010/main" val="3861396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Bölümler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776142" y="1792869"/>
            <a:ext cx="5468720" cy="3093154"/>
          </a:xfrm>
          <a:prstGeom prst="rect">
            <a:avLst/>
          </a:prstGeom>
          <a:noFill/>
        </p:spPr>
        <p:txBody>
          <a:bodyPr wrap="square" rtlCol="0">
            <a:spAutoFit/>
          </a:bodyPr>
          <a:lstStyle/>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İşletme</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İktisat</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Kamu Yönetimi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Ekonometri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Çalışma Ekonomisi ve Endüstri İlişkiler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Uluslararası İlişkiler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Bilişim Sistemleri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Uluslararası Ticaret ve Lojistik</a:t>
            </a:r>
          </a:p>
        </p:txBody>
      </p:sp>
    </p:spTree>
    <p:extLst>
      <p:ext uri="{BB962C8B-B14F-4D97-AF65-F5344CB8AC3E}">
        <p14:creationId xmlns:p14="http://schemas.microsoft.com/office/powerpoint/2010/main" val="2837842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Fiziki Kapasite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776142" y="1792869"/>
            <a:ext cx="5468720" cy="4632037"/>
          </a:xfrm>
          <a:prstGeom prst="rect">
            <a:avLst/>
          </a:prstGeom>
          <a:noFill/>
        </p:spPr>
        <p:txBody>
          <a:bodyPr wrap="square" rtlCol="0">
            <a:spAutoFit/>
          </a:bodyPr>
          <a:lstStyle/>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10.500 m2 Toplam kapalı alan</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Odası 4</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Öğretim Elemanı odası 98</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Büro 14</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Toplam Derslik sayısı 27</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Bilgisayar Laboratuvarı 3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Toplantı salonu 1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Seminer Odası 5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Proje Ofisi 1</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Kütüphane 1</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Kantin 1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Kuaför 1</a:t>
            </a:r>
          </a:p>
        </p:txBody>
      </p:sp>
    </p:spTree>
    <p:extLst>
      <p:ext uri="{BB962C8B-B14F-4D97-AF65-F5344CB8AC3E}">
        <p14:creationId xmlns:p14="http://schemas.microsoft.com/office/powerpoint/2010/main" val="741450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7DE2D0-260B-474F-B51C-851CD8D7A5E2}"/>
              </a:ext>
            </a:extLst>
          </p:cNvPr>
          <p:cNvSpPr/>
          <p:nvPr/>
        </p:nvSpPr>
        <p:spPr>
          <a:xfrm>
            <a:off x="1523674" y="1589314"/>
            <a:ext cx="10668326" cy="5268686"/>
          </a:xfrm>
          <a:prstGeom prst="rect">
            <a:avLst/>
          </a:prstGeom>
          <a:solidFill>
            <a:srgbClr val="20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Title 8">
            <a:extLst>
              <a:ext uri="{FF2B5EF4-FFF2-40B4-BE49-F238E27FC236}">
                <a16:creationId xmlns:a16="http://schemas.microsoft.com/office/drawing/2014/main" id="{7A337521-B5C3-EF42-8975-60812492DE2A}"/>
              </a:ext>
            </a:extLst>
          </p:cNvPr>
          <p:cNvSpPr>
            <a:spLocks noGrp="1"/>
          </p:cNvSpPr>
          <p:nvPr>
            <p:ph type="title"/>
          </p:nvPr>
        </p:nvSpPr>
        <p:spPr>
          <a:xfrm>
            <a:off x="2359650" y="2756947"/>
            <a:ext cx="8715023" cy="1485992"/>
          </a:xfrm>
        </p:spPr>
        <p:txBody>
          <a:bodyPr>
            <a:noAutofit/>
          </a:bodyPr>
          <a:lstStyle/>
          <a:p>
            <a:pPr>
              <a:lnSpc>
                <a:spcPct val="100000"/>
              </a:lnSpc>
            </a:pPr>
            <a:r>
              <a:rPr lang="tr-TR" sz="4000" b="0" dirty="0">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a:t>
            </a:r>
          </a:p>
        </p:txBody>
      </p:sp>
      <p:sp>
        <p:nvSpPr>
          <p:cNvPr id="11" name="Text Placeholder 10">
            <a:extLst>
              <a:ext uri="{FF2B5EF4-FFF2-40B4-BE49-F238E27FC236}">
                <a16:creationId xmlns:a16="http://schemas.microsoft.com/office/drawing/2014/main" id="{41098318-849D-274D-BF5F-838586C76E41}"/>
              </a:ext>
            </a:extLst>
          </p:cNvPr>
          <p:cNvSpPr>
            <a:spLocks noGrp="1"/>
          </p:cNvSpPr>
          <p:nvPr>
            <p:ph type="body" sz="quarter" idx="11"/>
          </p:nvPr>
        </p:nvSpPr>
        <p:spPr>
          <a:xfrm>
            <a:off x="2359650" y="4612965"/>
            <a:ext cx="8454124" cy="1306845"/>
          </a:xfrm>
        </p:spPr>
        <p:txBody>
          <a:bodyPr/>
          <a:lstStyle/>
          <a:p>
            <a:pPr>
              <a:spcBef>
                <a:spcPts val="600"/>
              </a:spcBef>
            </a:pPr>
            <a:r>
              <a:rPr lang="tr-TR" sz="2400" dirty="0">
                <a:latin typeface="Helvetica" pitchFamily="2" charset="0"/>
                <a:ea typeface="Helvetica Neue" panose="02000503000000020004" pitchFamily="2" charset="0"/>
                <a:cs typeface="Helvetica Neue" panose="02000503000000020004" pitchFamily="2" charset="0"/>
              </a:rPr>
              <a:t>İktisadi ve İdari Bilimler Fakültesi</a:t>
            </a:r>
          </a:p>
        </p:txBody>
      </p:sp>
      <p:sp>
        <p:nvSpPr>
          <p:cNvPr id="2" name="TextBox 1">
            <a:extLst>
              <a:ext uri="{FF2B5EF4-FFF2-40B4-BE49-F238E27FC236}">
                <a16:creationId xmlns:a16="http://schemas.microsoft.com/office/drawing/2014/main" id="{A61BF22D-A00C-ED41-87E7-94B78A161556}"/>
              </a:ext>
            </a:extLst>
          </p:cNvPr>
          <p:cNvSpPr txBox="1"/>
          <p:nvPr/>
        </p:nvSpPr>
        <p:spPr>
          <a:xfrm>
            <a:off x="971227" y="805912"/>
            <a:ext cx="0" cy="0"/>
          </a:xfrm>
          <a:prstGeom prst="rect">
            <a:avLst/>
          </a:prstGeom>
        </p:spPr>
        <p:txBody>
          <a:bodyPr vert="horz" wrap="none" lIns="121920" tIns="60960" rIns="121920" bIns="60960" rtlCol="0" anchor="ctr">
            <a:noAutofit/>
          </a:bodyPr>
          <a:lstStyle/>
          <a:p>
            <a:pPr algn="l"/>
            <a:endParaRPr lang="en-US" sz="1067" dirty="0">
              <a:solidFill>
                <a:schemeClr val="bg1">
                  <a:lumMod val="75000"/>
                </a:schemeClr>
              </a:solidFill>
            </a:endParaRPr>
          </a:p>
        </p:txBody>
      </p:sp>
      <p:cxnSp>
        <p:nvCxnSpPr>
          <p:cNvPr id="6" name="Straight Connector 5">
            <a:extLst>
              <a:ext uri="{FF2B5EF4-FFF2-40B4-BE49-F238E27FC236}">
                <a16:creationId xmlns:a16="http://schemas.microsoft.com/office/drawing/2014/main" id="{4FD004AA-D786-984E-8A96-674CAD656703}"/>
              </a:ext>
            </a:extLst>
          </p:cNvPr>
          <p:cNvCxnSpPr/>
          <p:nvPr/>
        </p:nvCxnSpPr>
        <p:spPr>
          <a:xfrm>
            <a:off x="2359650" y="4344570"/>
            <a:ext cx="87150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2A30A62-F669-6B4B-92FF-9D89CBEEAAA8}"/>
              </a:ext>
            </a:extLst>
          </p:cNvPr>
          <p:cNvSpPr/>
          <p:nvPr/>
        </p:nvSpPr>
        <p:spPr>
          <a:xfrm>
            <a:off x="1719943" y="132203"/>
            <a:ext cx="5562600" cy="12383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B56CD5E1-D241-8B4E-AEE1-4DD640D0DFF7}"/>
              </a:ext>
            </a:extLst>
          </p:cNvPr>
          <p:cNvSpPr txBox="1"/>
          <p:nvPr/>
        </p:nvSpPr>
        <p:spPr>
          <a:xfrm>
            <a:off x="1338943" y="-43543"/>
            <a:ext cx="184731" cy="369332"/>
          </a:xfrm>
          <a:prstGeom prst="rect">
            <a:avLst/>
          </a:prstGeom>
          <a:noFill/>
        </p:spPr>
        <p:txBody>
          <a:bodyPr wrap="none" rtlCol="0">
            <a:spAutoFit/>
          </a:bodyPr>
          <a:lstStyle/>
          <a:p>
            <a:endParaRPr lang="tr-TR"/>
          </a:p>
        </p:txBody>
      </p:sp>
      <p:pic>
        <p:nvPicPr>
          <p:cNvPr id="10" name="Picture 9">
            <a:extLst>
              <a:ext uri="{FF2B5EF4-FFF2-40B4-BE49-F238E27FC236}">
                <a16:creationId xmlns:a16="http://schemas.microsoft.com/office/drawing/2014/main" id="{1A2AA849-9D42-CD42-B4D6-F0661F825739}"/>
              </a:ext>
            </a:extLst>
          </p:cNvPr>
          <p:cNvPicPr>
            <a:picLocks noChangeAspect="1"/>
          </p:cNvPicPr>
          <p:nvPr/>
        </p:nvPicPr>
        <p:blipFill rotWithShape="1">
          <a:blip r:embed="rId3"/>
          <a:srcRect l="3419" t="33231" b="33460"/>
          <a:stretch/>
        </p:blipFill>
        <p:spPr>
          <a:xfrm>
            <a:off x="0" y="14068"/>
            <a:ext cx="6780628" cy="1652553"/>
          </a:xfrm>
          <a:prstGeom prst="rect">
            <a:avLst/>
          </a:prstGeom>
        </p:spPr>
      </p:pic>
      <p:pic>
        <p:nvPicPr>
          <p:cNvPr id="8" name="Picture 7">
            <a:extLst>
              <a:ext uri="{FF2B5EF4-FFF2-40B4-BE49-F238E27FC236}">
                <a16:creationId xmlns:a16="http://schemas.microsoft.com/office/drawing/2014/main" id="{8B749B65-EF8F-B541-8B9B-D784EEAF35DE}"/>
              </a:ext>
            </a:extLst>
          </p:cNvPr>
          <p:cNvPicPr>
            <a:picLocks noChangeAspect="1"/>
          </p:cNvPicPr>
          <p:nvPr/>
        </p:nvPicPr>
        <p:blipFill rotWithShape="1">
          <a:blip r:embed="rId4"/>
          <a:srcRect r="63786" b="32051"/>
          <a:stretch/>
        </p:blipFill>
        <p:spPr>
          <a:xfrm>
            <a:off x="10091102" y="840275"/>
            <a:ext cx="1445344" cy="334916"/>
          </a:xfrm>
          <a:prstGeom prst="rect">
            <a:avLst/>
          </a:prstGeom>
        </p:spPr>
      </p:pic>
      <p:pic>
        <p:nvPicPr>
          <p:cNvPr id="13" name="Resim 9">
            <a:extLst>
              <a:ext uri="{FF2B5EF4-FFF2-40B4-BE49-F238E27FC236}">
                <a16:creationId xmlns:a16="http://schemas.microsoft.com/office/drawing/2014/main" id="{57A23D5A-D0E1-CE45-953E-D4967F5BF1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81" r="3441"/>
          <a:stretch/>
        </p:blipFill>
        <p:spPr>
          <a:xfrm>
            <a:off x="10091102" y="242847"/>
            <a:ext cx="1445344" cy="630688"/>
          </a:xfrm>
          <a:prstGeom prst="rect">
            <a:avLst/>
          </a:prstGeom>
          <a:solidFill>
            <a:schemeClr val="bg1"/>
          </a:solidFill>
          <a:ln>
            <a:noFill/>
          </a:ln>
        </p:spPr>
      </p:pic>
    </p:spTree>
    <p:extLst>
      <p:ext uri="{BB962C8B-B14F-4D97-AF65-F5344CB8AC3E}">
        <p14:creationId xmlns:p14="http://schemas.microsoft.com/office/powerpoint/2010/main" val="3319753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dissolve">
                                      <p:cBhvr>
                                        <p:cTn id="10" dur="500"/>
                                        <p:tgtEl>
                                          <p:spTgt spid="11">
                                            <p:txEl>
                                              <p:pRg st="0" end="0"/>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Bina ve Ek Bina</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542933" y="2267143"/>
            <a:ext cx="6622270" cy="3093154"/>
          </a:xfrm>
          <a:prstGeom prst="rect">
            <a:avLst/>
          </a:prstGeom>
          <a:noFill/>
        </p:spPr>
        <p:txBody>
          <a:bodyPr wrap="square" rtlCol="0">
            <a:spAutoFit/>
          </a:bodyPr>
          <a:lstStyle/>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Bina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Akademik personel odaları (92)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odası (4)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personel odaları (14)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5 Adet seminer salonu (20 Kişilik)</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8 Adet derslik</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WC</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p:txBody>
      </p:sp>
    </p:spTree>
    <p:extLst>
      <p:ext uri="{BB962C8B-B14F-4D97-AF65-F5344CB8AC3E}">
        <p14:creationId xmlns:p14="http://schemas.microsoft.com/office/powerpoint/2010/main" val="3016895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Bina ve Ek Bina</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271227" y="2263626"/>
            <a:ext cx="6622270" cy="3862596"/>
          </a:xfrm>
          <a:prstGeom prst="rect">
            <a:avLst/>
          </a:prstGeom>
          <a:noFill/>
        </p:spPr>
        <p:txBody>
          <a:bodyPr wrap="square" rtlCol="0">
            <a:spAutoFit/>
          </a:bodyPr>
          <a:lstStyle/>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Ek Bina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19 Derslik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3 Laboratuvar</a:t>
            </a:r>
          </a:p>
          <a:p>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	</a:t>
            </a:r>
            <a:r>
              <a:rPr lang="tr-TR" sz="2000" u="sng" dirty="0">
                <a:solidFill>
                  <a:srgbClr val="404042"/>
                </a:solidFill>
                <a:cs typeface="Times New Roman" panose="02020603050405020304" pitchFamily="18" charset="0"/>
              </a:rPr>
              <a:t>GİRİŞ KATI BİLGİSAYAR LABORATUVARI </a:t>
            </a:r>
          </a:p>
          <a:p>
            <a:r>
              <a:rPr lang="tr-TR" sz="2000" dirty="0"/>
              <a:t>	30 Kişi kapasiteli</a:t>
            </a:r>
          </a:p>
          <a:p>
            <a:r>
              <a:rPr lang="tr-TR" sz="2000" dirty="0">
                <a:solidFill>
                  <a:srgbClr val="404042"/>
                </a:solidFill>
                <a:cs typeface="Times New Roman" panose="02020603050405020304" pitchFamily="18" charset="0"/>
              </a:rPr>
              <a:t>	</a:t>
            </a:r>
            <a:r>
              <a:rPr lang="tr-TR" sz="2000" u="sng" dirty="0">
                <a:solidFill>
                  <a:srgbClr val="404042"/>
                </a:solidFill>
                <a:cs typeface="Times New Roman" panose="02020603050405020304" pitchFamily="18" charset="0"/>
              </a:rPr>
              <a:t>3. KAT BİLGİSAYAR LABORATUVARLARI </a:t>
            </a:r>
          </a:p>
          <a:p>
            <a:r>
              <a:rPr lang="tr-TR" sz="2000" dirty="0">
                <a:solidFill>
                  <a:srgbClr val="404042"/>
                </a:solidFill>
                <a:cs typeface="Times New Roman" panose="02020603050405020304" pitchFamily="18" charset="0"/>
              </a:rPr>
              <a:t>	</a:t>
            </a:r>
            <a:r>
              <a:rPr lang="tr-TR" sz="2000" dirty="0"/>
              <a:t>60 Kişi kapasiteli</a:t>
            </a:r>
          </a:p>
          <a:p>
            <a:r>
              <a:rPr lang="tr-TR" sz="2000" dirty="0"/>
              <a:t>	40 Kişi kapasiteli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6 Akademik Personel odasından oluşmakta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WC</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p:txBody>
      </p:sp>
    </p:spTree>
    <p:extLst>
      <p:ext uri="{BB962C8B-B14F-4D97-AF65-F5344CB8AC3E}">
        <p14:creationId xmlns:p14="http://schemas.microsoft.com/office/powerpoint/2010/main" val="1362657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Araştırma Geliştirme ve Kültürel alan</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542933" y="2267143"/>
            <a:ext cx="6622270" cy="4016484"/>
          </a:xfrm>
          <a:prstGeom prst="rect">
            <a:avLst/>
          </a:prstGeom>
          <a:noFill/>
        </p:spPr>
        <p:txBody>
          <a:bodyPr wrap="square" rtlCol="0">
            <a:spAutoFit/>
          </a:bodyPr>
          <a:lstStyle/>
          <a:p>
            <a:r>
              <a:rPr lang="tr-TR" sz="2000" b="1" u="sng" dirty="0">
                <a:solidFill>
                  <a:srgbClr val="404042"/>
                </a:solidFill>
                <a:cs typeface="Times New Roman" panose="02020603050405020304" pitchFamily="18" charset="0"/>
              </a:rPr>
              <a:t>ÖĞRENCİ KÜTÜPHANESİ</a:t>
            </a:r>
          </a:p>
          <a:p>
            <a:r>
              <a:rPr lang="tr-TR" sz="2000" dirty="0">
                <a:solidFill>
                  <a:srgbClr val="404042"/>
                </a:solidFill>
                <a:cs typeface="Times New Roman" panose="02020603050405020304" pitchFamily="18" charset="0"/>
              </a:rPr>
              <a:t>150 Kişi kapasiteli</a:t>
            </a:r>
          </a:p>
          <a:p>
            <a:endParaRPr lang="tr-TR" sz="2000" dirty="0">
              <a:solidFill>
                <a:srgbClr val="404042"/>
              </a:solidFill>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PROJE OFİSİ</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Kişi çalışma kapasitesi</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TOPLANTI SALONU</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26 Kişi Kapasiteli</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SEMİNER SALONLARI TOPLAM 5</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Her biri 20 Kişi kapasiteli</a:t>
            </a:r>
          </a:p>
        </p:txBody>
      </p:sp>
    </p:spTree>
    <p:extLst>
      <p:ext uri="{BB962C8B-B14F-4D97-AF65-F5344CB8AC3E}">
        <p14:creationId xmlns:p14="http://schemas.microsoft.com/office/powerpoint/2010/main" val="1149562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Akademik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5" name="Tablo 4">
            <a:extLst>
              <a:ext uri="{FF2B5EF4-FFF2-40B4-BE49-F238E27FC236}">
                <a16:creationId xmlns:a16="http://schemas.microsoft.com/office/drawing/2014/main" id="{EE22F353-13F0-4B56-AE5E-27B36439BB86}"/>
              </a:ext>
            </a:extLst>
          </p:cNvPr>
          <p:cNvGraphicFramePr>
            <a:graphicFrameLocks noGrp="1"/>
          </p:cNvGraphicFramePr>
          <p:nvPr>
            <p:extLst>
              <p:ext uri="{D42A27DB-BD31-4B8C-83A1-F6EECF244321}">
                <p14:modId xmlns:p14="http://schemas.microsoft.com/office/powerpoint/2010/main" val="2990543486"/>
              </p:ext>
            </p:extLst>
          </p:nvPr>
        </p:nvGraphicFramePr>
        <p:xfrm>
          <a:off x="1805353" y="1633691"/>
          <a:ext cx="8581293" cy="4110369"/>
        </p:xfrm>
        <a:graphic>
          <a:graphicData uri="http://schemas.openxmlformats.org/drawingml/2006/table">
            <a:tbl>
              <a:tblPr firstRow="1" firstCol="1" lastRow="1" lastCol="1" bandRow="1" bandCol="1">
                <a:tableStyleId>{5C22544A-7EE6-4342-B048-85BDC9FD1C3A}</a:tableStyleId>
              </a:tblPr>
              <a:tblGrid>
                <a:gridCol w="2746717">
                  <a:extLst>
                    <a:ext uri="{9D8B030D-6E8A-4147-A177-3AD203B41FA5}">
                      <a16:colId xmlns:a16="http://schemas.microsoft.com/office/drawing/2014/main" val="2594392174"/>
                    </a:ext>
                  </a:extLst>
                </a:gridCol>
                <a:gridCol w="5834576">
                  <a:extLst>
                    <a:ext uri="{9D8B030D-6E8A-4147-A177-3AD203B41FA5}">
                      <a16:colId xmlns:a16="http://schemas.microsoft.com/office/drawing/2014/main" val="4061594035"/>
                    </a:ext>
                  </a:extLst>
                </a:gridCol>
              </a:tblGrid>
              <a:tr h="267721">
                <a:tc>
                  <a:txBody>
                    <a:bodyPr/>
                    <a:lstStyle/>
                    <a:p>
                      <a:pPr algn="l" rtl="0" fontAlgn="ctr"/>
                      <a:r>
                        <a:rPr lang="tr-TR" sz="2000" u="none" strike="noStrike" dirty="0" err="1">
                          <a:effectLst/>
                        </a:rPr>
                        <a:t>Ünvan</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a:effectLst/>
                        </a:rPr>
                        <a:t>Sayı</a:t>
                      </a:r>
                      <a:endParaRPr lang="tr-TR" sz="2000" b="1" i="0" u="none" strike="noStrike">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006194618"/>
                  </a:ext>
                </a:extLst>
              </a:tr>
              <a:tr h="267721">
                <a:tc>
                  <a:txBody>
                    <a:bodyPr/>
                    <a:lstStyle/>
                    <a:p>
                      <a:pPr algn="l" rtl="0" fontAlgn="ctr"/>
                      <a:r>
                        <a:rPr lang="tr-TR" sz="2000" u="none" strike="noStrike">
                          <a:effectLst/>
                        </a:rPr>
                        <a:t>Profesör</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34</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453939942"/>
                  </a:ext>
                </a:extLst>
              </a:tr>
              <a:tr h="267721">
                <a:tc>
                  <a:txBody>
                    <a:bodyPr/>
                    <a:lstStyle/>
                    <a:p>
                      <a:pPr algn="l" rtl="0" fontAlgn="ctr"/>
                      <a:r>
                        <a:rPr lang="tr-TR" sz="2000" u="none" strike="noStrike">
                          <a:effectLst/>
                        </a:rPr>
                        <a:t> </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289410856"/>
                  </a:ext>
                </a:extLst>
              </a:tr>
              <a:tr h="267721">
                <a:tc>
                  <a:txBody>
                    <a:bodyPr/>
                    <a:lstStyle/>
                    <a:p>
                      <a:pPr algn="l" rtl="0" fontAlgn="ctr"/>
                      <a:r>
                        <a:rPr lang="tr-TR" sz="2000" u="none" strike="noStrike">
                          <a:effectLst/>
                        </a:rPr>
                        <a:t>Doçent</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25</a:t>
                      </a:r>
                    </a:p>
                  </a:txBody>
                  <a:tcPr marL="6693" marR="6693" marT="6693" marB="0" anchor="ctr"/>
                </a:tc>
                <a:extLst>
                  <a:ext uri="{0D108BD9-81ED-4DB2-BD59-A6C34878D82A}">
                    <a16:rowId xmlns:a16="http://schemas.microsoft.com/office/drawing/2014/main" val="1294850176"/>
                  </a:ext>
                </a:extLst>
              </a:tr>
              <a:tr h="267721">
                <a:tc>
                  <a:txBody>
                    <a:bodyPr/>
                    <a:lstStyle/>
                    <a:p>
                      <a:pPr algn="l"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tc>
                  <a:txBody>
                    <a:bodyPr/>
                    <a:lstStyle/>
                    <a:p>
                      <a:pPr algn="ctr"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extLst>
                  <a:ext uri="{0D108BD9-81ED-4DB2-BD59-A6C34878D82A}">
                    <a16:rowId xmlns:a16="http://schemas.microsoft.com/office/drawing/2014/main" val="4086331353"/>
                  </a:ext>
                </a:extLst>
              </a:tr>
              <a:tr h="267721">
                <a:tc>
                  <a:txBody>
                    <a:bodyPr/>
                    <a:lstStyle/>
                    <a:p>
                      <a:pPr algn="l" rtl="0" fontAlgn="ctr"/>
                      <a:r>
                        <a:rPr lang="tr-TR" sz="2000" u="none" strike="noStrike">
                          <a:effectLst/>
                        </a:rPr>
                        <a:t>Dr.Öğr.Üyesi</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25</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3204929760"/>
                  </a:ext>
                </a:extLst>
              </a:tr>
              <a:tr h="267721">
                <a:tc>
                  <a:txBody>
                    <a:bodyPr/>
                    <a:lstStyle/>
                    <a:p>
                      <a:pPr algn="l" rtl="0" fontAlgn="ctr"/>
                      <a:r>
                        <a:rPr lang="tr-TR" sz="2000" u="none" strike="noStrike">
                          <a:effectLst/>
                        </a:rPr>
                        <a:t> </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4089260442"/>
                  </a:ext>
                </a:extLst>
              </a:tr>
              <a:tr h="267721">
                <a:tc>
                  <a:txBody>
                    <a:bodyPr/>
                    <a:lstStyle/>
                    <a:p>
                      <a:pPr algn="l" rtl="0" fontAlgn="ctr"/>
                      <a:r>
                        <a:rPr lang="tr-TR" sz="2000" u="none" strike="noStrike">
                          <a:effectLst/>
                        </a:rPr>
                        <a:t>Dr. Öğretim Görevlisi</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7</a:t>
                      </a:r>
                    </a:p>
                  </a:txBody>
                  <a:tcPr marL="6693" marR="6693" marT="6693" marB="0" anchor="ctr"/>
                </a:tc>
                <a:extLst>
                  <a:ext uri="{0D108BD9-81ED-4DB2-BD59-A6C34878D82A}">
                    <a16:rowId xmlns:a16="http://schemas.microsoft.com/office/drawing/2014/main" val="2783151174"/>
                  </a:ext>
                </a:extLst>
              </a:tr>
              <a:tr h="267721">
                <a:tc>
                  <a:txBody>
                    <a:bodyPr/>
                    <a:lstStyle/>
                    <a:p>
                      <a:pPr algn="l" rtl="0" fontAlgn="ctr"/>
                      <a:r>
                        <a:rPr lang="tr-TR" sz="2000" u="none" strike="noStrike" dirty="0">
                          <a:effectLst/>
                        </a:rPr>
                        <a:t>Dr. Araştırma Görevlisi</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chemeClr val="lt1"/>
                          </a:solidFill>
                          <a:effectLst/>
                          <a:latin typeface="+mn-lt"/>
                        </a:rPr>
                        <a:t>6</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741757724"/>
                  </a:ext>
                </a:extLst>
              </a:tr>
              <a:tr h="267721">
                <a:tc>
                  <a:txBody>
                    <a:bodyPr/>
                    <a:lstStyle/>
                    <a:p>
                      <a:pPr algn="l" fontAlgn="ctr"/>
                      <a:r>
                        <a:rPr lang="tr-TR" sz="2000" u="none" strike="noStrike">
                          <a:effectLst/>
                        </a:rPr>
                        <a:t> </a:t>
                      </a:r>
                      <a:endParaRPr lang="tr-TR" sz="2000" b="0" i="0" u="none" strike="noStrike">
                        <a:solidFill>
                          <a:srgbClr val="000000"/>
                        </a:solidFill>
                        <a:effectLst/>
                        <a:latin typeface="Arial" panose="020B0604020202020204" pitchFamily="34" charset="0"/>
                      </a:endParaRPr>
                    </a:p>
                  </a:txBody>
                  <a:tcPr marL="6693" marR="6693" marT="6693" marB="0" anchor="ctr"/>
                </a:tc>
                <a:tc>
                  <a:txBody>
                    <a:bodyPr/>
                    <a:lstStyle/>
                    <a:p>
                      <a:pPr algn="ctr"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extLst>
                  <a:ext uri="{0D108BD9-81ED-4DB2-BD59-A6C34878D82A}">
                    <a16:rowId xmlns:a16="http://schemas.microsoft.com/office/drawing/2014/main" val="2184307051"/>
                  </a:ext>
                </a:extLst>
              </a:tr>
              <a:tr h="267721">
                <a:tc>
                  <a:txBody>
                    <a:bodyPr/>
                    <a:lstStyle/>
                    <a:p>
                      <a:pPr algn="l" rtl="0" fontAlgn="ctr"/>
                      <a:r>
                        <a:rPr lang="tr-TR" sz="2000" u="none" strike="noStrike" dirty="0">
                          <a:effectLst/>
                        </a:rPr>
                        <a:t>Araştırma Görevlisi</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26</a:t>
                      </a:r>
                      <a:endParaRPr lang="nb-NO"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335530105"/>
                  </a:ext>
                </a:extLst>
              </a:tr>
              <a:tr h="267721">
                <a:tc>
                  <a:txBody>
                    <a:bodyPr/>
                    <a:lstStyle/>
                    <a:p>
                      <a:pPr algn="l"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23 + </a:t>
                      </a:r>
                      <a:r>
                        <a:rPr lang="nb-NO" sz="2000" u="none" strike="noStrike" dirty="0">
                          <a:effectLst/>
                        </a:rPr>
                        <a:t> </a:t>
                      </a:r>
                      <a:r>
                        <a:rPr lang="tr-TR" sz="2000" u="none" strike="noStrike" dirty="0">
                          <a:effectLst/>
                        </a:rPr>
                        <a:t>1</a:t>
                      </a:r>
                      <a:r>
                        <a:rPr lang="nb-NO" sz="2000" u="none" strike="noStrike" dirty="0">
                          <a:effectLst/>
                        </a:rPr>
                        <a:t> ÖYP </a:t>
                      </a:r>
                      <a:r>
                        <a:rPr lang="tr-TR" sz="2000" u="none" strike="noStrike" dirty="0">
                          <a:effectLst/>
                        </a:rPr>
                        <a:t>+</a:t>
                      </a:r>
                      <a:r>
                        <a:rPr lang="tr-TR" sz="2000" u="none" strike="noStrike" baseline="0" dirty="0">
                          <a:effectLst/>
                        </a:rPr>
                        <a:t> 2</a:t>
                      </a:r>
                      <a:r>
                        <a:rPr lang="nb-NO" sz="2000" u="none" strike="noStrike" dirty="0">
                          <a:effectLst/>
                        </a:rPr>
                        <a:t> </a:t>
                      </a:r>
                      <a:r>
                        <a:rPr lang="tr-TR" sz="2000" u="none" strike="noStrike" dirty="0">
                          <a:effectLst/>
                        </a:rPr>
                        <a:t>(</a:t>
                      </a:r>
                      <a:r>
                        <a:rPr lang="nb-NO" sz="2000" u="none" strike="noStrike" dirty="0">
                          <a:effectLst/>
                        </a:rPr>
                        <a:t>35</a:t>
                      </a:r>
                      <a:r>
                        <a:rPr lang="tr-TR" sz="2000" u="none" strike="noStrike" dirty="0">
                          <a:effectLst/>
                        </a:rPr>
                        <a:t>.</a:t>
                      </a:r>
                      <a:r>
                        <a:rPr lang="nb-NO" sz="2000" u="none" strike="noStrike" dirty="0">
                          <a:effectLst/>
                        </a:rPr>
                        <a:t>madde</a:t>
                      </a:r>
                      <a:r>
                        <a:rPr lang="tr-TR" sz="2000" u="none" strike="noStrike" dirty="0">
                          <a:effectLst/>
                        </a:rPr>
                        <a:t>)</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177850233"/>
                  </a:ext>
                </a:extLst>
              </a:tr>
              <a:tr h="267721">
                <a:tc>
                  <a:txBody>
                    <a:bodyPr/>
                    <a:lstStyle/>
                    <a:p>
                      <a:pPr algn="l" rtl="0" fontAlgn="ctr"/>
                      <a:r>
                        <a:rPr lang="tr-TR" sz="2400" u="none" strike="noStrike" dirty="0">
                          <a:effectLst/>
                        </a:rPr>
                        <a:t>Toplam</a:t>
                      </a:r>
                      <a:endParaRPr lang="tr-TR" sz="24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400" u="none" strike="noStrike" dirty="0">
                          <a:effectLst/>
                        </a:rPr>
                        <a:t>123</a:t>
                      </a:r>
                      <a:endParaRPr lang="tr-TR" sz="24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026763069"/>
                  </a:ext>
                </a:extLst>
              </a:tr>
            </a:tbl>
          </a:graphicData>
        </a:graphic>
      </p:graphicFrame>
    </p:spTree>
    <p:extLst>
      <p:ext uri="{BB962C8B-B14F-4D97-AF65-F5344CB8AC3E}">
        <p14:creationId xmlns:p14="http://schemas.microsoft.com/office/powerpoint/2010/main" val="939226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6" name="Tablo 5">
            <a:extLst>
              <a:ext uri="{FF2B5EF4-FFF2-40B4-BE49-F238E27FC236}">
                <a16:creationId xmlns:a16="http://schemas.microsoft.com/office/drawing/2014/main" id="{E6DDBC39-EA15-412B-913C-320B8802FA91}"/>
              </a:ext>
            </a:extLst>
          </p:cNvPr>
          <p:cNvGraphicFramePr>
            <a:graphicFrameLocks noGrp="1"/>
          </p:cNvGraphicFramePr>
          <p:nvPr>
            <p:extLst>
              <p:ext uri="{D42A27DB-BD31-4B8C-83A1-F6EECF244321}">
                <p14:modId xmlns:p14="http://schemas.microsoft.com/office/powerpoint/2010/main" val="37186034"/>
              </p:ext>
            </p:extLst>
          </p:nvPr>
        </p:nvGraphicFramePr>
        <p:xfrm>
          <a:off x="1801838" y="1477485"/>
          <a:ext cx="9356774" cy="4957746"/>
        </p:xfrm>
        <a:graphic>
          <a:graphicData uri="http://schemas.openxmlformats.org/drawingml/2006/table">
            <a:tbl>
              <a:tblPr firstRow="1" firstCol="1" lastRow="1" lastCol="1" bandRow="1" bandCol="1">
                <a:tableStyleId>{5C22544A-7EE6-4342-B048-85BDC9FD1C3A}</a:tableStyleId>
              </a:tblPr>
              <a:tblGrid>
                <a:gridCol w="3178125">
                  <a:extLst>
                    <a:ext uri="{9D8B030D-6E8A-4147-A177-3AD203B41FA5}">
                      <a16:colId xmlns:a16="http://schemas.microsoft.com/office/drawing/2014/main" val="3949691420"/>
                    </a:ext>
                  </a:extLst>
                </a:gridCol>
                <a:gridCol w="2757268">
                  <a:extLst>
                    <a:ext uri="{9D8B030D-6E8A-4147-A177-3AD203B41FA5}">
                      <a16:colId xmlns:a16="http://schemas.microsoft.com/office/drawing/2014/main" val="781891022"/>
                    </a:ext>
                  </a:extLst>
                </a:gridCol>
                <a:gridCol w="3421381">
                  <a:extLst>
                    <a:ext uri="{9D8B030D-6E8A-4147-A177-3AD203B41FA5}">
                      <a16:colId xmlns:a16="http://schemas.microsoft.com/office/drawing/2014/main" val="1051903990"/>
                    </a:ext>
                  </a:extLst>
                </a:gridCol>
              </a:tblGrid>
              <a:tr h="141969">
                <a:tc>
                  <a:txBody>
                    <a:bodyPr/>
                    <a:lstStyle/>
                    <a:p>
                      <a:pPr algn="l" rtl="0" fontAlgn="ctr"/>
                      <a:r>
                        <a:rPr lang="tr-TR" sz="2000" u="none" strike="noStrike" dirty="0">
                          <a:effectLst/>
                        </a:rPr>
                        <a:t>Pozisyon</a:t>
                      </a:r>
                      <a:endParaRPr lang="tr-TR" sz="20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Ünvanı</a:t>
                      </a:r>
                      <a:endParaRPr lang="tr-TR" sz="20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Adı Soyadı</a:t>
                      </a:r>
                      <a:endParaRPr lang="tr-TR" sz="20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43096960"/>
                  </a:ext>
                </a:extLst>
              </a:tr>
              <a:tr h="141969">
                <a:tc rowSpan="12">
                  <a:txBody>
                    <a:bodyPr/>
                    <a:lstStyle/>
                    <a:p>
                      <a:pPr algn="l" rtl="0" fontAlgn="ctr"/>
                      <a:r>
                        <a:rPr lang="tr-TR" sz="1800" u="none" strike="noStrike" dirty="0">
                          <a:effectLst/>
                        </a:rPr>
                        <a:t>Genel İdari Hizmetler</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fontAlgn="ctr"/>
                      <a:r>
                        <a:rPr lang="tr-TR" sz="1600" u="none" strike="noStrike" dirty="0">
                          <a:effectLst/>
                        </a:rPr>
                        <a:t> </a:t>
                      </a: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rtl="0" fontAlgn="ctr"/>
                      <a:r>
                        <a:rPr lang="tr-TR" sz="1800" u="none" strike="noStrike">
                          <a:effectLst/>
                        </a:rPr>
                        <a:t>Fakülte Sekreteri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Fatih ÖZTÜRK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609040676"/>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Şef</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Name EŞREFOĞLU</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503493080"/>
                  </a:ext>
                </a:extLst>
              </a:tr>
              <a:tr h="141969">
                <a:tc vMerge="1">
                  <a:txBody>
                    <a:bodyPr/>
                    <a:lstStyle/>
                    <a:p>
                      <a:pPr algn="l" rtl="0" fontAlgn="ct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Şef</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Hakan EKİNCİ</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411062225"/>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Ayniyat Saymanı</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Ahmet BAYRAKÇEKEN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778811588"/>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V.H.K.İ</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Yusuf AKÇAY</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822669068"/>
                  </a:ext>
                </a:extLst>
              </a:tr>
              <a:tr h="282546">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Mustafa BAYIR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86336184"/>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97573042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Aykut EZİCİ</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0398533"/>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Ülkü KELEŞ</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24302061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Figen AKYÜREK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6992469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Memur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Mustafa ÇOBAN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392923761"/>
                  </a:ext>
                </a:extLst>
              </a:tr>
              <a:tr h="141969">
                <a:tc vMerge="1">
                  <a:txBody>
                    <a:bodyPr/>
                    <a:lstStyle/>
                    <a:p>
                      <a:pPr algn="l" fontAlgn="ct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fontAlgn="ctr"/>
                      <a:r>
                        <a:rPr lang="tr-TR" sz="1600" u="none" strike="noStrike">
                          <a:effectLst/>
                        </a:rPr>
                        <a:t> </a:t>
                      </a:r>
                      <a:endParaRPr lang="tr-TR" sz="1600" b="0" i="0" u="none" strike="noStrike">
                        <a:solidFill>
                          <a:srgbClr val="000000"/>
                        </a:solidFill>
                        <a:effectLst/>
                        <a:latin typeface="Arial" panose="020B0604020202020204" pitchFamily="34" charset="0"/>
                      </a:endParaRPr>
                    </a:p>
                  </a:txBody>
                  <a:tcPr marL="2640" marR="2640" marT="2640" marB="0" anchor="ctr"/>
                </a:tc>
                <a:tc>
                  <a:txBody>
                    <a:bodyPr/>
                    <a:lstStyle/>
                    <a:p>
                      <a:pPr algn="l" fontAlgn="ctr"/>
                      <a:r>
                        <a:rPr lang="tr-TR" sz="1600" u="none" strike="noStrike">
                          <a:effectLst/>
                        </a:rPr>
                        <a:t> </a:t>
                      </a:r>
                      <a:endParaRPr lang="tr-TR" sz="1600" b="0" i="0" u="none" strike="noStrike">
                        <a:solidFill>
                          <a:srgbClr val="000000"/>
                        </a:solidFill>
                        <a:effectLst/>
                        <a:latin typeface="Arial" panose="020B0604020202020204" pitchFamily="34" charset="0"/>
                      </a:endParaRPr>
                    </a:p>
                  </a:txBody>
                  <a:tcPr marL="2640" marR="2640" marT="2640" marB="0" anchor="ctr"/>
                </a:tc>
                <a:extLst>
                  <a:ext uri="{0D108BD9-81ED-4DB2-BD59-A6C34878D82A}">
                    <a16:rowId xmlns:a16="http://schemas.microsoft.com/office/drawing/2014/main" val="3260545611"/>
                  </a:ext>
                </a:extLst>
              </a:tr>
              <a:tr h="129370">
                <a:tc>
                  <a:txBody>
                    <a:bodyPr/>
                    <a:lstStyle/>
                    <a:p>
                      <a:pPr algn="l" rtl="0" fontAlgn="ctr"/>
                      <a:r>
                        <a:rPr lang="tr-TR" sz="1800" u="none" strike="noStrike" dirty="0">
                          <a:effectLst/>
                        </a:rPr>
                        <a:t>Teknik Hizmetleri Sınıfı</a:t>
                      </a:r>
                      <a:endParaRPr lang="tr-TR" sz="1800" b="1" i="0" u="none" strike="noStrike" dirty="0">
                        <a:solidFill>
                          <a:srgbClr val="000000"/>
                        </a:solidFill>
                        <a:effectLst/>
                        <a:latin typeface="Calibri" panose="020F0502020204030204" pitchFamily="34" charset="0"/>
                      </a:endParaRPr>
                    </a:p>
                    <a:p>
                      <a:pPr algn="l" fontAlgn="ctr"/>
                      <a:r>
                        <a:rPr lang="tr-TR" sz="1600" u="none" strike="noStrike" dirty="0">
                          <a:effectLst/>
                        </a:rPr>
                        <a:t> </a:t>
                      </a: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rtl="0" fontAlgn="ctr"/>
                      <a:r>
                        <a:rPr lang="tr-TR" sz="1800" u="none" strike="noStrike" dirty="0">
                          <a:effectLst/>
                        </a:rPr>
                        <a:t>Teknisyen</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Cemalettin KILIÇ</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09206656"/>
                  </a:ext>
                </a:extLst>
              </a:tr>
              <a:tr h="141969">
                <a:tc rowSpan="3">
                  <a:txBody>
                    <a:bodyPr/>
                    <a:lstStyle/>
                    <a:p>
                      <a:pPr algn="l" rtl="0" fontAlgn="ctr"/>
                      <a:r>
                        <a:rPr lang="tr-TR" sz="1800" u="none" strike="noStrike" dirty="0">
                          <a:effectLst/>
                        </a:rPr>
                        <a:t>Yardımcı Hizmetli</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Celal AKDAĞ</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93822952"/>
                  </a:ext>
                </a:extLst>
              </a:tr>
              <a:tr h="0">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Onur KERVANCIOĞLU</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96069251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Zekeriya AKDAĞ</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978711423"/>
                  </a:ext>
                </a:extLst>
              </a:tr>
            </a:tbl>
          </a:graphicData>
        </a:graphic>
      </p:graphicFrame>
    </p:spTree>
    <p:extLst>
      <p:ext uri="{BB962C8B-B14F-4D97-AF65-F5344CB8AC3E}">
        <p14:creationId xmlns:p14="http://schemas.microsoft.com/office/powerpoint/2010/main" val="3379692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6" name="Tablo 5">
            <a:extLst>
              <a:ext uri="{FF2B5EF4-FFF2-40B4-BE49-F238E27FC236}">
                <a16:creationId xmlns:a16="http://schemas.microsoft.com/office/drawing/2014/main" id="{E6DDBC39-EA15-412B-913C-320B8802FA91}"/>
              </a:ext>
            </a:extLst>
          </p:cNvPr>
          <p:cNvGraphicFramePr>
            <a:graphicFrameLocks noGrp="1"/>
          </p:cNvGraphicFramePr>
          <p:nvPr>
            <p:extLst>
              <p:ext uri="{D42A27DB-BD31-4B8C-83A1-F6EECF244321}">
                <p14:modId xmlns:p14="http://schemas.microsoft.com/office/powerpoint/2010/main" val="713780126"/>
              </p:ext>
            </p:extLst>
          </p:nvPr>
        </p:nvGraphicFramePr>
        <p:xfrm>
          <a:off x="1801838" y="1477485"/>
          <a:ext cx="9356774" cy="3323520"/>
        </p:xfrm>
        <a:graphic>
          <a:graphicData uri="http://schemas.openxmlformats.org/drawingml/2006/table">
            <a:tbl>
              <a:tblPr firstRow="1" firstCol="1" lastRow="1" lastCol="1" bandRow="1" bandCol="1">
                <a:tableStyleId>{5C22544A-7EE6-4342-B048-85BDC9FD1C3A}</a:tableStyleId>
              </a:tblPr>
              <a:tblGrid>
                <a:gridCol w="3178125">
                  <a:extLst>
                    <a:ext uri="{9D8B030D-6E8A-4147-A177-3AD203B41FA5}">
                      <a16:colId xmlns:a16="http://schemas.microsoft.com/office/drawing/2014/main" val="3949691420"/>
                    </a:ext>
                  </a:extLst>
                </a:gridCol>
                <a:gridCol w="2757268">
                  <a:extLst>
                    <a:ext uri="{9D8B030D-6E8A-4147-A177-3AD203B41FA5}">
                      <a16:colId xmlns:a16="http://schemas.microsoft.com/office/drawing/2014/main" val="781891022"/>
                    </a:ext>
                  </a:extLst>
                </a:gridCol>
                <a:gridCol w="3421381">
                  <a:extLst>
                    <a:ext uri="{9D8B030D-6E8A-4147-A177-3AD203B41FA5}">
                      <a16:colId xmlns:a16="http://schemas.microsoft.com/office/drawing/2014/main" val="1051903990"/>
                    </a:ext>
                  </a:extLst>
                </a:gridCol>
              </a:tblGrid>
              <a:tr h="141969">
                <a:tc>
                  <a:txBody>
                    <a:bodyPr/>
                    <a:lstStyle/>
                    <a:p>
                      <a:pPr algn="l" rtl="0" fontAlgn="ctr"/>
                      <a:r>
                        <a:rPr lang="tr-TR" sz="2000" u="none" strike="noStrike" dirty="0">
                          <a:effectLst/>
                        </a:rPr>
                        <a:t>Pozisyon</a:t>
                      </a:r>
                      <a:endParaRPr lang="tr-TR" sz="20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Ünvanı</a:t>
                      </a:r>
                      <a:endParaRPr lang="tr-TR" sz="20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Adı Soyadı</a:t>
                      </a:r>
                      <a:endParaRPr lang="tr-TR" sz="20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43096960"/>
                  </a:ext>
                </a:extLst>
              </a:tr>
              <a:tr h="141969">
                <a:tc rowSpan="11">
                  <a:txBody>
                    <a:bodyPr/>
                    <a:lstStyle/>
                    <a:p>
                      <a:pPr algn="l" rtl="0" fontAlgn="ctr"/>
                      <a:r>
                        <a:rPr lang="tr-TR" sz="1800" u="none" strike="noStrike" dirty="0">
                          <a:effectLst/>
                        </a:rPr>
                        <a:t>Sürekli İşçi Sayısı</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600" u="none" strike="noStrike" dirty="0">
                          <a:effectLst/>
                        </a:rPr>
                        <a:t> </a:t>
                      </a:r>
                      <a:endParaRPr lang="tr-TR" sz="1600" b="1" i="0" u="none" strike="noStrike" dirty="0">
                        <a:solidFill>
                          <a:srgbClr val="000000"/>
                        </a:solidFill>
                        <a:effectLst/>
                        <a:latin typeface="Calibri" panose="020F0502020204030204" pitchFamily="34" charset="0"/>
                      </a:endParaRPr>
                    </a:p>
                    <a:p>
                      <a:pPr algn="l" rtl="0" fontAlgn="ctr"/>
                      <a:r>
                        <a:rPr lang="tr-TR" sz="1600" u="none" strike="noStrike" dirty="0">
                          <a:effectLst/>
                        </a:rPr>
                        <a:t> </a:t>
                      </a: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İşçi</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Şeyma HANAY</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130365098"/>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Nihal KORKMAZ</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7280230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Nergiz BAŞAR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70001317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Bedirhan TURAN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27472818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Burak ÖZTERCAN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85439899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Köksal KOCAMAN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07086964"/>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Bülent KADAN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75301453"/>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Yalçın ERDİK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74291656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Ahmet DEMİR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635661819"/>
                  </a:ext>
                </a:extLst>
              </a:tr>
              <a:tr h="141969">
                <a:tc vMerge="1">
                  <a:txBody>
                    <a:bodyPr/>
                    <a:lstStyle/>
                    <a:p>
                      <a:pPr algn="l" rtl="0" fontAlgn="ct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a:effectLst/>
                        </a:rPr>
                        <a:t>Ahmet ADANIR</a:t>
                      </a:r>
                      <a:endParaRPr lang="tr-TR" sz="16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314068190"/>
                  </a:ext>
                </a:extLst>
              </a:tr>
              <a:tr h="141969">
                <a:tc vMerge="1">
                  <a:txBody>
                    <a:bodyPr/>
                    <a:lstStyle/>
                    <a:p>
                      <a:pPr algn="l" rtl="0" fontAlgn="ct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a:effectLst/>
                        </a:rPr>
                        <a:t>Vakıf Personeli</a:t>
                      </a:r>
                      <a:endParaRPr lang="tr-TR" sz="16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dirty="0">
                          <a:effectLst/>
                        </a:rPr>
                        <a:t>Abuzer KARAKAŞ</a:t>
                      </a:r>
                      <a:endParaRPr lang="tr-TR" sz="16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611302196"/>
                  </a:ext>
                </a:extLst>
              </a:tr>
            </a:tbl>
          </a:graphicData>
        </a:graphic>
      </p:graphicFrame>
    </p:spTree>
    <p:extLst>
      <p:ext uri="{BB962C8B-B14F-4D97-AF65-F5344CB8AC3E}">
        <p14:creationId xmlns:p14="http://schemas.microsoft.com/office/powerpoint/2010/main" val="2106778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Program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7">
            <a:extLst>
              <a:ext uri="{FF2B5EF4-FFF2-40B4-BE49-F238E27FC236}">
                <a16:creationId xmlns:a16="http://schemas.microsoft.com/office/drawing/2014/main" id="{6F932DDC-30D4-9BA9-ED58-5D1B09F78F54}"/>
              </a:ext>
            </a:extLst>
          </p:cNvPr>
          <p:cNvGraphicFramePr>
            <a:graphicFrameLocks noGrp="1"/>
          </p:cNvGraphicFramePr>
          <p:nvPr>
            <p:extLst>
              <p:ext uri="{D42A27DB-BD31-4B8C-83A1-F6EECF244321}">
                <p14:modId xmlns:p14="http://schemas.microsoft.com/office/powerpoint/2010/main" val="1753551855"/>
              </p:ext>
            </p:extLst>
          </p:nvPr>
        </p:nvGraphicFramePr>
        <p:xfrm>
          <a:off x="7397286" y="1854538"/>
          <a:ext cx="4011403" cy="1333541"/>
        </p:xfrm>
        <a:graphic>
          <a:graphicData uri="http://schemas.openxmlformats.org/drawingml/2006/table">
            <a:tbl>
              <a:tblPr>
                <a:tableStyleId>{5C22544A-7EE6-4342-B048-85BDC9FD1C3A}</a:tableStyleId>
              </a:tblPr>
              <a:tblGrid>
                <a:gridCol w="1143286">
                  <a:extLst>
                    <a:ext uri="{9D8B030D-6E8A-4147-A177-3AD203B41FA5}">
                      <a16:colId xmlns:a16="http://schemas.microsoft.com/office/drawing/2014/main" val="799960126"/>
                    </a:ext>
                  </a:extLst>
                </a:gridCol>
                <a:gridCol w="2868117">
                  <a:extLst>
                    <a:ext uri="{9D8B030D-6E8A-4147-A177-3AD203B41FA5}">
                      <a16:colId xmlns:a16="http://schemas.microsoft.com/office/drawing/2014/main" val="2838800866"/>
                    </a:ext>
                  </a:extLst>
                </a:gridCol>
              </a:tblGrid>
              <a:tr h="461861">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Program Bilgisi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tr-TR" sz="1400" b="1"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extLst>
                  <a:ext uri="{0D108BD9-81ED-4DB2-BD59-A6C34878D82A}">
                    <a16:rowId xmlns:a16="http://schemas.microsoft.com/office/drawing/2014/main" val="2377950043"/>
                  </a:ext>
                </a:extLst>
              </a:tr>
              <a:tr h="461861">
                <a:tc>
                  <a:txBody>
                    <a:bodyPr/>
                    <a:lstStyle/>
                    <a:p>
                      <a:pPr marL="0" marR="0" indent="0" algn="ctr" defTabSz="609570" rtl="0" eaLnBrk="1" fontAlgn="auto" latinLnBrk="0" hangingPunct="1">
                        <a:lnSpc>
                          <a:spcPct val="100000"/>
                        </a:lnSpc>
                        <a:spcBef>
                          <a:spcPts val="600"/>
                        </a:spcBef>
                        <a:spcAft>
                          <a:spcPts val="0"/>
                        </a:spcAft>
                        <a:buClr>
                          <a:schemeClr val="tx1">
                            <a:lumMod val="50000"/>
                            <a:lumOff val="50000"/>
                          </a:schemeClr>
                        </a:buClr>
                        <a:buSzPct val="100000"/>
                        <a:buFontTx/>
                        <a:buNone/>
                        <a:tabLst/>
                      </a:pPr>
                      <a:r>
                        <a:rPr lang="tr-TR" sz="12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Dili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%100 Türkçe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09819">
                <a:tc>
                  <a:txBody>
                    <a:bodyPr/>
                    <a:lstStyle/>
                    <a:p>
                      <a:pPr algn="ctr">
                        <a:lnSpc>
                          <a:spcPct val="100000"/>
                        </a:lnSpc>
                        <a:spcBef>
                          <a:spcPts val="600"/>
                        </a:spcBef>
                        <a:spcAft>
                          <a:spcPts val="0"/>
                        </a:spcAft>
                      </a:pPr>
                      <a:r>
                        <a:rPr lang="tr-TR" sz="12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Süresi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8 yarıyıl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graphicFrame>
        <p:nvGraphicFramePr>
          <p:cNvPr id="7" name="Table 7">
            <a:extLst>
              <a:ext uri="{FF2B5EF4-FFF2-40B4-BE49-F238E27FC236}">
                <a16:creationId xmlns:a16="http://schemas.microsoft.com/office/drawing/2014/main" id="{1AB417C2-590B-65C0-981D-85313490A27D}"/>
              </a:ext>
            </a:extLst>
          </p:cNvPr>
          <p:cNvGraphicFramePr>
            <a:graphicFrameLocks noGrp="1"/>
          </p:cNvGraphicFramePr>
          <p:nvPr>
            <p:extLst>
              <p:ext uri="{D42A27DB-BD31-4B8C-83A1-F6EECF244321}">
                <p14:modId xmlns:p14="http://schemas.microsoft.com/office/powerpoint/2010/main" val="3042688282"/>
              </p:ext>
            </p:extLst>
          </p:nvPr>
        </p:nvGraphicFramePr>
        <p:xfrm>
          <a:off x="7397286" y="3429000"/>
          <a:ext cx="4011403" cy="2663353"/>
        </p:xfrm>
        <a:graphic>
          <a:graphicData uri="http://schemas.openxmlformats.org/drawingml/2006/table">
            <a:tbl>
              <a:tblPr firstRow="1" bandRow="1">
                <a:tableStyleId>{5C22544A-7EE6-4342-B048-85BDC9FD1C3A}</a:tableStyleId>
              </a:tblPr>
              <a:tblGrid>
                <a:gridCol w="1225058">
                  <a:extLst>
                    <a:ext uri="{9D8B030D-6E8A-4147-A177-3AD203B41FA5}">
                      <a16:colId xmlns:a16="http://schemas.microsoft.com/office/drawing/2014/main" val="799960126"/>
                    </a:ext>
                  </a:extLst>
                </a:gridCol>
                <a:gridCol w="2786345">
                  <a:extLst>
                    <a:ext uri="{9D8B030D-6E8A-4147-A177-3AD203B41FA5}">
                      <a16:colId xmlns:a16="http://schemas.microsoft.com/office/drawing/2014/main" val="2838800866"/>
                    </a:ext>
                  </a:extLst>
                </a:gridCol>
              </a:tblGrid>
              <a:tr h="475731">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İletişim Bilgileri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547503">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İletişim Sorumlusu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kern="120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Prof.</a:t>
                      </a:r>
                      <a:r>
                        <a:rPr lang="tr-TR" sz="1200" b="0" i="0" kern="1200" baseline="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Dr. Fatih Karcıoğlu</a:t>
                      </a:r>
                      <a:endPar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1559501"/>
                  </a:ext>
                </a:extLst>
              </a:tr>
              <a:tr h="687476">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Adres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kern="120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İİBF Kat 3 No</a:t>
                      </a:r>
                      <a:r>
                        <a:rPr lang="tr-TR" sz="1200" b="0" i="0" kern="1200" baseline="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324</a:t>
                      </a:r>
                      <a:endPar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93267">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e-posta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u="none" kern="1200" dirty="0" smtClean="0">
                          <a:solidFill>
                            <a:srgbClr val="0563C1"/>
                          </a:solidFill>
                          <a:effectLst/>
                          <a:latin typeface="Helvetica Neue" panose="02000503000000020004" pitchFamily="2" charset="0"/>
                          <a:ea typeface="Helvetica Neue" panose="02000503000000020004" pitchFamily="2" charset="0"/>
                          <a:cs typeface="Helvetica Neue" panose="02000503000000020004" pitchFamily="2" charset="0"/>
                        </a:rPr>
                        <a:t>fkarci@atauni.edu.tr</a:t>
                      </a:r>
                      <a:endParaRPr lang="tr-TR" sz="1200" b="0" i="0" u="none" kern="1200" dirty="0">
                        <a:solidFill>
                          <a:srgbClr val="0563C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459376">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Telefon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u="none"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+90 442 231 </a:t>
                      </a:r>
                      <a:r>
                        <a:rPr lang="tr-TR" sz="1200" b="0" i="0" u="none" kern="120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37</a:t>
                      </a:r>
                      <a:r>
                        <a:rPr lang="tr-TR" sz="1200" b="0" i="0" u="none" kern="1200" baseline="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89</a:t>
                      </a:r>
                      <a:endParaRPr lang="tr-TR" sz="1200" b="0" i="0" u="none"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bl>
          </a:graphicData>
        </a:graphic>
      </p:graphicFrame>
      <p:sp>
        <p:nvSpPr>
          <p:cNvPr id="10" name="TextBox 9">
            <a:extLst>
              <a:ext uri="{FF2B5EF4-FFF2-40B4-BE49-F238E27FC236}">
                <a16:creationId xmlns:a16="http://schemas.microsoft.com/office/drawing/2014/main" id="{E5F7086A-0D6A-06BF-55C5-DE0587000DE5}"/>
              </a:ext>
            </a:extLst>
          </p:cNvPr>
          <p:cNvSpPr txBox="1"/>
          <p:nvPr/>
        </p:nvSpPr>
        <p:spPr>
          <a:xfrm>
            <a:off x="1715871" y="1806043"/>
            <a:ext cx="4958061" cy="3370153"/>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Atatürk Üniversitesi, İktisadi ve İdari Bilimler Fakültesi, Çalışma Ekonomisi ve Endüstri İlişkileri (ÇEEİ) bölümü 2009 yılında kurulmuştur. ÇEEİ adı altında kurulan bölüm 4 yıllık lisans programı olarak 2010 yılında öğrenci kabulüne başlamıştır. ÇEEİ bölümü, aynı zamanda, Atatürk Üniversitesi Sosyal Bilimler Enstitüsü bünyesinde 2013 yılında yüksek lisans ve 2017 yılında doktora öğrencisi alımına başlamış ve halen lisansüstü düzeyde de öğrenim faaliyetlerini yürütmektedir</a:t>
            </a:r>
          </a:p>
          <a:p>
            <a:pPr marL="285750" indent="-285750">
              <a:spcAft>
                <a:spcPts val="600"/>
              </a:spcAft>
              <a:buFont typeface="Wingdings" pitchFamily="2" charset="2"/>
              <a:buChar char="§"/>
            </a:pP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Ç</a:t>
            </a:r>
            <a:r>
              <a:rPr lang="tr-TR" sz="1600" dirty="0" smtClean="0">
                <a:solidFill>
                  <a:schemeClr val="tx1">
                    <a:lumMod val="75000"/>
                    <a:lumOff val="25000"/>
                  </a:schemeClr>
                </a:solidFill>
                <a:latin typeface="Helvetica Neue Light" panose="02000403000000020004" pitchFamily="2" charset="0"/>
                <a:ea typeface="Helvetica Neue Light" panose="02000403000000020004" pitchFamily="2" charset="0"/>
              </a:rPr>
              <a:t>alışma </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ekonomisi, endüstri ilişkileri, iş ve sosyal güvenlik hukuku, sosyal politika ve insan kaynakları alanlarında ulusal ve uluslararası düzeylerde kuramsal ve uygulamalı bilgilere sahip olan ve bunları kamu/özel sektörde çalışma hayatında kullanabilecek mezunlar </a:t>
            </a:r>
            <a:r>
              <a:rPr lang="tr-TR" sz="1600" dirty="0" smtClean="0">
                <a:solidFill>
                  <a:schemeClr val="tx1">
                    <a:lumMod val="75000"/>
                    <a:lumOff val="25000"/>
                  </a:schemeClr>
                </a:solidFill>
                <a:latin typeface="Helvetica Neue Light" panose="02000403000000020004" pitchFamily="2" charset="0"/>
                <a:ea typeface="Helvetica Neue Light" panose="02000403000000020004" pitchFamily="2" charset="0"/>
              </a:rPr>
              <a:t>yetiştirmek programın eğitim amaçları arasındadır.</a:t>
            </a:r>
            <a:endPar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657385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2022 Kontenjan</a:t>
            </a:r>
            <a:r>
              <a:rPr lang="tr-TR" dirty="0">
                <a:latin typeface="Helvetica Neue" panose="02000503000000020004" pitchFamily="2" charset="0"/>
                <a:ea typeface="Helvetica Neue" panose="02000503000000020004" pitchFamily="2" charset="0"/>
                <a:cs typeface="Helvetica Neue" panose="02000503000000020004" pitchFamily="2" charset="0"/>
              </a:rPr>
              <a:t>, Yerleştirme ve Kayıt 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6" name="TextBox 255">
            <a:extLst>
              <a:ext uri="{FF2B5EF4-FFF2-40B4-BE49-F238E27FC236}">
                <a16:creationId xmlns:a16="http://schemas.microsoft.com/office/drawing/2014/main" id="{5C6E4ADF-BAE7-969D-1381-509607BB7341}"/>
              </a:ext>
            </a:extLst>
          </p:cNvPr>
          <p:cNvSpPr txBox="1"/>
          <p:nvPr/>
        </p:nvSpPr>
        <p:spPr>
          <a:xfrm>
            <a:off x="1845260" y="5780199"/>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Kaynak: </a:t>
            </a:r>
            <a:r>
              <a:rPr lang="tr-TR" sz="1000" i="1" dirty="0" err="1">
                <a:solidFill>
                  <a:srgbClr val="404042"/>
                </a:solidFill>
                <a:latin typeface="Helvetica Neue Light" panose="02000403000000020004" pitchFamily="2" charset="0"/>
                <a:ea typeface="Helvetica Neue Light" panose="02000403000000020004" pitchFamily="2" charset="0"/>
              </a:rPr>
              <a:t>https</a:t>
            </a:r>
            <a:r>
              <a:rPr lang="tr-TR" sz="1000" i="1" dirty="0">
                <a:solidFill>
                  <a:srgbClr val="404042"/>
                </a:solidFill>
                <a:latin typeface="Helvetica Neue Light" panose="02000403000000020004" pitchFamily="2" charset="0"/>
                <a:ea typeface="Helvetica Neue Light" panose="02000403000000020004" pitchFamily="2" charset="0"/>
              </a:rPr>
              <a:t>://</a:t>
            </a:r>
            <a:r>
              <a:rPr lang="tr-TR" sz="1000" i="1" dirty="0" err="1">
                <a:solidFill>
                  <a:srgbClr val="404042"/>
                </a:solidFill>
                <a:latin typeface="Helvetica Neue Light" panose="02000403000000020004" pitchFamily="2" charset="0"/>
                <a:ea typeface="Helvetica Neue Light" panose="02000403000000020004" pitchFamily="2" charset="0"/>
              </a:rPr>
              <a:t>yokatlas.yok.gov.tr</a:t>
            </a:r>
            <a:r>
              <a:rPr lang="tr-TR" sz="1000" i="1" dirty="0">
                <a:solidFill>
                  <a:srgbClr val="404042"/>
                </a:solidFill>
                <a:latin typeface="Helvetica Neue Light" panose="02000403000000020004" pitchFamily="2" charset="0"/>
                <a:ea typeface="Helvetica Neue Light" panose="02000403000000020004" pitchFamily="2" charset="0"/>
              </a:rPr>
              <a:t>/</a:t>
            </a:r>
          </a:p>
        </p:txBody>
      </p:sp>
      <p:pic>
        <p:nvPicPr>
          <p:cNvPr id="2" name="Picture 1">
            <a:extLst>
              <a:ext uri="{FF2B5EF4-FFF2-40B4-BE49-F238E27FC236}">
                <a16:creationId xmlns:a16="http://schemas.microsoft.com/office/drawing/2014/main" id="{8CDD09CF-F2D6-C928-3CF5-1A00DFF55E4F}"/>
              </a:ext>
            </a:extLst>
          </p:cNvPr>
          <p:cNvPicPr>
            <a:picLocks noChangeAspect="1"/>
          </p:cNvPicPr>
          <p:nvPr/>
        </p:nvPicPr>
        <p:blipFill rotWithShape="1">
          <a:blip r:embed="rId3"/>
          <a:srcRect l="16834" t="48623" r="25163" b="9184"/>
          <a:stretch/>
        </p:blipFill>
        <p:spPr>
          <a:xfrm>
            <a:off x="7918099" y="2452169"/>
            <a:ext cx="3498852" cy="2659585"/>
          </a:xfrm>
          <a:prstGeom prst="rect">
            <a:avLst/>
          </a:prstGeom>
        </p:spPr>
      </p:pic>
      <p:sp>
        <p:nvSpPr>
          <p:cNvPr id="3" name="Rectangle 2">
            <a:extLst>
              <a:ext uri="{FF2B5EF4-FFF2-40B4-BE49-F238E27FC236}">
                <a16:creationId xmlns:a16="http://schemas.microsoft.com/office/drawing/2014/main" id="{0479D543-1830-F8B1-CCE9-317D68D0B7CE}"/>
              </a:ext>
            </a:extLst>
          </p:cNvPr>
          <p:cNvSpPr/>
          <p:nvPr/>
        </p:nvSpPr>
        <p:spPr>
          <a:xfrm>
            <a:off x="1542933" y="1621499"/>
            <a:ext cx="9874018" cy="5463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1" name="TextBox 250">
            <a:extLst>
              <a:ext uri="{FF2B5EF4-FFF2-40B4-BE49-F238E27FC236}">
                <a16:creationId xmlns:a16="http://schemas.microsoft.com/office/drawing/2014/main" id="{94FEF711-DD80-61CD-DE17-D0276F8683E1}"/>
              </a:ext>
            </a:extLst>
          </p:cNvPr>
          <p:cNvSpPr txBox="1"/>
          <p:nvPr/>
        </p:nvSpPr>
        <p:spPr>
          <a:xfrm>
            <a:off x="1542933" y="1704397"/>
            <a:ext cx="9874019" cy="380515"/>
          </a:xfrm>
          <a:prstGeom prst="rect">
            <a:avLst/>
          </a:prstGeom>
          <a:noFill/>
        </p:spPr>
        <p:txBody>
          <a:bodyPr wrap="square" rtlCol="0">
            <a:spAutoFit/>
          </a:bodyPr>
          <a:lstStyle/>
          <a:p>
            <a:pPr algn="ctr"/>
            <a:r>
              <a:rPr lang="tr-TR"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İlköğretim Matematik Öğretmenliği</a:t>
            </a:r>
            <a:endPar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5" name="Resim 4"/>
          <p:cNvPicPr>
            <a:picLocks noChangeAspect="1"/>
          </p:cNvPicPr>
          <p:nvPr/>
        </p:nvPicPr>
        <p:blipFill>
          <a:blip r:embed="rId4"/>
          <a:stretch>
            <a:fillRect/>
          </a:stretch>
        </p:blipFill>
        <p:spPr>
          <a:xfrm>
            <a:off x="1542933" y="2497424"/>
            <a:ext cx="5077534" cy="2953162"/>
          </a:xfrm>
          <a:prstGeom prst="rect">
            <a:avLst/>
          </a:prstGeom>
        </p:spPr>
      </p:pic>
    </p:spTree>
    <p:extLst>
      <p:ext uri="{BB962C8B-B14F-4D97-AF65-F5344CB8AC3E}">
        <p14:creationId xmlns:p14="http://schemas.microsoft.com/office/powerpoint/2010/main" val="824174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Program Öğrenci </a:t>
            </a:r>
            <a:r>
              <a:rPr lang="tr-TR" dirty="0">
                <a:latin typeface="Helvetica Neue" panose="02000503000000020004" pitchFamily="2" charset="0"/>
                <a:ea typeface="Helvetica Neue" panose="02000503000000020004" pitchFamily="2" charset="0"/>
                <a:cs typeface="Helvetica Neue" panose="02000503000000020004" pitchFamily="2" charset="0"/>
              </a:rPr>
              <a:t>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2" name="Table 7">
            <a:extLst>
              <a:ext uri="{FF2B5EF4-FFF2-40B4-BE49-F238E27FC236}">
                <a16:creationId xmlns:a16="http://schemas.microsoft.com/office/drawing/2014/main" id="{6E9109B0-56C2-2D9D-A335-BA373174F368}"/>
              </a:ext>
            </a:extLst>
          </p:cNvPr>
          <p:cNvGraphicFramePr>
            <a:graphicFrameLocks noGrp="1"/>
          </p:cNvGraphicFramePr>
          <p:nvPr>
            <p:extLst>
              <p:ext uri="{D42A27DB-BD31-4B8C-83A1-F6EECF244321}">
                <p14:modId xmlns:p14="http://schemas.microsoft.com/office/powerpoint/2010/main" val="445103412"/>
              </p:ext>
            </p:extLst>
          </p:nvPr>
        </p:nvGraphicFramePr>
        <p:xfrm>
          <a:off x="1542933" y="1621499"/>
          <a:ext cx="5527385" cy="3778661"/>
        </p:xfrm>
        <a:graphic>
          <a:graphicData uri="http://schemas.openxmlformats.org/drawingml/2006/table">
            <a:tbl>
              <a:tblPr firstRow="1" bandRow="1">
                <a:tableStyleId>{5C22544A-7EE6-4342-B048-85BDC9FD1C3A}</a:tableStyleId>
              </a:tblPr>
              <a:tblGrid>
                <a:gridCol w="1688030">
                  <a:extLst>
                    <a:ext uri="{9D8B030D-6E8A-4147-A177-3AD203B41FA5}">
                      <a16:colId xmlns:a16="http://schemas.microsoft.com/office/drawing/2014/main" val="799960126"/>
                    </a:ext>
                  </a:extLst>
                </a:gridCol>
                <a:gridCol w="3839355">
                  <a:extLst>
                    <a:ext uri="{9D8B030D-6E8A-4147-A177-3AD203B41FA5}">
                      <a16:colId xmlns:a16="http://schemas.microsoft.com/office/drawing/2014/main" val="2838800866"/>
                    </a:ext>
                  </a:extLst>
                </a:gridCol>
              </a:tblGrid>
              <a:tr h="548640">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800" b="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Öğrenci Sayıları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813996">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94</a:t>
                      </a:r>
                      <a:endPar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844003">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50</a:t>
                      </a:r>
                      <a:endPar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22</a:t>
                      </a:r>
                      <a:endPar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48</a:t>
                      </a:r>
                      <a:endPar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9662860"/>
                  </a:ext>
                </a:extLst>
              </a:tr>
            </a:tbl>
          </a:graphicData>
        </a:graphic>
      </p:graphicFrame>
    </p:spTree>
    <p:extLst>
      <p:ext uri="{BB962C8B-B14F-4D97-AF65-F5344CB8AC3E}">
        <p14:creationId xmlns:p14="http://schemas.microsoft.com/office/powerpoint/2010/main" val="341671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0402E68-4DBB-9243-AC2B-7553B5D80AC0}"/>
              </a:ext>
            </a:extLst>
          </p:cNvPr>
          <p:cNvSpPr txBox="1"/>
          <p:nvPr/>
        </p:nvSpPr>
        <p:spPr>
          <a:xfrm>
            <a:off x="4752964" y="1934906"/>
            <a:ext cx="6092836"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Anabilim dalının eğitim-öğretim ve araştırmalarından ve anabilim dalıyla ilgili her türlü faaliyetin düzenli ve verimli olarak yürütülmesinden sorumlu yöneticidir.</a:t>
            </a:r>
          </a:p>
        </p:txBody>
      </p:sp>
      <p:sp>
        <p:nvSpPr>
          <p:cNvPr id="4" name="TextBox 3">
            <a:extLst>
              <a:ext uri="{FF2B5EF4-FFF2-40B4-BE49-F238E27FC236}">
                <a16:creationId xmlns:a16="http://schemas.microsoft.com/office/drawing/2014/main" id="{535F898C-F89D-D84C-99ED-E05E44F612E3}"/>
              </a:ext>
            </a:extLst>
          </p:cNvPr>
          <p:cNvSpPr txBox="1"/>
          <p:nvPr/>
        </p:nvSpPr>
        <p:spPr>
          <a:xfrm>
            <a:off x="4752963" y="3241894"/>
            <a:ext cx="4975237"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görevli profesör, doçent ve doktor öğretim üyeleridir.</a:t>
            </a:r>
          </a:p>
        </p:txBody>
      </p:sp>
      <p:sp>
        <p:nvSpPr>
          <p:cNvPr id="6" name="TextBox 5">
            <a:extLst>
              <a:ext uri="{FF2B5EF4-FFF2-40B4-BE49-F238E27FC236}">
                <a16:creationId xmlns:a16="http://schemas.microsoft.com/office/drawing/2014/main" id="{3D3702DB-8616-2B46-936E-C41B066CE70D}"/>
              </a:ext>
            </a:extLst>
          </p:cNvPr>
          <p:cNvSpPr txBox="1"/>
          <p:nvPr/>
        </p:nvSpPr>
        <p:spPr>
          <a:xfrm>
            <a:off x="4752963" y="4476824"/>
            <a:ext cx="5896105"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okutulan dersleri vermek, uygulama yapmak veya yaptırmakla yükümlü olan öğretim elemanıdır.</a:t>
            </a:r>
          </a:p>
        </p:txBody>
      </p:sp>
      <p:sp>
        <p:nvSpPr>
          <p:cNvPr id="9" name="TextBox 8">
            <a:extLst>
              <a:ext uri="{FF2B5EF4-FFF2-40B4-BE49-F238E27FC236}">
                <a16:creationId xmlns:a16="http://schemas.microsoft.com/office/drawing/2014/main" id="{F3534442-596B-4641-AB9B-4D570A426435}"/>
              </a:ext>
            </a:extLst>
          </p:cNvPr>
          <p:cNvSpPr txBox="1"/>
          <p:nvPr/>
        </p:nvSpPr>
        <p:spPr>
          <a:xfrm>
            <a:off x="4752963" y="5587100"/>
            <a:ext cx="6266490"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yapılan araştırma, inceleme ve deneylerde yardımcı olan ve yetkili organlarca verilen ilgili diğer görevleri yapan öğretim üyesi yardımcılarıdır.</a:t>
            </a:r>
          </a:p>
        </p:txBody>
      </p:sp>
      <p:sp>
        <p:nvSpPr>
          <p:cNvPr id="32" name="Rounded Rectangle 31">
            <a:extLst>
              <a:ext uri="{FF2B5EF4-FFF2-40B4-BE49-F238E27FC236}">
                <a16:creationId xmlns:a16="http://schemas.microsoft.com/office/drawing/2014/main" id="{193F9CF9-06BB-9243-9E78-0E49DFEC042F}"/>
              </a:ext>
            </a:extLst>
          </p:cNvPr>
          <p:cNvSpPr/>
          <p:nvPr/>
        </p:nvSpPr>
        <p:spPr>
          <a:xfrm>
            <a:off x="1774157" y="1934906"/>
            <a:ext cx="2550047" cy="728893"/>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3" name="Rounded Rectangle 32">
            <a:extLst>
              <a:ext uri="{FF2B5EF4-FFF2-40B4-BE49-F238E27FC236}">
                <a16:creationId xmlns:a16="http://schemas.microsoft.com/office/drawing/2014/main" id="{9DE652CE-CB5C-9A4B-BA8B-5D9E5E6CFB65}"/>
              </a:ext>
            </a:extLst>
          </p:cNvPr>
          <p:cNvSpPr/>
          <p:nvPr/>
        </p:nvSpPr>
        <p:spPr>
          <a:xfrm>
            <a:off x="1774156" y="3169836"/>
            <a:ext cx="2550047" cy="728893"/>
          </a:xfrm>
          <a:prstGeom prst="roundRect">
            <a:avLst/>
          </a:prstGeom>
          <a:solidFill>
            <a:schemeClr val="accent5">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lvl="0" algn="ctr"/>
            <a:r>
              <a:rPr lang="tr-TR" sz="1600"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Üyeleri</a:t>
            </a:r>
          </a:p>
        </p:txBody>
      </p:sp>
      <p:sp>
        <p:nvSpPr>
          <p:cNvPr id="34" name="Rounded Rectangle 33">
            <a:extLst>
              <a:ext uri="{FF2B5EF4-FFF2-40B4-BE49-F238E27FC236}">
                <a16:creationId xmlns:a16="http://schemas.microsoft.com/office/drawing/2014/main" id="{B963C7E8-EF75-B746-B293-5D8114268F08}"/>
              </a:ext>
            </a:extLst>
          </p:cNvPr>
          <p:cNvSpPr/>
          <p:nvPr/>
        </p:nvSpPr>
        <p:spPr>
          <a:xfrm>
            <a:off x="1774156" y="4404766"/>
            <a:ext cx="2550047" cy="728893"/>
          </a:xfrm>
          <a:prstGeom prst="roundRect">
            <a:avLst/>
          </a:prstGeom>
          <a:solidFill>
            <a:schemeClr val="accent4">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Görevlileri</a:t>
            </a:r>
          </a:p>
        </p:txBody>
      </p:sp>
      <p:sp>
        <p:nvSpPr>
          <p:cNvPr id="35" name="Rounded Rectangle 34">
            <a:extLst>
              <a:ext uri="{FF2B5EF4-FFF2-40B4-BE49-F238E27FC236}">
                <a16:creationId xmlns:a16="http://schemas.microsoft.com/office/drawing/2014/main" id="{13B5F8F2-DB75-3D43-977A-2C94AF2C3310}"/>
              </a:ext>
            </a:extLst>
          </p:cNvPr>
          <p:cNvSpPr/>
          <p:nvPr/>
        </p:nvSpPr>
        <p:spPr>
          <a:xfrm>
            <a:off x="1774156" y="5638153"/>
            <a:ext cx="2550047" cy="728893"/>
          </a:xfrm>
          <a:prstGeom prst="roundRect">
            <a:avLst/>
          </a:prstGeom>
          <a:solidFill>
            <a:schemeClr val="accent3">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Görevlileri</a:t>
            </a:r>
          </a:p>
        </p:txBody>
      </p:sp>
      <p:sp>
        <p:nvSpPr>
          <p:cNvPr id="36" name="Rectangle 35">
            <a:extLst>
              <a:ext uri="{FF2B5EF4-FFF2-40B4-BE49-F238E27FC236}">
                <a16:creationId xmlns:a16="http://schemas.microsoft.com/office/drawing/2014/main" id="{AC88AE6E-B34C-3040-9126-E23318597467}"/>
              </a:ext>
            </a:extLst>
          </p:cNvPr>
          <p:cNvSpPr/>
          <p:nvPr/>
        </p:nvSpPr>
        <p:spPr>
          <a:xfrm flipV="1">
            <a:off x="1542932" y="2915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718396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A1B2B9-4FA0-6847-9E0B-5D828A6AC50E}"/>
              </a:ext>
            </a:extLst>
          </p:cNvPr>
          <p:cNvSpPr/>
          <p:nvPr/>
        </p:nvSpPr>
        <p:spPr>
          <a:xfrm>
            <a:off x="1551478" y="1621498"/>
            <a:ext cx="4082363" cy="5236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İçeriği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TextBox 11">
            <a:extLst>
              <a:ext uri="{FF2B5EF4-FFF2-40B4-BE49-F238E27FC236}">
                <a16:creationId xmlns:a16="http://schemas.microsoft.com/office/drawing/2014/main" id="{C4448749-0462-2731-F12B-F6F44D330BD2}"/>
              </a:ext>
            </a:extLst>
          </p:cNvPr>
          <p:cNvSpPr txBox="1"/>
          <p:nvPr/>
        </p:nvSpPr>
        <p:spPr>
          <a:xfrm>
            <a:off x="2053361" y="1898747"/>
            <a:ext cx="4081478" cy="4108817"/>
          </a:xfrm>
          <a:prstGeom prst="rect">
            <a:avLst/>
          </a:prstGeom>
          <a:noFill/>
        </p:spPr>
        <p:txBody>
          <a:bodyPr wrap="square" lIns="0" rIns="0" rtlCol="0" anchor="b">
            <a:spAutoFit/>
          </a:bodyPr>
          <a:lstStyle/>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Kadro &amp; Tanışma</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Müfredat</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Yararlı Bilgiler</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Soru-Cevap</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Anket</a:t>
            </a:r>
          </a:p>
          <a:p>
            <a:endPar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7" name="Picture 6">
            <a:extLst>
              <a:ext uri="{FF2B5EF4-FFF2-40B4-BE49-F238E27FC236}">
                <a16:creationId xmlns:a16="http://schemas.microsoft.com/office/drawing/2014/main" id="{4F9F387D-9729-DE43-91A4-AB5B990073D7}"/>
              </a:ext>
            </a:extLst>
          </p:cNvPr>
          <p:cNvPicPr>
            <a:picLocks noChangeAspect="1"/>
          </p:cNvPicPr>
          <p:nvPr/>
        </p:nvPicPr>
        <p:blipFill>
          <a:blip r:embed="rId3"/>
          <a:stretch>
            <a:fillRect/>
          </a:stretch>
        </p:blipFill>
        <p:spPr>
          <a:xfrm>
            <a:off x="5625296" y="490954"/>
            <a:ext cx="6566704" cy="6367188"/>
          </a:xfrm>
          <a:prstGeom prst="rect">
            <a:avLst/>
          </a:prstGeom>
        </p:spPr>
      </p:pic>
      <p:grpSp>
        <p:nvGrpSpPr>
          <p:cNvPr id="4" name="Group 3">
            <a:extLst>
              <a:ext uri="{FF2B5EF4-FFF2-40B4-BE49-F238E27FC236}">
                <a16:creationId xmlns:a16="http://schemas.microsoft.com/office/drawing/2014/main" id="{09A7B5C0-5984-6442-7923-951E295E3049}"/>
              </a:ext>
            </a:extLst>
          </p:cNvPr>
          <p:cNvGrpSpPr/>
          <p:nvPr/>
        </p:nvGrpSpPr>
        <p:grpSpPr>
          <a:xfrm>
            <a:off x="5726207" y="5827205"/>
            <a:ext cx="1756274" cy="965058"/>
            <a:chOff x="5726207" y="5827205"/>
            <a:chExt cx="1756274" cy="965058"/>
          </a:xfrm>
          <a:solidFill>
            <a:schemeClr val="bg1"/>
          </a:solidFill>
        </p:grpSpPr>
        <p:sp>
          <p:nvSpPr>
            <p:cNvPr id="2" name="Rectangle 1">
              <a:extLst>
                <a:ext uri="{FF2B5EF4-FFF2-40B4-BE49-F238E27FC236}">
                  <a16:creationId xmlns:a16="http://schemas.microsoft.com/office/drawing/2014/main" id="{5B3A4A4F-B2BE-BDF8-252B-058871F9323F}"/>
                </a:ext>
              </a:extLst>
            </p:cNvPr>
            <p:cNvSpPr/>
            <p:nvPr/>
          </p:nvSpPr>
          <p:spPr>
            <a:xfrm>
              <a:off x="5726207" y="5941828"/>
              <a:ext cx="1663908" cy="85043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3B9C69-9C3F-9662-4853-389C55D93C37}"/>
                </a:ext>
              </a:extLst>
            </p:cNvPr>
            <p:cNvSpPr/>
            <p:nvPr/>
          </p:nvSpPr>
          <p:spPr>
            <a:xfrm>
              <a:off x="6670550" y="5827205"/>
              <a:ext cx="811931" cy="85043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4720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Akademik Kadro </a:t>
            </a:r>
            <a:r>
              <a:rPr lang="tr-TR" dirty="0">
                <a:latin typeface="Helvetica Neue" panose="02000503000000020004" pitchFamily="2" charset="0"/>
                <a:ea typeface="Helvetica Neue" panose="02000503000000020004" pitchFamily="2" charset="0"/>
                <a:cs typeface="Helvetica Neue" panose="02000503000000020004" pitchFamily="2" charset="0"/>
              </a:rPr>
              <a:t>&amp; Tanışma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6856B9D-52F8-459C-B69C-7611BCEF86B1}"/>
              </a:ext>
            </a:extLst>
          </p:cNvPr>
          <p:cNvSpPr txBox="1"/>
          <p:nvPr/>
        </p:nvSpPr>
        <p:spPr>
          <a:xfrm>
            <a:off x="1701334" y="3127486"/>
            <a:ext cx="3255228" cy="1354217"/>
          </a:xfrm>
          <a:prstGeom prst="rect">
            <a:avLst/>
          </a:prstGeom>
          <a:noFill/>
        </p:spPr>
        <p:txBody>
          <a:bodyPr wrap="square" rtlCol="0">
            <a:spAutoFit/>
          </a:bodyPr>
          <a:lstStyle/>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Orhan Çınar</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Adnan Küçükali</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Serkan </a:t>
            </a:r>
            <a:r>
              <a:rPr lang="tr-TR" sz="1600" dirty="0" err="1"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Naktiyok</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Seda Kayapalı Yıldırım</a:t>
            </a:r>
          </a:p>
          <a:p>
            <a:pPr>
              <a:lnSpc>
                <a:spcPct val="90000"/>
              </a:lnSpc>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Üyesi Ceyhun Serçemeli</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Rounded Rectangle 3">
            <a:extLst>
              <a:ext uri="{FF2B5EF4-FFF2-40B4-BE49-F238E27FC236}">
                <a16:creationId xmlns:a16="http://schemas.microsoft.com/office/drawing/2014/main" id="{E83BFCAE-38C5-E5E1-0AD9-45B30F660E6F}"/>
              </a:ext>
            </a:extLst>
          </p:cNvPr>
          <p:cNvSpPr/>
          <p:nvPr/>
        </p:nvSpPr>
        <p:spPr>
          <a:xfrm>
            <a:off x="1701333" y="1901026"/>
            <a:ext cx="3072267" cy="832448"/>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spcAft>
                <a:spcPts val="300"/>
              </a:spcAft>
            </a:pP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
            </a:r>
            <a:r>
              <a:rPr lang="tr-TR" sz="1600" dirty="0" smtClean="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Fatih</a:t>
            </a:r>
            <a:r>
              <a:rPr lang="tr-TR" sz="1600" dirty="0" smtClean="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Karcıoğlu</a:t>
            </a:r>
            <a:endPar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spcAft>
                <a:spcPts val="300"/>
              </a:spcAft>
            </a:pPr>
            <a:r>
              <a:rPr lang="tr-TR"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5" name="TextBox 4">
            <a:extLst>
              <a:ext uri="{FF2B5EF4-FFF2-40B4-BE49-F238E27FC236}">
                <a16:creationId xmlns:a16="http://schemas.microsoft.com/office/drawing/2014/main" id="{D5D25579-C9EB-88A3-E7F6-90352D440AE4}"/>
              </a:ext>
            </a:extLst>
          </p:cNvPr>
          <p:cNvSpPr txBox="1"/>
          <p:nvPr/>
        </p:nvSpPr>
        <p:spPr>
          <a:xfrm>
            <a:off x="1701334" y="4803438"/>
            <a:ext cx="3654438" cy="1094146"/>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Dr. </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Olcay </a:t>
            </a:r>
            <a:r>
              <a:rPr lang="tr-TR" sz="1600" dirty="0" err="1"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Besnili</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a:t>
            </a:r>
            <a:r>
              <a:rPr lang="tr-TR" sz="1600" dirty="0" err="1"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Memiş</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Dr. </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Ensar </a:t>
            </a:r>
            <a:r>
              <a:rPr lang="tr-TR" sz="1600" dirty="0" err="1"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Balkaya</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Kübra Bozma</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3DF228B6-71E7-707F-2D05-CE8C23E357A9}"/>
              </a:ext>
            </a:extLst>
          </p:cNvPr>
          <p:cNvSpPr/>
          <p:nvPr/>
        </p:nvSpPr>
        <p:spPr>
          <a:xfrm flipV="1">
            <a:off x="1542932" y="2987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Rectangle 9">
            <a:extLst>
              <a:ext uri="{FF2B5EF4-FFF2-40B4-BE49-F238E27FC236}">
                <a16:creationId xmlns:a16="http://schemas.microsoft.com/office/drawing/2014/main" id="{F8FD543B-6875-D241-BA1A-D2CF8856BB1D}"/>
              </a:ext>
            </a:extLst>
          </p:cNvPr>
          <p:cNvSpPr/>
          <p:nvPr/>
        </p:nvSpPr>
        <p:spPr>
          <a:xfrm flipV="1">
            <a:off x="1542932" y="455804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91191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Danışman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F9D443E2-39E7-5469-D08B-3EAE907CF613}"/>
              </a:ext>
            </a:extLst>
          </p:cNvPr>
          <p:cNvSpPr txBox="1"/>
          <p:nvPr/>
        </p:nvSpPr>
        <p:spPr>
          <a:xfrm>
            <a:off x="1612209" y="1885209"/>
            <a:ext cx="5679240" cy="4201150"/>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Üniversitemizde eğitim gören her öğrenciye bağlı olduğu bölüm öğretim elemanlarında biri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olarak atanır.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öğrenciye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hayatına uyum</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konularda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rehberlik ve kariyer planlaması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gibi çeşitli konularda yardımcı olur.</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danışmanınız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ÖBS sisteminde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belirtilmiştir.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öğrencinin ders kayıtlarını izleyerek onay verir. Akademik ders kayıtları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 onayı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ndan sonra kesinleşir. Ders kayıtları dönemlerinde danışmanınızla iletişim halinde olup programınızı beraber oluşturmanız kayıt onay sürecini hızlandıracaktır.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Düzenli olarak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danışmanınızla görüşme</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niz, soru ve sorunlarınızı paylaşmanız kuvvetle önerilir.</a:t>
            </a:r>
          </a:p>
          <a:p>
            <a:endParaRPr lang="en-US" dirty="0">
              <a:solidFill>
                <a:srgbClr val="404042"/>
              </a:solidFill>
            </a:endParaRPr>
          </a:p>
        </p:txBody>
      </p:sp>
      <p:pic>
        <p:nvPicPr>
          <p:cNvPr id="6" name="Picture 5">
            <a:extLst>
              <a:ext uri="{FF2B5EF4-FFF2-40B4-BE49-F238E27FC236}">
                <a16:creationId xmlns:a16="http://schemas.microsoft.com/office/drawing/2014/main" id="{72A5B4AB-5887-61D0-091E-8E00DB248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593" y="1885209"/>
            <a:ext cx="2528705" cy="2247951"/>
          </a:xfrm>
          <a:prstGeom prst="rect">
            <a:avLst/>
          </a:prstGeom>
        </p:spPr>
      </p:pic>
    </p:spTree>
    <p:extLst>
      <p:ext uri="{BB962C8B-B14F-4D97-AF65-F5344CB8AC3E}">
        <p14:creationId xmlns:p14="http://schemas.microsoft.com/office/powerpoint/2010/main" val="1947700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Akademik Danışman </a:t>
            </a:r>
            <a:r>
              <a:rPr lang="tr-TR" dirty="0">
                <a:latin typeface="Helvetica Neue" panose="02000503000000020004" pitchFamily="2" charset="0"/>
                <a:ea typeface="Helvetica Neue" panose="02000503000000020004" pitchFamily="2" charset="0"/>
                <a:cs typeface="Helvetica Neue" panose="02000503000000020004" pitchFamily="2" charset="0"/>
              </a:rPr>
              <a:t>Bilgileri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5" name="Table 7">
            <a:extLst>
              <a:ext uri="{FF2B5EF4-FFF2-40B4-BE49-F238E27FC236}">
                <a16:creationId xmlns:a16="http://schemas.microsoft.com/office/drawing/2014/main" id="{D31DA6DC-5ABE-F13E-DFA4-332607F50FF2}"/>
              </a:ext>
            </a:extLst>
          </p:cNvPr>
          <p:cNvGraphicFramePr>
            <a:graphicFrameLocks noGrp="1"/>
          </p:cNvGraphicFramePr>
          <p:nvPr>
            <p:extLst>
              <p:ext uri="{D42A27DB-BD31-4B8C-83A1-F6EECF244321}">
                <p14:modId xmlns:p14="http://schemas.microsoft.com/office/powerpoint/2010/main" val="3103869335"/>
              </p:ext>
            </p:extLst>
          </p:nvPr>
        </p:nvGraphicFramePr>
        <p:xfrm>
          <a:off x="1542933" y="1621499"/>
          <a:ext cx="6703042" cy="3639992"/>
        </p:xfrm>
        <a:graphic>
          <a:graphicData uri="http://schemas.openxmlformats.org/drawingml/2006/table">
            <a:tbl>
              <a:tblPr firstRow="1" bandRow="1">
                <a:tableStyleId>{5C22544A-7EE6-4342-B048-85BDC9FD1C3A}</a:tableStyleId>
              </a:tblPr>
              <a:tblGrid>
                <a:gridCol w="3065307">
                  <a:extLst>
                    <a:ext uri="{9D8B030D-6E8A-4147-A177-3AD203B41FA5}">
                      <a16:colId xmlns:a16="http://schemas.microsoft.com/office/drawing/2014/main" val="799960126"/>
                    </a:ext>
                  </a:extLst>
                </a:gridCol>
                <a:gridCol w="3637735">
                  <a:extLst>
                    <a:ext uri="{9D8B030D-6E8A-4147-A177-3AD203B41FA5}">
                      <a16:colId xmlns:a16="http://schemas.microsoft.com/office/drawing/2014/main" val="2838800866"/>
                    </a:ext>
                  </a:extLst>
                </a:gridCol>
              </a:tblGrid>
              <a:tr h="1212328">
                <a:tc>
                  <a:txBody>
                    <a:bodyPr/>
                    <a:lstStyle/>
                    <a:p>
                      <a:pPr algn="ctr"/>
                      <a:r>
                        <a:rPr lang="tr-TR" sz="1600" b="1" dirty="0" smtClean="0">
                          <a:solidFill>
                            <a:schemeClr val="bg1"/>
                          </a:solidFill>
                          <a:latin typeface="Avenir Next" panose="020B0503020202020204" pitchFamily="34" charset="0"/>
                          <a:cs typeface="Times New Roman" panose="02020603050405020304" pitchFamily="18" charset="0"/>
                        </a:rPr>
                        <a:t>1. ve 3.</a:t>
                      </a:r>
                      <a:r>
                        <a:rPr lang="tr-TR" sz="1600" b="1" baseline="0" dirty="0" smtClean="0">
                          <a:solidFill>
                            <a:schemeClr val="bg1"/>
                          </a:solidFill>
                          <a:latin typeface="Avenir Next" panose="020B0503020202020204" pitchFamily="34" charset="0"/>
                          <a:cs typeface="Times New Roman" panose="02020603050405020304" pitchFamily="18" charset="0"/>
                        </a:rPr>
                        <a:t> Sınıflar</a:t>
                      </a: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Danışman </a:t>
                      </a:r>
                      <a:r>
                        <a:rPr lang="tr-TR" sz="1600" b="0" dirty="0" smtClean="0">
                          <a:solidFill>
                            <a:schemeClr val="tx1">
                              <a:lumMod val="75000"/>
                              <a:lumOff val="25000"/>
                            </a:schemeClr>
                          </a:solidFill>
                          <a:latin typeface="Avenir Next" panose="020B0503020202020204" pitchFamily="34" charset="0"/>
                          <a:cs typeface="Times New Roman" panose="02020603050405020304" pitchFamily="18" charset="0"/>
                        </a:rPr>
                        <a:t>Arş.</a:t>
                      </a:r>
                      <a:r>
                        <a:rPr lang="tr-TR" sz="1600" b="0" baseline="0" dirty="0" smtClean="0">
                          <a:solidFill>
                            <a:schemeClr val="tx1">
                              <a:lumMod val="75000"/>
                              <a:lumOff val="25000"/>
                            </a:schemeClr>
                          </a:solidFill>
                          <a:latin typeface="Avenir Next" panose="020B0503020202020204" pitchFamily="34" charset="0"/>
                          <a:cs typeface="Times New Roman" panose="02020603050405020304" pitchFamily="18" charset="0"/>
                        </a:rPr>
                        <a:t> Gör. Kübra Bozma</a:t>
                      </a:r>
                      <a:endParaRPr lang="tr-TR" sz="1600" b="0" baseline="0" dirty="0">
                        <a:solidFill>
                          <a:schemeClr val="tx1">
                            <a:lumMod val="75000"/>
                            <a:lumOff val="25000"/>
                          </a:schemeClr>
                        </a:solidFill>
                        <a:latin typeface="Avenir Next" panose="020B0503020202020204" pitchFamily="34" charset="0"/>
                        <a:cs typeface="Times New Roman" panose="02020603050405020304" pitchFamily="18" charset="0"/>
                      </a:endParaRPr>
                    </a:p>
                    <a:p>
                      <a:pPr algn="ctr"/>
                      <a:r>
                        <a:rPr lang="tr-TR" sz="1600" b="0" dirty="0" smtClean="0">
                          <a:solidFill>
                            <a:schemeClr val="tx1">
                              <a:lumMod val="75000"/>
                              <a:lumOff val="25000"/>
                            </a:schemeClr>
                          </a:solidFill>
                          <a:latin typeface="Avenir Next" panose="020B0503020202020204" pitchFamily="34" charset="0"/>
                          <a:cs typeface="Times New Roman" panose="02020603050405020304" pitchFamily="18" charset="0"/>
                        </a:rPr>
                        <a:t>Oda No 329</a:t>
                      </a: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1257018">
                <a:tc>
                  <a:txBody>
                    <a:bodyPr/>
                    <a:lstStyle/>
                    <a:p>
                      <a:pPr algn="ctr"/>
                      <a:r>
                        <a:rPr lang="tr-TR" sz="1600" b="0" dirty="0" smtClean="0">
                          <a:solidFill>
                            <a:schemeClr val="bg1"/>
                          </a:solidFill>
                          <a:latin typeface="Avenir Next" panose="020B0503020202020204" pitchFamily="34" charset="0"/>
                          <a:cs typeface="Times New Roman" panose="02020603050405020304" pitchFamily="18" charset="0"/>
                        </a:rPr>
                        <a:t>2.</a:t>
                      </a:r>
                      <a:r>
                        <a:rPr lang="tr-TR" sz="1600" b="0" baseline="0" dirty="0" smtClean="0">
                          <a:solidFill>
                            <a:schemeClr val="bg1"/>
                          </a:solidFill>
                          <a:latin typeface="Avenir Next" panose="020B0503020202020204" pitchFamily="34" charset="0"/>
                          <a:cs typeface="Times New Roman" panose="02020603050405020304" pitchFamily="18" charset="0"/>
                        </a:rPr>
                        <a:t> ve 4. Sınıflar</a:t>
                      </a: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Danışman </a:t>
                      </a:r>
                      <a:r>
                        <a:rPr lang="tr-TR" sz="1600" b="0" dirty="0" smtClean="0">
                          <a:solidFill>
                            <a:schemeClr val="tx1">
                              <a:lumMod val="75000"/>
                              <a:lumOff val="25000"/>
                            </a:schemeClr>
                          </a:solidFill>
                          <a:latin typeface="Avenir Next" panose="020B0503020202020204" pitchFamily="34" charset="0"/>
                          <a:cs typeface="Times New Roman" panose="02020603050405020304" pitchFamily="18" charset="0"/>
                        </a:rPr>
                        <a:t>Arş.</a:t>
                      </a:r>
                      <a:r>
                        <a:rPr lang="tr-TR" sz="1600" b="0" baseline="0" dirty="0" smtClean="0">
                          <a:solidFill>
                            <a:schemeClr val="tx1">
                              <a:lumMod val="75000"/>
                              <a:lumOff val="25000"/>
                            </a:schemeClr>
                          </a:solidFill>
                          <a:latin typeface="Avenir Next" panose="020B0503020202020204" pitchFamily="34" charset="0"/>
                          <a:cs typeface="Times New Roman" panose="02020603050405020304" pitchFamily="18" charset="0"/>
                        </a:rPr>
                        <a:t> Gör. Dr. Ensar </a:t>
                      </a:r>
                      <a:r>
                        <a:rPr lang="tr-TR" sz="1600" b="0" baseline="0" dirty="0" err="1" smtClean="0">
                          <a:solidFill>
                            <a:schemeClr val="tx1">
                              <a:lumMod val="75000"/>
                              <a:lumOff val="25000"/>
                            </a:schemeClr>
                          </a:solidFill>
                          <a:latin typeface="Avenir Next" panose="020B0503020202020204" pitchFamily="34" charset="0"/>
                          <a:cs typeface="Times New Roman" panose="02020603050405020304" pitchFamily="18" charset="0"/>
                        </a:rPr>
                        <a:t>Balkaya</a:t>
                      </a: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Oda </a:t>
                      </a:r>
                      <a:r>
                        <a:rPr lang="tr-TR" sz="1600" b="0" dirty="0" smtClean="0">
                          <a:solidFill>
                            <a:schemeClr val="tx1">
                              <a:lumMod val="75000"/>
                              <a:lumOff val="25000"/>
                            </a:schemeClr>
                          </a:solidFill>
                          <a:latin typeface="Avenir Next" panose="020B0503020202020204" pitchFamily="34" charset="0"/>
                          <a:cs typeface="Times New Roman" panose="02020603050405020304" pitchFamily="18" charset="0"/>
                        </a:rPr>
                        <a:t>No</a:t>
                      </a:r>
                      <a:r>
                        <a:rPr lang="tr-TR" sz="1600" b="0" baseline="0" dirty="0" smtClean="0">
                          <a:solidFill>
                            <a:schemeClr val="tx1">
                              <a:lumMod val="75000"/>
                              <a:lumOff val="25000"/>
                            </a:schemeClr>
                          </a:solidFill>
                          <a:latin typeface="Avenir Next" panose="020B0503020202020204" pitchFamily="34" charset="0"/>
                          <a:cs typeface="Times New Roman" panose="02020603050405020304" pitchFamily="18" charset="0"/>
                        </a:rPr>
                        <a:t> 331</a:t>
                      </a: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1170646">
                <a:tc>
                  <a:txBody>
                    <a:bodyPr/>
                    <a:lstStyle/>
                    <a:p>
                      <a:pPr algn="ctr"/>
                      <a:endParaRPr lang="tr-TR" sz="1600" b="0"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bl>
          </a:graphicData>
        </a:graphic>
      </p:graphicFrame>
    </p:spTree>
    <p:extLst>
      <p:ext uri="{BB962C8B-B14F-4D97-AF65-F5344CB8AC3E}">
        <p14:creationId xmlns:p14="http://schemas.microsoft.com/office/powerpoint/2010/main" val="102529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Öğrencilerimize Öneriler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3" name="Content Placeholder 3">
            <a:extLst>
              <a:ext uri="{FF2B5EF4-FFF2-40B4-BE49-F238E27FC236}">
                <a16:creationId xmlns:a16="http://schemas.microsoft.com/office/drawing/2014/main" id="{40D2C3F4-324D-D928-20FE-019992ADFCC3}"/>
              </a:ext>
            </a:extLst>
          </p:cNvPr>
          <p:cNvGraphicFramePr>
            <a:graphicFrameLocks/>
          </p:cNvGraphicFramePr>
          <p:nvPr>
            <p:extLst>
              <p:ext uri="{D42A27DB-BD31-4B8C-83A1-F6EECF244321}">
                <p14:modId xmlns:p14="http://schemas.microsoft.com/office/powerpoint/2010/main" val="547218113"/>
              </p:ext>
            </p:extLst>
          </p:nvPr>
        </p:nvGraphicFramePr>
        <p:xfrm>
          <a:off x="1542933" y="1621499"/>
          <a:ext cx="9697452" cy="4562244"/>
        </p:xfrm>
        <a:graphic>
          <a:graphicData uri="http://schemas.openxmlformats.org/drawingml/2006/table">
            <a:tbl>
              <a:tblPr firstRow="1" bandRow="1">
                <a:tableStyleId>{C083E6E3-FA7D-4D7B-A595-EF9225AFEA82}</a:tableStyleId>
              </a:tblPr>
              <a:tblGrid>
                <a:gridCol w="4848726">
                  <a:extLst>
                    <a:ext uri="{9D8B030D-6E8A-4147-A177-3AD203B41FA5}">
                      <a16:colId xmlns:a16="http://schemas.microsoft.com/office/drawing/2014/main" val="3252166307"/>
                    </a:ext>
                  </a:extLst>
                </a:gridCol>
                <a:gridCol w="4848726">
                  <a:extLst>
                    <a:ext uri="{9D8B030D-6E8A-4147-A177-3AD203B41FA5}">
                      <a16:colId xmlns:a16="http://schemas.microsoft.com/office/drawing/2014/main" val="1445882671"/>
                    </a:ext>
                  </a:extLst>
                </a:gridCol>
              </a:tblGrid>
              <a:tr h="54864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a:t>
                      </a: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Yapma</a:t>
                      </a: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Akademik danışmanınla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GÖRÜŞ</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Plagiarism</a:t>
                      </a:r>
                      <a:r>
                        <a:rPr lang="tr-TR" sz="1600" b="0" i="0" baseline="0" dirty="0">
                          <a:solidFill>
                            <a:srgbClr val="404042"/>
                          </a:solidFill>
                          <a:latin typeface="Helvetica Neue Light" panose="02000403000000020004" pitchFamily="2" charset="0"/>
                          <a:ea typeface="Helvetica Neue Light" panose="02000403000000020004" pitchFamily="2" charset="0"/>
                        </a:rPr>
                        <a:t> (İntihal)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Dersleri</a:t>
                      </a:r>
                      <a:r>
                        <a:rPr lang="tr-TR" sz="1600" b="0" i="0" baseline="0" dirty="0">
                          <a:solidFill>
                            <a:srgbClr val="404042"/>
                          </a:solidFill>
                          <a:latin typeface="Helvetica Neue Light" panose="02000403000000020004" pitchFamily="2" charset="0"/>
                          <a:ea typeface="Helvetica Neue Light" panose="02000403000000020004" pitchFamily="2" charset="0"/>
                        </a:rPr>
                        <a:t> açılan döneminde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Kopya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ÖBS ve </a:t>
                      </a:r>
                      <a:r>
                        <a:rPr lang="tr-TR" sz="1600" b="0" i="0" dirty="0" err="1">
                          <a:solidFill>
                            <a:srgbClr val="404042"/>
                          </a:solidFill>
                          <a:latin typeface="Helvetica Neue Light" panose="02000403000000020004" pitchFamily="2" charset="0"/>
                          <a:ea typeface="Helvetica Neue Light" panose="02000403000000020004" pitchFamily="2" charset="0"/>
                        </a:rPr>
                        <a:t>DBS’yi</a:t>
                      </a:r>
                      <a:r>
                        <a:rPr lang="tr-TR" sz="1600" b="0" i="0" baseline="0" dirty="0">
                          <a:solidFill>
                            <a:srgbClr val="404042"/>
                          </a:solidFill>
                          <a:latin typeface="Helvetica Neue Light" panose="02000403000000020004" pitchFamily="2" charset="0"/>
                          <a:ea typeface="Helvetica Neue Light" panose="02000403000000020004" pitchFamily="2" charset="0"/>
                        </a:rPr>
                        <a:t> sıklıkla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ZİYARET ET</a:t>
                      </a:r>
                      <a:endPar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Kendinden</a:t>
                      </a:r>
                      <a:r>
                        <a:rPr lang="tr-TR" sz="1600" b="0" i="0" baseline="0" dirty="0">
                          <a:solidFill>
                            <a:srgbClr val="404042"/>
                          </a:solidFill>
                          <a:latin typeface="Helvetica Neue Light" panose="02000403000000020004" pitchFamily="2" charset="0"/>
                          <a:ea typeface="Helvetica Neue Light" panose="02000403000000020004" pitchFamily="2" charset="0"/>
                        </a:rPr>
                        <a:t> farklı kimseleri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ÖTEKİLEŞTİRME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Spor aktivitelerine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KATIL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Derslere devamsızlık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E-postalarını</a:t>
                      </a:r>
                      <a:r>
                        <a:rPr lang="tr-TR" sz="1600" b="0" i="0" baseline="0" dirty="0">
                          <a:solidFill>
                            <a:srgbClr val="404042"/>
                          </a:solidFill>
                          <a:latin typeface="Helvetica Neue Light" panose="02000403000000020004" pitchFamily="2" charset="0"/>
                          <a:ea typeface="Helvetica Neue Light" panose="02000403000000020004" pitchFamily="2" charset="0"/>
                        </a:rPr>
                        <a:t> dikkatlice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OKU</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Sosyal</a:t>
                      </a:r>
                      <a:r>
                        <a:rPr lang="tr-TR" sz="1600" b="0" i="0" baseline="0" dirty="0">
                          <a:solidFill>
                            <a:srgbClr val="404042"/>
                          </a:solidFill>
                          <a:latin typeface="Helvetica Neue Light" panose="02000403000000020004" pitchFamily="2" charset="0"/>
                          <a:ea typeface="Helvetica Neue Light" panose="02000403000000020004" pitchFamily="2" charset="0"/>
                        </a:rPr>
                        <a:t> hayatı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AKSATMA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Kütüphane olanaklarını</a:t>
                      </a:r>
                      <a:r>
                        <a:rPr lang="tr-TR" sz="1600" b="0" i="0" baseline="0" dirty="0">
                          <a:solidFill>
                            <a:srgbClr val="404042"/>
                          </a:solidFill>
                          <a:latin typeface="Helvetica Neue Light" panose="02000403000000020004" pitchFamily="2" charset="0"/>
                          <a:ea typeface="Helvetica Neue Light" panose="02000403000000020004" pitchFamily="2" charset="0"/>
                        </a:rPr>
                        <a:t>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KULLAN</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Derse</a:t>
                      </a:r>
                      <a:r>
                        <a:rPr lang="tr-TR" sz="1600" b="0" i="0" baseline="0" dirty="0">
                          <a:solidFill>
                            <a:srgbClr val="404042"/>
                          </a:solidFill>
                          <a:latin typeface="Helvetica Neue Light" panose="02000403000000020004" pitchFamily="2" charset="0"/>
                          <a:ea typeface="Helvetica Neue Light" panose="02000403000000020004" pitchFamily="2" charset="0"/>
                        </a:rPr>
                        <a:t> katılmaktan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ÇEKİNME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Kulüp</a:t>
                      </a:r>
                      <a:r>
                        <a:rPr lang="tr-TR" sz="1600" b="0" i="0" baseline="0" dirty="0">
                          <a:solidFill>
                            <a:srgbClr val="404042"/>
                          </a:solidFill>
                          <a:latin typeface="Helvetica Neue Light" panose="02000403000000020004" pitchFamily="2" charset="0"/>
                          <a:ea typeface="Helvetica Neue Light" panose="02000403000000020004" pitchFamily="2" charset="0"/>
                        </a:rPr>
                        <a:t> etkinliklerinde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ROL 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Okumaları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BİRİKTİRME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Başkalarının</a:t>
                      </a:r>
                      <a:r>
                        <a:rPr lang="tr-TR" sz="1600" b="0" i="0" baseline="0" dirty="0">
                          <a:solidFill>
                            <a:srgbClr val="404042"/>
                          </a:solidFill>
                          <a:latin typeface="Helvetica Neue Light" panose="02000403000000020004" pitchFamily="2" charset="0"/>
                          <a:ea typeface="Helvetica Neue Light" panose="02000403000000020004" pitchFamily="2" charset="0"/>
                        </a:rPr>
                        <a:t> sınırlarına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SAYGI DUY</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Zor</a:t>
                      </a:r>
                      <a:r>
                        <a:rPr lang="tr-TR" sz="1600" b="0" i="0" baseline="0" dirty="0">
                          <a:solidFill>
                            <a:srgbClr val="404042"/>
                          </a:solidFill>
                          <a:latin typeface="Helvetica Neue Light" panose="02000403000000020004" pitchFamily="2" charset="0"/>
                          <a:ea typeface="Helvetica Neue Light" panose="02000403000000020004" pitchFamily="2" charset="0"/>
                        </a:rPr>
                        <a:t> ve ş</a:t>
                      </a:r>
                      <a:r>
                        <a:rPr lang="tr-TR" sz="1600" b="0" i="0" dirty="0">
                          <a:solidFill>
                            <a:srgbClr val="404042"/>
                          </a:solidFill>
                          <a:latin typeface="Helvetica Neue Light" panose="02000403000000020004" pitchFamily="2" charset="0"/>
                          <a:ea typeface="Helvetica Neue Light" panose="02000403000000020004" pitchFamily="2" charset="0"/>
                        </a:rPr>
                        <a:t>iddet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UYGULAMA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Yardıma</a:t>
                      </a:r>
                      <a:r>
                        <a:rPr lang="tr-TR" sz="1600" b="0" i="0" baseline="0" dirty="0">
                          <a:solidFill>
                            <a:srgbClr val="404042"/>
                          </a:solidFill>
                          <a:latin typeface="Helvetica Neue Light" panose="02000403000000020004" pitchFamily="2" charset="0"/>
                          <a:ea typeface="Helvetica Neue Light" panose="02000403000000020004" pitchFamily="2" charset="0"/>
                        </a:rPr>
                        <a:t> ihtiyaç duyduğunda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YARDIM İSTE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Çevreye duyarsız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OLMA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bl>
          </a:graphicData>
        </a:graphic>
      </p:graphicFrame>
    </p:spTree>
    <p:extLst>
      <p:ext uri="{BB962C8B-B14F-4D97-AF65-F5344CB8AC3E}">
        <p14:creationId xmlns:p14="http://schemas.microsoft.com/office/powerpoint/2010/main" val="2021862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Kimlik Kartı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F9DD1606-9736-1516-F07B-4C79285118B1}"/>
              </a:ext>
            </a:extLst>
          </p:cNvPr>
          <p:cNvSpPr txBox="1"/>
          <p:nvPr/>
        </p:nvSpPr>
        <p:spPr>
          <a:xfrm>
            <a:off x="5790893" y="1969338"/>
            <a:ext cx="5458382" cy="3354765"/>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Üniversiteye ilk kaydını yaptıran öğrenciye Üniversite öğrencisi olduğunu belirten kimlik kartı verilir.</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azami öğrenim süreleri içerisinde geçerlidir</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kartları para yüklenerek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içerisindeki yemekhane ve benzeri yerlerde kullanılabilir.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Para transferi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bankalardan veya kredi kartından yapılabilir.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Kimlik kartının kaybedilmesi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halinde, yerel veya ulusal bir gazetede yayımlanmış ilân üzerine yazılı başvuruya dayalı olarak yeniden kimlik kartı verilir.</a:t>
            </a:r>
          </a:p>
        </p:txBody>
      </p:sp>
      <p:pic>
        <p:nvPicPr>
          <p:cNvPr id="5" name="Picture 4">
            <a:extLst>
              <a:ext uri="{FF2B5EF4-FFF2-40B4-BE49-F238E27FC236}">
                <a16:creationId xmlns:a16="http://schemas.microsoft.com/office/drawing/2014/main" id="{F384A51D-A0F0-BA19-643E-369275110E34}"/>
              </a:ext>
            </a:extLst>
          </p:cNvPr>
          <p:cNvPicPr>
            <a:picLocks noChangeAspect="1"/>
          </p:cNvPicPr>
          <p:nvPr/>
        </p:nvPicPr>
        <p:blipFill>
          <a:blip r:embed="rId3"/>
          <a:stretch>
            <a:fillRect/>
          </a:stretch>
        </p:blipFill>
        <p:spPr>
          <a:xfrm>
            <a:off x="1805981" y="1977087"/>
            <a:ext cx="3597291" cy="2276591"/>
          </a:xfrm>
          <a:prstGeom prst="rect">
            <a:avLst/>
          </a:prstGeom>
        </p:spPr>
      </p:pic>
    </p:spTree>
    <p:extLst>
      <p:ext uri="{BB962C8B-B14F-4D97-AF65-F5344CB8AC3E}">
        <p14:creationId xmlns:p14="http://schemas.microsoft.com/office/powerpoint/2010/main" val="3779730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Takvim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679A3690-55C9-46BE-007F-57C589E2002E}"/>
              </a:ext>
            </a:extLst>
          </p:cNvPr>
          <p:cNvSpPr txBox="1"/>
          <p:nvPr/>
        </p:nvSpPr>
        <p:spPr>
          <a:xfrm>
            <a:off x="1542933" y="5253321"/>
            <a:ext cx="9793336" cy="1231106"/>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takvim,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her yıl güncellenen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ve idari işlemler için belirlenmiş tarihleri içerir.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nın web sayfası üzerinden akademik takvimine erişebilir, sizler için önemli olan tarihlerin takibini yapabilirsiniz.</a:t>
            </a:r>
          </a:p>
          <a:p>
            <a:pPr marL="349250" lvl="1">
              <a:spcAft>
                <a:spcPts val="600"/>
              </a:spcAft>
            </a:pP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hlinkClick r:id="rId3"/>
              </a:rPr>
              <a:t>https://birimler.atauni.edu.tr/ogrenci-isleri-daire-baskanligi/</a:t>
            </a:r>
            <a:endPar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graphicFrame>
        <p:nvGraphicFramePr>
          <p:cNvPr id="9" name="Table 8">
            <a:extLst>
              <a:ext uri="{FF2B5EF4-FFF2-40B4-BE49-F238E27FC236}">
                <a16:creationId xmlns:a16="http://schemas.microsoft.com/office/drawing/2014/main" id="{911C9D8A-FAA5-2E43-E641-21709B2E2CDE}"/>
              </a:ext>
            </a:extLst>
          </p:cNvPr>
          <p:cNvGraphicFramePr>
            <a:graphicFrameLocks noGrp="1"/>
          </p:cNvGraphicFramePr>
          <p:nvPr>
            <p:extLst>
              <p:ext uri="{D42A27DB-BD31-4B8C-83A1-F6EECF244321}">
                <p14:modId xmlns:p14="http://schemas.microsoft.com/office/powerpoint/2010/main" val="3357374297"/>
              </p:ext>
            </p:extLst>
          </p:nvPr>
        </p:nvGraphicFramePr>
        <p:xfrm>
          <a:off x="1542933" y="1621499"/>
          <a:ext cx="7181995" cy="3267253"/>
        </p:xfrm>
        <a:graphic>
          <a:graphicData uri="http://schemas.openxmlformats.org/drawingml/2006/table">
            <a:tbl>
              <a:tblPr firstRow="1" firstCol="1" bandRow="1">
                <a:tableStyleId>{F5AB1C69-6EDB-4FF4-983F-18BD219EF322}</a:tableStyleId>
              </a:tblPr>
              <a:tblGrid>
                <a:gridCol w="2041701">
                  <a:extLst>
                    <a:ext uri="{9D8B030D-6E8A-4147-A177-3AD203B41FA5}">
                      <a16:colId xmlns:a16="http://schemas.microsoft.com/office/drawing/2014/main" val="3375294645"/>
                    </a:ext>
                  </a:extLst>
                </a:gridCol>
                <a:gridCol w="1357038">
                  <a:extLst>
                    <a:ext uri="{9D8B030D-6E8A-4147-A177-3AD203B41FA5}">
                      <a16:colId xmlns:a16="http://schemas.microsoft.com/office/drawing/2014/main" val="3434444235"/>
                    </a:ext>
                  </a:extLst>
                </a:gridCol>
                <a:gridCol w="1308371">
                  <a:extLst>
                    <a:ext uri="{9D8B030D-6E8A-4147-A177-3AD203B41FA5}">
                      <a16:colId xmlns:a16="http://schemas.microsoft.com/office/drawing/2014/main" val="3208555617"/>
                    </a:ext>
                  </a:extLst>
                </a:gridCol>
                <a:gridCol w="1227507">
                  <a:extLst>
                    <a:ext uri="{9D8B030D-6E8A-4147-A177-3AD203B41FA5}">
                      <a16:colId xmlns:a16="http://schemas.microsoft.com/office/drawing/2014/main" val="3979452785"/>
                    </a:ext>
                  </a:extLst>
                </a:gridCol>
                <a:gridCol w="1247378">
                  <a:extLst>
                    <a:ext uri="{9D8B030D-6E8A-4147-A177-3AD203B41FA5}">
                      <a16:colId xmlns:a16="http://schemas.microsoft.com/office/drawing/2014/main" val="2881803600"/>
                    </a:ext>
                  </a:extLst>
                </a:gridCol>
              </a:tblGrid>
              <a:tr h="396769">
                <a:tc rowSpan="2">
                  <a:txBody>
                    <a:bodyPr/>
                    <a:lstStyle/>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2022-2023 YILI</a:t>
                      </a:r>
                    </a:p>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AKADEMİK TAKVİMİ</a:t>
                      </a:r>
                      <a:endParaRPr lang="en-US"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0" marR="0"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gridSpan="2">
                  <a:txBody>
                    <a:bodyPr/>
                    <a:lstStyle/>
                    <a:p>
                      <a:pPr marL="444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GÜZ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tc gridSpan="2">
                  <a:txBody>
                    <a:bodyPr/>
                    <a:lstStyle/>
                    <a:p>
                      <a:pPr marL="190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BAHAR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extLst>
                  <a:ext uri="{0D108BD9-81ED-4DB2-BD59-A6C34878D82A}">
                    <a16:rowId xmlns:a16="http://schemas.microsoft.com/office/drawing/2014/main" val="84642232"/>
                  </a:ext>
                </a:extLst>
              </a:tr>
              <a:tr h="342134">
                <a:tc vMerge="1">
                  <a:txBody>
                    <a:bodyPr/>
                    <a:lstStyle/>
                    <a:p>
                      <a:endParaRPr lang="en-US"/>
                    </a:p>
                  </a:txBody>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381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317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6350"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10099278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Kayıtları (Öğrenci)</a:t>
                      </a:r>
                      <a:r>
                        <a:rPr lang="tr-TR" sz="1100" b="0" i="0" kern="100" baseline="30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30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25.09.2023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29.09.2023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12.02.2024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16.02.2024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3902778"/>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Onayı (Danışman)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26.09.2023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238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13.02.2024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20.02.2024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8562027"/>
                  </a:ext>
                </a:extLst>
              </a:tr>
              <a:tr h="425758">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Değiştirme (Ekle &amp; Bırak) Haftası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94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15.10.2023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19.02.2024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03.03.2024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19974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Mazeretli Ders Kaydı Onayı</a:t>
                      </a:r>
                      <a:r>
                        <a:rPr lang="tr-TR" sz="1100" b="0" i="0" kern="100" baseline="30000" dirty="0">
                          <a:solidFill>
                            <a:srgbClr val="FF0000"/>
                          </a:solidFill>
                          <a:effectLst/>
                          <a:latin typeface="Helvetica Neue Light" panose="02000403000000020004" pitchFamily="2" charset="0"/>
                          <a:ea typeface="Helvetica Neue Light" panose="02000403000000020004" pitchFamily="2" charset="0"/>
                          <a:cs typeface="Helvetica Neue" panose="02000503000000020004" pitchFamily="2" charset="0"/>
                        </a:rPr>
                        <a:t>1</a:t>
                      </a: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09.10.2023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15.10.2023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26.02.2024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03.03.2024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300731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Eğitim-Öğretim (Ders)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94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02.10.2023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07.01.2024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19.02.2024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3593698"/>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Yarıyıl Sonu Sınavları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08.01.2024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21.01.2024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14.06.2024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186552"/>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Bütünleme Sınavları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22.01.2024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28.01.2024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24.06.2024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30.06.2024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2384763"/>
                  </a:ext>
                </a:extLst>
              </a:tr>
            </a:tbl>
          </a:graphicData>
        </a:graphic>
      </p:graphicFrame>
      <p:pic>
        <p:nvPicPr>
          <p:cNvPr id="4" name="Picture 3">
            <a:extLst>
              <a:ext uri="{FF2B5EF4-FFF2-40B4-BE49-F238E27FC236}">
                <a16:creationId xmlns:a16="http://schemas.microsoft.com/office/drawing/2014/main" id="{3D006B25-D181-B561-2D72-ABFEB28475AB}"/>
              </a:ext>
            </a:extLst>
          </p:cNvPr>
          <p:cNvPicPr>
            <a:picLocks noChangeAspect="1"/>
          </p:cNvPicPr>
          <p:nvPr/>
        </p:nvPicPr>
        <p:blipFill>
          <a:blip r:embed="rId4"/>
          <a:stretch>
            <a:fillRect/>
          </a:stretch>
        </p:blipFill>
        <p:spPr>
          <a:xfrm>
            <a:off x="9000517" y="1502500"/>
            <a:ext cx="2768323" cy="3386252"/>
          </a:xfrm>
          <a:prstGeom prst="rect">
            <a:avLst/>
          </a:prstGeom>
        </p:spPr>
      </p:pic>
    </p:spTree>
    <p:extLst>
      <p:ext uri="{BB962C8B-B14F-4D97-AF65-F5344CB8AC3E}">
        <p14:creationId xmlns:p14="http://schemas.microsoft.com/office/powerpoint/2010/main" val="2024490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Yeni Müfredat</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C0C72659-C261-C143-B2CD-EA609F227DE2}"/>
              </a:ext>
            </a:extLst>
          </p:cNvPr>
          <p:cNvSpPr txBox="1"/>
          <p:nvPr/>
        </p:nvSpPr>
        <p:spPr>
          <a:xfrm>
            <a:off x="1755139" y="1690516"/>
            <a:ext cx="8857444" cy="4739759"/>
          </a:xfrm>
          <a:prstGeom prst="rect">
            <a:avLst/>
          </a:prstGeom>
          <a:noFill/>
        </p:spPr>
        <p:txBody>
          <a:bodyPr wrap="square" rtlCol="0">
            <a:spAutoFit/>
          </a:bodyPr>
          <a:lstStyle/>
          <a:p>
            <a:pPr marL="296862"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ve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Katkı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entegre edildi.</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Kurumsal yetkinlikler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eklendi.</a:t>
            </a:r>
            <a:endPar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Dijitalleşme: </a:t>
            </a:r>
            <a:r>
              <a:rPr lang="tr-TR" sz="1600" dirty="0">
                <a:solidFill>
                  <a:srgbClr val="404042"/>
                </a:solidFill>
                <a:latin typeface="Helvetica Neue Light" panose="02000403000000020004" pitchFamily="2" charset="0"/>
                <a:ea typeface="Helvetica Neue Light" panose="02000403000000020004" pitchFamily="2" charset="0"/>
              </a:rPr>
              <a:t>Alanıyla ilişkili dijital teknolojileri ve ortamları dijital güvenlik ve etik kurallar çerçevesinde kullanma ve geliştirme becerisi kazanır.</a:t>
            </a:r>
          </a:p>
          <a:p>
            <a:pPr lvl="1"/>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Disiplinlerarası</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olma: </a:t>
            </a:r>
            <a:r>
              <a:rPr lang="tr-TR" sz="1600" dirty="0">
                <a:solidFill>
                  <a:srgbClr val="404042"/>
                </a:solidFill>
                <a:latin typeface="Helvetica Neue Light" panose="02000403000000020004" pitchFamily="2" charset="0"/>
                <a:ea typeface="Helvetica Neue Light" panose="02000403000000020004" pitchFamily="2" charset="0"/>
              </a:rPr>
              <a:t>Alanının diğer alanlarla ilişkisini kurar ve </a:t>
            </a:r>
            <a:r>
              <a:rPr lang="tr-TR" sz="1600" dirty="0" err="1">
                <a:solidFill>
                  <a:srgbClr val="404042"/>
                </a:solidFill>
                <a:latin typeface="Helvetica Neue Light" panose="02000403000000020004" pitchFamily="2" charset="0"/>
                <a:ea typeface="Helvetica Neue Light" panose="02000403000000020004" pitchFamily="2" charset="0"/>
              </a:rPr>
              <a:t>disiplinlerarası</a:t>
            </a:r>
            <a:r>
              <a:rPr lang="tr-TR" sz="1600" dirty="0">
                <a:solidFill>
                  <a:srgbClr val="404042"/>
                </a:solidFill>
                <a:latin typeface="Helvetica Neue Light" panose="02000403000000020004" pitchFamily="2" charset="0"/>
                <a:ea typeface="Helvetica Neue Light" panose="02000403000000020004" pitchFamily="2" charset="0"/>
              </a:rPr>
              <a:t> çalışabilme becerisi kazanır.</a:t>
            </a: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Topluma katkı: </a:t>
            </a:r>
            <a:r>
              <a:rPr lang="tr-TR" sz="1600" dirty="0">
                <a:solidFill>
                  <a:srgbClr val="404042"/>
                </a:solidFill>
                <a:latin typeface="Helvetica Neue Light" panose="02000403000000020004" pitchFamily="2" charset="0"/>
                <a:ea typeface="Helvetica Neue Light" panose="02000403000000020004" pitchFamily="2" charset="0"/>
              </a:rPr>
              <a:t>Toplumsal sorunlara yönelik çözümler üretir ve paylaşır.</a:t>
            </a: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Girişimcilik: </a:t>
            </a:r>
            <a:r>
              <a:rPr lang="tr-TR" sz="1600" dirty="0">
                <a:solidFill>
                  <a:srgbClr val="404042"/>
                </a:solidFill>
                <a:latin typeface="Helvetica Neue Light" panose="02000403000000020004" pitchFamily="2" charset="0"/>
                <a:ea typeface="Helvetica Neue Light" panose="02000403000000020004" pitchFamily="2" charset="0"/>
              </a:rPr>
              <a:t>Toplumsal ihtiyaçlara yönelik girişimci fikirler (araştırma, sosyal, üretim vb.) geliştirir ve uygular.</a:t>
            </a:r>
          </a:p>
          <a:p>
            <a:pPr lvl="1"/>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Uluslararasılaşma</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rPr>
              <a:t>Uluslararası ölçekte alanıyla ilişkili çalışmaları takip ederek katkı sağlama ve işbirliği yapma amacıyla bir yabancı dili kullanma yeterliği kazanır.</a:t>
            </a: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31788">
              <a:spcBef>
                <a:spcPts val="600"/>
              </a:spcBef>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seçmeli dersler</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 oluşturuldu.</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Seçmeli dersler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 oranında arttırıldı.</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krediler azaltıldı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80 ± 10</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4 yıllık 160 ± 20</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5 yıllık 225 ± 25</a:t>
            </a:r>
          </a:p>
        </p:txBody>
      </p:sp>
    </p:spTree>
    <p:extLst>
      <p:ext uri="{BB962C8B-B14F-4D97-AF65-F5344CB8AC3E}">
        <p14:creationId xmlns:p14="http://schemas.microsoft.com/office/powerpoint/2010/main" val="1411197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Dersler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2">
            <a:extLst>
              <a:ext uri="{FF2B5EF4-FFF2-40B4-BE49-F238E27FC236}">
                <a16:creationId xmlns:a16="http://schemas.microsoft.com/office/drawing/2014/main" id="{28B96F2A-9102-F7C3-BFE5-7B923A12D2CA}"/>
              </a:ext>
            </a:extLst>
          </p:cNvPr>
          <p:cNvGraphicFramePr>
            <a:graphicFrameLocks noGrp="1"/>
          </p:cNvGraphicFramePr>
          <p:nvPr>
            <p:extLst>
              <p:ext uri="{D42A27DB-BD31-4B8C-83A1-F6EECF244321}">
                <p14:modId xmlns:p14="http://schemas.microsoft.com/office/powerpoint/2010/main" val="3232466884"/>
              </p:ext>
            </p:extLst>
          </p:nvPr>
        </p:nvGraphicFramePr>
        <p:xfrm>
          <a:off x="1542933" y="1618914"/>
          <a:ext cx="4937761" cy="3291840"/>
        </p:xfrm>
        <a:graphic>
          <a:graphicData uri="http://schemas.openxmlformats.org/drawingml/2006/table">
            <a:tbl>
              <a:tblPr bandRow="1">
                <a:tableStyleId>{1FECB4D8-DB02-4DC6-A0A2-4F2EBAE1DC90}</a:tableStyleId>
              </a:tblPr>
              <a:tblGrid>
                <a:gridCol w="506022">
                  <a:extLst>
                    <a:ext uri="{9D8B030D-6E8A-4147-A177-3AD203B41FA5}">
                      <a16:colId xmlns:a16="http://schemas.microsoft.com/office/drawing/2014/main" val="1693873193"/>
                    </a:ext>
                  </a:extLst>
                </a:gridCol>
                <a:gridCol w="762499">
                  <a:extLst>
                    <a:ext uri="{9D8B030D-6E8A-4147-A177-3AD203B41FA5}">
                      <a16:colId xmlns:a16="http://schemas.microsoft.com/office/drawing/2014/main" val="2336600600"/>
                    </a:ext>
                  </a:extLst>
                </a:gridCol>
                <a:gridCol w="1943100">
                  <a:extLst>
                    <a:ext uri="{9D8B030D-6E8A-4147-A177-3AD203B41FA5}">
                      <a16:colId xmlns:a16="http://schemas.microsoft.com/office/drawing/2014/main" val="3240679006"/>
                    </a:ext>
                  </a:extLst>
                </a:gridCol>
                <a:gridCol w="914400">
                  <a:extLst>
                    <a:ext uri="{9D8B030D-6E8A-4147-A177-3AD203B41FA5}">
                      <a16:colId xmlns:a16="http://schemas.microsoft.com/office/drawing/2014/main" val="2982198708"/>
                    </a:ext>
                  </a:extLst>
                </a:gridCol>
                <a:gridCol w="811740">
                  <a:extLst>
                    <a:ext uri="{9D8B030D-6E8A-4147-A177-3AD203B41FA5}">
                      <a16:colId xmlns:a16="http://schemas.microsoft.com/office/drawing/2014/main" val="3209781189"/>
                    </a:ext>
                  </a:extLst>
                </a:gridCol>
              </a:tblGrid>
              <a:tr h="548640">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1.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274320">
                <a:tc>
                  <a:txBody>
                    <a:bodyPr/>
                    <a:lstStyle/>
                    <a:p>
                      <a:pPr algn="ctr" fontAlgn="b"/>
                      <a:endParaRPr lang="en-US" sz="1200" b="0" i="0" u="none" strike="noStrike">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err="1">
                          <a:solidFill>
                            <a:schemeClr val="bg1"/>
                          </a:solidFill>
                          <a:effectLst/>
                          <a:latin typeface="Helvetica Neue Light" panose="02000403000000020004" pitchFamily="2" charset="0"/>
                          <a:ea typeface="Helvetica Neue Light" panose="02000403000000020004" pitchFamily="2" charset="0"/>
                        </a:rPr>
                        <a:t>K.Etki</a:t>
                      </a:r>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274320">
                <a:tc>
                  <a:txBody>
                    <a:bodyPr/>
                    <a:lstStyle/>
                    <a:p>
                      <a:pPr algn="ctr" fontAlgn="b"/>
                      <a:r>
                        <a:rPr lang="en-US" sz="1200" u="none" strike="noStrike" dirty="0">
                          <a:solidFill>
                            <a:srgbClr val="404042"/>
                          </a:solidFill>
                          <a:effectLst/>
                        </a:rPr>
                        <a:t>Z</a:t>
                      </a:r>
                      <a:endParaRPr lang="en-US" sz="1200" b="0" i="0" u="none" strike="noStrike" dirty="0">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TDZ101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Türk Dili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a:solidFill>
                            <a:srgbClr val="404042"/>
                          </a:solidFill>
                          <a:effectLst/>
                          <a:latin typeface="Helvetica Neue Light" panose="02000403000000020004" pitchFamily="2" charset="0"/>
                          <a:ea typeface="Helvetica Neue Light" panose="02000403000000020004" pitchFamily="2" charset="0"/>
                        </a:rPr>
                        <a:t>1</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8659269"/>
                  </a:ext>
                </a:extLst>
              </a:tr>
              <a:tr h="274320">
                <a:tc>
                  <a:txBody>
                    <a:bodyPr/>
                    <a:lstStyle/>
                    <a:p>
                      <a:pPr algn="ctr" fontAlgn="b"/>
                      <a:r>
                        <a:rPr lang="en-US" sz="1200" u="none" strike="noStrike">
                          <a:solidFill>
                            <a:srgbClr val="404042"/>
                          </a:solidFill>
                          <a:effectLst/>
                        </a:rPr>
                        <a:t>Z</a:t>
                      </a:r>
                      <a:endParaRPr lang="en-US" sz="1200" b="0" i="0" u="none" strike="noStrike">
                        <a:solidFill>
                          <a:srgbClr val="404042"/>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YDZ101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Yabancı Dil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404042"/>
                          </a:solidFill>
                          <a:effectLst/>
                          <a:latin typeface="Helvetica Neue Light" panose="02000403000000020004" pitchFamily="2" charset="0"/>
                          <a:ea typeface="Helvetica Neue Light" panose="02000403000000020004" pitchFamily="2" charset="0"/>
                        </a:rPr>
                        <a:t>1</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2261101"/>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8542614"/>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333402"/>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2646"/>
                  </a:ext>
                </a:extLst>
              </a:tr>
              <a:tr h="274320">
                <a:tc>
                  <a:txBody>
                    <a:bodyPr/>
                    <a:lstStyle/>
                    <a:p>
                      <a:pPr algn="ctr" fontAlgn="b"/>
                      <a:endParaRPr lang="en-US" sz="12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6360088"/>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4099856"/>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871251"/>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753426"/>
                  </a:ext>
                </a:extLst>
              </a:tr>
            </a:tbl>
          </a:graphicData>
        </a:graphic>
      </p:graphicFrame>
      <p:graphicFrame>
        <p:nvGraphicFramePr>
          <p:cNvPr id="4" name="Table 3">
            <a:extLst>
              <a:ext uri="{FF2B5EF4-FFF2-40B4-BE49-F238E27FC236}">
                <a16:creationId xmlns:a16="http://schemas.microsoft.com/office/drawing/2014/main" id="{929B6A2E-CCB3-76B9-8479-5BC098F6C30C}"/>
              </a:ext>
            </a:extLst>
          </p:cNvPr>
          <p:cNvGraphicFramePr>
            <a:graphicFrameLocks noGrp="1"/>
          </p:cNvGraphicFramePr>
          <p:nvPr>
            <p:extLst>
              <p:ext uri="{D42A27DB-BD31-4B8C-83A1-F6EECF244321}">
                <p14:modId xmlns:p14="http://schemas.microsoft.com/office/powerpoint/2010/main" val="2400647112"/>
              </p:ext>
            </p:extLst>
          </p:nvPr>
        </p:nvGraphicFramePr>
        <p:xfrm>
          <a:off x="6625104" y="1618914"/>
          <a:ext cx="4937761" cy="3566160"/>
        </p:xfrm>
        <a:graphic>
          <a:graphicData uri="http://schemas.openxmlformats.org/drawingml/2006/table">
            <a:tbl>
              <a:tblPr bandRow="1">
                <a:tableStyleId>{1FECB4D8-DB02-4DC6-A0A2-4F2EBAE1DC90}</a:tableStyleId>
              </a:tblPr>
              <a:tblGrid>
                <a:gridCol w="487417">
                  <a:extLst>
                    <a:ext uri="{9D8B030D-6E8A-4147-A177-3AD203B41FA5}">
                      <a16:colId xmlns:a16="http://schemas.microsoft.com/office/drawing/2014/main" val="1693873193"/>
                    </a:ext>
                  </a:extLst>
                </a:gridCol>
                <a:gridCol w="812800">
                  <a:extLst>
                    <a:ext uri="{9D8B030D-6E8A-4147-A177-3AD203B41FA5}">
                      <a16:colId xmlns:a16="http://schemas.microsoft.com/office/drawing/2014/main" val="2336600600"/>
                    </a:ext>
                  </a:extLst>
                </a:gridCol>
                <a:gridCol w="2159000">
                  <a:extLst>
                    <a:ext uri="{9D8B030D-6E8A-4147-A177-3AD203B41FA5}">
                      <a16:colId xmlns:a16="http://schemas.microsoft.com/office/drawing/2014/main" val="3240679006"/>
                    </a:ext>
                  </a:extLst>
                </a:gridCol>
                <a:gridCol w="852770">
                  <a:extLst>
                    <a:ext uri="{9D8B030D-6E8A-4147-A177-3AD203B41FA5}">
                      <a16:colId xmlns:a16="http://schemas.microsoft.com/office/drawing/2014/main" val="2982198708"/>
                    </a:ext>
                  </a:extLst>
                </a:gridCol>
                <a:gridCol w="625774">
                  <a:extLst>
                    <a:ext uri="{9D8B030D-6E8A-4147-A177-3AD203B41FA5}">
                      <a16:colId xmlns:a16="http://schemas.microsoft.com/office/drawing/2014/main" val="3209781189"/>
                    </a:ext>
                  </a:extLst>
                </a:gridCol>
              </a:tblGrid>
              <a:tr h="548640">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274320">
                <a:tc>
                  <a:txBody>
                    <a:bodyPr/>
                    <a:lstStyle/>
                    <a:p>
                      <a:pPr algn="ctr" fontAlgn="b"/>
                      <a:endParaRPr lang="en-US" sz="1200" b="0" i="0" u="none" strike="noStrike">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err="1">
                          <a:solidFill>
                            <a:schemeClr val="bg1"/>
                          </a:solidFill>
                          <a:effectLst/>
                          <a:latin typeface="Helvetica Neue Light" panose="02000403000000020004" pitchFamily="2" charset="0"/>
                          <a:ea typeface="Helvetica Neue Light" panose="02000403000000020004" pitchFamily="2" charset="0"/>
                        </a:rPr>
                        <a:t>K.Etki</a:t>
                      </a:r>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274320">
                <a:tc>
                  <a:txBody>
                    <a:bodyPr/>
                    <a:lstStyle/>
                    <a:p>
                      <a:pPr algn="ctr" fontAlgn="b"/>
                      <a:endParaRPr lang="en-US" sz="12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9146281"/>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4156198"/>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9927685"/>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2245166"/>
                  </a:ext>
                </a:extLst>
              </a:tr>
              <a:tr h="274320">
                <a:tc>
                  <a:txBody>
                    <a:bodyPr/>
                    <a:lstStyle/>
                    <a:p>
                      <a:pPr algn="ctr" fontAlgn="b"/>
                      <a:endParaRPr lang="en-US" sz="12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63044069"/>
                  </a:ext>
                </a:extLst>
              </a:tr>
              <a:tr h="274320">
                <a:tc>
                  <a:txBody>
                    <a:bodyPr/>
                    <a:lstStyle/>
                    <a:p>
                      <a:pPr algn="ctr" fontAlgn="b"/>
                      <a:endParaRPr lang="en-US" sz="1200" b="0" i="0" u="none" strike="noStrike"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6405887"/>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4416176"/>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3871494"/>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4771570"/>
                  </a:ext>
                </a:extLst>
              </a:tr>
              <a:tr h="274320">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7856199"/>
                  </a:ext>
                </a:extLst>
              </a:tr>
            </a:tbl>
          </a:graphicData>
        </a:graphic>
      </p:graphicFrame>
      <p:sp>
        <p:nvSpPr>
          <p:cNvPr id="2" name="TextBox 1">
            <a:extLst>
              <a:ext uri="{FF2B5EF4-FFF2-40B4-BE49-F238E27FC236}">
                <a16:creationId xmlns:a16="http://schemas.microsoft.com/office/drawing/2014/main" id="{31E03159-D539-9E27-008F-C10EEAB1CD9B}"/>
              </a:ext>
            </a:extLst>
          </p:cNvPr>
          <p:cNvSpPr txBox="1"/>
          <p:nvPr/>
        </p:nvSpPr>
        <p:spPr>
          <a:xfrm>
            <a:off x="8321696" y="5358927"/>
            <a:ext cx="3241169" cy="954107"/>
          </a:xfrm>
          <a:prstGeom prst="rect">
            <a:avLst/>
          </a:prstGeom>
          <a:noFill/>
        </p:spPr>
        <p:txBody>
          <a:bodyPr wrap="square" rtlCol="0">
            <a:spAutoFit/>
          </a:bodyPr>
          <a:lstStyle/>
          <a:p>
            <a:pPr algn="ctr"/>
            <a:r>
              <a:rPr lang="tr-TR" sz="2800" dirty="0">
                <a:solidFill>
                  <a:srgbClr val="C00000"/>
                </a:solidFill>
                <a:latin typeface="Helvetica Neue Medium" panose="02000503000000020004" pitchFamily="2" charset="0"/>
                <a:ea typeface="Helvetica Neue Medium" panose="02000503000000020004" pitchFamily="2" charset="0"/>
                <a:cs typeface="Helvetica Neue Medium" panose="02000503000000020004" pitchFamily="2" charset="0"/>
              </a:rPr>
              <a:t>Bu şablona göre bilgileri ekleyiniz!</a:t>
            </a:r>
          </a:p>
        </p:txBody>
      </p:sp>
    </p:spTree>
    <p:extLst>
      <p:ext uri="{BB962C8B-B14F-4D97-AF65-F5344CB8AC3E}">
        <p14:creationId xmlns:p14="http://schemas.microsoft.com/office/powerpoint/2010/main" val="3526563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699" y="1697757"/>
            <a:ext cx="8960428" cy="2939266"/>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Avrupa Kredi Transfer Sistemi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AKTS kredisi, bir akademik yılı herhangi bir yükseköğretim kurumunda tam zamanlı olarak tamamlamak için gereken toplam çalışma zamanına göre ilgili dersin ne kadar çalışma gerektirdiğini belirten değerdir.</a:t>
            </a:r>
          </a:p>
          <a:p>
            <a:pPr>
              <a:spcBef>
                <a:spcPts val="600"/>
              </a:spcBef>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Ağırlıklı Genel Not Ortalamasını</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 öğrencinin fakülte/konservatuvar/yüksekokul/meslek yüksekokulunda öğrenimine başladığı andan itibaren, tamamlamış olduğu yarıyıl/yıl da dâhil olmak üzere, o güne kadar kayıt yaptırdığı her dersin AKTS değeri ile o dersin başarı notunun ağırlık katsayısıyla çarpılarak tamamının toplanmasından elde edilen sayının, toplam AKTS miktarına bölünmesi ile hesaplanır.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Bölme sonucu, virgülden sonra iki hane olacak şekilde yuvarlatılır.</a:t>
            </a:r>
          </a:p>
        </p:txBody>
      </p:sp>
    </p:spTree>
    <p:extLst>
      <p:ext uri="{BB962C8B-B14F-4D97-AF65-F5344CB8AC3E}">
        <p14:creationId xmlns:p14="http://schemas.microsoft.com/office/powerpoint/2010/main" val="301484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OBS, DBS ve Ders Bilgi Paketi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E1C8C6-23E7-EA3D-BAB8-CE564A66EC7F}"/>
              </a:ext>
            </a:extLst>
          </p:cNvPr>
          <p:cNvSpPr txBox="1"/>
          <p:nvPr/>
        </p:nvSpPr>
        <p:spPr>
          <a:xfrm>
            <a:off x="1784368" y="1834240"/>
            <a:ext cx="3424977" cy="1439240"/>
          </a:xfrm>
          <a:prstGeom prst="rect">
            <a:avLst/>
          </a:prstGeom>
          <a:noFill/>
        </p:spPr>
        <p:txBody>
          <a:bodyPr wrap="none" rtlCol="0">
            <a:spAutoFit/>
          </a:bodyPr>
          <a:lstStyle/>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Öğrenci Bilgi Sistemi (OBS)</a:t>
            </a:r>
            <a:endPar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Ders Bilgi Sistemi (DBS)</a:t>
            </a:r>
            <a:endPar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5"/>
              </a:rPr>
              <a:t>Ders Bilgi Paketi</a:t>
            </a:r>
            <a:endParaRPr lang="en-US"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6" name="Picture 5">
            <a:extLst>
              <a:ext uri="{FF2B5EF4-FFF2-40B4-BE49-F238E27FC236}">
                <a16:creationId xmlns:a16="http://schemas.microsoft.com/office/drawing/2014/main" id="{D0052E2E-EBEF-EC4D-ADAD-879E3C3FFD57}"/>
              </a:ext>
            </a:extLst>
          </p:cNvPr>
          <p:cNvPicPr>
            <a:picLocks noChangeAspect="1"/>
          </p:cNvPicPr>
          <p:nvPr/>
        </p:nvPicPr>
        <p:blipFill>
          <a:blip r:embed="rId6"/>
          <a:stretch>
            <a:fillRect/>
          </a:stretch>
        </p:blipFill>
        <p:spPr>
          <a:xfrm>
            <a:off x="8219127" y="1764107"/>
            <a:ext cx="3041693" cy="4662815"/>
          </a:xfrm>
          <a:prstGeom prst="rect">
            <a:avLst/>
          </a:prstGeom>
        </p:spPr>
      </p:pic>
    </p:spTree>
    <p:extLst>
      <p:ext uri="{BB962C8B-B14F-4D97-AF65-F5344CB8AC3E}">
        <p14:creationId xmlns:p14="http://schemas.microsoft.com/office/powerpoint/2010/main" val="9628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E7E9E9E-41C3-1D03-DAF5-0EE069AE6FD6}"/>
              </a:ext>
            </a:extLst>
          </p:cNvPr>
          <p:cNvSpPr>
            <a:spLocks noChangeAspect="1"/>
          </p:cNvSpPr>
          <p:nvPr/>
        </p:nvSpPr>
        <p:spPr>
          <a:xfrm rot="10800000">
            <a:off x="8332525" y="3751668"/>
            <a:ext cx="1414423" cy="1355190"/>
          </a:xfrm>
          <a:custGeom>
            <a:avLst/>
            <a:gdLst>
              <a:gd name="connsiteX0" fmla="*/ 449256 w 1011557"/>
              <a:gd name="connsiteY0" fmla="*/ 0 h 969195"/>
              <a:gd name="connsiteX1" fmla="*/ 957139 w 1011557"/>
              <a:gd name="connsiteY1" fmla="*/ 128601 h 969195"/>
              <a:gd name="connsiteX2" fmla="*/ 1011557 w 1011557"/>
              <a:gd name="connsiteY2" fmla="*/ 161661 h 969195"/>
              <a:gd name="connsiteX3" fmla="*/ 982337 w 1011557"/>
              <a:gd name="connsiteY3" fmla="*/ 183511 h 969195"/>
              <a:gd name="connsiteX4" fmla="*/ 572292 w 1011557"/>
              <a:gd name="connsiteY4" fmla="*/ 948640 h 969195"/>
              <a:gd name="connsiteX5" fmla="*/ 571254 w 1011557"/>
              <a:gd name="connsiteY5" fmla="*/ 969195 h 969195"/>
              <a:gd name="connsiteX6" fmla="*/ 553759 w 1011557"/>
              <a:gd name="connsiteY6" fmla="*/ 960767 h 969195"/>
              <a:gd name="connsiteX7" fmla="*/ 1638 w 1011557"/>
              <a:gd name="connsiteY7" fmla="*/ 132805 h 969195"/>
              <a:gd name="connsiteX8" fmla="*/ 0 w 1011557"/>
              <a:gd name="connsiteY8" fmla="*/ 100359 h 969195"/>
              <a:gd name="connsiteX9" fmla="*/ 34513 w 1011557"/>
              <a:gd name="connsiteY9" fmla="*/ 83733 h 969195"/>
              <a:gd name="connsiteX10" fmla="*/ 449256 w 1011557"/>
              <a:gd name="connsiteY10" fmla="*/ 0 h 96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557" h="969195">
                <a:moveTo>
                  <a:pt x="449256" y="0"/>
                </a:moveTo>
                <a:cubicBezTo>
                  <a:pt x="633151" y="0"/>
                  <a:pt x="806164" y="46586"/>
                  <a:pt x="957139" y="128601"/>
                </a:cubicBezTo>
                <a:lnTo>
                  <a:pt x="1011557" y="161661"/>
                </a:lnTo>
                <a:lnTo>
                  <a:pt x="982337" y="183511"/>
                </a:lnTo>
                <a:cubicBezTo>
                  <a:pt x="756534" y="369860"/>
                  <a:pt x="603510" y="641246"/>
                  <a:pt x="572292" y="948640"/>
                </a:cubicBezTo>
                <a:lnTo>
                  <a:pt x="571254" y="969195"/>
                </a:lnTo>
                <a:lnTo>
                  <a:pt x="553759" y="960767"/>
                </a:lnTo>
                <a:cubicBezTo>
                  <a:pt x="251810" y="796738"/>
                  <a:pt x="38015" y="490996"/>
                  <a:pt x="1638" y="132805"/>
                </a:cubicBezTo>
                <a:lnTo>
                  <a:pt x="0" y="100359"/>
                </a:lnTo>
                <a:lnTo>
                  <a:pt x="34513" y="83733"/>
                </a:lnTo>
                <a:cubicBezTo>
                  <a:pt x="161989" y="29815"/>
                  <a:pt x="302141" y="0"/>
                  <a:pt x="449256" y="0"/>
                </a:cubicBezTo>
                <a:close/>
              </a:path>
            </a:pathLst>
          </a:custGeom>
          <a:solidFill>
            <a:srgbClr val="4F945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Freeform 4">
            <a:extLst>
              <a:ext uri="{FF2B5EF4-FFF2-40B4-BE49-F238E27FC236}">
                <a16:creationId xmlns:a16="http://schemas.microsoft.com/office/drawing/2014/main" id="{1451101D-7339-6490-EEE6-8C0BA2EF4B59}"/>
              </a:ext>
            </a:extLst>
          </p:cNvPr>
          <p:cNvSpPr>
            <a:spLocks noChangeAspect="1"/>
          </p:cNvSpPr>
          <p:nvPr/>
        </p:nvSpPr>
        <p:spPr>
          <a:xfrm rot="10800000">
            <a:off x="6780580" y="3782080"/>
            <a:ext cx="1366151" cy="1329030"/>
          </a:xfrm>
          <a:custGeom>
            <a:avLst/>
            <a:gdLst>
              <a:gd name="connsiteX0" fmla="*/ 562301 w 977034"/>
              <a:gd name="connsiteY0" fmla="*/ 0 h 950486"/>
              <a:gd name="connsiteX1" fmla="*/ 879150 w 977034"/>
              <a:gd name="connsiteY1" fmla="*/ 47903 h 950486"/>
              <a:gd name="connsiteX2" fmla="*/ 977034 w 977034"/>
              <a:gd name="connsiteY2" fmla="*/ 83729 h 950486"/>
              <a:gd name="connsiteX3" fmla="*/ 974556 w 977034"/>
              <a:gd name="connsiteY3" fmla="*/ 132805 h 950486"/>
              <a:gd name="connsiteX4" fmla="*/ 510286 w 977034"/>
              <a:gd name="connsiteY4" fmla="*/ 907396 h 950486"/>
              <a:gd name="connsiteX5" fmla="*/ 439358 w 977034"/>
              <a:gd name="connsiteY5" fmla="*/ 950486 h 950486"/>
              <a:gd name="connsiteX6" fmla="*/ 439265 w 977034"/>
              <a:gd name="connsiteY6" fmla="*/ 948640 h 950486"/>
              <a:gd name="connsiteX7" fmla="*/ 29220 w 977034"/>
              <a:gd name="connsiteY7" fmla="*/ 183511 h 950486"/>
              <a:gd name="connsiteX8" fmla="*/ 0 w 977034"/>
              <a:gd name="connsiteY8" fmla="*/ 161661 h 950486"/>
              <a:gd name="connsiteX9" fmla="*/ 54418 w 977034"/>
              <a:gd name="connsiteY9" fmla="*/ 128601 h 950486"/>
              <a:gd name="connsiteX10" fmla="*/ 562301 w 977034"/>
              <a:gd name="connsiteY10" fmla="*/ 0 h 95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7034" h="950486">
                <a:moveTo>
                  <a:pt x="562301" y="0"/>
                </a:moveTo>
                <a:cubicBezTo>
                  <a:pt x="672638" y="0"/>
                  <a:pt x="779057" y="16771"/>
                  <a:pt x="879150" y="47903"/>
                </a:cubicBezTo>
                <a:lnTo>
                  <a:pt x="977034" y="83729"/>
                </a:lnTo>
                <a:lnTo>
                  <a:pt x="974556" y="132805"/>
                </a:lnTo>
                <a:cubicBezTo>
                  <a:pt x="941817" y="455177"/>
                  <a:pt x="765370" y="735065"/>
                  <a:pt x="510286" y="907396"/>
                </a:cubicBezTo>
                <a:lnTo>
                  <a:pt x="439358" y="950486"/>
                </a:lnTo>
                <a:lnTo>
                  <a:pt x="439265" y="948640"/>
                </a:lnTo>
                <a:cubicBezTo>
                  <a:pt x="408047" y="641246"/>
                  <a:pt x="255023" y="369860"/>
                  <a:pt x="29220" y="183511"/>
                </a:cubicBezTo>
                <a:lnTo>
                  <a:pt x="0" y="161661"/>
                </a:lnTo>
                <a:lnTo>
                  <a:pt x="54418" y="128601"/>
                </a:lnTo>
                <a:cubicBezTo>
                  <a:pt x="205393" y="46586"/>
                  <a:pt x="378407" y="0"/>
                  <a:pt x="562301" y="0"/>
                </a:cubicBezTo>
                <a:close/>
              </a:path>
            </a:pathLst>
          </a:custGeom>
          <a:solidFill>
            <a:srgbClr val="F66C1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5">
            <a:extLst>
              <a:ext uri="{FF2B5EF4-FFF2-40B4-BE49-F238E27FC236}">
                <a16:creationId xmlns:a16="http://schemas.microsoft.com/office/drawing/2014/main" id="{95CF9450-3165-A0B3-4192-FD5012158777}"/>
              </a:ext>
            </a:extLst>
          </p:cNvPr>
          <p:cNvSpPr>
            <a:spLocks noChangeAspect="1"/>
          </p:cNvSpPr>
          <p:nvPr/>
        </p:nvSpPr>
        <p:spPr>
          <a:xfrm rot="10800000">
            <a:off x="7626197" y="2418168"/>
            <a:ext cx="1215620" cy="1188652"/>
          </a:xfrm>
          <a:custGeom>
            <a:avLst/>
            <a:gdLst>
              <a:gd name="connsiteX0" fmla="*/ 869378 w 869378"/>
              <a:gd name="connsiteY0" fmla="*/ 0 h 850091"/>
              <a:gd name="connsiteX1" fmla="*/ 864269 w 869378"/>
              <a:gd name="connsiteY1" fmla="*/ 101174 h 850091"/>
              <a:gd name="connsiteX2" fmla="*/ 482025 w 869378"/>
              <a:gd name="connsiteY2" fmla="*/ 814427 h 850091"/>
              <a:gd name="connsiteX3" fmla="*/ 434333 w 869378"/>
              <a:gd name="connsiteY3" fmla="*/ 850091 h 850091"/>
              <a:gd name="connsiteX4" fmla="*/ 386640 w 869378"/>
              <a:gd name="connsiteY4" fmla="*/ 814427 h 850091"/>
              <a:gd name="connsiteX5" fmla="*/ 4396 w 869378"/>
              <a:gd name="connsiteY5" fmla="*/ 101174 h 850091"/>
              <a:gd name="connsiteX6" fmla="*/ 0 w 869378"/>
              <a:gd name="connsiteY6" fmla="*/ 14109 h 850091"/>
              <a:gd name="connsiteX7" fmla="*/ 76758 w 869378"/>
              <a:gd name="connsiteY7" fmla="*/ 42203 h 850091"/>
              <a:gd name="connsiteX8" fmla="*/ 416651 w 869378"/>
              <a:gd name="connsiteY8" fmla="*/ 93590 h 850091"/>
              <a:gd name="connsiteX9" fmla="*/ 861558 w 869378"/>
              <a:gd name="connsiteY9" fmla="*/ 3767 h 850091"/>
              <a:gd name="connsiteX10" fmla="*/ 869378 w 869378"/>
              <a:gd name="connsiteY10" fmla="*/ 0 h 8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378" h="850091">
                <a:moveTo>
                  <a:pt x="869378" y="0"/>
                </a:moveTo>
                <a:lnTo>
                  <a:pt x="864269" y="101174"/>
                </a:lnTo>
                <a:cubicBezTo>
                  <a:pt x="835168" y="387727"/>
                  <a:pt x="692519" y="640713"/>
                  <a:pt x="482025" y="814427"/>
                </a:cubicBezTo>
                <a:lnTo>
                  <a:pt x="434333" y="850091"/>
                </a:lnTo>
                <a:lnTo>
                  <a:pt x="386640" y="814427"/>
                </a:lnTo>
                <a:cubicBezTo>
                  <a:pt x="176146" y="640713"/>
                  <a:pt x="33497" y="387727"/>
                  <a:pt x="4396" y="101174"/>
                </a:cubicBezTo>
                <a:lnTo>
                  <a:pt x="0" y="14109"/>
                </a:lnTo>
                <a:lnTo>
                  <a:pt x="76758" y="42203"/>
                </a:lnTo>
                <a:cubicBezTo>
                  <a:pt x="184130" y="75599"/>
                  <a:pt x="298290" y="93590"/>
                  <a:pt x="416651" y="93590"/>
                </a:cubicBezTo>
                <a:cubicBezTo>
                  <a:pt x="574466" y="93590"/>
                  <a:pt x="724812" y="61606"/>
                  <a:pt x="861558" y="3767"/>
                </a:cubicBezTo>
                <a:lnTo>
                  <a:pt x="869378" y="0"/>
                </a:lnTo>
                <a:close/>
              </a:path>
            </a:pathLst>
          </a:custGeom>
          <a:solidFill>
            <a:srgbClr val="117F7D"/>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6">
            <a:extLst>
              <a:ext uri="{FF2B5EF4-FFF2-40B4-BE49-F238E27FC236}">
                <a16:creationId xmlns:a16="http://schemas.microsoft.com/office/drawing/2014/main" id="{FBAE73E3-8C48-F988-4ED0-11FB6BC78036}"/>
              </a:ext>
            </a:extLst>
          </p:cNvPr>
          <p:cNvSpPr>
            <a:spLocks noChangeAspect="1"/>
          </p:cNvSpPr>
          <p:nvPr/>
        </p:nvSpPr>
        <p:spPr>
          <a:xfrm rot="10800000">
            <a:off x="6776643" y="4952621"/>
            <a:ext cx="2977622" cy="1613443"/>
          </a:xfrm>
          <a:custGeom>
            <a:avLst/>
            <a:gdLst>
              <a:gd name="connsiteX0" fmla="*/ 1065113 w 2129514"/>
              <a:gd name="connsiteY0" fmla="*/ 0 h 1153890"/>
              <a:gd name="connsiteX1" fmla="*/ 2125117 w 2129514"/>
              <a:gd name="connsiteY1" fmla="*/ 956563 h 1153890"/>
              <a:gd name="connsiteX2" fmla="*/ 2129514 w 2129514"/>
              <a:gd name="connsiteY2" fmla="*/ 1043628 h 1153890"/>
              <a:gd name="connsiteX3" fmla="*/ 2052755 w 2129514"/>
              <a:gd name="connsiteY3" fmla="*/ 1015534 h 1153890"/>
              <a:gd name="connsiteX4" fmla="*/ 1712862 w 2129514"/>
              <a:gd name="connsiteY4" fmla="*/ 964147 h 1153890"/>
              <a:gd name="connsiteX5" fmla="*/ 1168041 w 2129514"/>
              <a:gd name="connsiteY5" fmla="*/ 1102101 h 1153890"/>
              <a:gd name="connsiteX6" fmla="*/ 1082795 w 2129514"/>
              <a:gd name="connsiteY6" fmla="*/ 1153890 h 1153890"/>
              <a:gd name="connsiteX7" fmla="*/ 997548 w 2129514"/>
              <a:gd name="connsiteY7" fmla="*/ 1102101 h 1153890"/>
              <a:gd name="connsiteX8" fmla="*/ 452727 w 2129514"/>
              <a:gd name="connsiteY8" fmla="*/ 964147 h 1153890"/>
              <a:gd name="connsiteX9" fmla="*/ 7820 w 2129514"/>
              <a:gd name="connsiteY9" fmla="*/ 1053970 h 1153890"/>
              <a:gd name="connsiteX10" fmla="*/ 0 w 2129514"/>
              <a:gd name="connsiteY10" fmla="*/ 1057737 h 1153890"/>
              <a:gd name="connsiteX11" fmla="*/ 5109 w 2129514"/>
              <a:gd name="connsiteY11" fmla="*/ 956563 h 1153890"/>
              <a:gd name="connsiteX12" fmla="*/ 1065113 w 2129514"/>
              <a:gd name="connsiteY12" fmla="*/ 0 h 11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514" h="1153890">
                <a:moveTo>
                  <a:pt x="1065113" y="0"/>
                </a:moveTo>
                <a:cubicBezTo>
                  <a:pt x="1616796" y="0"/>
                  <a:pt x="2070553" y="419276"/>
                  <a:pt x="2125117" y="956563"/>
                </a:cubicBezTo>
                <a:lnTo>
                  <a:pt x="2129514" y="1043628"/>
                </a:lnTo>
                <a:lnTo>
                  <a:pt x="2052755" y="1015534"/>
                </a:lnTo>
                <a:cubicBezTo>
                  <a:pt x="1945383" y="982138"/>
                  <a:pt x="1831224" y="964147"/>
                  <a:pt x="1712862" y="964147"/>
                </a:cubicBezTo>
                <a:cubicBezTo>
                  <a:pt x="1515593" y="964147"/>
                  <a:pt x="1329996" y="1014122"/>
                  <a:pt x="1168041" y="1102101"/>
                </a:cubicBezTo>
                <a:lnTo>
                  <a:pt x="1082795" y="1153890"/>
                </a:lnTo>
                <a:lnTo>
                  <a:pt x="997548" y="1102101"/>
                </a:lnTo>
                <a:cubicBezTo>
                  <a:pt x="835593" y="1014122"/>
                  <a:pt x="649996" y="964147"/>
                  <a:pt x="452727" y="964147"/>
                </a:cubicBezTo>
                <a:cubicBezTo>
                  <a:pt x="294912" y="964147"/>
                  <a:pt x="144567" y="996131"/>
                  <a:pt x="7820" y="1053970"/>
                </a:cubicBezTo>
                <a:lnTo>
                  <a:pt x="0" y="1057737"/>
                </a:lnTo>
                <a:lnTo>
                  <a:pt x="5109" y="956563"/>
                </a:lnTo>
                <a:cubicBezTo>
                  <a:pt x="59674" y="419276"/>
                  <a:pt x="513430" y="0"/>
                  <a:pt x="1065113" y="0"/>
                </a:cubicBezTo>
                <a:close/>
              </a:path>
            </a:pathLst>
          </a:cu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7">
            <a:extLst>
              <a:ext uri="{FF2B5EF4-FFF2-40B4-BE49-F238E27FC236}">
                <a16:creationId xmlns:a16="http://schemas.microsoft.com/office/drawing/2014/main" id="{BDDF5B0A-1EB7-0C2E-7E65-746267A1694A}"/>
              </a:ext>
            </a:extLst>
          </p:cNvPr>
          <p:cNvSpPr>
            <a:spLocks noChangeAspect="1"/>
          </p:cNvSpPr>
          <p:nvPr/>
        </p:nvSpPr>
        <p:spPr>
          <a:xfrm rot="10800000">
            <a:off x="5860169" y="2126264"/>
            <a:ext cx="2276102" cy="2811681"/>
          </a:xfrm>
          <a:custGeom>
            <a:avLst/>
            <a:gdLst>
              <a:gd name="connsiteX0" fmla="*/ 1052689 w 1627806"/>
              <a:gd name="connsiteY0" fmla="*/ 0 h 2010837"/>
              <a:gd name="connsiteX1" fmla="*/ 1070184 w 1627806"/>
              <a:gd name="connsiteY1" fmla="*/ 8428 h 2010837"/>
              <a:gd name="connsiteX2" fmla="*/ 1627806 w 1627806"/>
              <a:gd name="connsiteY2" fmla="*/ 945332 h 2010837"/>
              <a:gd name="connsiteX3" fmla="*/ 562301 w 1627806"/>
              <a:gd name="connsiteY3" fmla="*/ 2010837 h 2010837"/>
              <a:gd name="connsiteX4" fmla="*/ 54418 w 1627806"/>
              <a:gd name="connsiteY4" fmla="*/ 1882236 h 2010837"/>
              <a:gd name="connsiteX5" fmla="*/ 0 w 1627806"/>
              <a:gd name="connsiteY5" fmla="*/ 1849176 h 2010837"/>
              <a:gd name="connsiteX6" fmla="*/ 29220 w 1627806"/>
              <a:gd name="connsiteY6" fmla="*/ 1827326 h 2010837"/>
              <a:gd name="connsiteX7" fmla="*/ 445166 w 1627806"/>
              <a:gd name="connsiteY7" fmla="*/ 945332 h 2010837"/>
              <a:gd name="connsiteX8" fmla="*/ 443700 w 1627806"/>
              <a:gd name="connsiteY8" fmla="*/ 916286 h 2010837"/>
              <a:gd name="connsiteX9" fmla="*/ 459373 w 1627806"/>
              <a:gd name="connsiteY9" fmla="*/ 908736 h 2010837"/>
              <a:gd name="connsiteX10" fmla="*/ 1051651 w 1627806"/>
              <a:gd name="connsiteY10" fmla="*/ 20555 h 2010837"/>
              <a:gd name="connsiteX11" fmla="*/ 1052689 w 1627806"/>
              <a:gd name="connsiteY11" fmla="*/ 0 h 201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2010837">
                <a:moveTo>
                  <a:pt x="1052689" y="0"/>
                </a:moveTo>
                <a:lnTo>
                  <a:pt x="1070184" y="8428"/>
                </a:lnTo>
                <a:cubicBezTo>
                  <a:pt x="1402329" y="188860"/>
                  <a:pt x="1627806" y="540765"/>
                  <a:pt x="1627806" y="945332"/>
                </a:cubicBezTo>
                <a:cubicBezTo>
                  <a:pt x="1627806" y="1533794"/>
                  <a:pt x="1150763" y="2010837"/>
                  <a:pt x="562301" y="2010837"/>
                </a:cubicBezTo>
                <a:cubicBezTo>
                  <a:pt x="378407" y="2010837"/>
                  <a:pt x="205393" y="1964251"/>
                  <a:pt x="54418" y="1882236"/>
                </a:cubicBezTo>
                <a:lnTo>
                  <a:pt x="0" y="1849176"/>
                </a:lnTo>
                <a:lnTo>
                  <a:pt x="29220" y="1827326"/>
                </a:lnTo>
                <a:cubicBezTo>
                  <a:pt x="283249" y="1617683"/>
                  <a:pt x="445166" y="1300416"/>
                  <a:pt x="445166" y="945332"/>
                </a:cubicBezTo>
                <a:lnTo>
                  <a:pt x="443700" y="916286"/>
                </a:lnTo>
                <a:lnTo>
                  <a:pt x="459373" y="908736"/>
                </a:lnTo>
                <a:cubicBezTo>
                  <a:pt x="783285" y="732777"/>
                  <a:pt x="1012629" y="404798"/>
                  <a:pt x="1051651" y="20555"/>
                </a:cubicBezTo>
                <a:lnTo>
                  <a:pt x="1052689" y="0"/>
                </a:lnTo>
                <a:close/>
              </a:path>
            </a:pathLst>
          </a:cu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8">
            <a:extLst>
              <a:ext uri="{FF2B5EF4-FFF2-40B4-BE49-F238E27FC236}">
                <a16:creationId xmlns:a16="http://schemas.microsoft.com/office/drawing/2014/main" id="{47CD79A9-A2BD-C5C8-4785-F8D7617164B2}"/>
              </a:ext>
            </a:extLst>
          </p:cNvPr>
          <p:cNvSpPr>
            <a:spLocks noChangeAspect="1"/>
          </p:cNvSpPr>
          <p:nvPr/>
        </p:nvSpPr>
        <p:spPr>
          <a:xfrm rot="10800000">
            <a:off x="8327705" y="2124951"/>
            <a:ext cx="2276102" cy="2785521"/>
          </a:xfrm>
          <a:custGeom>
            <a:avLst/>
            <a:gdLst>
              <a:gd name="connsiteX0" fmla="*/ 540699 w 1627806"/>
              <a:gd name="connsiteY0" fmla="*/ 0 h 1992128"/>
              <a:gd name="connsiteX1" fmla="*/ 540792 w 1627806"/>
              <a:gd name="connsiteY1" fmla="*/ 1846 h 1992128"/>
              <a:gd name="connsiteX2" fmla="*/ 1133070 w 1627806"/>
              <a:gd name="connsiteY2" fmla="*/ 890027 h 1992128"/>
              <a:gd name="connsiteX3" fmla="*/ 1183267 w 1627806"/>
              <a:gd name="connsiteY3" fmla="*/ 914208 h 1992128"/>
              <a:gd name="connsiteX4" fmla="*/ 1182640 w 1627806"/>
              <a:gd name="connsiteY4" fmla="*/ 926623 h 1992128"/>
              <a:gd name="connsiteX5" fmla="*/ 1598586 w 1627806"/>
              <a:gd name="connsiteY5" fmla="*/ 1808617 h 1992128"/>
              <a:gd name="connsiteX6" fmla="*/ 1627806 w 1627806"/>
              <a:gd name="connsiteY6" fmla="*/ 1830467 h 1992128"/>
              <a:gd name="connsiteX7" fmla="*/ 1573388 w 1627806"/>
              <a:gd name="connsiteY7" fmla="*/ 1863527 h 1992128"/>
              <a:gd name="connsiteX8" fmla="*/ 1065505 w 1627806"/>
              <a:gd name="connsiteY8" fmla="*/ 1992128 h 1992128"/>
              <a:gd name="connsiteX9" fmla="*/ 0 w 1627806"/>
              <a:gd name="connsiteY9" fmla="*/ 926623 h 1992128"/>
              <a:gd name="connsiteX10" fmla="*/ 469771 w 1627806"/>
              <a:gd name="connsiteY10" fmla="*/ 43090 h 1992128"/>
              <a:gd name="connsiteX11" fmla="*/ 540699 w 1627806"/>
              <a:gd name="connsiteY11" fmla="*/ 0 h 199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1992128">
                <a:moveTo>
                  <a:pt x="540699" y="0"/>
                </a:moveTo>
                <a:lnTo>
                  <a:pt x="540792" y="1846"/>
                </a:lnTo>
                <a:cubicBezTo>
                  <a:pt x="579814" y="386089"/>
                  <a:pt x="809159" y="714068"/>
                  <a:pt x="1133070" y="890027"/>
                </a:cubicBezTo>
                <a:lnTo>
                  <a:pt x="1183267" y="914208"/>
                </a:lnTo>
                <a:lnTo>
                  <a:pt x="1182640" y="926623"/>
                </a:lnTo>
                <a:cubicBezTo>
                  <a:pt x="1182640" y="1281707"/>
                  <a:pt x="1344558" y="1598974"/>
                  <a:pt x="1598586" y="1808617"/>
                </a:cubicBezTo>
                <a:lnTo>
                  <a:pt x="1627806" y="1830467"/>
                </a:lnTo>
                <a:lnTo>
                  <a:pt x="1573388" y="1863527"/>
                </a:lnTo>
                <a:cubicBezTo>
                  <a:pt x="1422413" y="1945542"/>
                  <a:pt x="1249400" y="1992128"/>
                  <a:pt x="1065505" y="1992128"/>
                </a:cubicBezTo>
                <a:cubicBezTo>
                  <a:pt x="477043" y="1992128"/>
                  <a:pt x="0" y="1515085"/>
                  <a:pt x="0" y="926623"/>
                </a:cubicBezTo>
                <a:cubicBezTo>
                  <a:pt x="0" y="558834"/>
                  <a:pt x="186345" y="234569"/>
                  <a:pt x="469771" y="43090"/>
                </a:cubicBezTo>
                <a:lnTo>
                  <a:pt x="540699" y="0"/>
                </a:lnTo>
                <a:close/>
              </a:path>
            </a:pathLst>
          </a:custGeom>
          <a:solidFill>
            <a:srgbClr val="456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Freeform 9">
            <a:extLst>
              <a:ext uri="{FF2B5EF4-FFF2-40B4-BE49-F238E27FC236}">
                <a16:creationId xmlns:a16="http://schemas.microsoft.com/office/drawing/2014/main" id="{F00BAE57-4463-057C-770F-998C8EFFD7A8}"/>
              </a:ext>
            </a:extLst>
          </p:cNvPr>
          <p:cNvSpPr>
            <a:spLocks noChangeAspect="1"/>
          </p:cNvSpPr>
          <p:nvPr/>
        </p:nvSpPr>
        <p:spPr>
          <a:xfrm rot="10800000">
            <a:off x="7629755" y="3585117"/>
            <a:ext cx="1208086" cy="1232880"/>
          </a:xfrm>
          <a:custGeom>
            <a:avLst/>
            <a:gdLst>
              <a:gd name="connsiteX0" fmla="*/ 432415 w 863990"/>
              <a:gd name="connsiteY0" fmla="*/ 0 h 881722"/>
              <a:gd name="connsiteX1" fmla="*/ 480107 w 863990"/>
              <a:gd name="connsiteY1" fmla="*/ 35664 h 881722"/>
              <a:gd name="connsiteX2" fmla="*/ 862351 w 863990"/>
              <a:gd name="connsiteY2" fmla="*/ 748917 h 881722"/>
              <a:gd name="connsiteX3" fmla="*/ 863990 w 863990"/>
              <a:gd name="connsiteY3" fmla="*/ 781363 h 881722"/>
              <a:gd name="connsiteX4" fmla="*/ 829476 w 863990"/>
              <a:gd name="connsiteY4" fmla="*/ 797989 h 881722"/>
              <a:gd name="connsiteX5" fmla="*/ 414733 w 863990"/>
              <a:gd name="connsiteY5" fmla="*/ 881722 h 881722"/>
              <a:gd name="connsiteX6" fmla="*/ 97884 w 863990"/>
              <a:gd name="connsiteY6" fmla="*/ 833819 h 881722"/>
              <a:gd name="connsiteX7" fmla="*/ 0 w 863990"/>
              <a:gd name="connsiteY7" fmla="*/ 797993 h 881722"/>
              <a:gd name="connsiteX8" fmla="*/ 2478 w 863990"/>
              <a:gd name="connsiteY8" fmla="*/ 748917 h 881722"/>
              <a:gd name="connsiteX9" fmla="*/ 384722 w 863990"/>
              <a:gd name="connsiteY9" fmla="*/ 35664 h 881722"/>
              <a:gd name="connsiteX10" fmla="*/ 432415 w 863990"/>
              <a:gd name="connsiteY10" fmla="*/ 0 h 88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990" h="881722">
                <a:moveTo>
                  <a:pt x="432415" y="0"/>
                </a:moveTo>
                <a:lnTo>
                  <a:pt x="480107" y="35664"/>
                </a:lnTo>
                <a:cubicBezTo>
                  <a:pt x="690601" y="209379"/>
                  <a:pt x="833250" y="462364"/>
                  <a:pt x="862351" y="748917"/>
                </a:cubicBezTo>
                <a:lnTo>
                  <a:pt x="863990" y="781363"/>
                </a:lnTo>
                <a:lnTo>
                  <a:pt x="829476" y="797989"/>
                </a:lnTo>
                <a:cubicBezTo>
                  <a:pt x="702001" y="851907"/>
                  <a:pt x="561849" y="881722"/>
                  <a:pt x="414733" y="881722"/>
                </a:cubicBezTo>
                <a:cubicBezTo>
                  <a:pt x="304397" y="881722"/>
                  <a:pt x="197977" y="864951"/>
                  <a:pt x="97884" y="833819"/>
                </a:cubicBezTo>
                <a:lnTo>
                  <a:pt x="0" y="797993"/>
                </a:lnTo>
                <a:lnTo>
                  <a:pt x="2478" y="748917"/>
                </a:lnTo>
                <a:cubicBezTo>
                  <a:pt x="31579" y="462364"/>
                  <a:pt x="174228" y="209379"/>
                  <a:pt x="384722" y="35664"/>
                </a:cubicBezTo>
                <a:lnTo>
                  <a:pt x="432415" y="0"/>
                </a:lnTo>
                <a:close/>
              </a:path>
            </a:pathLst>
          </a:custGeom>
          <a:solidFill>
            <a:schemeClr val="bg1">
              <a:lumMod val="6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B3FD7A09-EEA8-C6EA-591D-926BFB036480}"/>
              </a:ext>
            </a:extLst>
          </p:cNvPr>
          <p:cNvSpPr txBox="1"/>
          <p:nvPr/>
        </p:nvSpPr>
        <p:spPr>
          <a:xfrm>
            <a:off x="1734695" y="3699290"/>
            <a:ext cx="2926080" cy="40034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p>
        </p:txBody>
      </p:sp>
      <p:sp>
        <p:nvSpPr>
          <p:cNvPr id="19" name="TextBox 18">
            <a:extLst>
              <a:ext uri="{FF2B5EF4-FFF2-40B4-BE49-F238E27FC236}">
                <a16:creationId xmlns:a16="http://schemas.microsoft.com/office/drawing/2014/main" id="{0205BEA1-3DFF-C52F-C4E1-743C1C1F1048}"/>
              </a:ext>
            </a:extLst>
          </p:cNvPr>
          <p:cNvSpPr txBox="1"/>
          <p:nvPr/>
        </p:nvSpPr>
        <p:spPr>
          <a:xfrm>
            <a:off x="1704565" y="4952621"/>
            <a:ext cx="2234469" cy="707886"/>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a:t>
            </a:r>
          </a:p>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a:t>
            </a:r>
          </a:p>
        </p:txBody>
      </p:sp>
      <p:sp>
        <p:nvSpPr>
          <p:cNvPr id="24" name="TextBox 23">
            <a:extLst>
              <a:ext uri="{FF2B5EF4-FFF2-40B4-BE49-F238E27FC236}">
                <a16:creationId xmlns:a16="http://schemas.microsoft.com/office/drawing/2014/main" id="{24BC5A22-E8F9-B388-555C-E5773FD34432}"/>
              </a:ext>
            </a:extLst>
          </p:cNvPr>
          <p:cNvSpPr txBox="1"/>
          <p:nvPr/>
        </p:nvSpPr>
        <p:spPr>
          <a:xfrm>
            <a:off x="1721657" y="2399528"/>
            <a:ext cx="3723578" cy="40011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26" name="TextBox 25">
            <a:extLst>
              <a:ext uri="{FF2B5EF4-FFF2-40B4-BE49-F238E27FC236}">
                <a16:creationId xmlns:a16="http://schemas.microsoft.com/office/drawing/2014/main" id="{8A2355AF-83DC-BF8B-1167-33119307F63F}"/>
              </a:ext>
            </a:extLst>
          </p:cNvPr>
          <p:cNvSpPr txBox="1"/>
          <p:nvPr/>
        </p:nvSpPr>
        <p:spPr>
          <a:xfrm>
            <a:off x="6686088" y="3063267"/>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30" name="TextBox 29">
            <a:extLst>
              <a:ext uri="{FF2B5EF4-FFF2-40B4-BE49-F238E27FC236}">
                <a16:creationId xmlns:a16="http://schemas.microsoft.com/office/drawing/2014/main" id="{E17138D7-652F-EF61-127F-6244FCB8110C}"/>
              </a:ext>
            </a:extLst>
          </p:cNvPr>
          <p:cNvSpPr txBox="1"/>
          <p:nvPr/>
        </p:nvSpPr>
        <p:spPr>
          <a:xfrm>
            <a:off x="9666028" y="306955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a:t>
            </a:r>
          </a:p>
        </p:txBody>
      </p:sp>
      <p:sp>
        <p:nvSpPr>
          <p:cNvPr id="33" name="TextBox 32">
            <a:extLst>
              <a:ext uri="{FF2B5EF4-FFF2-40B4-BE49-F238E27FC236}">
                <a16:creationId xmlns:a16="http://schemas.microsoft.com/office/drawing/2014/main" id="{37C4C3E8-FF6D-819F-C186-21B21AB5A4C5}"/>
              </a:ext>
            </a:extLst>
          </p:cNvPr>
          <p:cNvSpPr txBox="1"/>
          <p:nvPr/>
        </p:nvSpPr>
        <p:spPr>
          <a:xfrm>
            <a:off x="8151232" y="5559734"/>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a:t>
            </a:r>
          </a:p>
        </p:txBody>
      </p:sp>
      <p:sp>
        <p:nvSpPr>
          <p:cNvPr id="34" name="TextBox 33">
            <a:extLst>
              <a:ext uri="{FF2B5EF4-FFF2-40B4-BE49-F238E27FC236}">
                <a16:creationId xmlns:a16="http://schemas.microsoft.com/office/drawing/2014/main" id="{38930C90-620D-4853-8FC7-DB566BB4EE22}"/>
              </a:ext>
            </a:extLst>
          </p:cNvPr>
          <p:cNvSpPr txBox="1"/>
          <p:nvPr/>
        </p:nvSpPr>
        <p:spPr>
          <a:xfrm>
            <a:off x="8136271" y="286766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a:t>
            </a:r>
          </a:p>
        </p:txBody>
      </p:sp>
      <p:sp>
        <p:nvSpPr>
          <p:cNvPr id="35" name="TextBox 34">
            <a:extLst>
              <a:ext uri="{FF2B5EF4-FFF2-40B4-BE49-F238E27FC236}">
                <a16:creationId xmlns:a16="http://schemas.microsoft.com/office/drawing/2014/main" id="{57957BF1-57D9-1894-54C9-236637A49800}"/>
              </a:ext>
            </a:extLst>
          </p:cNvPr>
          <p:cNvSpPr txBox="1"/>
          <p:nvPr/>
        </p:nvSpPr>
        <p:spPr>
          <a:xfrm>
            <a:off x="7245887"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5</a:t>
            </a:r>
          </a:p>
        </p:txBody>
      </p:sp>
      <p:sp>
        <p:nvSpPr>
          <p:cNvPr id="36" name="TextBox 35">
            <a:extLst>
              <a:ext uri="{FF2B5EF4-FFF2-40B4-BE49-F238E27FC236}">
                <a16:creationId xmlns:a16="http://schemas.microsoft.com/office/drawing/2014/main" id="{F668C401-4423-24F9-CCF2-7D1E48CE1FD2}"/>
              </a:ext>
            </a:extLst>
          </p:cNvPr>
          <p:cNvSpPr txBox="1"/>
          <p:nvPr/>
        </p:nvSpPr>
        <p:spPr>
          <a:xfrm>
            <a:off x="9034520"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6</a:t>
            </a:r>
          </a:p>
        </p:txBody>
      </p:sp>
      <p:sp>
        <p:nvSpPr>
          <p:cNvPr id="37" name="TextBox 36">
            <a:extLst>
              <a:ext uri="{FF2B5EF4-FFF2-40B4-BE49-F238E27FC236}">
                <a16:creationId xmlns:a16="http://schemas.microsoft.com/office/drawing/2014/main" id="{4A7AD075-3706-D843-9D98-4BE117EA9252}"/>
              </a:ext>
            </a:extLst>
          </p:cNvPr>
          <p:cNvSpPr txBox="1"/>
          <p:nvPr/>
        </p:nvSpPr>
        <p:spPr>
          <a:xfrm>
            <a:off x="8156834" y="3888823"/>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7</a:t>
            </a:r>
          </a:p>
        </p:txBody>
      </p:sp>
      <p:sp>
        <p:nvSpPr>
          <p:cNvPr id="47" name="TextBox 46">
            <a:extLst>
              <a:ext uri="{FF2B5EF4-FFF2-40B4-BE49-F238E27FC236}">
                <a16:creationId xmlns:a16="http://schemas.microsoft.com/office/drawing/2014/main" id="{7F5B9143-DE40-404B-3166-3D93083C2CF3}"/>
              </a:ext>
            </a:extLst>
          </p:cNvPr>
          <p:cNvSpPr txBox="1"/>
          <p:nvPr/>
        </p:nvSpPr>
        <p:spPr>
          <a:xfrm>
            <a:off x="7143708" y="1633625"/>
            <a:ext cx="2184457" cy="292388"/>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Eğitim</a:t>
            </a:r>
          </a:p>
        </p:txBody>
      </p:sp>
      <p:cxnSp>
        <p:nvCxnSpPr>
          <p:cNvPr id="54" name="Straight Arrow Connector 53">
            <a:extLst>
              <a:ext uri="{FF2B5EF4-FFF2-40B4-BE49-F238E27FC236}">
                <a16:creationId xmlns:a16="http://schemas.microsoft.com/office/drawing/2014/main" id="{612B93E8-3B8E-184C-8CEC-5034273592AC}"/>
              </a:ext>
            </a:extLst>
          </p:cNvPr>
          <p:cNvCxnSpPr>
            <a:cxnSpLocks/>
            <a:stCxn id="6" idx="3"/>
          </p:cNvCxnSpPr>
          <p:nvPr/>
        </p:nvCxnSpPr>
        <p:spPr>
          <a:xfrm flipH="1" flipV="1">
            <a:off x="8233796" y="2001971"/>
            <a:ext cx="709" cy="41619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6A00080-D87F-C08E-29DB-1B82C0DCDF22}"/>
              </a:ext>
            </a:extLst>
          </p:cNvPr>
          <p:cNvSpPr txBox="1"/>
          <p:nvPr/>
        </p:nvSpPr>
        <p:spPr>
          <a:xfrm>
            <a:off x="4922440" y="5135424"/>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 Temelli Toplumsal Katkı</a:t>
            </a:r>
          </a:p>
        </p:txBody>
      </p:sp>
      <p:sp>
        <p:nvSpPr>
          <p:cNvPr id="41" name="TextBox 40">
            <a:extLst>
              <a:ext uri="{FF2B5EF4-FFF2-40B4-BE49-F238E27FC236}">
                <a16:creationId xmlns:a16="http://schemas.microsoft.com/office/drawing/2014/main" id="{D71705F0-56C2-18E4-DE7F-4FD7A1652B34}"/>
              </a:ext>
            </a:extLst>
          </p:cNvPr>
          <p:cNvSpPr txBox="1"/>
          <p:nvPr/>
        </p:nvSpPr>
        <p:spPr>
          <a:xfrm>
            <a:off x="10202277" y="5113640"/>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Toplumsal Katkı</a:t>
            </a:r>
          </a:p>
        </p:txBody>
      </p:sp>
      <p:cxnSp>
        <p:nvCxnSpPr>
          <p:cNvPr id="42" name="Straight Arrow Connector 41">
            <a:extLst>
              <a:ext uri="{FF2B5EF4-FFF2-40B4-BE49-F238E27FC236}">
                <a16:creationId xmlns:a16="http://schemas.microsoft.com/office/drawing/2014/main" id="{F27D6766-8612-C570-E1C0-EB2DA71ADD8D}"/>
              </a:ext>
            </a:extLst>
          </p:cNvPr>
          <p:cNvCxnSpPr>
            <a:cxnSpLocks/>
          </p:cNvCxnSpPr>
          <p:nvPr/>
        </p:nvCxnSpPr>
        <p:spPr>
          <a:xfrm flipH="1">
            <a:off x="6328631" y="4989520"/>
            <a:ext cx="451794" cy="22322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890EFB5-8A6B-DF00-2368-9D6DEC92A691}"/>
              </a:ext>
            </a:extLst>
          </p:cNvPr>
          <p:cNvCxnSpPr>
            <a:cxnSpLocks/>
          </p:cNvCxnSpPr>
          <p:nvPr/>
        </p:nvCxnSpPr>
        <p:spPr>
          <a:xfrm>
            <a:off x="9750606" y="4971022"/>
            <a:ext cx="451671" cy="20985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Atatürk Üniversitesi: 3 Misyon &amp; 7 Alan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Rectangle 54">
            <a:extLst>
              <a:ext uri="{FF2B5EF4-FFF2-40B4-BE49-F238E27FC236}">
                <a16:creationId xmlns:a16="http://schemas.microsoft.com/office/drawing/2014/main" id="{E9582F84-8F55-5567-36D8-DD508F1449DE}"/>
              </a:ext>
            </a:extLst>
          </p:cNvPr>
          <p:cNvSpPr/>
          <p:nvPr/>
        </p:nvSpPr>
        <p:spPr>
          <a:xfrm>
            <a:off x="999521" y="217549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6" name="Rectangle 55">
            <a:extLst>
              <a:ext uri="{FF2B5EF4-FFF2-40B4-BE49-F238E27FC236}">
                <a16:creationId xmlns:a16="http://schemas.microsoft.com/office/drawing/2014/main" id="{C6151E37-C1C4-A986-68FA-143193F0F0DD}"/>
              </a:ext>
            </a:extLst>
          </p:cNvPr>
          <p:cNvSpPr/>
          <p:nvPr/>
        </p:nvSpPr>
        <p:spPr>
          <a:xfrm>
            <a:off x="1007204" y="352874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Rectangle 56">
            <a:extLst>
              <a:ext uri="{FF2B5EF4-FFF2-40B4-BE49-F238E27FC236}">
                <a16:creationId xmlns:a16="http://schemas.microsoft.com/office/drawing/2014/main" id="{3BEF02AE-07DD-2984-C287-D45DCEEB2C89}"/>
              </a:ext>
            </a:extLst>
          </p:cNvPr>
          <p:cNvSpPr/>
          <p:nvPr/>
        </p:nvSpPr>
        <p:spPr>
          <a:xfrm>
            <a:off x="1016053" y="4899440"/>
            <a:ext cx="543412" cy="1130546"/>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13472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Kayıt Yenileme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764108"/>
            <a:ext cx="8843748" cy="3677930"/>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 kaydı işlemleri</a:t>
            </a:r>
            <a:r>
              <a:rPr lang="tr-TR" sz="1600" dirty="0">
                <a:solidFill>
                  <a:srgbClr val="404042"/>
                </a:solidFill>
                <a:effectLst/>
                <a:latin typeface="Helvetica Neue Light" panose="02000403000000020004" pitchFamily="2" charset="0"/>
                <a:ea typeface="Helvetica Neue Light" panose="02000403000000020004" pitchFamily="2" charset="0"/>
              </a:rPr>
              <a:t>, öğrencinin akademik takvimde belirtilen süreler içinde katkı payını ve/veya öğrenim ücretini ödemesi ve ders alma işlemini tamamlaması suretiyle gerçekleşir.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Katkı payı ve/veya öğrenim ücretini ödeyip, öğrenci bilgi sistemi üzerinde almak istediği ders/dersler için ders kaydı yapan öğrencinin ders kayıt bilgileri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danışman tarafından kontrol edilip, öğrenci bilgi sistemi üzerinden onaylanır.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Ders kayıtları ile ilgili olarak öğrenci ve danışman tarafından yapılan işlemlerin her biri ayrı ayrı olmak üzere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sisteminde kayıt altına alınarak</a:t>
            </a:r>
            <a:r>
              <a:rPr lang="tr-TR" sz="1600" dirty="0">
                <a:solidFill>
                  <a:srgbClr val="404042"/>
                </a:solidFill>
                <a:effectLst/>
                <a:latin typeface="Helvetica Neue Light" panose="02000403000000020004" pitchFamily="2" charset="0"/>
                <a:ea typeface="Helvetica Neue Light" panose="02000403000000020004" pitchFamily="2" charset="0"/>
              </a:rPr>
              <a:t> ders kaydının yapıldığı sayfada gösterilir.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Ders kayıt işlemlerinden </a:t>
            </a:r>
            <a:r>
              <a:rPr lang="tr-TR" sz="1600" u="sng" dirty="0">
                <a:solidFill>
                  <a:srgbClr val="C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birinci derecede öğrenci sorumludur</a:t>
            </a:r>
            <a:r>
              <a:rPr lang="tr-TR" sz="16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Akademik takvimde belirtilen sürelerde ders kaydını yaptırmayan öğrenci, o yarıyılda/yılda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derslere devam edemez, sınavlara giremez ve öğrencilik haklarından yararlanamaz. </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Öğrenciler, öncelikle alt yarıyıl/yıldaki hiç almadıkları veya alıp devamsızlıktan (Z) harf notu ya da başarısızlıktan (FF) harf notu almış oldukları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ders/derslere kayıt yaptırmak zorundadırlar.</a:t>
            </a:r>
          </a:p>
        </p:txBody>
      </p:sp>
    </p:spTree>
    <p:extLst>
      <p:ext uri="{BB962C8B-B14F-4D97-AF65-F5344CB8AC3E}">
        <p14:creationId xmlns:p14="http://schemas.microsoft.com/office/powerpoint/2010/main" val="1459600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 Alma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700" y="1697757"/>
            <a:ext cx="8835736" cy="3770263"/>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ve lisans programlarında bir öğrencinin bir yarıyıl/yılda alabileceği derslerin AKTS değerleri toplamı yarıyıllık/yıllık programlarda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fazla 40/80</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Belirlenen AKTS değeri, tekrar dersi olan veya </a:t>
            </a:r>
            <a:r>
              <a:rPr lang="tr-TR" sz="16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AGNO’su</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2,50’nin altında olan öğrencilere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üst yarıyıllardan ders alma hakkı vermez</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Lisans programlarının birinci sınıf öğrencileri ile meslek yüksekokulları öğrencileri hariç, bulundukları yarıyıl itibarıyla müfredatında bulunan bütün dersleri almış, tekrar dersi olmayan ve </a:t>
            </a:r>
            <a:r>
              <a:rPr lang="tr-TR" sz="1600" dirty="0" err="1">
                <a:solidFill>
                  <a:srgbClr val="404042"/>
                </a:solidFill>
                <a:effectLst/>
                <a:latin typeface="Helvetica Neue Light" panose="02000403000000020004" pitchFamily="2" charset="0"/>
                <a:ea typeface="Helvetica Neue Light" panose="02000403000000020004" pitchFamily="2" charset="0"/>
              </a:rPr>
              <a:t>AGNO’su</a:t>
            </a:r>
            <a:r>
              <a:rPr lang="tr-TR" sz="1600" dirty="0">
                <a:solidFill>
                  <a:srgbClr val="404042"/>
                </a:solidFill>
                <a:effectLst/>
                <a:latin typeface="Helvetica Neue Light" panose="02000403000000020004" pitchFamily="2" charset="0"/>
                <a:ea typeface="Helvetica Neue Light" panose="02000403000000020004" pitchFamily="2" charset="0"/>
              </a:rPr>
              <a:t> en az 2,50 olan öğrenciler, ilgili yarıyıl/yılda almaları gereken 30/60 </a:t>
            </a:r>
            <a:r>
              <a:rPr lang="tr-TR" sz="1600" dirty="0" err="1">
                <a:solidFill>
                  <a:srgbClr val="404042"/>
                </a:solidFill>
                <a:effectLst/>
                <a:latin typeface="Helvetica Neue Light" panose="02000403000000020004" pitchFamily="2" charset="0"/>
                <a:ea typeface="Helvetica Neue Light" panose="02000403000000020004" pitchFamily="2" charset="0"/>
              </a:rPr>
              <a:t>AKTS’ye</a:t>
            </a:r>
            <a:r>
              <a:rPr lang="tr-TR" sz="1600" dirty="0">
                <a:solidFill>
                  <a:srgbClr val="404042"/>
                </a:solidFill>
                <a:effectLst/>
                <a:latin typeface="Helvetica Neue Light" panose="02000403000000020004" pitchFamily="2" charset="0"/>
                <a:ea typeface="Helvetica Neue Light" panose="02000403000000020004" pitchFamily="2" charset="0"/>
              </a:rPr>
              <a:t> ilaveten ön şartlı olmayan veya ön şartını yerine getirdiği, üst yarıyılda/yılda açılan derslerden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15/30 </a:t>
            </a:r>
            <a:r>
              <a:rPr lang="tr-TR" sz="16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AKTS’ye</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 kadar daha ders alabilirler</a:t>
            </a:r>
            <a:r>
              <a:rPr lang="tr-TR" sz="16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Öğrenciler; bu şartları yerine getirdiği sürece, kayıt yeniledikleri yarıyılda/yılda daha önceki yarıyılda/yılda ilave olarak aldıkları derslerin AKTS miktarı kadar dersi üst yarıyıldan/yıldan aldıktan sonra, ön şartlı olmayan veya ön şartını yerine getirdiği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15 </a:t>
            </a:r>
            <a:r>
              <a:rPr lang="tr-TR" sz="16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err="1">
                <a:solidFill>
                  <a:srgbClr val="404042"/>
                </a:solidFill>
                <a:effectLst/>
                <a:latin typeface="Helvetica Neue Light" panose="02000403000000020004" pitchFamily="2" charset="0"/>
                <a:ea typeface="Helvetica Neue Light" panose="02000403000000020004" pitchFamily="2" charset="0"/>
              </a:rPr>
              <a:t>’ye</a:t>
            </a:r>
            <a:r>
              <a:rPr lang="tr-TR" sz="1600" dirty="0">
                <a:solidFill>
                  <a:srgbClr val="404042"/>
                </a:solidFill>
                <a:effectLst/>
                <a:latin typeface="Helvetica Neue Light" panose="02000403000000020004" pitchFamily="2" charset="0"/>
                <a:ea typeface="Helvetica Neue Light" panose="02000403000000020004" pitchFamily="2" charset="0"/>
              </a:rPr>
              <a:t> kadar ilave dersi üst yarıyıldan/yıldan alabilirler. Bu şekilde alınan ilave derslerin AKTS miktarı, azami AKTS miktarını aşmamak üzere en çok 30 AKTS olabilir.</a:t>
            </a: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9F4E7198-4A48-D8E6-235F-E197D49297F8}"/>
              </a:ext>
            </a:extLst>
          </p:cNvPr>
          <p:cNvSpPr txBox="1"/>
          <p:nvPr/>
        </p:nvSpPr>
        <p:spPr>
          <a:xfrm>
            <a:off x="2075290" y="5652106"/>
            <a:ext cx="6506268" cy="338554"/>
          </a:xfrm>
          <a:prstGeom prst="rect">
            <a:avLst/>
          </a:prstGeom>
          <a:noFill/>
        </p:spPr>
        <p:txBody>
          <a:bodyPr wrap="none" rtlCol="0">
            <a:spAutoFit/>
          </a:bodyPr>
          <a:lstStyle/>
          <a:p>
            <a:r>
              <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birimler.atauni.edu.tr/ogrenci-isleri-daire-baskanligi/ders-kayitlari/</a:t>
            </a:r>
            <a:endPar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155733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00010"/>
            <a:ext cx="6969426" cy="4093428"/>
          </a:xfrm>
          <a:prstGeom prst="rect">
            <a:avLst/>
          </a:prstGeom>
          <a:noFill/>
        </p:spPr>
        <p:txBody>
          <a:bodyPr wrap="square" rtlCol="0">
            <a:spAutoFit/>
          </a:bodyPr>
          <a:lstStyle/>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Ara sınavlar (vize), yarıyıl sonu sınavları (final) ve bütünleme sınavları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yazılı, sözlü veya hem yazılı hem sözlü ve/veya uygulamalı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olarak yapılabilir.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sonu/bütünleme sınav süreleri en az iki ders saati, ara sınav süresi ise en az bir ders saatidir. </a:t>
            </a: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Bir dersin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ara sınavının (vize)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 ham başarı notuna etkisi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%40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(final) veya bütünleme sınavının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etkisi de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%60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’tır.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Herhangi bir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sınava girmeyen öğrenci</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 sınav hakkını kullanmış ve o sınavdan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sıfır (0) puan almış sayılır</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Ayrıca, öğrencilerin, puanlamaya tabi tutulan ödev, seminer, panel gibi yarıyıl/yıl içi etkinliklerinden yapmadıkları veya katılmadıkları da aynı şekilde değerlendirilir.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Bütünleme sınavı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yarıyıl/yıl sonunda akademik takvimde belirlenen tarihler arasında yapılan sınavdır. Bu sınava, sınav şartlarını yerine getirmek kaydıyla,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sınavlarına girmeyen, bu sınavlara girdiği halde FF, DD veya DC harf notu alan öğrenciler girebilir.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Bütünleme sınavında alınan not yarıyıl/yıl sonu sınavı notu yerine geçer.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p:txBody>
      </p:sp>
      <p:graphicFrame>
        <p:nvGraphicFramePr>
          <p:cNvPr id="2" name="Grafik 19">
            <a:extLst>
              <a:ext uri="{FF2B5EF4-FFF2-40B4-BE49-F238E27FC236}">
                <a16:creationId xmlns:a16="http://schemas.microsoft.com/office/drawing/2014/main" id="{7DE73D6D-CE1F-5CF0-B324-EFF2C6A22C25}"/>
              </a:ext>
            </a:extLst>
          </p:cNvPr>
          <p:cNvGraphicFramePr/>
          <p:nvPr>
            <p:extLst>
              <p:ext uri="{D42A27DB-BD31-4B8C-83A1-F6EECF244321}">
                <p14:modId xmlns:p14="http://schemas.microsoft.com/office/powerpoint/2010/main" val="1583027206"/>
              </p:ext>
            </p:extLst>
          </p:nvPr>
        </p:nvGraphicFramePr>
        <p:xfrm>
          <a:off x="8519627" y="1296038"/>
          <a:ext cx="3549885" cy="35671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0664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Bağıl Değerlendirme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DEE5F09D-72A0-55F4-BEAF-96E5F6487DBD}"/>
              </a:ext>
            </a:extLst>
          </p:cNvPr>
          <p:cNvSpPr txBox="1"/>
          <p:nvPr/>
        </p:nvSpPr>
        <p:spPr>
          <a:xfrm>
            <a:off x="1739470" y="1978439"/>
            <a:ext cx="8886966" cy="2400657"/>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Öğrencilerin başarı durumlarının değerlendirilmesinde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bağıl değerlendirme sistemi </a:t>
            </a:r>
            <a:r>
              <a:rPr lang="tr-TR" sz="1600" dirty="0">
                <a:solidFill>
                  <a:srgbClr val="404042"/>
                </a:solidFill>
                <a:latin typeface="Helvetica Neue Light" panose="02000403000000020004" pitchFamily="2" charset="0"/>
                <a:ea typeface="Helvetica Neue Light" panose="02000403000000020004" pitchFamily="2" charset="0"/>
              </a:rPr>
              <a:t>kullanılmaktadır.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Bağıl değerlendirme sistemi: Öğrencinin başarı durumunun, birlikte ders aldığı diğer öğrencilerle beraber belirlendiği sistemdir.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Sistem her ders için, başarı ortalamasına göre ayrı ayrı harf notu aralıkları belirler.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Ders alan öğrenciler, aldıkları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mutlak notlara göre değil</a:t>
            </a:r>
            <a:r>
              <a:rPr lang="tr-TR" sz="1600" dirty="0">
                <a:solidFill>
                  <a:srgbClr val="404042"/>
                </a:solidFill>
                <a:latin typeface="Helvetica Neue Light" panose="02000403000000020004" pitchFamily="2" charset="0"/>
                <a:ea typeface="Helvetica Neue Light" panose="02000403000000020004" pitchFamily="2" charset="0"/>
              </a:rPr>
              <a:t>, o dersi alan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grup içerisinde gösterdikleri performansa göre değerlendirilir.</a:t>
            </a:r>
          </a:p>
          <a:p>
            <a:endParaRPr lang="tr-TR" dirty="0">
              <a:latin typeface="Helvetica Neue Light" panose="02000403000000020004" pitchFamily="2" charset="0"/>
              <a:ea typeface="Helvetica Neue Light" panose="02000403000000020004" pitchFamily="2" charset="0"/>
            </a:endParaRPr>
          </a:p>
        </p:txBody>
      </p:sp>
      <p:sp>
        <p:nvSpPr>
          <p:cNvPr id="3" name="TextBox 2">
            <a:extLst>
              <a:ext uri="{FF2B5EF4-FFF2-40B4-BE49-F238E27FC236}">
                <a16:creationId xmlns:a16="http://schemas.microsoft.com/office/drawing/2014/main" id="{7A567765-F384-CA2C-CE67-CB0DD92FCFCB}"/>
              </a:ext>
            </a:extLst>
          </p:cNvPr>
          <p:cNvSpPr txBox="1"/>
          <p:nvPr/>
        </p:nvSpPr>
        <p:spPr>
          <a:xfrm>
            <a:off x="1739470" y="4379096"/>
            <a:ext cx="8886966" cy="1952650"/>
          </a:xfrm>
          <a:prstGeom prst="rect">
            <a:avLst/>
          </a:prstGeom>
          <a:noFill/>
        </p:spPr>
        <p:txBody>
          <a:bodyPr wrap="square" rtlCol="0">
            <a:spAutoFit/>
          </a:bodyPr>
          <a:lstStyle/>
          <a:p>
            <a:pPr marL="279400" lvl="1">
              <a:spcAft>
                <a:spcPts val="1200"/>
              </a:spcAft>
            </a:pPr>
            <a:r>
              <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Daha fazla bilgi için lütfen </a:t>
            </a:r>
            <a:r>
              <a:rPr lang="en-US"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 web sayfas</a:t>
            </a:r>
            <a:r>
              <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ında yer alan uygulama esaslarını inceleyiniz.</a:t>
            </a:r>
            <a:endPar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 xmlns:ahyp="http://schemas.microsoft.com/office/drawing/2018/hyperlinkcolor" val="tx"/>
                  </a:ext>
                </a:extLst>
              </a:hlinkClick>
            </a:endParaRPr>
          </a:p>
          <a:p>
            <a:pPr marL="312738">
              <a:lnSpc>
                <a:spcPct val="150000"/>
              </a:lnSpc>
              <a:spcAft>
                <a:spcPts val="600"/>
              </a:spcAft>
            </a:pPr>
            <a:r>
              <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Atatürk Üniversitesi Bağıl Değerlendirme Sistemi Uygulama Esasları</a:t>
            </a:r>
            <a:endPar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r>
              <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Atatürk Üniversitesi Başarı Değerlendirme Sistemleri Uygulama Esasları</a:t>
            </a:r>
            <a:endPar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endParaRPr lang="en-US" sz="16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251949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Dönem Sonu Başarı Notları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o 1">
            <a:extLst>
              <a:ext uri="{FF2B5EF4-FFF2-40B4-BE49-F238E27FC236}">
                <a16:creationId xmlns:a16="http://schemas.microsoft.com/office/drawing/2014/main" id="{42AC7700-3B9A-13AB-88D9-B3ABD4E7E6FD}"/>
              </a:ext>
            </a:extLst>
          </p:cNvPr>
          <p:cNvGraphicFramePr>
            <a:graphicFrameLocks noGrp="1"/>
          </p:cNvGraphicFramePr>
          <p:nvPr>
            <p:extLst>
              <p:ext uri="{D42A27DB-BD31-4B8C-83A1-F6EECF244321}">
                <p14:modId xmlns:p14="http://schemas.microsoft.com/office/powerpoint/2010/main" val="2915790703"/>
              </p:ext>
            </p:extLst>
          </p:nvPr>
        </p:nvGraphicFramePr>
        <p:xfrm>
          <a:off x="1542933" y="1621498"/>
          <a:ext cx="4998272" cy="4572000"/>
        </p:xfrm>
        <a:graphic>
          <a:graphicData uri="http://schemas.openxmlformats.org/drawingml/2006/table">
            <a:tbl>
              <a:tblPr firstRow="1" firstCol="1" bandRow="1">
                <a:tableStyleId>{1FECB4D8-DB02-4DC6-A0A2-4F2EBAE1DC90}</a:tableStyleId>
              </a:tblPr>
              <a:tblGrid>
                <a:gridCol w="1998913">
                  <a:extLst>
                    <a:ext uri="{9D8B030D-6E8A-4147-A177-3AD203B41FA5}">
                      <a16:colId xmlns:a16="http://schemas.microsoft.com/office/drawing/2014/main" val="3243781622"/>
                    </a:ext>
                  </a:extLst>
                </a:gridCol>
                <a:gridCol w="1460311">
                  <a:extLst>
                    <a:ext uri="{9D8B030D-6E8A-4147-A177-3AD203B41FA5}">
                      <a16:colId xmlns:a16="http://schemas.microsoft.com/office/drawing/2014/main" val="1211325721"/>
                    </a:ext>
                  </a:extLst>
                </a:gridCol>
                <a:gridCol w="1539048">
                  <a:extLst>
                    <a:ext uri="{9D8B030D-6E8A-4147-A177-3AD203B41FA5}">
                      <a16:colId xmlns:a16="http://schemas.microsoft.com/office/drawing/2014/main" val="3890265324"/>
                    </a:ext>
                  </a:extLst>
                </a:gridCol>
              </a:tblGrid>
              <a:tr h="548640">
                <a:tc>
                  <a:txBody>
                    <a:bodyPr/>
                    <a:lstStyle/>
                    <a:p>
                      <a:pPr marL="11112" indent="0" algn="l"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Başarı Derecesi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Harf Notu </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Ağırlık K.</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extLst>
                  <a:ext uri="{0D108BD9-81ED-4DB2-BD59-A6C34878D82A}">
                    <a16:rowId xmlns:a16="http://schemas.microsoft.com/office/drawing/2014/main" val="1437598872"/>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4.00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809509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Pekiyi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288570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622628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Orta</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31109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3841813"/>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946102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DD</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638441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Başarısız </a:t>
                      </a:r>
                    </a:p>
                  </a:txBody>
                  <a:tcPr marL="274320" marR="68580" marT="0" marB="0"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FF</a:t>
                      </a:r>
                    </a:p>
                  </a:txBody>
                  <a:tcPr marL="68580" marR="68580"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0.00</a:t>
                      </a:r>
                    </a:p>
                  </a:txBody>
                  <a:tcPr marL="68580" marR="68580" marT="0" marB="0"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339259"/>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Muaf</a:t>
                      </a:r>
                    </a:p>
                  </a:txBody>
                  <a:tcPr marL="274320" marR="68580" marT="0" marB="0" anchor="ctr">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M</a:t>
                      </a:r>
                    </a:p>
                  </a:txBody>
                  <a:tcPr marL="68580" marR="68580" marT="0" marB="0"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31169811"/>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G</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0327837"/>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Devamsız</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Z</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1102981"/>
                  </a:ext>
                </a:extLst>
              </a:tr>
            </a:tbl>
          </a:graphicData>
        </a:graphic>
      </p:graphicFrame>
      <p:sp>
        <p:nvSpPr>
          <p:cNvPr id="4" name="TextBox 3">
            <a:extLst>
              <a:ext uri="{FF2B5EF4-FFF2-40B4-BE49-F238E27FC236}">
                <a16:creationId xmlns:a16="http://schemas.microsoft.com/office/drawing/2014/main" id="{718E1319-1816-9BDD-8982-11BFF71431D7}"/>
              </a:ext>
            </a:extLst>
          </p:cNvPr>
          <p:cNvSpPr txBox="1"/>
          <p:nvPr/>
        </p:nvSpPr>
        <p:spPr>
          <a:xfrm>
            <a:off x="6977540" y="1621498"/>
            <a:ext cx="4691296" cy="4662815"/>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Bir dersten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AA, BA, BB, CB ve CC </a:t>
            </a:r>
            <a:r>
              <a:rPr lang="tr-TR" sz="1600" dirty="0">
                <a:solidFill>
                  <a:srgbClr val="404042"/>
                </a:solidFill>
                <a:effectLst/>
                <a:latin typeface="Helvetica Neue Light" panose="02000403000000020004" pitchFamily="2" charset="0"/>
                <a:ea typeface="Helvetica Neue Light" panose="02000403000000020004" pitchFamily="2" charset="0"/>
              </a:rPr>
              <a:t>notlarından birini alan öğrenci o dersi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başarmış</a:t>
            </a:r>
            <a:r>
              <a:rPr lang="tr-TR" sz="1600" dirty="0">
                <a:solidFill>
                  <a:srgbClr val="404042"/>
                </a:solidFill>
                <a:effectLst/>
                <a:latin typeface="Helvetica Neue Light" panose="02000403000000020004" pitchFamily="2" charset="0"/>
                <a:ea typeface="Helvetica Neue Light" panose="02000403000000020004" pitchFamily="2" charset="0"/>
              </a:rPr>
              <a:t>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Mezuniyet durumuna gelen öğrencinin </a:t>
            </a:r>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AGNO’su</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2,00 ve daha yukarı ise</a:t>
            </a:r>
            <a:r>
              <a:rPr lang="tr-TR" sz="1600" dirty="0">
                <a:solidFill>
                  <a:srgbClr val="404042"/>
                </a:solidFill>
                <a:latin typeface="Helvetica Neue Light" panose="02000403000000020004" pitchFamily="2" charset="0"/>
                <a:ea typeface="Helvetica Neue Light" panose="02000403000000020004" pitchFamily="2" charset="0"/>
              </a:rPr>
              <a:t> bu öğrencinin DC ve DD harf notu aldığı dersler başarılı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FF notu, ilgili dersten başarısız olan öğrencilere verilir.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Başarı notu M ve G ile takdir edilen dersler, AGNO hesaplanmasında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değerlendirmeye katılmaz.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Z (Devamsız) Derse devam yükümlülüğünü veya ders uygulamalarına ilişkin koşulları yerine getirmeyen öğrenciye verilir.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 AGNO hesabında FF notu işlemi görür. </a:t>
            </a:r>
            <a:r>
              <a:rPr lang="tr-TR" sz="1600" dirty="0">
                <a:solidFill>
                  <a:srgbClr val="404042"/>
                </a:solidFill>
                <a:latin typeface="Helvetica Neue Light" panose="02000403000000020004" pitchFamily="2" charset="0"/>
                <a:ea typeface="Helvetica Neue Light" panose="02000403000000020004" pitchFamily="2" charset="0"/>
              </a:rPr>
              <a:t>Z ile değerlendirilen ders verildiği ilk yarıyılda/yılda alınarak devam ve sınav şartları yerine getirilir.</a:t>
            </a:r>
          </a:p>
        </p:txBody>
      </p:sp>
    </p:spTree>
    <p:extLst>
      <p:ext uri="{BB962C8B-B14F-4D97-AF65-F5344CB8AC3E}">
        <p14:creationId xmlns:p14="http://schemas.microsoft.com/office/powerpoint/2010/main" val="2303495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10938218" cy="1130545"/>
          </a:xfrm>
        </p:spPr>
        <p:txBody>
          <a:bodyPr/>
          <a:lstStyle/>
          <a:p>
            <a:pPr>
              <a:spcAft>
                <a:spcPts val="600"/>
              </a:spcAft>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Fakültemizde bir derse ait ham notun hesaplanmasında;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699" y="1697757"/>
            <a:ext cx="8960428" cy="3754874"/>
          </a:xfrm>
          <a:prstGeom prst="rect">
            <a:avLst/>
          </a:prstGeom>
          <a:noFill/>
        </p:spPr>
        <p:txBody>
          <a:bodyPr wrap="square" rtlCol="0">
            <a:spAutoFit/>
          </a:bodyPr>
          <a:lstStyle/>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Bir öğrencinin ham başarı notu dönem içi ölçme değerlendirme etkinlikleri ve yarıyıl sonu final/(varsa) bütünleme sınavları ile belirlenir.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 sınav dahil dönem içi tüm ölçme değerlendirme etkinliklerinin toplam etkisi %50, yarıyıl sonu / bütünleme sınavının etkisi %50’dir.</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Dönem içi ölçme değerlendirme; takvimi Dekanlık tarafından belirlenen ve ilan edilen 1 (bir) ara sınav olmak üzere en az 3 (üç), en çok (5) ölçme değerlendirme etkinliğinden oluşur.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 sınavın ağırlığı en az %20 en çok %30’dur. Ara sınav dışında kalan ölçme değerlendirme etkinliklerinin (kısa sınav, araştırma ödevi, proje, akran eğitimi, video kayıt ödevi, saha ödevi, tartışma, vb.) türü ve ağırlığı dersin öğretim elemanı tarafından belirlenir.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Ham Başarı Alt Limiti (HBAL) 50 puandır. Ham başarı puanları </a:t>
            </a:r>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HBAL’nin</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altında kalan öğrenciler başarısız sayılarak FF notu ile değerlendirilir.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Yarıyıl Sonu Sınav Limiti (YSSL) uygulaması yapılmaz.</a:t>
            </a:r>
          </a:p>
          <a:p>
            <a:pPr>
              <a:spcAft>
                <a:spcPts val="600"/>
              </a:spcAft>
            </a:pPr>
            <a:endPar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549517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 Sonuçlarına İtiraz</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3"/>
            <a:ext cx="8816039" cy="1723549"/>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Bir sınavın veya yarıyıl/yıl içi çalışmasının sonucuna, öğrenci maddi hata yönünden sonucun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ilanı tarihinden itibaren </a:t>
            </a:r>
            <a:r>
              <a:rPr lang="tr-TR" sz="1600" u="sng" dirty="0">
                <a:solidFill>
                  <a:srgbClr val="C00000"/>
                </a:solidFill>
                <a:latin typeface="Helvetica Neue Medium" panose="02000503000000020004" pitchFamily="2" charset="0"/>
                <a:ea typeface="Helvetica Neue Medium" panose="02000503000000020004" pitchFamily="2" charset="0"/>
                <a:cs typeface="Helvetica Neue Medium" panose="02000503000000020004" pitchFamily="2" charset="0"/>
              </a:rPr>
              <a:t>üç iş günü içinde</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itiraz edilebilir.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İtiraz, bölüm/ana bilim/ana sanat dalı ve/veya dekanlığa/müdürlüğe verilen bir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dilekçe ile yapılır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Sınav kâğıtlarında, ilgili öğretim elemanınca maddi bir hata tespit edilirse, bu hata ilgili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yönetim kurulu kararı ile düzeltilir ve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p:txBody>
      </p:sp>
    </p:spTree>
    <p:extLst>
      <p:ext uri="{BB962C8B-B14F-4D97-AF65-F5344CB8AC3E}">
        <p14:creationId xmlns:p14="http://schemas.microsoft.com/office/powerpoint/2010/main" val="1388109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Derse Devam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2"/>
            <a:ext cx="8829894" cy="2123658"/>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Teorik dersler, laboratuvar ve benzeri çalışmaların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az %80’ine devam etmek zorunludur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Öğrenci devam şartını yerine getirmiş olsa bile; laboratuvar ve benzeri derslerden başarılı olmak için, birimlerin uygulama esaslarında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belirtilen çalışmaları başarı ile tamamlamak zorundadır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 öğrenci,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sınavlara alınmaz </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ve not çizelgesinde bu durum Z (Devamsız) ile belirtilir.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Devamsızlıkları nedeniyle başarısız sayılan öğrencilerin listesi, en geç yarıyılın/yılın son haftası içinde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 (ÖBS)’de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endParaRPr lang="tr-TR" sz="1600" dirty="0">
              <a:solidFill>
                <a:srgbClr val="000000"/>
              </a:solidFill>
              <a:latin typeface="Helvetica Neue Light" panose="02000403000000020004" pitchFamily="2" charset="0"/>
              <a:ea typeface="Helvetica Neue Light" panose="02000403000000020004" pitchFamily="2" charset="0"/>
              <a:cs typeface="Helvetica Neue Medium" panose="02000503000000020004" pitchFamily="2" charset="0"/>
            </a:endParaRPr>
          </a:p>
        </p:txBody>
      </p:sp>
    </p:spTree>
    <p:extLst>
      <p:ext uri="{BB962C8B-B14F-4D97-AF65-F5344CB8AC3E}">
        <p14:creationId xmlns:p14="http://schemas.microsoft.com/office/powerpoint/2010/main" val="3508958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Kulüpler ve Etkinlikler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4FACFB2-B51C-131C-5AFA-F43D69D1497C}"/>
              </a:ext>
            </a:extLst>
          </p:cNvPr>
          <p:cNvSpPr txBox="1"/>
          <p:nvPr/>
        </p:nvSpPr>
        <p:spPr>
          <a:xfrm>
            <a:off x="1765300" y="1781397"/>
            <a:ext cx="5275803" cy="6463308"/>
          </a:xfrm>
          <a:prstGeom prst="rect">
            <a:avLst/>
          </a:prstGeom>
          <a:noFill/>
        </p:spPr>
        <p:txBody>
          <a:bodyPr wrap="none" rtlCol="0">
            <a:spAutoFit/>
          </a:bodyPr>
          <a:lstStyle/>
          <a:p>
            <a:pPr marR="0">
              <a:spcBef>
                <a:spcPts val="0"/>
              </a:spcBef>
              <a:spcAft>
                <a:spcPts val="1200"/>
              </a:spcAft>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Fakültemizde Faaliyet Gösteren Öğrenci Kulüpleri</a:t>
            </a:r>
          </a:p>
          <a:p>
            <a:pPr marL="285750" indent="-285750">
              <a:spcAft>
                <a:spcPts val="600"/>
              </a:spcAft>
              <a:buFont typeface="Wingdings" pitchFamily="2" charset="2"/>
              <a:buChar char="§"/>
            </a:pPr>
            <a:r>
              <a:rPr lang="tr-TR" dirty="0"/>
              <a:t>Ekonomi Kulübü</a:t>
            </a:r>
          </a:p>
          <a:p>
            <a:pPr marL="285750" indent="-285750">
              <a:spcAft>
                <a:spcPts val="600"/>
              </a:spcAft>
              <a:buFont typeface="Wingdings" pitchFamily="2" charset="2"/>
              <a:buChar char="§"/>
            </a:pPr>
            <a:r>
              <a:rPr lang="tr-TR" dirty="0"/>
              <a:t>Çalışma Ekonomisi ve Endüstri İlişkileri Kulübü</a:t>
            </a:r>
          </a:p>
          <a:p>
            <a:pPr marL="285750" indent="-285750">
              <a:spcAft>
                <a:spcPts val="600"/>
              </a:spcAft>
              <a:buFont typeface="Wingdings" pitchFamily="2" charset="2"/>
              <a:buChar char="§"/>
            </a:pPr>
            <a:r>
              <a:rPr lang="tr-TR" dirty="0"/>
              <a:t>Bilişim Hareketi Kulübü</a:t>
            </a:r>
          </a:p>
          <a:p>
            <a:pPr marL="285750" indent="-285750">
              <a:spcAft>
                <a:spcPts val="600"/>
              </a:spcAft>
              <a:buFont typeface="Wingdings" pitchFamily="2" charset="2"/>
              <a:buChar char="§"/>
            </a:pPr>
            <a:r>
              <a:rPr lang="tr-TR" dirty="0"/>
              <a:t>Ekonometri Kulübü</a:t>
            </a:r>
          </a:p>
          <a:p>
            <a:pPr marL="285750" indent="-285750">
              <a:spcAft>
                <a:spcPts val="600"/>
              </a:spcAft>
              <a:buFont typeface="Wingdings" pitchFamily="2" charset="2"/>
              <a:buChar char="§"/>
            </a:pPr>
            <a:r>
              <a:rPr lang="tr-TR" dirty="0"/>
              <a:t>Uluslararası Ticaret ve Lojistik Kulübü</a:t>
            </a:r>
          </a:p>
          <a:p>
            <a:pPr marL="285750" indent="-285750">
              <a:spcAft>
                <a:spcPts val="600"/>
              </a:spcAft>
              <a:buFont typeface="Wingdings" pitchFamily="2" charset="2"/>
              <a:buChar char="§"/>
            </a:pPr>
            <a:r>
              <a:rPr lang="tr-TR" dirty="0"/>
              <a:t>Şehircilik Kulübü</a:t>
            </a:r>
          </a:p>
          <a:p>
            <a:pPr marL="285750" indent="-285750">
              <a:spcAft>
                <a:spcPts val="600"/>
              </a:spcAft>
              <a:buFont typeface="Wingdings" pitchFamily="2" charset="2"/>
              <a:buChar char="§"/>
            </a:pPr>
            <a:r>
              <a:rPr lang="tr-TR" dirty="0"/>
              <a:t>Kamu Yönetimi Kulübü</a:t>
            </a:r>
          </a:p>
          <a:p>
            <a:pPr marL="285750" indent="-285750">
              <a:spcAft>
                <a:spcPts val="600"/>
              </a:spcAft>
              <a:buFont typeface="Wingdings" pitchFamily="2" charset="2"/>
              <a:buChar char="§"/>
            </a:pPr>
            <a:r>
              <a:rPr lang="tr-TR" dirty="0"/>
              <a:t>Toplumsal Gelişim Ve Dönüşüm Kulübü</a:t>
            </a:r>
          </a:p>
          <a:p>
            <a:pPr marL="285750" indent="-285750">
              <a:spcAft>
                <a:spcPts val="600"/>
              </a:spcAft>
              <a:buFont typeface="Wingdings" pitchFamily="2" charset="2"/>
              <a:buChar char="§"/>
            </a:pPr>
            <a:r>
              <a:rPr lang="tr-TR" dirty="0"/>
              <a:t>Genç İdealistler Kulübü</a:t>
            </a:r>
          </a:p>
          <a:p>
            <a:pPr marL="285750" indent="-285750">
              <a:spcAft>
                <a:spcPts val="600"/>
              </a:spcAft>
              <a:buFont typeface="Wingdings" pitchFamily="2" charset="2"/>
              <a:buChar char="§"/>
            </a:pPr>
            <a:r>
              <a:rPr lang="tr-TR" dirty="0"/>
              <a:t>Ombudsmanlık Öğrenci Kulübü</a:t>
            </a:r>
          </a:p>
          <a:p>
            <a:pPr marL="285750" indent="-285750">
              <a:spcAft>
                <a:spcPts val="600"/>
              </a:spcAft>
              <a:buFont typeface="Wingdings" pitchFamily="2" charset="2"/>
              <a:buChar char="§"/>
            </a:pPr>
            <a:r>
              <a:rPr lang="tr-TR" dirty="0"/>
              <a:t>İktisadi ve İdari Bilimler Kariyer Kulübü</a:t>
            </a:r>
          </a:p>
          <a:p>
            <a:pPr marL="285750" indent="-285750">
              <a:spcAft>
                <a:spcPts val="600"/>
              </a:spcAft>
              <a:buFont typeface="Wingdings" pitchFamily="2" charset="2"/>
              <a:buChar char="§"/>
            </a:pPr>
            <a:r>
              <a:rPr lang="tr-TR" dirty="0" err="1"/>
              <a:t>İvesdt</a:t>
            </a:r>
            <a:r>
              <a:rPr lang="tr-TR" dirty="0"/>
              <a:t> </a:t>
            </a:r>
            <a:r>
              <a:rPr lang="tr-TR" dirty="0" err="1"/>
              <a:t>Kulubü</a:t>
            </a:r>
            <a:endParaRPr lang="tr-TR" dirty="0"/>
          </a:p>
          <a:p>
            <a:pPr marL="285750" indent="-285750">
              <a:spcAft>
                <a:spcPts val="600"/>
              </a:spcAft>
              <a:buFont typeface="Wingdings" pitchFamily="2" charset="2"/>
              <a:buChar char="§"/>
            </a:pPr>
            <a:r>
              <a:rPr lang="tr-TR" dirty="0"/>
              <a:t>Akademik Düşünce Ve Araştırma Kulübü </a:t>
            </a:r>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en-US" dirty="0"/>
          </a:p>
        </p:txBody>
      </p:sp>
      <p:sp>
        <p:nvSpPr>
          <p:cNvPr id="5" name="TextBox 4">
            <a:extLst>
              <a:ext uri="{FF2B5EF4-FFF2-40B4-BE49-F238E27FC236}">
                <a16:creationId xmlns:a16="http://schemas.microsoft.com/office/drawing/2014/main" id="{B2AAE1B0-604B-925E-105F-CBA41C514A03}"/>
              </a:ext>
            </a:extLst>
          </p:cNvPr>
          <p:cNvSpPr txBox="1"/>
          <p:nvPr/>
        </p:nvSpPr>
        <p:spPr>
          <a:xfrm>
            <a:off x="5915269" y="5537169"/>
            <a:ext cx="6488956" cy="369332"/>
          </a:xfrm>
          <a:prstGeom prst="rect">
            <a:avLst/>
          </a:prstGeom>
          <a:noFill/>
        </p:spPr>
        <p:txBody>
          <a:bodyPr wrap="none" rtlCol="0">
            <a:spAutoFit/>
          </a:bodyPr>
          <a:lstStyle/>
          <a:p>
            <a:r>
              <a:rPr lang="tr-TR" dirty="0">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Üniversitemizde Faaliyet Gösteren Öğrenci Kulupleri Listesi</a:t>
            </a:r>
            <a:endParaRPr lang="tr-TR"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934525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Yüz Yüze Görüşme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TextBox 4">
            <a:extLst>
              <a:ext uri="{FF2B5EF4-FFF2-40B4-BE49-F238E27FC236}">
                <a16:creationId xmlns:a16="http://schemas.microsoft.com/office/drawing/2014/main" id="{A35D1DAB-B724-5356-4C4E-1A5EDC484921}"/>
              </a:ext>
            </a:extLst>
          </p:cNvPr>
          <p:cNvSpPr txBox="1"/>
          <p:nvPr/>
        </p:nvSpPr>
        <p:spPr>
          <a:xfrm>
            <a:off x="1844455" y="1746400"/>
            <a:ext cx="9174998" cy="4555093"/>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görüşme </a:t>
            </a:r>
            <a:r>
              <a:rPr lang="tr-TR" sz="1600" dirty="0">
                <a:solidFill>
                  <a:srgbClr val="404042"/>
                </a:solidFill>
                <a:latin typeface="Helvetica Neue Light" panose="02000403000000020004" pitchFamily="2" charset="0"/>
                <a:ea typeface="Helvetica Neue Light" panose="02000403000000020004" pitchFamily="2" charset="0"/>
              </a:rPr>
              <a:t>en etkili iletişim kanallarından birisidir. </a:t>
            </a:r>
          </a:p>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elemanları</a:t>
            </a:r>
            <a:r>
              <a:rPr lang="tr-TR" sz="1600" dirty="0">
                <a:solidFill>
                  <a:srgbClr val="404042"/>
                </a:solidFill>
                <a:latin typeface="Helvetica Neue Light" panose="02000403000000020004" pitchFamily="2" charset="0"/>
                <a:ea typeface="Helvetica Neue Light" panose="02000403000000020004" pitchFamily="2" charset="0"/>
              </a:rPr>
              <a:t>nı akademik ve idari çalışmaları, yürüttüğü lisans ve lisansüstü dersleri ve birçok öğrenci ile muhatap olma zorunluluğu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iletişim kurma konusunda zora sokabilmektedir</a:t>
            </a:r>
            <a:r>
              <a:rPr lang="tr-TR" sz="1600" dirty="0">
                <a:solidFill>
                  <a:srgbClr val="404042"/>
                </a:solidFill>
                <a:latin typeface="Helvetica Neue Light" panose="02000403000000020004" pitchFamily="2" charset="0"/>
                <a:ea typeface="Helvetica Neue Light" panose="02000403000000020004" pitchFamily="2" charset="0"/>
              </a:rPr>
              <a:t>.</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Bu yüzden yüz yüze görüşme konusunda öğretim elemanı tarafından belirlenen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kural ve planlamalara uymanız gerekmektedir.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Öncelikle görüşmelerinizi öğretim elemanının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ofis saatleri</a:t>
            </a:r>
            <a:r>
              <a:rPr lang="tr-TR" sz="1600" dirty="0">
                <a:solidFill>
                  <a:srgbClr val="404042"/>
                </a:solidFill>
                <a:latin typeface="Helvetica Neue Light" panose="02000403000000020004" pitchFamily="2" charset="0"/>
                <a:ea typeface="Helvetica Neue Light" panose="02000403000000020004" pitchFamily="2" charset="0"/>
              </a:rPr>
              <a:t>ne göre ayarlamalısınız.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gitmeden önce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e-posta ya da telefon aracılığıyla randevu </a:t>
            </a:r>
            <a:r>
              <a:rPr lang="tr-TR" sz="1600" dirty="0">
                <a:solidFill>
                  <a:srgbClr val="404042"/>
                </a:solidFill>
                <a:latin typeface="Helvetica Neue Light" panose="02000403000000020004" pitchFamily="2" charset="0"/>
                <a:ea typeface="Helvetica Neue Light" panose="02000403000000020004" pitchFamily="2" charset="0"/>
              </a:rPr>
              <a:t>almalısınız.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başlamadan önce mutlaka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kendinizi tanıtmalısınız.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 nedeninizi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anlaşılır ifadelerle, uzatmadan uygun bir üslupla dile getirmelisiniz. </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Derste anlamadığınız yerleri veya ders ile ilgili tartışmaları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süresince </a:t>
            </a:r>
            <a:r>
              <a:rPr lang="tr-TR" sz="1600" dirty="0">
                <a:solidFill>
                  <a:srgbClr val="404042"/>
                </a:solidFill>
                <a:latin typeface="Helvetica Neue Light" panose="02000403000000020004" pitchFamily="2" charset="0"/>
                <a:ea typeface="Helvetica Neue Light" panose="02000403000000020004" pitchFamily="2" charset="0"/>
              </a:rPr>
              <a:t>sormanız/danışmanız dersteki etkileşimi güçlendireceği için tercih edilmelidir. </a:t>
            </a: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Öğretim elemanının birçok kişi ile görüşme planı olabileceğinden görüşmeyi,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belirlenen aralıkta bitirmeye özen göstermelisiniz.</a:t>
            </a:r>
          </a:p>
        </p:txBody>
      </p:sp>
    </p:spTree>
    <p:extLst>
      <p:ext uri="{BB962C8B-B14F-4D97-AF65-F5344CB8AC3E}">
        <p14:creationId xmlns:p14="http://schemas.microsoft.com/office/powerpoint/2010/main" val="83933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82622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2181248" y="2056003"/>
            <a:ext cx="1820155"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Önlisans</a:t>
            </a:r>
          </a:p>
        </p:txBody>
      </p:sp>
      <p:sp>
        <p:nvSpPr>
          <p:cNvPr id="24" name="TextBox 23">
            <a:extLst>
              <a:ext uri="{FF2B5EF4-FFF2-40B4-BE49-F238E27FC236}">
                <a16:creationId xmlns:a16="http://schemas.microsoft.com/office/drawing/2014/main" id="{A50C2D4E-2BCA-E047-8811-CA56973285A0}"/>
              </a:ext>
            </a:extLst>
          </p:cNvPr>
          <p:cNvSpPr txBox="1"/>
          <p:nvPr/>
        </p:nvSpPr>
        <p:spPr>
          <a:xfrm>
            <a:off x="2527710" y="3163752"/>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28" name="TextBox 27">
            <a:extLst>
              <a:ext uri="{FF2B5EF4-FFF2-40B4-BE49-F238E27FC236}">
                <a16:creationId xmlns:a16="http://schemas.microsoft.com/office/drawing/2014/main" id="{EF832C9A-FF5D-7C4D-99EB-515E477755A1}"/>
              </a:ext>
            </a:extLst>
          </p:cNvPr>
          <p:cNvSpPr txBox="1"/>
          <p:nvPr/>
        </p:nvSpPr>
        <p:spPr>
          <a:xfrm>
            <a:off x="9680517" y="3404855"/>
            <a:ext cx="955710" cy="461665"/>
          </a:xfrm>
          <a:prstGeom prst="rect">
            <a:avLst/>
          </a:prstGeom>
          <a:solidFill>
            <a:srgbClr val="002060"/>
          </a:solidFill>
        </p:spPr>
        <p:txBody>
          <a:bodyPr wrap="none" rtlCol="0">
            <a:spAutoFit/>
          </a:bodyPr>
          <a:lstStyle>
            <a:defPPr>
              <a:defRPr lang="en-US"/>
            </a:defPPr>
            <a:lvl1pPr algn="ctr">
              <a:defRPr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tr-TR" dirty="0"/>
              <a:t>3.939</a:t>
            </a:r>
          </a:p>
        </p:txBody>
      </p:sp>
      <p:sp>
        <p:nvSpPr>
          <p:cNvPr id="52" name="Rounded Rectangle 51">
            <a:extLst>
              <a:ext uri="{FF2B5EF4-FFF2-40B4-BE49-F238E27FC236}">
                <a16:creationId xmlns:a16="http://schemas.microsoft.com/office/drawing/2014/main" id="{E40B99C4-0737-3C4F-80EE-6D85574D65F0}"/>
              </a:ext>
            </a:extLst>
          </p:cNvPr>
          <p:cNvSpPr/>
          <p:nvPr/>
        </p:nvSpPr>
        <p:spPr>
          <a:xfrm>
            <a:off x="1826224" y="3163752"/>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4" name="TextBox 53">
            <a:extLst>
              <a:ext uri="{FF2B5EF4-FFF2-40B4-BE49-F238E27FC236}">
                <a16:creationId xmlns:a16="http://schemas.microsoft.com/office/drawing/2014/main" id="{C6D4E202-7E08-F541-8FC1-090F5BDA7E7F}"/>
              </a:ext>
            </a:extLst>
          </p:cNvPr>
          <p:cNvSpPr txBox="1"/>
          <p:nvPr/>
        </p:nvSpPr>
        <p:spPr>
          <a:xfrm>
            <a:off x="2047694" y="3174175"/>
            <a:ext cx="755335"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13</a:t>
            </a:r>
          </a:p>
        </p:txBody>
      </p:sp>
      <p:sp>
        <p:nvSpPr>
          <p:cNvPr id="55" name="TextBox 54">
            <a:extLst>
              <a:ext uri="{FF2B5EF4-FFF2-40B4-BE49-F238E27FC236}">
                <a16:creationId xmlns:a16="http://schemas.microsoft.com/office/drawing/2014/main" id="{A21ECEEB-6A43-5D49-9A7C-28559D45458E}"/>
              </a:ext>
            </a:extLst>
          </p:cNvPr>
          <p:cNvSpPr txBox="1"/>
          <p:nvPr/>
        </p:nvSpPr>
        <p:spPr>
          <a:xfrm>
            <a:off x="2920464" y="3286778"/>
            <a:ext cx="1121397" cy="523220"/>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Meslek</a:t>
            </a:r>
          </a:p>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33" name="Rounded Rectangle 32">
            <a:extLst>
              <a:ext uri="{FF2B5EF4-FFF2-40B4-BE49-F238E27FC236}">
                <a16:creationId xmlns:a16="http://schemas.microsoft.com/office/drawing/2014/main" id="{7632DB82-CD45-914A-8512-90C6FA0D1D3C}"/>
              </a:ext>
            </a:extLst>
          </p:cNvPr>
          <p:cNvSpPr/>
          <p:nvPr/>
        </p:nvSpPr>
        <p:spPr>
          <a:xfrm>
            <a:off x="520958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4" name="TextBox 33">
            <a:extLst>
              <a:ext uri="{FF2B5EF4-FFF2-40B4-BE49-F238E27FC236}">
                <a16:creationId xmlns:a16="http://schemas.microsoft.com/office/drawing/2014/main" id="{55099387-CD5E-1342-8132-732D576CAF21}"/>
              </a:ext>
            </a:extLst>
          </p:cNvPr>
          <p:cNvSpPr txBox="1"/>
          <p:nvPr/>
        </p:nvSpPr>
        <p:spPr>
          <a:xfrm>
            <a:off x="5545691" y="2049984"/>
            <a:ext cx="1617109"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a:t>
            </a:r>
          </a:p>
        </p:txBody>
      </p:sp>
      <p:sp>
        <p:nvSpPr>
          <p:cNvPr id="39" name="Rounded Rectangle 38">
            <a:extLst>
              <a:ext uri="{FF2B5EF4-FFF2-40B4-BE49-F238E27FC236}">
                <a16:creationId xmlns:a16="http://schemas.microsoft.com/office/drawing/2014/main" id="{11FA532A-D963-314B-A94C-962D4063AD37}"/>
              </a:ext>
            </a:extLst>
          </p:cNvPr>
          <p:cNvSpPr/>
          <p:nvPr/>
        </p:nvSpPr>
        <p:spPr>
          <a:xfrm>
            <a:off x="859294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48" name="TextBox 47">
            <a:extLst>
              <a:ext uri="{FF2B5EF4-FFF2-40B4-BE49-F238E27FC236}">
                <a16:creationId xmlns:a16="http://schemas.microsoft.com/office/drawing/2014/main" id="{920DF8D0-18B6-0E4B-894B-46F5E4FEA506}"/>
              </a:ext>
            </a:extLst>
          </p:cNvPr>
          <p:cNvSpPr txBox="1"/>
          <p:nvPr/>
        </p:nvSpPr>
        <p:spPr>
          <a:xfrm>
            <a:off x="8937418" y="2062258"/>
            <a:ext cx="1869128"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Lisansüstü</a:t>
            </a:r>
          </a:p>
        </p:txBody>
      </p:sp>
      <p:sp>
        <p:nvSpPr>
          <p:cNvPr id="70" name="Rectangle 69">
            <a:extLst>
              <a:ext uri="{FF2B5EF4-FFF2-40B4-BE49-F238E27FC236}">
                <a16:creationId xmlns:a16="http://schemas.microsoft.com/office/drawing/2014/main" id="{DD1951E8-CDBA-DD4D-BC1C-01F267CA2989}"/>
              </a:ext>
            </a:extLst>
          </p:cNvPr>
          <p:cNvSpPr/>
          <p:nvPr/>
        </p:nvSpPr>
        <p:spPr>
          <a:xfrm>
            <a:off x="2808454" y="3265248"/>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4" name="TextBox 73">
            <a:extLst>
              <a:ext uri="{FF2B5EF4-FFF2-40B4-BE49-F238E27FC236}">
                <a16:creationId xmlns:a16="http://schemas.microsoft.com/office/drawing/2014/main" id="{ED7E1107-2DA7-DF48-88BC-86AABC1BFBBC}"/>
              </a:ext>
            </a:extLst>
          </p:cNvPr>
          <p:cNvSpPr txBox="1"/>
          <p:nvPr/>
        </p:nvSpPr>
        <p:spPr>
          <a:xfrm>
            <a:off x="9294430" y="3176167"/>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75" name="Rounded Rectangle 74">
            <a:extLst>
              <a:ext uri="{FF2B5EF4-FFF2-40B4-BE49-F238E27FC236}">
                <a16:creationId xmlns:a16="http://schemas.microsoft.com/office/drawing/2014/main" id="{D56C1D3C-FDAA-584F-9BB2-D71418208FE4}"/>
              </a:ext>
            </a:extLst>
          </p:cNvPr>
          <p:cNvSpPr/>
          <p:nvPr/>
        </p:nvSpPr>
        <p:spPr>
          <a:xfrm>
            <a:off x="8592944" y="3176167"/>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76" name="TextBox 75">
            <a:extLst>
              <a:ext uri="{FF2B5EF4-FFF2-40B4-BE49-F238E27FC236}">
                <a16:creationId xmlns:a16="http://schemas.microsoft.com/office/drawing/2014/main" id="{2C1DA34C-3D24-D745-AAAB-72F79E54D776}"/>
              </a:ext>
            </a:extLst>
          </p:cNvPr>
          <p:cNvSpPr txBox="1"/>
          <p:nvPr/>
        </p:nvSpPr>
        <p:spPr>
          <a:xfrm>
            <a:off x="8901195" y="3168964"/>
            <a:ext cx="470000"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8</a:t>
            </a:r>
          </a:p>
        </p:txBody>
      </p:sp>
      <p:sp>
        <p:nvSpPr>
          <p:cNvPr id="77" name="TextBox 76">
            <a:extLst>
              <a:ext uri="{FF2B5EF4-FFF2-40B4-BE49-F238E27FC236}">
                <a16:creationId xmlns:a16="http://schemas.microsoft.com/office/drawing/2014/main" id="{581CAF84-15B2-FB44-A910-421CA455464B}"/>
              </a:ext>
            </a:extLst>
          </p:cNvPr>
          <p:cNvSpPr txBox="1"/>
          <p:nvPr/>
        </p:nvSpPr>
        <p:spPr>
          <a:xfrm>
            <a:off x="9558642" y="3369018"/>
            <a:ext cx="75854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Enstitü</a:t>
            </a:r>
          </a:p>
        </p:txBody>
      </p:sp>
      <p:sp>
        <p:nvSpPr>
          <p:cNvPr id="78" name="Rectangle 77">
            <a:extLst>
              <a:ext uri="{FF2B5EF4-FFF2-40B4-BE49-F238E27FC236}">
                <a16:creationId xmlns:a16="http://schemas.microsoft.com/office/drawing/2014/main" id="{89553C31-EA7D-9D4D-8DCA-94DF94287424}"/>
              </a:ext>
            </a:extLst>
          </p:cNvPr>
          <p:cNvSpPr/>
          <p:nvPr/>
        </p:nvSpPr>
        <p:spPr>
          <a:xfrm>
            <a:off x="9382164" y="3252907"/>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7" name="Rounded Rectangle 116">
            <a:extLst>
              <a:ext uri="{FF2B5EF4-FFF2-40B4-BE49-F238E27FC236}">
                <a16:creationId xmlns:a16="http://schemas.microsoft.com/office/drawing/2014/main" id="{C536D6E2-FD5B-6C41-B189-0E43C6D1C75D}"/>
              </a:ext>
            </a:extLst>
          </p:cNvPr>
          <p:cNvSpPr/>
          <p:nvPr/>
        </p:nvSpPr>
        <p:spPr>
          <a:xfrm>
            <a:off x="5219618" y="3150935"/>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18" name="TextBox 117">
            <a:extLst>
              <a:ext uri="{FF2B5EF4-FFF2-40B4-BE49-F238E27FC236}">
                <a16:creationId xmlns:a16="http://schemas.microsoft.com/office/drawing/2014/main" id="{8D73AE5F-CF14-8D4E-B5F4-458A15DFBF4E}"/>
              </a:ext>
            </a:extLst>
          </p:cNvPr>
          <p:cNvSpPr txBox="1"/>
          <p:nvPr/>
        </p:nvSpPr>
        <p:spPr>
          <a:xfrm>
            <a:off x="5509559" y="3236259"/>
            <a:ext cx="44114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23</a:t>
            </a:r>
          </a:p>
        </p:txBody>
      </p:sp>
      <p:sp>
        <p:nvSpPr>
          <p:cNvPr id="119" name="TextBox 118">
            <a:extLst>
              <a:ext uri="{FF2B5EF4-FFF2-40B4-BE49-F238E27FC236}">
                <a16:creationId xmlns:a16="http://schemas.microsoft.com/office/drawing/2014/main" id="{73EB50BE-7307-424F-8639-52D897047ACE}"/>
              </a:ext>
            </a:extLst>
          </p:cNvPr>
          <p:cNvSpPr txBox="1"/>
          <p:nvPr/>
        </p:nvSpPr>
        <p:spPr>
          <a:xfrm>
            <a:off x="6032413" y="3525934"/>
            <a:ext cx="1121397"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120" name="Rectangle 119">
            <a:extLst>
              <a:ext uri="{FF2B5EF4-FFF2-40B4-BE49-F238E27FC236}">
                <a16:creationId xmlns:a16="http://schemas.microsoft.com/office/drawing/2014/main" id="{C200613B-17C3-3741-962B-DC8766734E1D}"/>
              </a:ext>
            </a:extLst>
          </p:cNvPr>
          <p:cNvSpPr/>
          <p:nvPr/>
        </p:nvSpPr>
        <p:spPr>
          <a:xfrm>
            <a:off x="5939142" y="3298361"/>
            <a:ext cx="27432" cy="7188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1" name="TextBox 120">
            <a:extLst>
              <a:ext uri="{FF2B5EF4-FFF2-40B4-BE49-F238E27FC236}">
                <a16:creationId xmlns:a16="http://schemas.microsoft.com/office/drawing/2014/main" id="{683444D2-0EDF-6B4D-BB3E-D664DC226D9B}"/>
              </a:ext>
            </a:extLst>
          </p:cNvPr>
          <p:cNvSpPr txBox="1"/>
          <p:nvPr/>
        </p:nvSpPr>
        <p:spPr>
          <a:xfrm>
            <a:off x="6046385" y="3264707"/>
            <a:ext cx="79060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sp>
        <p:nvSpPr>
          <p:cNvPr id="122" name="TextBox 121">
            <a:extLst>
              <a:ext uri="{FF2B5EF4-FFF2-40B4-BE49-F238E27FC236}">
                <a16:creationId xmlns:a16="http://schemas.microsoft.com/office/drawing/2014/main" id="{664EF159-DD2C-AA4F-99D0-03A6DC28E826}"/>
              </a:ext>
            </a:extLst>
          </p:cNvPr>
          <p:cNvSpPr txBox="1"/>
          <p:nvPr/>
        </p:nvSpPr>
        <p:spPr>
          <a:xfrm>
            <a:off x="6043055" y="3768382"/>
            <a:ext cx="1380506"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Konservatuvar</a:t>
            </a:r>
          </a:p>
        </p:txBody>
      </p:sp>
      <p:sp>
        <p:nvSpPr>
          <p:cNvPr id="123" name="TextBox 122">
            <a:extLst>
              <a:ext uri="{FF2B5EF4-FFF2-40B4-BE49-F238E27FC236}">
                <a16:creationId xmlns:a16="http://schemas.microsoft.com/office/drawing/2014/main" id="{62FF154B-9EB5-DD40-9C2D-B4D1D357EBAB}"/>
              </a:ext>
            </a:extLst>
          </p:cNvPr>
          <p:cNvSpPr txBox="1"/>
          <p:nvPr/>
        </p:nvSpPr>
        <p:spPr>
          <a:xfrm>
            <a:off x="5505792" y="3495156"/>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124" name="TextBox 123">
            <a:extLst>
              <a:ext uri="{FF2B5EF4-FFF2-40B4-BE49-F238E27FC236}">
                <a16:creationId xmlns:a16="http://schemas.microsoft.com/office/drawing/2014/main" id="{C5FFD885-6E06-9E40-ADC2-DA555F4ABAFD}"/>
              </a:ext>
            </a:extLst>
          </p:cNvPr>
          <p:cNvSpPr txBox="1"/>
          <p:nvPr/>
        </p:nvSpPr>
        <p:spPr>
          <a:xfrm>
            <a:off x="5505792" y="3732368"/>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3" name="TextBox 92">
            <a:extLst>
              <a:ext uri="{FF2B5EF4-FFF2-40B4-BE49-F238E27FC236}">
                <a16:creationId xmlns:a16="http://schemas.microsoft.com/office/drawing/2014/main" id="{8DB1120C-8996-9B49-A878-371C2C6C0A03}"/>
              </a:ext>
            </a:extLst>
          </p:cNvPr>
          <p:cNvSpPr txBox="1"/>
          <p:nvPr/>
        </p:nvSpPr>
        <p:spPr>
          <a:xfrm>
            <a:off x="2181248" y="2544156"/>
            <a:ext cx="1820155" cy="276999"/>
          </a:xfrm>
          <a:prstGeom prst="rect">
            <a:avLst/>
          </a:prstGeom>
          <a:noFill/>
        </p:spPr>
        <p:txBody>
          <a:bodyPr wrap="square" lIns="0" rIns="0" rtlCol="0" anchor="b">
            <a:spAutoFit/>
          </a:bodyPr>
          <a:lstStyle/>
          <a:p>
            <a:r>
              <a:rPr lang="en-US" sz="12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2 Yıllık </a:t>
            </a:r>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Programlar</a:t>
            </a:r>
          </a:p>
        </p:txBody>
      </p:sp>
      <p:sp>
        <p:nvSpPr>
          <p:cNvPr id="94" name="TextBox 93">
            <a:extLst>
              <a:ext uri="{FF2B5EF4-FFF2-40B4-BE49-F238E27FC236}">
                <a16:creationId xmlns:a16="http://schemas.microsoft.com/office/drawing/2014/main" id="{38FB23A6-8C52-344D-823B-1447F84987DA}"/>
              </a:ext>
            </a:extLst>
          </p:cNvPr>
          <p:cNvSpPr txBox="1"/>
          <p:nvPr/>
        </p:nvSpPr>
        <p:spPr>
          <a:xfrm>
            <a:off x="5545691" y="2560744"/>
            <a:ext cx="1820155" cy="261610"/>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4/5 Yıllık Programlar</a:t>
            </a:r>
          </a:p>
        </p:txBody>
      </p:sp>
      <p:sp>
        <p:nvSpPr>
          <p:cNvPr id="95" name="TextBox 94">
            <a:extLst>
              <a:ext uri="{FF2B5EF4-FFF2-40B4-BE49-F238E27FC236}">
                <a16:creationId xmlns:a16="http://schemas.microsoft.com/office/drawing/2014/main" id="{51170D4A-C690-0A48-809D-6071C9725CD9}"/>
              </a:ext>
            </a:extLst>
          </p:cNvPr>
          <p:cNvSpPr txBox="1"/>
          <p:nvPr/>
        </p:nvSpPr>
        <p:spPr>
          <a:xfrm>
            <a:off x="8937417" y="2488786"/>
            <a:ext cx="2269599" cy="430887"/>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Yüksek Lisans, Sanatta Yeterlik</a:t>
            </a:r>
          </a:p>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&amp; Doktora</a:t>
            </a:r>
          </a:p>
        </p:txBody>
      </p:sp>
      <p:sp>
        <p:nvSpPr>
          <p:cNvPr id="97" name="Rectangle 96">
            <a:extLst>
              <a:ext uri="{FF2B5EF4-FFF2-40B4-BE49-F238E27FC236}">
                <a16:creationId xmlns:a16="http://schemas.microsoft.com/office/drawing/2014/main" id="{739D5889-EB8E-E840-B77E-B527C1B0B8F3}"/>
              </a:ext>
            </a:extLst>
          </p:cNvPr>
          <p:cNvSpPr/>
          <p:nvPr/>
        </p:nvSpPr>
        <p:spPr>
          <a:xfrm>
            <a:off x="2188816" y="2516246"/>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8" name="Rectangle 97">
            <a:extLst>
              <a:ext uri="{FF2B5EF4-FFF2-40B4-BE49-F238E27FC236}">
                <a16:creationId xmlns:a16="http://schemas.microsoft.com/office/drawing/2014/main" id="{578C8D68-E9A6-EF49-9C9C-D3982B822122}"/>
              </a:ext>
            </a:extLst>
          </p:cNvPr>
          <p:cNvSpPr/>
          <p:nvPr/>
        </p:nvSpPr>
        <p:spPr>
          <a:xfrm>
            <a:off x="5545691" y="2499062"/>
            <a:ext cx="2035787" cy="1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3" name="Rectangle 112">
            <a:extLst>
              <a:ext uri="{FF2B5EF4-FFF2-40B4-BE49-F238E27FC236}">
                <a16:creationId xmlns:a16="http://schemas.microsoft.com/office/drawing/2014/main" id="{9BD188BF-2CE3-FC43-94FC-76D431437490}"/>
              </a:ext>
            </a:extLst>
          </p:cNvPr>
          <p:cNvSpPr/>
          <p:nvPr/>
        </p:nvSpPr>
        <p:spPr>
          <a:xfrm>
            <a:off x="8937417" y="2478024"/>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Eğitim</a:t>
            </a:r>
          </a:p>
        </p:txBody>
      </p:sp>
      <p:sp>
        <p:nvSpPr>
          <p:cNvPr id="3" name="Rounded Rectangle 2">
            <a:extLst>
              <a:ext uri="{FF2B5EF4-FFF2-40B4-BE49-F238E27FC236}">
                <a16:creationId xmlns:a16="http://schemas.microsoft.com/office/drawing/2014/main" id="{BA43AC5E-C3EF-0EF9-2F84-B8FD85682AE0}"/>
              </a:ext>
            </a:extLst>
          </p:cNvPr>
          <p:cNvSpPr/>
          <p:nvPr/>
        </p:nvSpPr>
        <p:spPr>
          <a:xfrm>
            <a:off x="4214741" y="4693606"/>
            <a:ext cx="4378203" cy="657341"/>
          </a:xfrm>
          <a:prstGeom prst="roundRect">
            <a:avLst/>
          </a:prstGeom>
          <a:solidFill>
            <a:srgbClr val="C0000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4" name="TextBox 3">
            <a:extLst>
              <a:ext uri="{FF2B5EF4-FFF2-40B4-BE49-F238E27FC236}">
                <a16:creationId xmlns:a16="http://schemas.microsoft.com/office/drawing/2014/main" id="{C81013CB-3C24-9EF0-FE16-E793BF92C502}"/>
              </a:ext>
            </a:extLst>
          </p:cNvPr>
          <p:cNvSpPr txBox="1"/>
          <p:nvPr/>
        </p:nvSpPr>
        <p:spPr>
          <a:xfrm>
            <a:off x="4588204" y="4887703"/>
            <a:ext cx="1507796" cy="307777"/>
          </a:xfrm>
          <a:prstGeom prst="rect">
            <a:avLst/>
          </a:prstGeom>
          <a:noFill/>
        </p:spPr>
        <p:txBody>
          <a:bodyPr wrap="square" rtlCol="0">
            <a:spAutoFit/>
          </a:bodyPr>
          <a:lstStyle/>
          <a:p>
            <a:r>
              <a:rPr lang="tr-TR"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Toplam Öğrenci</a:t>
            </a:r>
          </a:p>
        </p:txBody>
      </p:sp>
      <p:sp>
        <p:nvSpPr>
          <p:cNvPr id="6" name="TextBox 5">
            <a:extLst>
              <a:ext uri="{FF2B5EF4-FFF2-40B4-BE49-F238E27FC236}">
                <a16:creationId xmlns:a16="http://schemas.microsoft.com/office/drawing/2014/main" id="{F33F15B8-BE5C-80AD-5C03-AF9D98FE705E}"/>
              </a:ext>
            </a:extLst>
          </p:cNvPr>
          <p:cNvSpPr txBox="1"/>
          <p:nvPr/>
        </p:nvSpPr>
        <p:spPr>
          <a:xfrm>
            <a:off x="6593111" y="4754450"/>
            <a:ext cx="1396536" cy="461665"/>
          </a:xfrm>
          <a:prstGeom prst="rect">
            <a:avLst/>
          </a:prstGeom>
          <a:noFill/>
        </p:spPr>
        <p:txBody>
          <a:bodyPr wrap="none" rtlCol="0">
            <a:spAutoFit/>
          </a:bodyPr>
          <a:lstStyle/>
          <a:p>
            <a:r>
              <a:rPr lang="en-US"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70.000</a:t>
            </a:r>
          </a:p>
        </p:txBody>
      </p:sp>
      <p:sp>
        <p:nvSpPr>
          <p:cNvPr id="10" name="Rectangle 9">
            <a:extLst>
              <a:ext uri="{FF2B5EF4-FFF2-40B4-BE49-F238E27FC236}">
                <a16:creationId xmlns:a16="http://schemas.microsoft.com/office/drawing/2014/main" id="{FC1B5777-42AB-1799-BFD5-556A232FB680}"/>
              </a:ext>
            </a:extLst>
          </p:cNvPr>
          <p:cNvSpPr/>
          <p:nvPr/>
        </p:nvSpPr>
        <p:spPr>
          <a:xfrm>
            <a:off x="6324662" y="4830026"/>
            <a:ext cx="18000" cy="359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405946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E-Posta Yoluyla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Online Media 3" descr="Nasıl Mail Yazılır? - Atatürk Üniversitesi">
            <a:hlinkClick r:id="" action="ppaction://media"/>
            <a:extLst>
              <a:ext uri="{FF2B5EF4-FFF2-40B4-BE49-F238E27FC236}">
                <a16:creationId xmlns:a16="http://schemas.microsoft.com/office/drawing/2014/main" id="{8AA402D8-732B-406B-B4BB-F2E44C763521}"/>
              </a:ext>
            </a:extLst>
          </p:cNvPr>
          <p:cNvPicPr>
            <a:picLocks noRot="1" noChangeAspect="1"/>
          </p:cNvPicPr>
          <p:nvPr>
            <a:videoFile r:link="rId1"/>
          </p:nvPr>
        </p:nvPicPr>
        <p:blipFill>
          <a:blip r:embed="rId4"/>
          <a:stretch>
            <a:fillRect/>
          </a:stretch>
        </p:blipFill>
        <p:spPr>
          <a:xfrm>
            <a:off x="1852491" y="2072347"/>
            <a:ext cx="5345757" cy="3020353"/>
          </a:xfrm>
          <a:prstGeom prst="rect">
            <a:avLst/>
          </a:prstGeom>
        </p:spPr>
      </p:pic>
      <p:pic>
        <p:nvPicPr>
          <p:cNvPr id="3" name="Picture 2">
            <a:extLst>
              <a:ext uri="{FF2B5EF4-FFF2-40B4-BE49-F238E27FC236}">
                <a16:creationId xmlns:a16="http://schemas.microsoft.com/office/drawing/2014/main" id="{DBDF8D5B-9A3B-9D6A-3121-2EB21399286F}"/>
              </a:ext>
            </a:extLst>
          </p:cNvPr>
          <p:cNvPicPr>
            <a:picLocks noChangeAspect="1"/>
          </p:cNvPicPr>
          <p:nvPr/>
        </p:nvPicPr>
        <p:blipFill>
          <a:blip r:embed="rId5"/>
          <a:stretch>
            <a:fillRect/>
          </a:stretch>
        </p:blipFill>
        <p:spPr>
          <a:xfrm>
            <a:off x="7410333" y="2072347"/>
            <a:ext cx="4246473" cy="3020354"/>
          </a:xfrm>
          <a:prstGeom prst="rect">
            <a:avLst/>
          </a:prstGeom>
        </p:spPr>
      </p:pic>
    </p:spTree>
    <p:extLst>
      <p:ext uri="{BB962C8B-B14F-4D97-AF65-F5344CB8AC3E}">
        <p14:creationId xmlns:p14="http://schemas.microsoft.com/office/powerpoint/2010/main" val="39494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DA26C-68BF-604A-EA21-F90A79A20373}"/>
              </a:ext>
            </a:extLst>
          </p:cNvPr>
          <p:cNvPicPr>
            <a:picLocks noChangeAspect="1"/>
          </p:cNvPicPr>
          <p:nvPr/>
        </p:nvPicPr>
        <p:blipFill rotWithShape="1">
          <a:blip r:embed="rId3"/>
          <a:srcRect l="-1" r="297" b="653"/>
          <a:stretch/>
        </p:blipFill>
        <p:spPr>
          <a:xfrm>
            <a:off x="1542933" y="1621500"/>
            <a:ext cx="7177986" cy="4533748"/>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9505203" y="1621049"/>
            <a:ext cx="2154244" cy="661720"/>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a:t>
            </a:r>
          </a:p>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(OBS)</a:t>
            </a:r>
          </a:p>
        </p:txBody>
      </p:sp>
      <p:sp>
        <p:nvSpPr>
          <p:cNvPr id="7" name="TextBox 6">
            <a:extLst>
              <a:ext uri="{FF2B5EF4-FFF2-40B4-BE49-F238E27FC236}">
                <a16:creationId xmlns:a16="http://schemas.microsoft.com/office/drawing/2014/main" id="{19F4AF15-9714-4FB8-A1CA-6AE26659ED61}"/>
              </a:ext>
            </a:extLst>
          </p:cNvPr>
          <p:cNvSpPr txBox="1"/>
          <p:nvPr/>
        </p:nvSpPr>
        <p:spPr>
          <a:xfrm>
            <a:off x="9785004" y="4639857"/>
            <a:ext cx="1694695" cy="338554"/>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Hızlı bağlantılar </a:t>
            </a:r>
          </a:p>
        </p:txBody>
      </p:sp>
      <p:sp>
        <p:nvSpPr>
          <p:cNvPr id="8" name="TextBox 7">
            <a:extLst>
              <a:ext uri="{FF2B5EF4-FFF2-40B4-BE49-F238E27FC236}">
                <a16:creationId xmlns:a16="http://schemas.microsoft.com/office/drawing/2014/main" id="{13F9223B-FE8E-13BF-B832-4B0F0F7B132A}"/>
              </a:ext>
            </a:extLst>
          </p:cNvPr>
          <p:cNvSpPr txBox="1"/>
          <p:nvPr/>
        </p:nvSpPr>
        <p:spPr>
          <a:xfrm>
            <a:off x="9785004" y="5876802"/>
            <a:ext cx="1694695" cy="830997"/>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Son haberler, duyurular &amp; etkinlikler</a:t>
            </a:r>
          </a:p>
        </p:txBody>
      </p:sp>
      <p:cxnSp>
        <p:nvCxnSpPr>
          <p:cNvPr id="13" name="Straight Arrow Connector 12">
            <a:extLst>
              <a:ext uri="{FF2B5EF4-FFF2-40B4-BE49-F238E27FC236}">
                <a16:creationId xmlns:a16="http://schemas.microsoft.com/office/drawing/2014/main" id="{B6353D0F-3FDF-6CE4-2C36-CBB50A50902B}"/>
              </a:ext>
            </a:extLst>
          </p:cNvPr>
          <p:cNvCxnSpPr>
            <a:cxnSpLocks/>
          </p:cNvCxnSpPr>
          <p:nvPr/>
        </p:nvCxnSpPr>
        <p:spPr>
          <a:xfrm>
            <a:off x="5142397" y="6304816"/>
            <a:ext cx="4642607" cy="145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0452D8-E7B9-518C-6958-930AB2EA2250}"/>
              </a:ext>
            </a:extLst>
          </p:cNvPr>
          <p:cNvCxnSpPr>
            <a:cxnSpLocks/>
          </p:cNvCxnSpPr>
          <p:nvPr/>
        </p:nvCxnSpPr>
        <p:spPr>
          <a:xfrm flipV="1">
            <a:off x="5216499" y="4798312"/>
            <a:ext cx="4568505" cy="57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3FDAF4-A97A-3C44-4BEF-CA324D735EFE}"/>
              </a:ext>
            </a:extLst>
          </p:cNvPr>
          <p:cNvCxnSpPr>
            <a:cxnSpLocks/>
            <a:stCxn id="38" idx="2"/>
          </p:cNvCxnSpPr>
          <p:nvPr/>
        </p:nvCxnSpPr>
        <p:spPr>
          <a:xfrm>
            <a:off x="5013762" y="1784130"/>
            <a:ext cx="449144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B41A7C1-4A91-C6B2-B14E-46DF51568AD6}"/>
              </a:ext>
            </a:extLst>
          </p:cNvPr>
          <p:cNvSpPr/>
          <p:nvPr/>
        </p:nvSpPr>
        <p:spPr>
          <a:xfrm>
            <a:off x="2902281" y="4756719"/>
            <a:ext cx="4628436" cy="5817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77BC09A-19A6-6D48-00ED-6F83707180AA}"/>
              </a:ext>
            </a:extLst>
          </p:cNvPr>
          <p:cNvSpPr/>
          <p:nvPr/>
        </p:nvSpPr>
        <p:spPr>
          <a:xfrm>
            <a:off x="2619385" y="6263221"/>
            <a:ext cx="5025081" cy="5816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0ECF421-6DBA-BD85-963F-CCA847C5343B}"/>
              </a:ext>
            </a:extLst>
          </p:cNvPr>
          <p:cNvSpPr/>
          <p:nvPr/>
        </p:nvSpPr>
        <p:spPr>
          <a:xfrm>
            <a:off x="4885126" y="1609284"/>
            <a:ext cx="257271" cy="1748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7805C82D-6880-5083-1ED0-935FAD854DCA}"/>
              </a:ext>
            </a:extLst>
          </p:cNvPr>
          <p:cNvSpPr/>
          <p:nvPr/>
        </p:nvSpPr>
        <p:spPr>
          <a:xfrm>
            <a:off x="9624892" y="3290248"/>
            <a:ext cx="1914865" cy="51140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B5B00B-4BB9-B39D-B9AA-FEFBFAD2D5DC}"/>
              </a:ext>
            </a:extLst>
          </p:cNvPr>
          <p:cNvSpPr txBox="1"/>
          <p:nvPr/>
        </p:nvSpPr>
        <p:spPr>
          <a:xfrm>
            <a:off x="9624892" y="3323784"/>
            <a:ext cx="1897810" cy="400110"/>
          </a:xfrm>
          <a:prstGeom prst="rect">
            <a:avLst/>
          </a:prstGeom>
          <a:noFill/>
        </p:spPr>
        <p:txBody>
          <a:bodyPr wrap="square" rtlCol="0">
            <a:spAutoFit/>
          </a:bodyPr>
          <a:lstStyle/>
          <a:p>
            <a:pPr algn="ctr"/>
            <a:r>
              <a:rPr lang="tr-TR"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extLst>
                    <a:ext uri="{A12FA001-AC4F-418D-AE19-62706E023703}">
                      <ahyp:hlinkClr xmlns="" xmlns:ahyp="http://schemas.microsoft.com/office/drawing/2018/hyperlinkcolor" val="tx"/>
                    </a:ext>
                  </a:extLst>
                </a:hlinkClick>
              </a:rPr>
              <a:t>atauni.edu.tr</a:t>
            </a:r>
            <a:endPar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2951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32" grpId="0" animBg="1"/>
      <p:bldP spid="33" grpId="0" animBg="1"/>
      <p:bldP spid="38" grpId="0" animBg="1"/>
      <p:bldP spid="26"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9C9531-D743-54B1-8C95-4E307B094F5C}"/>
              </a:ext>
            </a:extLst>
          </p:cNvPr>
          <p:cNvPicPr>
            <a:picLocks noChangeAspect="1"/>
          </p:cNvPicPr>
          <p:nvPr/>
        </p:nvPicPr>
        <p:blipFill rotWithShape="1">
          <a:blip r:embed="rId3"/>
          <a:srcRect l="1" r="694" b="51109"/>
          <a:stretch/>
        </p:blipFill>
        <p:spPr>
          <a:xfrm>
            <a:off x="1542933" y="1621499"/>
            <a:ext cx="7718456" cy="2408743"/>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5542838" y="4412665"/>
            <a:ext cx="5128327" cy="1954381"/>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sekmesi altında;</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Genel &amp; akademik bilgiler,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Rehberler,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Yazılım ve kablosuz ağ hizmetleri,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Kampüste yaşam,</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Sıkça sorulan sorular ve daha fazlasına ulaşabilirsiniz.</a:t>
            </a:r>
          </a:p>
        </p:txBody>
      </p:sp>
      <p:cxnSp>
        <p:nvCxnSpPr>
          <p:cNvPr id="16" name="Straight Arrow Connector 15">
            <a:extLst>
              <a:ext uri="{FF2B5EF4-FFF2-40B4-BE49-F238E27FC236}">
                <a16:creationId xmlns:a16="http://schemas.microsoft.com/office/drawing/2014/main" id="{3C3FDAF4-A97A-3C44-4BEF-CA324D735EFE}"/>
              </a:ext>
            </a:extLst>
          </p:cNvPr>
          <p:cNvCxnSpPr>
            <a:cxnSpLocks/>
          </p:cNvCxnSpPr>
          <p:nvPr/>
        </p:nvCxnSpPr>
        <p:spPr>
          <a:xfrm>
            <a:off x="5404446" y="2136951"/>
            <a:ext cx="0" cy="24706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38530"/>
          <a:stretch/>
        </p:blipFill>
        <p:spPr>
          <a:xfrm>
            <a:off x="1542934" y="1621499"/>
            <a:ext cx="8380788" cy="3846027"/>
          </a:xfrm>
          <a:prstGeom prst="rect">
            <a:avLst/>
          </a:prstGeom>
        </p:spPr>
      </p:pic>
      <p:sp>
        <p:nvSpPr>
          <p:cNvPr id="14" name="TextBox 13">
            <a:extLst>
              <a:ext uri="{FF2B5EF4-FFF2-40B4-BE49-F238E27FC236}">
                <a16:creationId xmlns:a16="http://schemas.microsoft.com/office/drawing/2014/main" id="{7ADC07BB-9178-18E9-5B2A-EF4D7AF9A844}"/>
              </a:ext>
            </a:extLst>
          </p:cNvPr>
          <p:cNvSpPr txBox="1"/>
          <p:nvPr/>
        </p:nvSpPr>
        <p:spPr>
          <a:xfrm>
            <a:off x="1744562" y="5765379"/>
            <a:ext cx="5287986"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-isleri-daire-</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baskanligi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637357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83318"/>
          <a:stretch/>
        </p:blipFill>
        <p:spPr>
          <a:xfrm>
            <a:off x="1542934" y="1621499"/>
            <a:ext cx="8380788" cy="1043729"/>
          </a:xfrm>
          <a:prstGeom prst="rect">
            <a:avLst/>
          </a:prstGeom>
        </p:spPr>
      </p:pic>
      <p:sp>
        <p:nvSpPr>
          <p:cNvPr id="2" name="TextBox 1">
            <a:extLst>
              <a:ext uri="{FF2B5EF4-FFF2-40B4-BE49-F238E27FC236}">
                <a16:creationId xmlns:a16="http://schemas.microsoft.com/office/drawing/2014/main" id="{CE7DCE06-43E4-5292-763A-3D4B957E04AF}"/>
              </a:ext>
            </a:extLst>
          </p:cNvPr>
          <p:cNvSpPr txBox="1"/>
          <p:nvPr/>
        </p:nvSpPr>
        <p:spPr>
          <a:xfrm>
            <a:off x="2707917" y="3075865"/>
            <a:ext cx="2761782"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Eğitim-Öğretim mevzuatları</a:t>
            </a:r>
          </a:p>
        </p:txBody>
      </p:sp>
      <p:sp>
        <p:nvSpPr>
          <p:cNvPr id="5" name="TextBox 4">
            <a:extLst>
              <a:ext uri="{FF2B5EF4-FFF2-40B4-BE49-F238E27FC236}">
                <a16:creationId xmlns:a16="http://schemas.microsoft.com/office/drawing/2014/main" id="{B260A924-BEB1-1EFE-C8C1-BC34E998B6F5}"/>
              </a:ext>
            </a:extLst>
          </p:cNvPr>
          <p:cNvSpPr txBox="1"/>
          <p:nvPr/>
        </p:nvSpPr>
        <p:spPr>
          <a:xfrm>
            <a:off x="3577091" y="3441003"/>
            <a:ext cx="256384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Güncel Akademik Takvim</a:t>
            </a:r>
          </a:p>
        </p:txBody>
      </p:sp>
      <p:sp>
        <p:nvSpPr>
          <p:cNvPr id="6" name="TextBox 5">
            <a:extLst>
              <a:ext uri="{FF2B5EF4-FFF2-40B4-BE49-F238E27FC236}">
                <a16:creationId xmlns:a16="http://schemas.microsoft.com/office/drawing/2014/main" id="{0295AAE3-6CA8-AF87-4DDA-9E699AE72EA9}"/>
              </a:ext>
            </a:extLst>
          </p:cNvPr>
          <p:cNvSpPr txBox="1"/>
          <p:nvPr/>
        </p:nvSpPr>
        <p:spPr>
          <a:xfrm>
            <a:off x="4074507" y="3772176"/>
            <a:ext cx="327583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 Payları &amp; Öğrenim Ücretleri</a:t>
            </a:r>
          </a:p>
        </p:txBody>
      </p:sp>
      <p:sp>
        <p:nvSpPr>
          <p:cNvPr id="7" name="TextBox 6">
            <a:extLst>
              <a:ext uri="{FF2B5EF4-FFF2-40B4-BE49-F238E27FC236}">
                <a16:creationId xmlns:a16="http://schemas.microsoft.com/office/drawing/2014/main" id="{32D4994E-7509-98CD-4E5E-ED16AED990EA}"/>
              </a:ext>
            </a:extLst>
          </p:cNvPr>
          <p:cNvSpPr txBox="1"/>
          <p:nvPr/>
        </p:nvSpPr>
        <p:spPr>
          <a:xfrm>
            <a:off x="4616666" y="4132469"/>
            <a:ext cx="5431235"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Kayıtları &amp; Üniversite Seçmeli Ders (USD) Listesi </a:t>
            </a:r>
          </a:p>
        </p:txBody>
      </p:sp>
      <p:sp>
        <p:nvSpPr>
          <p:cNvPr id="8" name="TextBox 7">
            <a:extLst>
              <a:ext uri="{FF2B5EF4-FFF2-40B4-BE49-F238E27FC236}">
                <a16:creationId xmlns:a16="http://schemas.microsoft.com/office/drawing/2014/main" id="{2EF96B3F-ABDC-F5B0-3101-88600E17747E}"/>
              </a:ext>
            </a:extLst>
          </p:cNvPr>
          <p:cNvSpPr txBox="1"/>
          <p:nvPr/>
        </p:nvSpPr>
        <p:spPr>
          <a:xfrm>
            <a:off x="5469699" y="4510452"/>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Faydalı Rehberler</a:t>
            </a:r>
          </a:p>
        </p:txBody>
      </p:sp>
      <p:sp>
        <p:nvSpPr>
          <p:cNvPr id="9" name="TextBox 8">
            <a:extLst>
              <a:ext uri="{FF2B5EF4-FFF2-40B4-BE49-F238E27FC236}">
                <a16:creationId xmlns:a16="http://schemas.microsoft.com/office/drawing/2014/main" id="{90DA1BEF-9ED1-B68F-9C29-8A74BCEC4861}"/>
              </a:ext>
            </a:extLst>
          </p:cNvPr>
          <p:cNvSpPr txBox="1"/>
          <p:nvPr/>
        </p:nvSpPr>
        <p:spPr>
          <a:xfrm>
            <a:off x="5995724" y="4980398"/>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Burs Olanakları</a:t>
            </a:r>
          </a:p>
        </p:txBody>
      </p:sp>
      <p:sp>
        <p:nvSpPr>
          <p:cNvPr id="10" name="Rectangle 9">
            <a:extLst>
              <a:ext uri="{FF2B5EF4-FFF2-40B4-BE49-F238E27FC236}">
                <a16:creationId xmlns:a16="http://schemas.microsoft.com/office/drawing/2014/main" id="{743D5CEB-722A-5D7C-F3C6-BC5792ADE789}"/>
              </a:ext>
            </a:extLst>
          </p:cNvPr>
          <p:cNvSpPr/>
          <p:nvPr/>
        </p:nvSpPr>
        <p:spPr>
          <a:xfrm flipV="1">
            <a:off x="2513381" y="2547965"/>
            <a:ext cx="378670"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5CFDABC-40C9-8465-98A4-419FA1AC21A3}"/>
              </a:ext>
            </a:extLst>
          </p:cNvPr>
          <p:cNvCxnSpPr>
            <a:cxnSpLocks/>
          </p:cNvCxnSpPr>
          <p:nvPr/>
        </p:nvCxnSpPr>
        <p:spPr>
          <a:xfrm>
            <a:off x="2881755" y="2608519"/>
            <a:ext cx="0" cy="4568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921E191-CBB4-575C-C0E8-FE0C25FC9FBC}"/>
              </a:ext>
            </a:extLst>
          </p:cNvPr>
          <p:cNvSpPr/>
          <p:nvPr/>
        </p:nvSpPr>
        <p:spPr>
          <a:xfrm flipV="1">
            <a:off x="3032127" y="2539721"/>
            <a:ext cx="738060" cy="7221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A5FDA261-1B80-15A9-771D-9B255F2410C3}"/>
              </a:ext>
            </a:extLst>
          </p:cNvPr>
          <p:cNvCxnSpPr>
            <a:cxnSpLocks/>
          </p:cNvCxnSpPr>
          <p:nvPr/>
        </p:nvCxnSpPr>
        <p:spPr>
          <a:xfrm>
            <a:off x="3760139" y="2573576"/>
            <a:ext cx="0" cy="8554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135469A-1CE5-41E0-0BD9-57D13AC532D1}"/>
              </a:ext>
            </a:extLst>
          </p:cNvPr>
          <p:cNvSpPr/>
          <p:nvPr/>
        </p:nvSpPr>
        <p:spPr>
          <a:xfrm flipV="1">
            <a:off x="3882223" y="2548302"/>
            <a:ext cx="384569" cy="5638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23760D8-75D7-BF93-0E89-FF35A2CC2404}"/>
              </a:ext>
            </a:extLst>
          </p:cNvPr>
          <p:cNvCxnSpPr>
            <a:cxnSpLocks/>
          </p:cNvCxnSpPr>
          <p:nvPr/>
        </p:nvCxnSpPr>
        <p:spPr>
          <a:xfrm>
            <a:off x="4255970" y="2545132"/>
            <a:ext cx="0" cy="12123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1815BD7-946C-A118-15F6-0555B53AFA66}"/>
              </a:ext>
            </a:extLst>
          </p:cNvPr>
          <p:cNvSpPr/>
          <p:nvPr/>
        </p:nvSpPr>
        <p:spPr>
          <a:xfrm flipV="1">
            <a:off x="4377646" y="2551383"/>
            <a:ext cx="400393"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AE3F0E0-74A7-B53E-B27A-62DE0D9E05E1}"/>
              </a:ext>
            </a:extLst>
          </p:cNvPr>
          <p:cNvCxnSpPr>
            <a:cxnSpLocks/>
          </p:cNvCxnSpPr>
          <p:nvPr/>
        </p:nvCxnSpPr>
        <p:spPr>
          <a:xfrm>
            <a:off x="4767217" y="2551383"/>
            <a:ext cx="0" cy="15885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519EE57-B605-B1E1-648B-39F0439A7BA0}"/>
              </a:ext>
            </a:extLst>
          </p:cNvPr>
          <p:cNvSpPr/>
          <p:nvPr/>
        </p:nvSpPr>
        <p:spPr>
          <a:xfrm flipV="1">
            <a:off x="4915268" y="2543299"/>
            <a:ext cx="705714"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BE2D06A-A3FC-5F23-5A63-BAC64D271819}"/>
              </a:ext>
            </a:extLst>
          </p:cNvPr>
          <p:cNvCxnSpPr>
            <a:cxnSpLocks/>
          </p:cNvCxnSpPr>
          <p:nvPr/>
        </p:nvCxnSpPr>
        <p:spPr>
          <a:xfrm>
            <a:off x="5610160" y="2539721"/>
            <a:ext cx="0" cy="1972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7C82DDE-34DF-A481-0618-98012D005B4A}"/>
              </a:ext>
            </a:extLst>
          </p:cNvPr>
          <p:cNvSpPr/>
          <p:nvPr/>
        </p:nvSpPr>
        <p:spPr>
          <a:xfrm flipV="1">
            <a:off x="5777549" y="2543299"/>
            <a:ext cx="382241"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E2BC298-A3D3-1FBC-25C9-9844C7673135}"/>
              </a:ext>
            </a:extLst>
          </p:cNvPr>
          <p:cNvCxnSpPr>
            <a:cxnSpLocks/>
          </p:cNvCxnSpPr>
          <p:nvPr/>
        </p:nvCxnSpPr>
        <p:spPr>
          <a:xfrm>
            <a:off x="6148968" y="2543299"/>
            <a:ext cx="0" cy="24388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0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8"/>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2"/>
      <p:bldP spid="7" grpId="0"/>
      <p:bldP spid="7" grpId="1"/>
      <p:bldP spid="8" grpId="0"/>
      <p:bldP spid="8" grpId="1"/>
      <p:bldP spid="9" grpId="0"/>
      <p:bldP spid="10" grpId="0" animBg="1"/>
      <p:bldP spid="10" grpId="1" animBg="1"/>
      <p:bldP spid="12" grpId="0" animBg="1"/>
      <p:bldP spid="12" grpId="1" animBg="1"/>
      <p:bldP spid="14" grpId="0" animBg="1"/>
      <p:bldP spid="14" grpId="2" animBg="1"/>
      <p:bldP spid="16" grpId="0" animBg="1"/>
      <p:bldP spid="16" grpId="1" animBg="1"/>
      <p:bldP spid="18" grpId="0" animBg="1"/>
      <p:bldP spid="18" grpId="1"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407"/>
          <a:stretch/>
        </p:blipFill>
        <p:spPr>
          <a:xfrm>
            <a:off x="1542933" y="1621501"/>
            <a:ext cx="7863840" cy="1000581"/>
          </a:xfrm>
          <a:prstGeom prst="rect">
            <a:avLst/>
          </a:prstGeom>
        </p:spPr>
      </p:pic>
      <p:sp>
        <p:nvSpPr>
          <p:cNvPr id="2" name="TextBox 1">
            <a:extLst>
              <a:ext uri="{FF2B5EF4-FFF2-40B4-BE49-F238E27FC236}">
                <a16:creationId xmlns:a16="http://schemas.microsoft.com/office/drawing/2014/main" id="{A5F58DF9-BFF6-0C0F-BB4A-E15B3254121B}"/>
              </a:ext>
            </a:extLst>
          </p:cNvPr>
          <p:cNvSpPr txBox="1"/>
          <p:nvPr/>
        </p:nvSpPr>
        <p:spPr>
          <a:xfrm>
            <a:off x="1792525" y="5903924"/>
            <a:ext cx="3908314"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ogrenci-dekanligi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5" name="Picture 4">
            <a:extLst>
              <a:ext uri="{FF2B5EF4-FFF2-40B4-BE49-F238E27FC236}">
                <a16:creationId xmlns:a16="http://schemas.microsoft.com/office/drawing/2014/main" id="{B9139ADF-94C1-18BC-3D67-686C71B5EE64}"/>
              </a:ext>
            </a:extLst>
          </p:cNvPr>
          <p:cNvPicPr>
            <a:picLocks noChangeAspect="1"/>
          </p:cNvPicPr>
          <p:nvPr/>
        </p:nvPicPr>
        <p:blipFill rotWithShape="1">
          <a:blip r:embed="rId5"/>
          <a:srcRect b="20227"/>
          <a:stretch/>
        </p:blipFill>
        <p:spPr>
          <a:xfrm>
            <a:off x="2385961" y="2839978"/>
            <a:ext cx="6177784" cy="2846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3008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5E1A6FD8-7E92-815E-5CD2-13F2F2D8646C}"/>
              </a:ext>
            </a:extLst>
          </p:cNvPr>
          <p:cNvSpPr txBox="1"/>
          <p:nvPr/>
        </p:nvSpPr>
        <p:spPr>
          <a:xfrm>
            <a:off x="1592006" y="2972933"/>
            <a:ext cx="7814768" cy="2486171"/>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 Dekanlığı,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 karşılaşacakları </a:t>
            </a:r>
            <a:r>
              <a:rPr lang="tr-TR" sz="1600" dirty="0">
                <a:solidFill>
                  <a:srgbClr val="404042"/>
                </a:solidFill>
                <a:latin typeface="Helvetica Neue Light" panose="02000403000000020004" pitchFamily="2" charset="0"/>
                <a:ea typeface="Helvetica Neue Light" panose="02000403000000020004" pitchFamily="2" charset="0"/>
              </a:rPr>
              <a:t>barınma, yemek, ulaşım ve sağlık gibi temel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sorunları tespitinde ve çözüme kavuşturulmasına katkı sağlamak</a:t>
            </a:r>
            <a:r>
              <a:rPr lang="tr-TR" sz="1600" dirty="0">
                <a:solidFill>
                  <a:srgbClr val="404042"/>
                </a:solidFill>
                <a:latin typeface="Helvetica Neue Light" panose="02000403000000020004" pitchFamily="2" charset="0"/>
                <a:ea typeface="Helvetica Neue Light" panose="02000403000000020004" pitchFamily="2" charset="0"/>
              </a:rPr>
              <a:t>, kültür-sanat-sportif faaliyetlere katkı sağlamak ve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hayatına uyumlarını kolaylaştırıcı faaliyetler </a:t>
            </a:r>
            <a:r>
              <a:rPr lang="tr-TR" sz="1600" dirty="0">
                <a:solidFill>
                  <a:srgbClr val="404042"/>
                </a:solidFill>
                <a:latin typeface="Helvetica Neue Light" panose="02000403000000020004" pitchFamily="2" charset="0"/>
                <a:ea typeface="Helvetica Neue Light" panose="02000403000000020004" pitchFamily="2" charset="0"/>
              </a:rPr>
              <a:t>sunmaktadır.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a:t>
            </a:r>
            <a:r>
              <a:rPr lang="tr-TR" sz="1600" dirty="0">
                <a:solidFill>
                  <a:srgbClr val="404042"/>
                </a:solidFill>
                <a:latin typeface="Helvetica Neue Light" panose="02000403000000020004" pitchFamily="2" charset="0"/>
                <a:ea typeface="Helvetica Neue Light" panose="02000403000000020004" pitchFamily="2" charset="0"/>
              </a:rPr>
              <a:t> üniversitedeki akademik ve yaşam kalitesi ile ilgili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önerilerini, soru ve sorunlarını paylaşabilecekleri</a:t>
            </a:r>
            <a:r>
              <a:rPr lang="tr-TR" sz="1600" dirty="0">
                <a:solidFill>
                  <a:srgbClr val="404042"/>
                </a:solidFill>
                <a:latin typeface="Helvetica Neue Light" panose="02000403000000020004" pitchFamily="2" charset="0"/>
                <a:ea typeface="Helvetica Neue Light" panose="02000403000000020004" pitchFamily="2" charset="0"/>
              </a:rPr>
              <a:t> çözüm odaklı bir birimdir.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Öğrencilerin ihtiyaç duydukları anlarda, genel veya bireysel akademik veya idari sorunlarını, her konudaki dilek, istek ve önerilerini,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yönetimine aktarmada köprü vazifesi </a:t>
            </a:r>
            <a:r>
              <a:rPr lang="tr-TR" sz="1600" dirty="0">
                <a:solidFill>
                  <a:srgbClr val="404042"/>
                </a:solidFill>
                <a:latin typeface="Helvetica Neue Light" panose="02000403000000020004" pitchFamily="2" charset="0"/>
                <a:ea typeface="Helvetica Neue Light" panose="02000403000000020004" pitchFamily="2" charset="0"/>
              </a:rPr>
              <a:t>görür.</a:t>
            </a:r>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685"/>
          <a:stretch/>
        </p:blipFill>
        <p:spPr>
          <a:xfrm>
            <a:off x="1542933" y="1621502"/>
            <a:ext cx="7863840" cy="984117"/>
          </a:xfrm>
          <a:prstGeom prst="rect">
            <a:avLst/>
          </a:prstGeom>
        </p:spPr>
      </p:pic>
    </p:spTree>
    <p:extLst>
      <p:ext uri="{BB962C8B-B14F-4D97-AF65-F5344CB8AC3E}">
        <p14:creationId xmlns:p14="http://schemas.microsoft.com/office/powerpoint/2010/main" val="3130489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Oryantasyon Açık Dersi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6" name="Picture 5">
            <a:extLst>
              <a:ext uri="{FF2B5EF4-FFF2-40B4-BE49-F238E27FC236}">
                <a16:creationId xmlns:a16="http://schemas.microsoft.com/office/drawing/2014/main" id="{DB1AEFAD-BEBA-06E1-853A-A5AA5793EA19}"/>
              </a:ext>
            </a:extLst>
          </p:cNvPr>
          <p:cNvPicPr>
            <a:picLocks noChangeAspect="1"/>
          </p:cNvPicPr>
          <p:nvPr/>
        </p:nvPicPr>
        <p:blipFill rotWithShape="1">
          <a:blip r:embed="rId3"/>
          <a:srcRect t="38699"/>
          <a:stretch/>
        </p:blipFill>
        <p:spPr>
          <a:xfrm>
            <a:off x="1659891" y="3056861"/>
            <a:ext cx="6129942" cy="3046228"/>
          </a:xfrm>
          <a:prstGeom prst="rect">
            <a:avLst/>
          </a:prstGeom>
        </p:spPr>
      </p:pic>
      <p:pic>
        <p:nvPicPr>
          <p:cNvPr id="9" name="Picture 8">
            <a:extLst>
              <a:ext uri="{FF2B5EF4-FFF2-40B4-BE49-F238E27FC236}">
                <a16:creationId xmlns:a16="http://schemas.microsoft.com/office/drawing/2014/main" id="{251E50E0-6C16-3213-3C4B-03BE3306C6F0}"/>
              </a:ext>
            </a:extLst>
          </p:cNvPr>
          <p:cNvPicPr>
            <a:picLocks noChangeAspect="1"/>
          </p:cNvPicPr>
          <p:nvPr/>
        </p:nvPicPr>
        <p:blipFill>
          <a:blip r:embed="rId4"/>
          <a:stretch>
            <a:fillRect/>
          </a:stretch>
        </p:blipFill>
        <p:spPr>
          <a:xfrm>
            <a:off x="1542933" y="1621499"/>
            <a:ext cx="7772400" cy="1143595"/>
          </a:xfrm>
          <a:prstGeom prst="rect">
            <a:avLst/>
          </a:prstGeom>
        </p:spPr>
      </p:pic>
    </p:spTree>
    <p:extLst>
      <p:ext uri="{BB962C8B-B14F-4D97-AF65-F5344CB8AC3E}">
        <p14:creationId xmlns:p14="http://schemas.microsoft.com/office/powerpoint/2010/main" val="792604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6E1447-C589-FB53-2590-192B70681916}"/>
              </a:ext>
            </a:extLst>
          </p:cNvPr>
          <p:cNvSpPr/>
          <p:nvPr/>
        </p:nvSpPr>
        <p:spPr>
          <a:xfrm>
            <a:off x="6447451" y="1621498"/>
            <a:ext cx="4904520" cy="42642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Soru-Cevap Bölümü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429330" y="2956667"/>
            <a:ext cx="3763349"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Programımıza katıldığınız için teşekkür ederiz.</a:t>
            </a:r>
          </a:p>
        </p:txBody>
      </p:sp>
    </p:spTree>
    <p:extLst>
      <p:ext uri="{BB962C8B-B14F-4D97-AF65-F5344CB8AC3E}">
        <p14:creationId xmlns:p14="http://schemas.microsoft.com/office/powerpoint/2010/main" val="3391728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Geri Bildirim </a:t>
            </a:r>
            <a:r>
              <a:rPr lang="tr-TR" dirty="0">
                <a:latin typeface="Helvetica Neue" panose="02000503000000020004" pitchFamily="2" charset="0"/>
                <a:ea typeface="Helvetica Neue" panose="02000503000000020004" pitchFamily="2" charset="0"/>
                <a:cs typeface="Helvetica Neue" panose="02000503000000020004" pitchFamily="2" charset="0"/>
              </a:rPr>
              <a:t>Anketi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008413" y="2178902"/>
            <a:ext cx="3763349" cy="3348609"/>
          </a:xfrm>
          <a:prstGeom prst="rect">
            <a:avLst/>
          </a:prstGeom>
          <a:noFill/>
        </p:spPr>
        <p:txBody>
          <a:bodyPr wrap="square" rtlCol="0">
            <a:spAutoFit/>
          </a:bodyPr>
          <a:lstStyle/>
          <a:p>
            <a:pPr marL="61913" defTabSz="914377">
              <a:lnSpc>
                <a:spcPct val="90000"/>
              </a:lnSpc>
              <a:spcBef>
                <a:spcPct val="0"/>
              </a:spcBef>
              <a:spcAft>
                <a:spcPts val="12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ekranda yer alan QR kodunu telefonunuzun kamerası yardımıyla okutunuz ve kısa anketimizi tamamlayınız.</a:t>
            </a:r>
          </a:p>
          <a:p>
            <a:pPr marL="61913" defTabSz="914377">
              <a:lnSpc>
                <a:spcPct val="90000"/>
              </a:lnSpc>
              <a:spcBef>
                <a:spcPct val="0"/>
              </a:spcBef>
              <a:spcAft>
                <a:spcPts val="6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Teşekkürler!</a:t>
            </a:r>
          </a:p>
        </p:txBody>
      </p:sp>
      <p:pic>
        <p:nvPicPr>
          <p:cNvPr id="9" name="Resim 8">
            <a:extLst>
              <a:ext uri="{FF2B5EF4-FFF2-40B4-BE49-F238E27FC236}">
                <a16:creationId xmlns:a16="http://schemas.microsoft.com/office/drawing/2014/main" id="{709189B3-5332-4A23-9805-4B5C196D3ACE}"/>
              </a:ext>
            </a:extLst>
          </p:cNvPr>
          <p:cNvPicPr>
            <a:picLocks noChangeAspect="1"/>
          </p:cNvPicPr>
          <p:nvPr/>
        </p:nvPicPr>
        <p:blipFill>
          <a:blip r:embed="rId3"/>
          <a:stretch>
            <a:fillRect/>
          </a:stretch>
        </p:blipFill>
        <p:spPr>
          <a:xfrm>
            <a:off x="7791568" y="2075652"/>
            <a:ext cx="2857500" cy="2857500"/>
          </a:xfrm>
          <a:prstGeom prst="rect">
            <a:avLst/>
          </a:prstGeom>
        </p:spPr>
      </p:pic>
    </p:spTree>
    <p:extLst>
      <p:ext uri="{BB962C8B-B14F-4D97-AF65-F5344CB8AC3E}">
        <p14:creationId xmlns:p14="http://schemas.microsoft.com/office/powerpoint/2010/main" val="85616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9B04B8A-601D-761D-57C0-E49D28FC2867}"/>
              </a:ext>
            </a:extLst>
          </p:cNvPr>
          <p:cNvSpPr/>
          <p:nvPr/>
        </p:nvSpPr>
        <p:spPr>
          <a:xfrm>
            <a:off x="8429169" y="1952149"/>
            <a:ext cx="3200400" cy="2077471"/>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668220" y="1937702"/>
            <a:ext cx="3200400" cy="1825973"/>
          </a:xfrm>
          <a:prstGeom prst="roundRect">
            <a:avLst/>
          </a:prstGeom>
          <a:solidFill>
            <a:schemeClr val="bg1">
              <a:lumMod val="9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5" name="TextBox 94">
            <a:extLst>
              <a:ext uri="{FF2B5EF4-FFF2-40B4-BE49-F238E27FC236}">
                <a16:creationId xmlns:a16="http://schemas.microsoft.com/office/drawing/2014/main" id="{51170D4A-C690-0A48-809D-6071C9725CD9}"/>
              </a:ext>
            </a:extLst>
          </p:cNvPr>
          <p:cNvSpPr txBox="1"/>
          <p:nvPr/>
        </p:nvSpPr>
        <p:spPr>
          <a:xfrm>
            <a:off x="2168594" y="2449797"/>
            <a:ext cx="2224940" cy="1166986"/>
          </a:xfrm>
          <a:prstGeom prst="rect">
            <a:avLst/>
          </a:prstGeom>
          <a:noFill/>
        </p:spPr>
        <p:txBody>
          <a:bodyPr wrap="square" lIns="0" rIns="0" rtlCol="0" anchor="b">
            <a:spAutoFit/>
          </a:bodyPr>
          <a:lstStyle/>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Çocuk ve Bilim Eğitimi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Çoklu Yetenek Tarama ve Yönlendirme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Kariyer Planlama ve Mezun İzleme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Öğretme ve Öğrenmeyi Geliştirme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Psikolojik Danışma ve Rehberlik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Sürekli Eğitim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Türkçe Öğretimi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Üstün Yetenekliler Eğitimi UAM</a:t>
            </a: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a:t>
            </a:r>
          </a:p>
        </p:txBody>
      </p:sp>
      <p:sp>
        <p:nvSpPr>
          <p:cNvPr id="34" name="TextBox 33">
            <a:extLst>
              <a:ext uri="{FF2B5EF4-FFF2-40B4-BE49-F238E27FC236}">
                <a16:creationId xmlns:a16="http://schemas.microsoft.com/office/drawing/2014/main" id="{55099387-CD5E-1342-8132-732D576CAF21}"/>
              </a:ext>
            </a:extLst>
          </p:cNvPr>
          <p:cNvSpPr txBox="1"/>
          <p:nvPr/>
        </p:nvSpPr>
        <p:spPr>
          <a:xfrm>
            <a:off x="8701860" y="2030041"/>
            <a:ext cx="2076975" cy="338554"/>
          </a:xfrm>
          <a:prstGeom prst="rect">
            <a:avLst/>
          </a:prstGeom>
          <a:noFill/>
        </p:spPr>
        <p:txBody>
          <a:bodyPr wrap="square" lIns="0" rIns="0" rtlCol="0" anchor="b">
            <a:spAutoFit/>
          </a:bodyPr>
          <a:lstStyle/>
          <a:p>
            <a:r>
              <a:rPr lang="en-US" sz="1600" noProof="1">
                <a:solidFill>
                  <a:srgbClr val="E1082C"/>
                </a:solidFill>
                <a:latin typeface="Helvetica Neue Medium" panose="02000503000000020004" pitchFamily="2" charset="0"/>
                <a:ea typeface="Helvetica Neue Medium" panose="02000503000000020004" pitchFamily="2" charset="0"/>
                <a:cs typeface="Helvetica Neue Medium" panose="02000503000000020004" pitchFamily="2" charset="0"/>
              </a:rPr>
              <a:t>Klinik &amp; Sağlık</a:t>
            </a:r>
          </a:p>
        </p:txBody>
      </p:sp>
      <p:sp>
        <p:nvSpPr>
          <p:cNvPr id="12" name="TextBox 11">
            <a:extLst>
              <a:ext uri="{FF2B5EF4-FFF2-40B4-BE49-F238E27FC236}">
                <a16:creationId xmlns:a16="http://schemas.microsoft.com/office/drawing/2014/main" id="{EF33BC0D-E910-AA52-EC7A-2715DAE6B295}"/>
              </a:ext>
            </a:extLst>
          </p:cNvPr>
          <p:cNvSpPr txBox="1"/>
          <p:nvPr/>
        </p:nvSpPr>
        <p:spPr>
          <a:xfrm>
            <a:off x="8791913" y="2445869"/>
            <a:ext cx="2582669" cy="1302921"/>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Akupunktur ve Tamamlayıcı Tıp Yöntemleri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Aşı Geliştirme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İş Sağlığı ve İş Güvenliği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Klinik Araştırma, Geliştirme ve Tasarım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Organ Nakli Eğitim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Sağlık AUM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Tıbbi Aromatik Bitki ve İlaç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Tıbbi Deneysel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Veterinerlikte Aşı ve Biyolojik Ürün Geliştirme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Rounded Rectangle 15">
            <a:extLst>
              <a:ext uri="{FF2B5EF4-FFF2-40B4-BE49-F238E27FC236}">
                <a16:creationId xmlns:a16="http://schemas.microsoft.com/office/drawing/2014/main" id="{F4FDD4A8-3DC1-AE13-4A73-FF209C9678A7}"/>
              </a:ext>
            </a:extLst>
          </p:cNvPr>
          <p:cNvSpPr/>
          <p:nvPr/>
        </p:nvSpPr>
        <p:spPr>
          <a:xfrm>
            <a:off x="5047408" y="5094759"/>
            <a:ext cx="3200400" cy="1272287"/>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7" name="Rounded Rectangle 16">
            <a:extLst>
              <a:ext uri="{FF2B5EF4-FFF2-40B4-BE49-F238E27FC236}">
                <a16:creationId xmlns:a16="http://schemas.microsoft.com/office/drawing/2014/main" id="{90B5E87B-D2F4-F31A-EFB4-73DAFD49AFDB}"/>
              </a:ext>
            </a:extLst>
          </p:cNvPr>
          <p:cNvSpPr/>
          <p:nvPr/>
        </p:nvSpPr>
        <p:spPr>
          <a:xfrm>
            <a:off x="5047409" y="1949632"/>
            <a:ext cx="3202971" cy="181404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8" name="TextBox 17">
            <a:extLst>
              <a:ext uri="{FF2B5EF4-FFF2-40B4-BE49-F238E27FC236}">
                <a16:creationId xmlns:a16="http://schemas.microsoft.com/office/drawing/2014/main" id="{9DDC3592-0317-0170-166B-A03B5A2EEF81}"/>
              </a:ext>
            </a:extLst>
          </p:cNvPr>
          <p:cNvSpPr txBox="1"/>
          <p:nvPr/>
        </p:nvSpPr>
        <p:spPr>
          <a:xfrm>
            <a:off x="5298779" y="2044450"/>
            <a:ext cx="2833839" cy="338554"/>
          </a:xfrm>
          <a:prstGeom prst="rect">
            <a:avLst/>
          </a:prstGeom>
          <a:noFill/>
        </p:spPr>
        <p:txBody>
          <a:bodyPr wrap="square" lIns="0" rIns="0" rtlCol="0" anchor="b">
            <a:spAutoFit/>
          </a:bodyPr>
          <a:lstStyle/>
          <a:p>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Temel Bilimler </a:t>
            </a:r>
            <a:r>
              <a:rPr lang="en-US" sz="1600" noProof="1">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&amp;</a:t>
            </a:r>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 Mühendislik</a:t>
            </a:r>
            <a:endParaRPr lang="en-US"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Box 18">
            <a:extLst>
              <a:ext uri="{FF2B5EF4-FFF2-40B4-BE49-F238E27FC236}">
                <a16:creationId xmlns:a16="http://schemas.microsoft.com/office/drawing/2014/main" id="{1674A719-DF96-2F5E-BA67-577910E0EC88}"/>
              </a:ext>
            </a:extLst>
          </p:cNvPr>
          <p:cNvSpPr txBox="1"/>
          <p:nvPr/>
        </p:nvSpPr>
        <p:spPr>
          <a:xfrm>
            <a:off x="5408202" y="2446865"/>
            <a:ext cx="2634359" cy="1166986"/>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Astrofizik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Bilgisayar Bilimleri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Deprem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Doğu Anadolu Kentsel Projeler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Doğu Anadolu Yüksek Teknoloji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Nano Bilim ve Nano Mühendislik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Ulaştırma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Yüksek Başarımlı Hesaplama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a16="http://schemas.microsoft.com/office/drawing/2014/main" id="{11F712DD-194F-D81B-6BF7-20B96E766332}"/>
              </a:ext>
            </a:extLst>
          </p:cNvPr>
          <p:cNvSpPr txBox="1"/>
          <p:nvPr/>
        </p:nvSpPr>
        <p:spPr>
          <a:xfrm>
            <a:off x="5307913" y="5215408"/>
            <a:ext cx="2076975" cy="338554"/>
          </a:xfrm>
          <a:prstGeom prst="rect">
            <a:avLst/>
          </a:prstGeom>
          <a:noFill/>
        </p:spPr>
        <p:txBody>
          <a:bodyPr wrap="square" lIns="0" rIns="0" rtlCol="0" anchor="b">
            <a:spAutoFit/>
          </a:bodyPr>
          <a:lstStyle/>
          <a:p>
            <a:r>
              <a:rPr lang="en-US" sz="1600" noProof="1">
                <a:solidFill>
                  <a:schemeClr val="accent2">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Tarih &amp; Kültür</a:t>
            </a:r>
          </a:p>
        </p:txBody>
      </p:sp>
      <p:sp>
        <p:nvSpPr>
          <p:cNvPr id="21" name="TextBox 20">
            <a:extLst>
              <a:ext uri="{FF2B5EF4-FFF2-40B4-BE49-F238E27FC236}">
                <a16:creationId xmlns:a16="http://schemas.microsoft.com/office/drawing/2014/main" id="{CDA30C91-BB04-DCBA-1662-8962880B5CAE}"/>
              </a:ext>
            </a:extLst>
          </p:cNvPr>
          <p:cNvSpPr txBox="1"/>
          <p:nvPr/>
        </p:nvSpPr>
        <p:spPr>
          <a:xfrm>
            <a:off x="5388989" y="5598209"/>
            <a:ext cx="2352853"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Avrasya İpekyolu Üniversiteleri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Kudüs Çalışmaları UAM</a:t>
            </a:r>
            <a:endPar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Orta Doğu Ve Orta Asya - Kafkaslar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Türk - Ermeni İlişkileri Araştırma Merkezi</a:t>
            </a:r>
            <a:r>
              <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25" name="Rounded Rectangle 24">
            <a:extLst>
              <a:ext uri="{FF2B5EF4-FFF2-40B4-BE49-F238E27FC236}">
                <a16:creationId xmlns:a16="http://schemas.microsoft.com/office/drawing/2014/main" id="{E8508BA5-91A6-5080-FF09-19766BF118E9}"/>
              </a:ext>
            </a:extLst>
          </p:cNvPr>
          <p:cNvSpPr/>
          <p:nvPr/>
        </p:nvSpPr>
        <p:spPr>
          <a:xfrm>
            <a:off x="8429169" y="4289576"/>
            <a:ext cx="3200400" cy="207747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6" name="Rounded Rectangle 25">
            <a:extLst>
              <a:ext uri="{FF2B5EF4-FFF2-40B4-BE49-F238E27FC236}">
                <a16:creationId xmlns:a16="http://schemas.microsoft.com/office/drawing/2014/main" id="{FD311679-ED2F-A064-68EB-7E4BD4A6EEBA}"/>
              </a:ext>
            </a:extLst>
          </p:cNvPr>
          <p:cNvSpPr/>
          <p:nvPr/>
        </p:nvSpPr>
        <p:spPr>
          <a:xfrm>
            <a:off x="1662544" y="5291081"/>
            <a:ext cx="3200400" cy="1075965"/>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7" name="TextBox 26">
            <a:extLst>
              <a:ext uri="{FF2B5EF4-FFF2-40B4-BE49-F238E27FC236}">
                <a16:creationId xmlns:a16="http://schemas.microsoft.com/office/drawing/2014/main" id="{DE1BB6B3-A047-3503-25DA-8F247FB5296A}"/>
              </a:ext>
            </a:extLst>
          </p:cNvPr>
          <p:cNvSpPr txBox="1"/>
          <p:nvPr/>
        </p:nvSpPr>
        <p:spPr>
          <a:xfrm>
            <a:off x="1946375" y="5370177"/>
            <a:ext cx="2300133" cy="338554"/>
          </a:xfrm>
          <a:prstGeom prst="rect">
            <a:avLst/>
          </a:prstGeom>
          <a:noFill/>
        </p:spPr>
        <p:txBody>
          <a:bodyPr wrap="square" lIns="0" rIns="0" rtlCol="0" anchor="b">
            <a:spAutoFit/>
          </a:bodyPr>
          <a:lstStyle/>
          <a:p>
            <a:r>
              <a:rPr lang="en-US" sz="1600" noProof="1">
                <a:solidFill>
                  <a:srgbClr val="942092"/>
                </a:solidFill>
                <a:latin typeface="Helvetica Neue Medium" panose="02000503000000020004" pitchFamily="2" charset="0"/>
                <a:ea typeface="Helvetica Neue Medium" panose="02000503000000020004" pitchFamily="2" charset="0"/>
                <a:cs typeface="Helvetica Neue Medium" panose="02000503000000020004" pitchFamily="2" charset="0"/>
              </a:rPr>
              <a:t>Spor &amp; Sanat</a:t>
            </a:r>
          </a:p>
        </p:txBody>
      </p:sp>
      <p:sp>
        <p:nvSpPr>
          <p:cNvPr id="29" name="TextBox 28">
            <a:extLst>
              <a:ext uri="{FF2B5EF4-FFF2-40B4-BE49-F238E27FC236}">
                <a16:creationId xmlns:a16="http://schemas.microsoft.com/office/drawing/2014/main" id="{D0E6CEE8-B2C2-9791-F0DA-E35908EBCADE}"/>
              </a:ext>
            </a:extLst>
          </p:cNvPr>
          <p:cNvSpPr txBox="1"/>
          <p:nvPr/>
        </p:nvSpPr>
        <p:spPr>
          <a:xfrm>
            <a:off x="2032250" y="5741454"/>
            <a:ext cx="2361283" cy="487313"/>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Spor Bilimleri UAM</a:t>
            </a:r>
          </a:p>
          <a:p>
            <a:pPr marL="115888" marR="0" lvl="0" indent="-115888">
              <a:spcBef>
                <a:spcPts val="0"/>
              </a:spcBef>
              <a:spcAft>
                <a:spcPts val="100"/>
              </a:spcAft>
              <a:buClr>
                <a:srgbClr val="404040"/>
              </a:buClr>
              <a:buFont typeface="Wingdings" pitchFamily="2" charset="2"/>
              <a:buChar char="§"/>
            </a:pPr>
            <a:r>
              <a:rPr lang="tr-TR"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rPr>
              <a:t>Halı Kilim ve El Sanatları UAM</a:t>
            </a:r>
            <a:endParaRPr lang="en-US"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Moda ve Tekstil Tasarım Eğitim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TextBox 29">
            <a:extLst>
              <a:ext uri="{FF2B5EF4-FFF2-40B4-BE49-F238E27FC236}">
                <a16:creationId xmlns:a16="http://schemas.microsoft.com/office/drawing/2014/main" id="{CBEC22B5-BBB6-7100-80B5-88322D29DDCB}"/>
              </a:ext>
            </a:extLst>
          </p:cNvPr>
          <p:cNvSpPr txBox="1"/>
          <p:nvPr/>
        </p:nvSpPr>
        <p:spPr>
          <a:xfrm>
            <a:off x="8701860" y="4477076"/>
            <a:ext cx="2798246" cy="338554"/>
          </a:xfrm>
          <a:prstGeom prst="rect">
            <a:avLst/>
          </a:prstGeom>
          <a:noFill/>
        </p:spPr>
        <p:txBody>
          <a:bodyPr wrap="square" lIns="0" rIns="0" rtlCol="0" anchor="b">
            <a:spAutoFit/>
          </a:bodyPr>
          <a:lstStyle/>
          <a:p>
            <a:r>
              <a:rPr lang="en-US" sz="1600" noProof="1">
                <a:solidFill>
                  <a:srgbClr val="9C1F24"/>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Sorunlar</a:t>
            </a:r>
          </a:p>
        </p:txBody>
      </p:sp>
      <p:sp>
        <p:nvSpPr>
          <p:cNvPr id="31" name="TextBox 30">
            <a:extLst>
              <a:ext uri="{FF2B5EF4-FFF2-40B4-BE49-F238E27FC236}">
                <a16:creationId xmlns:a16="http://schemas.microsoft.com/office/drawing/2014/main" id="{6A5749EB-A5D5-4702-3AF9-9DED7CBB7D2E}"/>
              </a:ext>
            </a:extLst>
          </p:cNvPr>
          <p:cNvSpPr txBox="1"/>
          <p:nvPr/>
        </p:nvSpPr>
        <p:spPr>
          <a:xfrm>
            <a:off x="8791913" y="4936925"/>
            <a:ext cx="2679651" cy="1154162"/>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Çevre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Engelli, Yaşlı ve Gazi Araştırma ve Mükemmeliyet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İnsan Hakları ve Şiddetle Mücadele Bilincini Güçlendirme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İnsani Değerler Eğitimi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Kadın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Toplumsal Araştırmalar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Toplumsal Duyarlılık Projeleri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Rounded Rectangle 35">
            <a:extLst>
              <a:ext uri="{FF2B5EF4-FFF2-40B4-BE49-F238E27FC236}">
                <a16:creationId xmlns:a16="http://schemas.microsoft.com/office/drawing/2014/main" id="{2E2EB88F-60EB-3993-6055-0D595E1E2CDC}"/>
              </a:ext>
            </a:extLst>
          </p:cNvPr>
          <p:cNvSpPr/>
          <p:nvPr/>
        </p:nvSpPr>
        <p:spPr>
          <a:xfrm>
            <a:off x="5047408" y="3961145"/>
            <a:ext cx="3200400" cy="94544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7" name="TextBox 36">
            <a:extLst>
              <a:ext uri="{FF2B5EF4-FFF2-40B4-BE49-F238E27FC236}">
                <a16:creationId xmlns:a16="http://schemas.microsoft.com/office/drawing/2014/main" id="{9933436D-4CDF-6DDE-5D92-98A82C77B1D8}"/>
              </a:ext>
            </a:extLst>
          </p:cNvPr>
          <p:cNvSpPr txBox="1"/>
          <p:nvPr/>
        </p:nvSpPr>
        <p:spPr>
          <a:xfrm>
            <a:off x="5298930" y="4078511"/>
            <a:ext cx="2076975" cy="338554"/>
          </a:xfrm>
          <a:prstGeom prst="rect">
            <a:avLst/>
          </a:prstGeom>
          <a:noFill/>
        </p:spPr>
        <p:txBody>
          <a:bodyPr wrap="square" lIns="0" rIns="0" rtlCol="0" anchor="b">
            <a:spAutoFit/>
          </a:bodyPr>
          <a:lstStyle/>
          <a:p>
            <a:r>
              <a:rPr lang="en-US" sz="1600" noProof="1">
                <a:solidFill>
                  <a:srgbClr val="282559"/>
                </a:solidFill>
                <a:latin typeface="Helvetica Neue Medium" panose="02000503000000020004" pitchFamily="2" charset="0"/>
                <a:ea typeface="Helvetica Neue Medium" panose="02000503000000020004" pitchFamily="2" charset="0"/>
                <a:cs typeface="Helvetica Neue Medium" panose="02000503000000020004" pitchFamily="2" charset="0"/>
              </a:rPr>
              <a:t>İş &amp; Ekonomi</a:t>
            </a:r>
          </a:p>
        </p:txBody>
      </p:sp>
      <p:sp>
        <p:nvSpPr>
          <p:cNvPr id="40" name="TextBox 39">
            <a:extLst>
              <a:ext uri="{FF2B5EF4-FFF2-40B4-BE49-F238E27FC236}">
                <a16:creationId xmlns:a16="http://schemas.microsoft.com/office/drawing/2014/main" id="{1181B977-22C9-5D67-1723-9B39F821C2F1}"/>
              </a:ext>
            </a:extLst>
          </p:cNvPr>
          <p:cNvSpPr txBox="1"/>
          <p:nvPr/>
        </p:nvSpPr>
        <p:spPr>
          <a:xfrm>
            <a:off x="5399190" y="4505159"/>
            <a:ext cx="2224940" cy="215444"/>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Finans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Rounded Rectangle 50">
            <a:extLst>
              <a:ext uri="{FF2B5EF4-FFF2-40B4-BE49-F238E27FC236}">
                <a16:creationId xmlns:a16="http://schemas.microsoft.com/office/drawing/2014/main" id="{5AA98D14-C92C-E42C-5AE0-7EBABD757272}"/>
              </a:ext>
            </a:extLst>
          </p:cNvPr>
          <p:cNvSpPr/>
          <p:nvPr/>
        </p:nvSpPr>
        <p:spPr>
          <a:xfrm>
            <a:off x="1662544" y="3906929"/>
            <a:ext cx="3200400" cy="120446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3" name="TextBox 52">
            <a:extLst>
              <a:ext uri="{FF2B5EF4-FFF2-40B4-BE49-F238E27FC236}">
                <a16:creationId xmlns:a16="http://schemas.microsoft.com/office/drawing/2014/main" id="{5467B5F6-366B-7260-4866-609BA8BFE542}"/>
              </a:ext>
            </a:extLst>
          </p:cNvPr>
          <p:cNvSpPr txBox="1"/>
          <p:nvPr/>
        </p:nvSpPr>
        <p:spPr>
          <a:xfrm>
            <a:off x="1955742" y="3978447"/>
            <a:ext cx="2076975" cy="338554"/>
          </a:xfrm>
          <a:prstGeom prst="rect">
            <a:avLst/>
          </a:prstGeom>
          <a:noFill/>
        </p:spPr>
        <p:txBody>
          <a:bodyPr wrap="square" lIns="0" rIns="0" rtlCol="0" anchor="b">
            <a:spAutoFit/>
          </a:bodyPr>
          <a:lstStyle/>
          <a:p>
            <a:r>
              <a:rPr lang="en-US" sz="1600" noProof="1">
                <a:solidFill>
                  <a:schemeClr val="accent6">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Ziraat</a:t>
            </a:r>
          </a:p>
        </p:txBody>
      </p:sp>
      <p:sp>
        <p:nvSpPr>
          <p:cNvPr id="56" name="TextBox 55">
            <a:extLst>
              <a:ext uri="{FF2B5EF4-FFF2-40B4-BE49-F238E27FC236}">
                <a16:creationId xmlns:a16="http://schemas.microsoft.com/office/drawing/2014/main" id="{F4070421-A470-4086-6E4C-DBC28F807A60}"/>
              </a:ext>
            </a:extLst>
          </p:cNvPr>
          <p:cNvSpPr txBox="1"/>
          <p:nvPr/>
        </p:nvSpPr>
        <p:spPr>
          <a:xfrm>
            <a:off x="2044704" y="4361248"/>
            <a:ext cx="2730808"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Bitkisel Üretim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Biyoçeşitlilik UAM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Gıda ve Hayvancılık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Oltu Havzası AUM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1955743" y="2040969"/>
            <a:ext cx="1056076" cy="338554"/>
          </a:xfrm>
          <a:prstGeom prst="rect">
            <a:avLst/>
          </a:prstGeom>
          <a:noFill/>
        </p:spPr>
        <p:txBody>
          <a:bodyPr wrap="square" lIns="0" rIns="0" rtlCol="0" anchor="b">
            <a:spAutoFit/>
          </a:bodyPr>
          <a:lstStyle/>
          <a:p>
            <a:r>
              <a:rPr lang="en-US" sz="1600" noProof="1">
                <a:solidFill>
                  <a:schemeClr val="accent2">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61" name="Rectangle 60">
            <a:extLst>
              <a:ext uri="{FF2B5EF4-FFF2-40B4-BE49-F238E27FC236}">
                <a16:creationId xmlns:a16="http://schemas.microsoft.com/office/drawing/2014/main" id="{47009B14-3FE8-492B-C3B9-2855915FFA70}"/>
              </a:ext>
            </a:extLst>
          </p:cNvPr>
          <p:cNvSpPr/>
          <p:nvPr/>
        </p:nvSpPr>
        <p:spPr>
          <a:xfrm>
            <a:off x="1963671" y="2449798"/>
            <a:ext cx="137160" cy="1178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282559"/>
              </a:solidFill>
            </a:endParaRPr>
          </a:p>
        </p:txBody>
      </p:sp>
      <p:sp>
        <p:nvSpPr>
          <p:cNvPr id="2" name="Rectangle 1">
            <a:extLst>
              <a:ext uri="{FF2B5EF4-FFF2-40B4-BE49-F238E27FC236}">
                <a16:creationId xmlns:a16="http://schemas.microsoft.com/office/drawing/2014/main" id="{F9D2B497-B262-2E1B-9F50-0B246868E03C}"/>
              </a:ext>
            </a:extLst>
          </p:cNvPr>
          <p:cNvSpPr/>
          <p:nvPr/>
        </p:nvSpPr>
        <p:spPr>
          <a:xfrm>
            <a:off x="5325910" y="2446865"/>
            <a:ext cx="137160" cy="117847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Rectangle 2">
            <a:extLst>
              <a:ext uri="{FF2B5EF4-FFF2-40B4-BE49-F238E27FC236}">
                <a16:creationId xmlns:a16="http://schemas.microsoft.com/office/drawing/2014/main" id="{5020092B-DA56-8766-A270-1C6026D1BFD5}"/>
              </a:ext>
            </a:extLst>
          </p:cNvPr>
          <p:cNvSpPr/>
          <p:nvPr/>
        </p:nvSpPr>
        <p:spPr>
          <a:xfrm>
            <a:off x="8701860" y="2408048"/>
            <a:ext cx="137160" cy="1359257"/>
          </a:xfrm>
          <a:prstGeom prst="rect">
            <a:avLst/>
          </a:prstGeom>
          <a:solidFill>
            <a:srgbClr val="D70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Rectangle 3">
            <a:extLst>
              <a:ext uri="{FF2B5EF4-FFF2-40B4-BE49-F238E27FC236}">
                <a16:creationId xmlns:a16="http://schemas.microsoft.com/office/drawing/2014/main" id="{18A70E6A-0B2B-64AC-90D6-2ADD98D1A23A}"/>
              </a:ext>
            </a:extLst>
          </p:cNvPr>
          <p:cNvSpPr/>
          <p:nvPr/>
        </p:nvSpPr>
        <p:spPr>
          <a:xfrm>
            <a:off x="1963671" y="4367351"/>
            <a:ext cx="137160" cy="61969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6">
                  <a:lumMod val="75000"/>
                </a:schemeClr>
              </a:solidFill>
            </a:endParaRPr>
          </a:p>
        </p:txBody>
      </p:sp>
      <p:sp>
        <p:nvSpPr>
          <p:cNvPr id="5" name="Rectangle 4">
            <a:extLst>
              <a:ext uri="{FF2B5EF4-FFF2-40B4-BE49-F238E27FC236}">
                <a16:creationId xmlns:a16="http://schemas.microsoft.com/office/drawing/2014/main" id="{25C4F08F-82FC-96BC-D717-A722562C220D}"/>
              </a:ext>
            </a:extLst>
          </p:cNvPr>
          <p:cNvSpPr/>
          <p:nvPr/>
        </p:nvSpPr>
        <p:spPr>
          <a:xfrm>
            <a:off x="5307914" y="5602530"/>
            <a:ext cx="137160" cy="63044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4">
                  <a:lumMod val="50000"/>
                </a:schemeClr>
              </a:solidFill>
            </a:endParaRPr>
          </a:p>
        </p:txBody>
      </p:sp>
      <p:sp>
        <p:nvSpPr>
          <p:cNvPr id="6" name="Rectangle 5">
            <a:extLst>
              <a:ext uri="{FF2B5EF4-FFF2-40B4-BE49-F238E27FC236}">
                <a16:creationId xmlns:a16="http://schemas.microsoft.com/office/drawing/2014/main" id="{67D1DE04-7A70-C663-BEF9-B32B9F33F733}"/>
              </a:ext>
            </a:extLst>
          </p:cNvPr>
          <p:cNvSpPr/>
          <p:nvPr/>
        </p:nvSpPr>
        <p:spPr>
          <a:xfrm>
            <a:off x="8701860" y="4909748"/>
            <a:ext cx="137160" cy="1231529"/>
          </a:xfrm>
          <a:prstGeom prst="rect">
            <a:avLst/>
          </a:prstGeom>
          <a:solidFill>
            <a:srgbClr val="9C1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Rectangle 6">
            <a:extLst>
              <a:ext uri="{FF2B5EF4-FFF2-40B4-BE49-F238E27FC236}">
                <a16:creationId xmlns:a16="http://schemas.microsoft.com/office/drawing/2014/main" id="{904ED5E1-3200-332C-F66C-F8A20CB0B516}"/>
              </a:ext>
            </a:extLst>
          </p:cNvPr>
          <p:cNvSpPr/>
          <p:nvPr/>
        </p:nvSpPr>
        <p:spPr>
          <a:xfrm>
            <a:off x="1955743" y="5752473"/>
            <a:ext cx="137160" cy="487313"/>
          </a:xfrm>
          <a:prstGeom prst="rect">
            <a:avLst/>
          </a:prstGeom>
          <a:solidFill>
            <a:srgbClr val="942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942092"/>
              </a:solidFill>
            </a:endParaRPr>
          </a:p>
        </p:txBody>
      </p:sp>
      <p:sp>
        <p:nvSpPr>
          <p:cNvPr id="10" name="Rectangle 9">
            <a:extLst>
              <a:ext uri="{FF2B5EF4-FFF2-40B4-BE49-F238E27FC236}">
                <a16:creationId xmlns:a16="http://schemas.microsoft.com/office/drawing/2014/main" id="{8C2BFEBF-55E2-711B-0CE5-811CEE9D1E1A}"/>
              </a:ext>
            </a:extLst>
          </p:cNvPr>
          <p:cNvSpPr/>
          <p:nvPr/>
        </p:nvSpPr>
        <p:spPr>
          <a:xfrm>
            <a:off x="5320409" y="4476939"/>
            <a:ext cx="137160" cy="271884"/>
          </a:xfrm>
          <a:prstGeom prst="rect">
            <a:avLst/>
          </a:prstGeom>
          <a:solidFill>
            <a:srgbClr val="282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282559"/>
              </a:solidFill>
            </a:endParaRPr>
          </a:p>
        </p:txBody>
      </p:sp>
    </p:spTree>
    <p:extLst>
      <p:ext uri="{BB962C8B-B14F-4D97-AF65-F5344CB8AC3E}">
        <p14:creationId xmlns:p14="http://schemas.microsoft.com/office/powerpoint/2010/main" val="97498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FFC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Toplumsal Katkı</a:t>
            </a:r>
          </a:p>
        </p:txBody>
      </p:sp>
      <p:pic>
        <p:nvPicPr>
          <p:cNvPr id="25" name="Picture 24">
            <a:extLst>
              <a:ext uri="{FF2B5EF4-FFF2-40B4-BE49-F238E27FC236}">
                <a16:creationId xmlns:a16="http://schemas.microsoft.com/office/drawing/2014/main" id="{E231A3BA-00EF-811C-226B-A65CEB1FBBFD}"/>
              </a:ext>
            </a:extLst>
          </p:cNvPr>
          <p:cNvPicPr>
            <a:picLocks noChangeAspect="1"/>
          </p:cNvPicPr>
          <p:nvPr/>
        </p:nvPicPr>
        <p:blipFill rotWithShape="1">
          <a:blip r:embed="rId3"/>
          <a:srcRect b="11160"/>
          <a:stretch/>
        </p:blipFill>
        <p:spPr>
          <a:xfrm>
            <a:off x="3075876" y="4249704"/>
            <a:ext cx="3021414" cy="2235586"/>
          </a:xfrm>
          <a:prstGeom prst="rect">
            <a:avLst/>
          </a:prstGeom>
        </p:spPr>
      </p:pic>
      <p:pic>
        <p:nvPicPr>
          <p:cNvPr id="27" name="Picture 26">
            <a:extLst>
              <a:ext uri="{FF2B5EF4-FFF2-40B4-BE49-F238E27FC236}">
                <a16:creationId xmlns:a16="http://schemas.microsoft.com/office/drawing/2014/main" id="{50BCE9C5-5B87-6050-7D98-FE283950DC54}"/>
              </a:ext>
            </a:extLst>
          </p:cNvPr>
          <p:cNvPicPr>
            <a:picLocks noChangeAspect="1"/>
          </p:cNvPicPr>
          <p:nvPr/>
        </p:nvPicPr>
        <p:blipFill rotWithShape="1">
          <a:blip r:embed="rId4"/>
          <a:srcRect b="11940"/>
          <a:stretch/>
        </p:blipFill>
        <p:spPr>
          <a:xfrm>
            <a:off x="3075876" y="1879766"/>
            <a:ext cx="3048145" cy="2235586"/>
          </a:xfrm>
          <a:prstGeom prst="rect">
            <a:avLst/>
          </a:prstGeom>
        </p:spPr>
      </p:pic>
      <p:sp>
        <p:nvSpPr>
          <p:cNvPr id="31" name="TextBox 30">
            <a:extLst>
              <a:ext uri="{FF2B5EF4-FFF2-40B4-BE49-F238E27FC236}">
                <a16:creationId xmlns:a16="http://schemas.microsoft.com/office/drawing/2014/main" id="{C8E65B4D-1409-5B11-B907-623AFC3CF191}"/>
              </a:ext>
            </a:extLst>
          </p:cNvPr>
          <p:cNvSpPr txBox="1"/>
          <p:nvPr/>
        </p:nvSpPr>
        <p:spPr>
          <a:xfrm>
            <a:off x="1853720" y="3054756"/>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2020 Yılı</a:t>
            </a:r>
          </a:p>
        </p:txBody>
      </p:sp>
      <p:sp>
        <p:nvSpPr>
          <p:cNvPr id="32" name="TextBox 31">
            <a:extLst>
              <a:ext uri="{FF2B5EF4-FFF2-40B4-BE49-F238E27FC236}">
                <a16:creationId xmlns:a16="http://schemas.microsoft.com/office/drawing/2014/main" id="{990F0893-8BEE-00C9-0117-391B373FEA9C}"/>
              </a:ext>
            </a:extLst>
          </p:cNvPr>
          <p:cNvSpPr txBox="1"/>
          <p:nvPr/>
        </p:nvSpPr>
        <p:spPr>
          <a:xfrm>
            <a:off x="1853720" y="5421639"/>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2021 Yılı</a:t>
            </a:r>
          </a:p>
        </p:txBody>
      </p:sp>
      <p:sp>
        <p:nvSpPr>
          <p:cNvPr id="35" name="Rounded Rectangle 34">
            <a:extLst>
              <a:ext uri="{FF2B5EF4-FFF2-40B4-BE49-F238E27FC236}">
                <a16:creationId xmlns:a16="http://schemas.microsoft.com/office/drawing/2014/main" id="{D0796C81-26C8-2F7B-26D3-59892EC48BD5}"/>
              </a:ext>
            </a:extLst>
          </p:cNvPr>
          <p:cNvSpPr/>
          <p:nvPr/>
        </p:nvSpPr>
        <p:spPr>
          <a:xfrm>
            <a:off x="7062048" y="2972304"/>
            <a:ext cx="4419601" cy="2449335"/>
          </a:xfrm>
          <a:prstGeom prst="roundRect">
            <a:avLst/>
          </a:prstGeom>
          <a:solidFill>
            <a:schemeClr val="accent3">
              <a:lumMod val="50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6" name="TextBox 35">
            <a:extLst>
              <a:ext uri="{FF2B5EF4-FFF2-40B4-BE49-F238E27FC236}">
                <a16:creationId xmlns:a16="http://schemas.microsoft.com/office/drawing/2014/main" id="{B853286F-A2A7-D12E-74AF-A3FF3E2C00C7}"/>
              </a:ext>
            </a:extLst>
          </p:cNvPr>
          <p:cNvSpPr txBox="1"/>
          <p:nvPr/>
        </p:nvSpPr>
        <p:spPr>
          <a:xfrm>
            <a:off x="7302642" y="4281131"/>
            <a:ext cx="2091541" cy="830997"/>
          </a:xfrm>
          <a:prstGeom prst="rect">
            <a:avLst/>
          </a:prstGeom>
          <a:noFill/>
        </p:spPr>
        <p:txBody>
          <a:bodyPr wrap="square" rtlCol="0">
            <a:spAutoFit/>
          </a:bodyPr>
          <a:lstStyle/>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İzleme ve Değerlendirme Raporu</a:t>
            </a:r>
          </a:p>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Topluma Hizmet ve Sosyal Sorumluluk Kategorisi</a:t>
            </a:r>
          </a:p>
        </p:txBody>
      </p:sp>
      <p:sp>
        <p:nvSpPr>
          <p:cNvPr id="37" name="TextBox 36">
            <a:extLst>
              <a:ext uri="{FF2B5EF4-FFF2-40B4-BE49-F238E27FC236}">
                <a16:creationId xmlns:a16="http://schemas.microsoft.com/office/drawing/2014/main" id="{02B6AB4D-A35E-E981-0A76-C0D11FDB806C}"/>
              </a:ext>
            </a:extLst>
          </p:cNvPr>
          <p:cNvSpPr txBox="1"/>
          <p:nvPr/>
        </p:nvSpPr>
        <p:spPr>
          <a:xfrm>
            <a:off x="9655398" y="4288048"/>
            <a:ext cx="1299105" cy="830997"/>
          </a:xfrm>
          <a:prstGeom prst="rect">
            <a:avLst/>
          </a:prstGeom>
          <a:noFill/>
        </p:spPr>
        <p:txBody>
          <a:bodyPr wrap="square" rtlCol="0">
            <a:spAutoFit/>
          </a:bodyPr>
          <a:lstStyle/>
          <a:p>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Sosyal Sorumluluk Projeleri Sayısı alanında</a:t>
            </a:r>
          </a:p>
        </p:txBody>
      </p:sp>
      <p:sp>
        <p:nvSpPr>
          <p:cNvPr id="38" name="TextBox 37">
            <a:extLst>
              <a:ext uri="{FF2B5EF4-FFF2-40B4-BE49-F238E27FC236}">
                <a16:creationId xmlns:a16="http://schemas.microsoft.com/office/drawing/2014/main" id="{82B8B6CF-F644-0680-1CD4-42391D8DB48D}"/>
              </a:ext>
            </a:extLst>
          </p:cNvPr>
          <p:cNvSpPr txBox="1"/>
          <p:nvPr/>
        </p:nvSpPr>
        <p:spPr>
          <a:xfrm>
            <a:off x="9667514" y="3224033"/>
            <a:ext cx="1667988" cy="1031051"/>
          </a:xfrm>
          <a:prstGeom prst="rect">
            <a:avLst/>
          </a:prstGeom>
          <a:noFill/>
        </p:spPr>
        <p:txBody>
          <a:bodyPr wrap="square" rtlCol="0">
            <a:spAutoFit/>
          </a:bodyPr>
          <a:lstStyle/>
          <a:p>
            <a:pPr>
              <a:spcAft>
                <a:spcPts val="600"/>
              </a:spcAft>
            </a:pPr>
            <a:r>
              <a:rPr lang="tr-TR"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endParaRPr lang="tr-TR" sz="4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spcAft>
                <a:spcPts val="600"/>
              </a:spcAft>
            </a:pPr>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a:t>
            </a:r>
          </a:p>
        </p:txBody>
      </p:sp>
      <p:pic>
        <p:nvPicPr>
          <p:cNvPr id="40" name="Picture 2">
            <a:extLst>
              <a:ext uri="{FF2B5EF4-FFF2-40B4-BE49-F238E27FC236}">
                <a16:creationId xmlns:a16="http://schemas.microsoft.com/office/drawing/2014/main" id="{BCB4D7B6-FFC5-5E66-6E57-E4B4D07E8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643" y="2970118"/>
            <a:ext cx="2220053" cy="156966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7AAC2376-5772-CD39-67AA-C55D5EF1C79B}"/>
              </a:ext>
            </a:extLst>
          </p:cNvPr>
          <p:cNvSpPr/>
          <p:nvPr/>
        </p:nvSpPr>
        <p:spPr>
          <a:xfrm>
            <a:off x="9485659" y="3251224"/>
            <a:ext cx="49078" cy="19469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2" name="TextBox 41">
            <a:extLst>
              <a:ext uri="{FF2B5EF4-FFF2-40B4-BE49-F238E27FC236}">
                <a16:creationId xmlns:a16="http://schemas.microsoft.com/office/drawing/2014/main" id="{456BDEF6-EBB6-C35C-E085-FB99B4C8D191}"/>
              </a:ext>
            </a:extLst>
          </p:cNvPr>
          <p:cNvSpPr txBox="1"/>
          <p:nvPr/>
        </p:nvSpPr>
        <p:spPr>
          <a:xfrm>
            <a:off x="10501508" y="3368566"/>
            <a:ext cx="653618" cy="523220"/>
          </a:xfrm>
          <a:prstGeom prst="rect">
            <a:avLst/>
          </a:prstGeom>
          <a:noFill/>
        </p:spPr>
        <p:txBody>
          <a:bodyPr wrap="square" rtlCol="0">
            <a:spAutoFit/>
          </a:bodyPr>
          <a:lstStyle/>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2020</a:t>
            </a:r>
          </a:p>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2021</a:t>
            </a:r>
          </a:p>
        </p:txBody>
      </p:sp>
      <p:sp>
        <p:nvSpPr>
          <p:cNvPr id="43" name="Rectangle 42">
            <a:extLst>
              <a:ext uri="{FF2B5EF4-FFF2-40B4-BE49-F238E27FC236}">
                <a16:creationId xmlns:a16="http://schemas.microsoft.com/office/drawing/2014/main" id="{2EF4F09E-DC3E-5F4D-384F-D1623F1A37BB}"/>
              </a:ext>
            </a:extLst>
          </p:cNvPr>
          <p:cNvSpPr/>
          <p:nvPr/>
        </p:nvSpPr>
        <p:spPr>
          <a:xfrm flipH="1">
            <a:off x="1760458" y="4203984"/>
            <a:ext cx="4705352" cy="45719"/>
          </a:xfrm>
          <a:prstGeom prst="rect">
            <a:avLst/>
          </a:prstGeom>
          <a:solidFill>
            <a:srgbClr val="404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404042"/>
              </a:solidFill>
            </a:endParaRPr>
          </a:p>
        </p:txBody>
      </p:sp>
    </p:spTree>
    <p:extLst>
      <p:ext uri="{BB962C8B-B14F-4D97-AF65-F5344CB8AC3E}">
        <p14:creationId xmlns:p14="http://schemas.microsoft.com/office/powerpoint/2010/main" val="3940221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7550" algn="l"/>
            <a:r>
              <a:rPr lang="tr-TR" dirty="0">
                <a:latin typeface="Helvetica Neue" panose="02000503000000020004" pitchFamily="2" charset="0"/>
                <a:ea typeface="Helvetica Neue" panose="02000503000000020004" pitchFamily="2" charset="0"/>
                <a:cs typeface="Helvetica Neue" panose="02000503000000020004" pitchFamily="2" charset="0"/>
              </a:rPr>
              <a:t>Bir Araştırma Üniversitesinde Eğitime Başlıyorsunuz</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graphicFrame>
        <p:nvGraphicFramePr>
          <p:cNvPr id="9" name="Table 8">
            <a:extLst>
              <a:ext uri="{FF2B5EF4-FFF2-40B4-BE49-F238E27FC236}">
                <a16:creationId xmlns:a16="http://schemas.microsoft.com/office/drawing/2014/main" id="{4BC972ED-6AF4-4EB2-9CC7-DBA6370CCCFB}"/>
              </a:ext>
            </a:extLst>
          </p:cNvPr>
          <p:cNvGraphicFramePr>
            <a:graphicFrameLocks noGrp="1"/>
          </p:cNvGraphicFramePr>
          <p:nvPr>
            <p:extLst>
              <p:ext uri="{D42A27DB-BD31-4B8C-83A1-F6EECF244321}">
                <p14:modId xmlns:p14="http://schemas.microsoft.com/office/powerpoint/2010/main" val="3434905277"/>
              </p:ext>
            </p:extLst>
          </p:nvPr>
        </p:nvGraphicFramePr>
        <p:xfrm>
          <a:off x="1531185" y="1621499"/>
          <a:ext cx="5189552" cy="4919737"/>
        </p:xfrm>
        <a:graphic>
          <a:graphicData uri="http://schemas.openxmlformats.org/drawingml/2006/table">
            <a:tbl>
              <a:tblPr/>
              <a:tblGrid>
                <a:gridCol w="3491274">
                  <a:extLst>
                    <a:ext uri="{9D8B030D-6E8A-4147-A177-3AD203B41FA5}">
                      <a16:colId xmlns:a16="http://schemas.microsoft.com/office/drawing/2014/main" val="440076836"/>
                    </a:ext>
                  </a:extLst>
                </a:gridCol>
                <a:gridCol w="1698278">
                  <a:extLst>
                    <a:ext uri="{9D8B030D-6E8A-4147-A177-3AD203B41FA5}">
                      <a16:colId xmlns:a16="http://schemas.microsoft.com/office/drawing/2014/main" val="867669401"/>
                    </a:ext>
                  </a:extLst>
                </a:gridCol>
              </a:tblGrid>
              <a:tr h="365760">
                <a:tc>
                  <a:txBody>
                    <a:bodyPr/>
                    <a:lstStyle/>
                    <a:p>
                      <a:pPr algn="l"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YÖK Araştırma Üniversiteleri Listesi</a:t>
                      </a:r>
                    </a:p>
                  </a:txBody>
                  <a:tcPr marL="365760"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Türü</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55553542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Ankara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22208302"/>
                  </a:ext>
                </a:extLst>
              </a:tr>
              <a:tr h="197999">
                <a:tc>
                  <a:txBody>
                    <a:bodyPr/>
                    <a:lstStyle/>
                    <a:p>
                      <a:pPr lvl="0" algn="l" rtl="0" fontAlgn="ctr"/>
                      <a:r>
                        <a:rPr lang="tr-TR" sz="1100" b="1" i="0" u="none" strike="noStrike"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377" rtl="0" eaLnBrk="1" fontAlgn="ctr" latinLnBrk="0" hangingPunct="1"/>
                      <a:r>
                        <a:rPr lang="tr-TR" sz="1100" b="0" i="0" u="none" strike="noStrike" kern="1200"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252180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Boğaziçi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9296211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Bursa Uludağ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077992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Çukurova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58541013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Dokuz Eylül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85786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Ege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88402193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Erciyes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00765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Fırat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77012921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Gazi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567992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Gebze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64893363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Hacettepe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12681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İhsan Doğramacı Bilkent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02447891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307586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26418543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Üniversitesi-Cerrahpaşa</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38825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İzmir Yüksek Teknoloji Enstitüsü</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2340169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Karadeniz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6476597"/>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Koç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1647494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Marmara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233610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Orta Doğu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37657565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Sabancı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85586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Yıldız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96043125"/>
                  </a:ext>
                </a:extLst>
              </a:tr>
            </a:tbl>
          </a:graphicData>
        </a:graphic>
      </p:graphicFrame>
      <p:pic>
        <p:nvPicPr>
          <p:cNvPr id="1026" name="Picture 2">
            <a:extLst>
              <a:ext uri="{FF2B5EF4-FFF2-40B4-BE49-F238E27FC236}">
                <a16:creationId xmlns:a16="http://schemas.microsoft.com/office/drawing/2014/main" id="{4D9A092B-ED74-CDD0-5F00-E42D7A666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466" y="1552204"/>
            <a:ext cx="3181449" cy="18153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C40CD1A-5480-F64A-B464-98C67E802B13}"/>
              </a:ext>
            </a:extLst>
          </p:cNvPr>
          <p:cNvPicPr>
            <a:picLocks noChangeAspect="1"/>
          </p:cNvPicPr>
          <p:nvPr/>
        </p:nvPicPr>
        <p:blipFill rotWithShape="1">
          <a:blip r:embed="rId4"/>
          <a:srcRect l="15129" r="25793" b="36444"/>
          <a:stretch/>
        </p:blipFill>
        <p:spPr>
          <a:xfrm>
            <a:off x="7517499" y="3658149"/>
            <a:ext cx="3779384" cy="270889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F8F06F53-A1EE-3DE2-A1E0-2984E77E4CDA}"/>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831389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 Üniversitesi Nedir?</a:t>
            </a:r>
          </a:p>
        </p:txBody>
      </p:sp>
      <p:sp>
        <p:nvSpPr>
          <p:cNvPr id="3" name="Content Placeholder 2">
            <a:extLst>
              <a:ext uri="{FF2B5EF4-FFF2-40B4-BE49-F238E27FC236}">
                <a16:creationId xmlns:a16="http://schemas.microsoft.com/office/drawing/2014/main" id="{321A85A2-7EC5-EC47-89F4-BB6392ADF334}"/>
              </a:ext>
            </a:extLst>
          </p:cNvPr>
          <p:cNvSpPr>
            <a:spLocks noGrp="1"/>
          </p:cNvSpPr>
          <p:nvPr>
            <p:ph idx="1"/>
          </p:nvPr>
        </p:nvSpPr>
        <p:spPr>
          <a:xfrm>
            <a:off x="7458631" y="1639486"/>
            <a:ext cx="3818968" cy="3727639"/>
          </a:xfrm>
        </p:spPr>
        <p:txBody>
          <a:bodyPr>
            <a:noAutofit/>
          </a:bodyPr>
          <a:lstStyle/>
          <a:p>
            <a:pPr>
              <a:spcAft>
                <a:spcPts val="0"/>
              </a:spcAft>
            </a:pP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Araştırma üniversitelerinin tanımlanmış genel özellikleri (</a:t>
            </a:r>
            <a:r>
              <a:rPr lang="tr-TR" sz="1600" dirty="0" err="1">
                <a:latin typeface="Helvetica Neue Light" panose="02000403000000020004" pitchFamily="2" charset="0"/>
                <a:ea typeface="Helvetica Neue Light" panose="02000403000000020004" pitchFamily="2" charset="0"/>
                <a:cs typeface="Helvetica Neue" panose="02000503000000020004" pitchFamily="2" charset="0"/>
              </a:rPr>
              <a:t>Altbach</a:t>
            </a: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 2004</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Khoon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et. al., 2005);</a:t>
            </a:r>
          </a:p>
          <a:p>
            <a:pPr>
              <a:spcAft>
                <a:spcPts val="0"/>
              </a:spcAft>
            </a:pP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 nitelikte akademik kadro</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 araştırma sonuçları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eğitim öğretimde yüksek kalite</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fon kaynakları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araştırma olanakları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ve uluslararası yetenekli öğrenciler</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sp>
        <p:nvSpPr>
          <p:cNvPr id="7" name="Rectangle 6">
            <a:extLst>
              <a:ext uri="{FF2B5EF4-FFF2-40B4-BE49-F238E27FC236}">
                <a16:creationId xmlns:a16="http://schemas.microsoft.com/office/drawing/2014/main" id="{7A699801-755D-EE7A-A0A8-11F299A79150}"/>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8" name="Content Placeholder 3">
            <a:extLst>
              <a:ext uri="{FF2B5EF4-FFF2-40B4-BE49-F238E27FC236}">
                <a16:creationId xmlns:a16="http://schemas.microsoft.com/office/drawing/2014/main" id="{027AFEE7-CC5E-5196-C7BB-1F60BF32C9ED}"/>
              </a:ext>
            </a:extLst>
          </p:cNvPr>
          <p:cNvGraphicFramePr>
            <a:graphicFrameLocks/>
          </p:cNvGraphicFramePr>
          <p:nvPr>
            <p:extLst>
              <p:ext uri="{D42A27DB-BD31-4B8C-83A1-F6EECF244321}">
                <p14:modId xmlns:p14="http://schemas.microsoft.com/office/powerpoint/2010/main" val="290662258"/>
              </p:ext>
            </p:extLst>
          </p:nvPr>
        </p:nvGraphicFramePr>
        <p:xfrm>
          <a:off x="1542932" y="1621500"/>
          <a:ext cx="5480720" cy="4745544"/>
        </p:xfrm>
        <a:graphic>
          <a:graphicData uri="http://schemas.openxmlformats.org/drawingml/2006/table">
            <a:tbl>
              <a:tblPr firstRow="1" bandRow="1">
                <a:tableStyleId>{C083E6E3-FA7D-4D7B-A595-EF9225AFEA82}</a:tableStyleId>
              </a:tblPr>
              <a:tblGrid>
                <a:gridCol w="741940">
                  <a:extLst>
                    <a:ext uri="{9D8B030D-6E8A-4147-A177-3AD203B41FA5}">
                      <a16:colId xmlns:a16="http://schemas.microsoft.com/office/drawing/2014/main" val="2407468601"/>
                    </a:ext>
                  </a:extLst>
                </a:gridCol>
                <a:gridCol w="3389034">
                  <a:extLst>
                    <a:ext uri="{9D8B030D-6E8A-4147-A177-3AD203B41FA5}">
                      <a16:colId xmlns:a16="http://schemas.microsoft.com/office/drawing/2014/main" val="3252166307"/>
                    </a:ext>
                  </a:extLst>
                </a:gridCol>
                <a:gridCol w="1349746">
                  <a:extLst>
                    <a:ext uri="{9D8B030D-6E8A-4147-A177-3AD203B41FA5}">
                      <a16:colId xmlns:a16="http://schemas.microsoft.com/office/drawing/2014/main" val="1445882671"/>
                    </a:ext>
                  </a:extLst>
                </a:gridCol>
              </a:tblGrid>
              <a:tr h="649010">
                <a:tc gridSpan="3">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Dünyadaki Araştırma Üniversiteleri &amp; Sıralamaları</a:t>
                      </a:r>
                      <a:endParaRPr lang="en-US"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T="9144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17F7D"/>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696561546"/>
                  </a:ext>
                </a:extLst>
              </a:tr>
              <a:tr h="421154">
                <a:tc>
                  <a:txBody>
                    <a:body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Sıra</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Kurum</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Kuruluş Yılı</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Harvard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1636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3675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2</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California Üniversitesi, Berkeley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367538">
                <a:tc>
                  <a:txBody>
                    <a:body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3</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Stanford Üniversitesi (ABD)</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4</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Massachusetts Teknoloji Enstitüsü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1865</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5</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Cambridge Üniversitesi (İngiltere)</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1209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6</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California Teknoloji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7</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Princeton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1746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8</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Columbia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1754</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9</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Chicago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10</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lvl="0" algn="l" defTabSz="914377" rtl="0" eaLnBrk="1" latinLnBrk="0" hangingPunct="1"/>
                      <a:r>
                        <a:rPr lang="tr-TR" sz="1200" b="0" i="0" kern="1200" noProof="0" dirty="0">
                          <a:solidFill>
                            <a:srgbClr val="404042"/>
                          </a:solidFill>
                          <a:latin typeface="Helvetica Neue Light" panose="02000403000000020004" pitchFamily="2" charset="0"/>
                          <a:ea typeface="Helvetica Neue Light" panose="02000403000000020004" pitchFamily="2" charset="0"/>
                          <a:cs typeface="+mn-cs"/>
                        </a:rPr>
                        <a:t>Oxford Üniversitesi (İngiltere)</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2"/>
                          </a:solidFill>
                          <a:latin typeface="Helvetica Neue Light" panose="02000403000000020004" pitchFamily="2" charset="0"/>
                          <a:ea typeface="Helvetica Neue Light" panose="02000403000000020004" pitchFamily="2" charset="0"/>
                          <a:cs typeface="+mn-cs"/>
                        </a:rPr>
                        <a:t>1096</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02927849"/>
                  </a:ext>
                </a:extLst>
              </a:tr>
            </a:tbl>
          </a:graphicData>
        </a:graphic>
      </p:graphicFrame>
    </p:spTree>
    <p:extLst>
      <p:ext uri="{BB962C8B-B14F-4D97-AF65-F5344CB8AC3E}">
        <p14:creationId xmlns:p14="http://schemas.microsoft.com/office/powerpoint/2010/main" val="749336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45812</TotalTime>
  <Words>4874</Words>
  <Application>Microsoft Office PowerPoint</Application>
  <PresentationFormat>Geniş ekran</PresentationFormat>
  <Paragraphs>993</Paragraphs>
  <Slides>59</Slides>
  <Notes>59</Notes>
  <HiddenSlides>0</HiddenSlides>
  <MMClips>2</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59</vt:i4>
      </vt:variant>
    </vt:vector>
  </HeadingPairs>
  <TitlesOfParts>
    <vt:vector size="71" baseType="lpstr">
      <vt:lpstr>Arial</vt:lpstr>
      <vt:lpstr>Avenir Next</vt:lpstr>
      <vt:lpstr>Calibri</vt:lpstr>
      <vt:lpstr>Calibri Light</vt:lpstr>
      <vt:lpstr>Century Gothic</vt:lpstr>
      <vt:lpstr>Helvetica</vt:lpstr>
      <vt:lpstr>Helvetica Neue</vt:lpstr>
      <vt:lpstr>Helvetica Neue Light</vt:lpstr>
      <vt:lpstr>Helvetica Neue Medium</vt:lpstr>
      <vt:lpstr>Times New Roman</vt:lpstr>
      <vt:lpstr>Wingdings</vt:lpstr>
      <vt:lpstr>Office Theme</vt:lpstr>
      <vt:lpstr>PowerPoint Sunusu</vt:lpstr>
      <vt:lpstr>ATATÜRK ÜNİVERSİTESİ</vt:lpstr>
      <vt:lpstr>Program İçeriği</vt:lpstr>
      <vt:lpstr>Atatürk Üniversitesi: 3 Misyon &amp; 7 Alan</vt:lpstr>
      <vt:lpstr>Eğitim</vt:lpstr>
      <vt:lpstr>Araştırma</vt:lpstr>
      <vt:lpstr>Toplumsal Katkı</vt:lpstr>
      <vt:lpstr>Bir Araştırma Üniversitesinde Eğitime Başlıyorsunuz</vt:lpstr>
      <vt:lpstr>Araştırma Üniversitesi Nedir?</vt:lpstr>
      <vt:lpstr>Temel Kavramlar</vt:lpstr>
      <vt:lpstr>Temel Kavramlar </vt:lpstr>
      <vt:lpstr>Üniversite Yönetimi</vt:lpstr>
      <vt:lpstr>Haberdar Olmak için Takip Edin</vt:lpstr>
      <vt:lpstr>ATA 1957 Store </vt:lpstr>
      <vt:lpstr>Giy &amp; Çık Mağazası</vt:lpstr>
      <vt:lpstr>Acil Durum &amp; Sağlık Randevuları için İletişim</vt:lpstr>
      <vt:lpstr>Fakülte Yönetimi</vt:lpstr>
      <vt:lpstr>Bölümler</vt:lpstr>
      <vt:lpstr>Fiziki Kapasite</vt:lpstr>
      <vt:lpstr>İdari Bina ve Ek Bina</vt:lpstr>
      <vt:lpstr>İdari Bina ve Ek Bina</vt:lpstr>
      <vt:lpstr>Araştırma Geliştirme ve Kültürel alan</vt:lpstr>
      <vt:lpstr>Akademik Personel</vt:lpstr>
      <vt:lpstr>İdari Personel</vt:lpstr>
      <vt:lpstr>İdari Personel</vt:lpstr>
      <vt:lpstr>Program Tanıtımı</vt:lpstr>
      <vt:lpstr>2022 Kontenjan, Yerleştirme ve Kayıt İstatistikleri</vt:lpstr>
      <vt:lpstr>Program Öğrenci İstatistikleri</vt:lpstr>
      <vt:lpstr>Temel Kavramlar</vt:lpstr>
      <vt:lpstr>Akademik Kadro &amp; Tanışma</vt:lpstr>
      <vt:lpstr>Akademik Danışman</vt:lpstr>
      <vt:lpstr>Akademik Danışman Bilgileri</vt:lpstr>
      <vt:lpstr>Öğrencilerimize Öneriler</vt:lpstr>
      <vt:lpstr>Üniversite Kimlik Kartı</vt:lpstr>
      <vt:lpstr>Akademik Takvim</vt:lpstr>
      <vt:lpstr>Yeni Müfredat</vt:lpstr>
      <vt:lpstr>Dersler</vt:lpstr>
      <vt:lpstr>Temel Kavramlar</vt:lpstr>
      <vt:lpstr>OBS, DBS ve Ders Bilgi Paketi Tanıtımı</vt:lpstr>
      <vt:lpstr>Kayıt Yenileme</vt:lpstr>
      <vt:lpstr>Ders Alma</vt:lpstr>
      <vt:lpstr>Sınavlar</vt:lpstr>
      <vt:lpstr>Bağıl Değerlendirme</vt:lpstr>
      <vt:lpstr>Dönem Sonu Başarı Notları</vt:lpstr>
      <vt:lpstr>   Fakültemizde bir derse ait ham notun hesaplanmasında; </vt:lpstr>
      <vt:lpstr>Sınav Sonuçlarına İtiraz</vt:lpstr>
      <vt:lpstr>Derse Devam</vt:lpstr>
      <vt:lpstr>Kulüpler ve Etkinlikler</vt:lpstr>
      <vt:lpstr>Öğretim Elemanlarıyla Yüz Yüze Görüşme</vt:lpstr>
      <vt:lpstr>Öğretim Elemanlarıyla E-Posta Yoluyla İletişim</vt:lpstr>
      <vt:lpstr>Üniversite Web Sayfası</vt:lpstr>
      <vt:lpstr>Üniversite Web Sayfası</vt:lpstr>
      <vt:lpstr>Öğrenci İşleri Daire Başkanlığı</vt:lpstr>
      <vt:lpstr>Öğrenci İşleri Daire Başkanlığı</vt:lpstr>
      <vt:lpstr>Öğrenci Dekanlığı</vt:lpstr>
      <vt:lpstr>Öğrenci Dekanlığı</vt:lpstr>
      <vt:lpstr>Oryantasyon Açık Dersi</vt:lpstr>
      <vt:lpstr>Soru-Cevap Bölümü </vt:lpstr>
      <vt:lpstr>Geri Bildirim Anketi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Olcme ve Degerlendirme</dc:title>
  <dc:creator>Microsoft Office User</dc:creator>
  <cp:lastModifiedBy>pc</cp:lastModifiedBy>
  <cp:revision>579</cp:revision>
  <cp:lastPrinted>2022-09-28T12:39:53Z</cp:lastPrinted>
  <dcterms:created xsi:type="dcterms:W3CDTF">2019-02-28T10:19:38Z</dcterms:created>
  <dcterms:modified xsi:type="dcterms:W3CDTF">2023-10-10T09:09:56Z</dcterms:modified>
</cp:coreProperties>
</file>