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handoutMasterIdLst>
    <p:handoutMasterId r:id="rId64"/>
  </p:handoutMasterIdLst>
  <p:sldIdLst>
    <p:sldId id="752" r:id="rId2"/>
    <p:sldId id="855" r:id="rId3"/>
    <p:sldId id="817" r:id="rId4"/>
    <p:sldId id="731" r:id="rId5"/>
    <p:sldId id="830" r:id="rId6"/>
    <p:sldId id="833" r:id="rId7"/>
    <p:sldId id="832" r:id="rId8"/>
    <p:sldId id="670" r:id="rId9"/>
    <p:sldId id="659" r:id="rId10"/>
    <p:sldId id="784" r:id="rId11"/>
    <p:sldId id="820" r:id="rId12"/>
    <p:sldId id="788" r:id="rId13"/>
    <p:sldId id="834" r:id="rId14"/>
    <p:sldId id="841" r:id="rId15"/>
    <p:sldId id="842" r:id="rId16"/>
    <p:sldId id="849" r:id="rId17"/>
    <p:sldId id="789" r:id="rId18"/>
    <p:sldId id="856" r:id="rId19"/>
    <p:sldId id="857" r:id="rId20"/>
    <p:sldId id="858" r:id="rId21"/>
    <p:sldId id="860" r:id="rId22"/>
    <p:sldId id="859" r:id="rId23"/>
    <p:sldId id="861" r:id="rId24"/>
    <p:sldId id="862" r:id="rId25"/>
    <p:sldId id="863" r:id="rId26"/>
    <p:sldId id="792" r:id="rId27"/>
    <p:sldId id="795" r:id="rId28"/>
    <p:sldId id="798" r:id="rId29"/>
    <p:sldId id="790" r:id="rId30"/>
    <p:sldId id="793" r:id="rId31"/>
    <p:sldId id="866" r:id="rId32"/>
    <p:sldId id="867" r:id="rId33"/>
    <p:sldId id="777" r:id="rId34"/>
    <p:sldId id="796" r:id="rId35"/>
    <p:sldId id="799" r:id="rId36"/>
    <p:sldId id="813" r:id="rId37"/>
    <p:sldId id="854" r:id="rId38"/>
    <p:sldId id="827" r:id="rId39"/>
    <p:sldId id="812" r:id="rId40"/>
    <p:sldId id="810" r:id="rId41"/>
    <p:sldId id="808" r:id="rId42"/>
    <p:sldId id="803" r:id="rId43"/>
    <p:sldId id="811" r:id="rId44"/>
    <p:sldId id="806" r:id="rId45"/>
    <p:sldId id="779" r:id="rId46"/>
    <p:sldId id="801" r:id="rId47"/>
    <p:sldId id="865" r:id="rId48"/>
    <p:sldId id="805" r:id="rId49"/>
    <p:sldId id="814" r:id="rId50"/>
    <p:sldId id="809" r:id="rId51"/>
    <p:sldId id="781" r:id="rId52"/>
    <p:sldId id="815" r:id="rId53"/>
    <p:sldId id="836" r:id="rId54"/>
    <p:sldId id="844" r:id="rId55"/>
    <p:sldId id="838" r:id="rId56"/>
    <p:sldId id="846" r:id="rId57"/>
    <p:sldId id="847" r:id="rId58"/>
    <p:sldId id="848" r:id="rId59"/>
    <p:sldId id="851" r:id="rId60"/>
    <p:sldId id="816" r:id="rId61"/>
    <p:sldId id="853"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UPG" id="{C8130E8E-487B-2C4E-9BD7-5A68EF27FFDF}">
          <p14:sldIdLst>
            <p14:sldId id="752"/>
            <p14:sldId id="855"/>
            <p14:sldId id="817"/>
            <p14:sldId id="731"/>
            <p14:sldId id="830"/>
            <p14:sldId id="833"/>
            <p14:sldId id="832"/>
            <p14:sldId id="670"/>
            <p14:sldId id="659"/>
            <p14:sldId id="784"/>
            <p14:sldId id="820"/>
            <p14:sldId id="788"/>
            <p14:sldId id="834"/>
            <p14:sldId id="841"/>
            <p14:sldId id="842"/>
            <p14:sldId id="849"/>
            <p14:sldId id="789"/>
            <p14:sldId id="856"/>
            <p14:sldId id="857"/>
            <p14:sldId id="858"/>
            <p14:sldId id="860"/>
            <p14:sldId id="859"/>
            <p14:sldId id="861"/>
            <p14:sldId id="862"/>
            <p14:sldId id="863"/>
            <p14:sldId id="792"/>
            <p14:sldId id="795"/>
            <p14:sldId id="798"/>
            <p14:sldId id="790"/>
            <p14:sldId id="793"/>
            <p14:sldId id="866"/>
            <p14:sldId id="867"/>
            <p14:sldId id="777"/>
            <p14:sldId id="796"/>
            <p14:sldId id="799"/>
            <p14:sldId id="813"/>
            <p14:sldId id="854"/>
            <p14:sldId id="827"/>
            <p14:sldId id="812"/>
            <p14:sldId id="810"/>
            <p14:sldId id="808"/>
            <p14:sldId id="803"/>
            <p14:sldId id="811"/>
            <p14:sldId id="806"/>
            <p14:sldId id="779"/>
            <p14:sldId id="801"/>
            <p14:sldId id="865"/>
            <p14:sldId id="805"/>
            <p14:sldId id="814"/>
            <p14:sldId id="809"/>
            <p14:sldId id="781"/>
            <p14:sldId id="815"/>
            <p14:sldId id="836"/>
            <p14:sldId id="844"/>
            <p14:sldId id="838"/>
            <p14:sldId id="846"/>
            <p14:sldId id="847"/>
            <p14:sldId id="848"/>
            <p14:sldId id="851"/>
            <p14:sldId id="816"/>
            <p14:sldId id="85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7F7D"/>
    <a:srgbClr val="FF2600"/>
    <a:srgbClr val="ECECEC"/>
    <a:srgbClr val="2F5597"/>
    <a:srgbClr val="E32027"/>
    <a:srgbClr val="404042"/>
    <a:srgbClr val="FFC102"/>
    <a:srgbClr val="456990"/>
    <a:srgbClr val="3A3838"/>
    <a:srgbClr val="E221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26"/>
    <p:restoredTop sz="75897"/>
  </p:normalViewPr>
  <p:slideViewPr>
    <p:cSldViewPr snapToGrid="0" snapToObjects="1">
      <p:cViewPr varScale="1">
        <p:scale>
          <a:sx n="65" d="100"/>
          <a:sy n="65" d="100"/>
        </p:scale>
        <p:origin x="1598" y="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2" d="100"/>
        <a:sy n="62" d="100"/>
      </p:scale>
      <p:origin x="0" y="0"/>
    </p:cViewPr>
  </p:sorterViewPr>
  <p:notesViewPr>
    <p:cSldViewPr snapToGrid="0" snapToObjects="1">
      <p:cViewPr varScale="1">
        <p:scale>
          <a:sx n="103" d="100"/>
          <a:sy n="103" d="100"/>
        </p:scale>
        <p:origin x="3832"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Sayfa1!$B$1</c:f>
              <c:strCache>
                <c:ptCount val="1"/>
                <c:pt idx="0">
                  <c:v>Dersler</c:v>
                </c:pt>
              </c:strCache>
            </c:strRef>
          </c:tx>
          <c:spPr>
            <a:solidFill>
              <a:srgbClr val="C00000"/>
            </a:solidFill>
          </c:spPr>
          <c:explosion val="42"/>
          <c:dPt>
            <c:idx val="0"/>
            <c:bubble3D val="0"/>
            <c:explosion val="9"/>
            <c:spPr>
              <a:solidFill>
                <a:srgbClr val="002060"/>
              </a:solidFill>
              <a:ln w="19050">
                <a:solidFill>
                  <a:schemeClr val="lt1"/>
                </a:solidFill>
              </a:ln>
              <a:effectLst/>
            </c:spPr>
            <c:extLst>
              <c:ext xmlns:c16="http://schemas.microsoft.com/office/drawing/2014/chart" uri="{C3380CC4-5D6E-409C-BE32-E72D297353CC}">
                <c16:uniqueId val="{00000001-E413-EB4D-B0A5-107F2E612B8A}"/>
              </c:ext>
            </c:extLst>
          </c:dPt>
          <c:dPt>
            <c:idx val="1"/>
            <c:bubble3D val="0"/>
            <c:explosion val="0"/>
            <c:spPr>
              <a:solidFill>
                <a:srgbClr val="C00000"/>
              </a:solidFill>
              <a:ln w="19050">
                <a:solidFill>
                  <a:schemeClr val="lt1"/>
                </a:solidFill>
              </a:ln>
              <a:effectLst/>
            </c:spPr>
            <c:extLst>
              <c:ext xmlns:c16="http://schemas.microsoft.com/office/drawing/2014/chart" uri="{C3380CC4-5D6E-409C-BE32-E72D297353CC}">
                <c16:uniqueId val="{00000003-E413-EB4D-B0A5-107F2E612B8A}"/>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E413-EB4D-B0A5-107F2E612B8A}"/>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E413-EB4D-B0A5-107F2E612B8A}"/>
              </c:ext>
            </c:extLst>
          </c:dPt>
          <c:dLbls>
            <c:dLbl>
              <c:idx val="0"/>
              <c:layout>
                <c:manualLayout>
                  <c:x val="-0.22876290358701773"/>
                  <c:y val="-7.5037306016423957E-2"/>
                </c:manualLayout>
              </c:layout>
              <c:tx>
                <c:rich>
                  <a:bodyPr/>
                  <a:lstStyle/>
                  <a:p>
                    <a:fld id="{F7F37E81-17BB-7C4A-9148-702437672C8E}" type="CATEGORYNAME">
                      <a:rPr lang="en-US" smtClean="0"/>
                      <a:pPr/>
                      <a:t>[KATEGORİ ADI]</a:t>
                    </a:fld>
                    <a:r>
                      <a:rPr lang="en-US" baseline="0" dirty="0"/>
                      <a:t> %</a:t>
                    </a:r>
                    <a:fld id="{176F7B69-50C1-9744-B84B-F37201576A81}" type="VALUE">
                      <a:rPr lang="en-US" baseline="0" smtClean="0"/>
                      <a:pPr/>
                      <a:t>[DEĞER]</a:t>
                    </a:fld>
                    <a:endParaRPr lang="en-US"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413-EB4D-B0A5-107F2E612B8A}"/>
                </c:ext>
              </c:extLst>
            </c:dLbl>
            <c:dLbl>
              <c:idx val="1"/>
              <c:layout>
                <c:manualLayout>
                  <c:x val="0.23374560020958426"/>
                  <c:y val="6.6272529736182056E-2"/>
                </c:manualLayout>
              </c:layout>
              <c:tx>
                <c:rich>
                  <a:bodyPr/>
                  <a:lstStyle/>
                  <a:p>
                    <a:fld id="{6D11E676-3D00-4745-BBEC-5A348D261D29}" type="CATEGORYNAME">
                      <a:rPr lang="en-US" smtClean="0"/>
                      <a:pPr/>
                      <a:t>[KATEGORİ ADI]</a:t>
                    </a:fld>
                    <a:r>
                      <a:rPr lang="en-US" baseline="0" dirty="0"/>
                      <a:t> %</a:t>
                    </a:r>
                    <a:fld id="{412DBBBE-6D8F-F74C-8DDD-E8FE8025DE42}" type="VALUE">
                      <a:rPr lang="en-US" baseline="0" smtClean="0"/>
                      <a:pPr/>
                      <a:t>[DEĞER]</a:t>
                    </a:fld>
                    <a:endParaRPr lang="en-US"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413-EB4D-B0A5-107F2E612B8A}"/>
                </c:ext>
              </c:extLst>
            </c:dLbl>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defRPr>
                </a:pPr>
                <a:endParaRPr lang="tr-TR"/>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Sayfa1!$A$2:$A$5</c:f>
              <c:strCache>
                <c:ptCount val="2"/>
                <c:pt idx="0">
                  <c:v>Final</c:v>
                </c:pt>
                <c:pt idx="1">
                  <c:v>Vize</c:v>
                </c:pt>
              </c:strCache>
            </c:strRef>
          </c:cat>
          <c:val>
            <c:numRef>
              <c:f>Sayfa1!$B$2:$B$5</c:f>
              <c:numCache>
                <c:formatCode>General</c:formatCode>
                <c:ptCount val="4"/>
                <c:pt idx="0">
                  <c:v>60</c:v>
                </c:pt>
                <c:pt idx="1">
                  <c:v>40</c:v>
                </c:pt>
              </c:numCache>
            </c:numRef>
          </c:val>
          <c:extLst>
            <c:ext xmlns:c16="http://schemas.microsoft.com/office/drawing/2014/chart" uri="{C3380CC4-5D6E-409C-BE32-E72D297353CC}">
              <c16:uniqueId val="{00000008-E413-EB4D-B0A5-107F2E612B8A}"/>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5AA923-1DCF-8544-8E97-BC5765C32047}" type="doc">
      <dgm:prSet loTypeId="urn:microsoft.com/office/officeart/2005/8/layout/chevron1" loCatId="" qsTypeId="urn:microsoft.com/office/officeart/2005/8/quickstyle/simple1" qsCatId="simple" csTypeId="urn:microsoft.com/office/officeart/2005/8/colors/accent1_2" csCatId="accent1" phldr="1"/>
      <dgm:spPr/>
    </dgm:pt>
    <dgm:pt modelId="{F908E9DC-2564-9A4B-9159-733587FFA09B}">
      <dgm:prSet phldrT="[Text]" custT="1"/>
      <dgm:spPr>
        <a:solidFill>
          <a:schemeClr val="accent3">
            <a:lumMod val="75000"/>
          </a:schemeClr>
        </a:solidFill>
      </dgm:spPr>
      <dgm:t>
        <a:bodyPr/>
        <a:lstStyle/>
        <a:p>
          <a:r>
            <a:rPr lang="tr-TR" sz="1600" b="0" i="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a:t>
          </a:r>
        </a:p>
      </dgm:t>
    </dgm:pt>
    <dgm:pt modelId="{472A4A62-ABDA-3243-8220-756B3249C3B3}" type="parTrans" cxnId="{86EC22C8-0176-924A-BF9C-6FF2CDBC3233}">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11D8C968-A1B1-F343-93F6-E51DE23BA3E5}" type="sibTrans" cxnId="{86EC22C8-0176-924A-BF9C-6FF2CDBC3233}">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2C2962F4-FCFA-8B49-A0B7-EE25FA4E0FB9}">
      <dgm:prSet phldrT="[Text]" custT="1"/>
      <dgm:spPr>
        <a:solidFill>
          <a:schemeClr val="accent4">
            <a:lumMod val="75000"/>
          </a:schemeClr>
        </a:solidFill>
      </dgm:spPr>
      <dgm:t>
        <a:bodyPr/>
        <a:lstStyle/>
        <a:p>
          <a:r>
            <a:rPr lang="tr-TR" sz="1600" b="0" i="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Fakülte</a:t>
          </a:r>
        </a:p>
      </dgm:t>
    </dgm:pt>
    <dgm:pt modelId="{F8042788-16C6-9E42-8C6F-A9A27F2AEAA0}" type="parTrans" cxnId="{F16A6D3E-3EA8-174A-942A-3730D528BAED}">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5786D38C-AE4B-F845-A7CC-CD5F86ACE492}" type="sibTrans" cxnId="{F16A6D3E-3EA8-174A-942A-3730D528BAED}">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4AE8507C-55CC-D94A-BCB8-E81179D0E1CE}">
      <dgm:prSet phldrT="[Text]" custT="1"/>
      <dgm:spPr>
        <a:solidFill>
          <a:schemeClr val="accent5">
            <a:lumMod val="75000"/>
          </a:schemeClr>
        </a:solidFill>
      </dgm:spPr>
      <dgm:t>
        <a:bodyPr/>
        <a:lstStyle/>
        <a:p>
          <a:pPr algn="ctr"/>
          <a:r>
            <a:rPr lang="tr-TR" sz="1600" b="0" i="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Bölüm</a:t>
          </a:r>
        </a:p>
        <a:p>
          <a:pPr algn="ctr"/>
          <a:r>
            <a:rPr lang="tr-TR" sz="1600" b="0" i="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Anabilim Dalı</a:t>
          </a:r>
        </a:p>
      </dgm:t>
    </dgm:pt>
    <dgm:pt modelId="{C4F3AAC8-FBD4-2F42-8E57-7810B12479F7}" type="parTrans" cxnId="{46E8F584-4126-A44A-83E3-9BCDDD537C66}">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0DE30909-7C60-5D47-BFFB-9047BF845326}" type="sibTrans" cxnId="{46E8F584-4126-A44A-83E3-9BCDDD537C66}">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7CE850C5-F8F8-B540-A6E4-C48167E11F5D}" type="pres">
      <dgm:prSet presAssocID="{1C5AA923-1DCF-8544-8E97-BC5765C32047}" presName="Name0" presStyleCnt="0">
        <dgm:presLayoutVars>
          <dgm:dir/>
          <dgm:animLvl val="lvl"/>
          <dgm:resizeHandles val="exact"/>
        </dgm:presLayoutVars>
      </dgm:prSet>
      <dgm:spPr/>
    </dgm:pt>
    <dgm:pt modelId="{DC7878F9-2CF2-8E45-8DF2-2936E3CE4E32}" type="pres">
      <dgm:prSet presAssocID="{F908E9DC-2564-9A4B-9159-733587FFA09B}" presName="parTxOnly" presStyleLbl="node1" presStyleIdx="0" presStyleCnt="3">
        <dgm:presLayoutVars>
          <dgm:chMax val="0"/>
          <dgm:chPref val="0"/>
          <dgm:bulletEnabled val="1"/>
        </dgm:presLayoutVars>
      </dgm:prSet>
      <dgm:spPr/>
    </dgm:pt>
    <dgm:pt modelId="{F7435954-669B-EF41-9D75-A27F9E4247D2}" type="pres">
      <dgm:prSet presAssocID="{11D8C968-A1B1-F343-93F6-E51DE23BA3E5}" presName="parTxOnlySpace" presStyleCnt="0"/>
      <dgm:spPr/>
    </dgm:pt>
    <dgm:pt modelId="{E66AB090-56D6-1940-A8A5-544E0F212007}" type="pres">
      <dgm:prSet presAssocID="{2C2962F4-FCFA-8B49-A0B7-EE25FA4E0FB9}" presName="parTxOnly" presStyleLbl="node1" presStyleIdx="1" presStyleCnt="3">
        <dgm:presLayoutVars>
          <dgm:chMax val="0"/>
          <dgm:chPref val="0"/>
          <dgm:bulletEnabled val="1"/>
        </dgm:presLayoutVars>
      </dgm:prSet>
      <dgm:spPr/>
    </dgm:pt>
    <dgm:pt modelId="{0EE97ABE-1537-2C40-B28C-F990D210B10C}" type="pres">
      <dgm:prSet presAssocID="{5786D38C-AE4B-F845-A7CC-CD5F86ACE492}" presName="parTxOnlySpace" presStyleCnt="0"/>
      <dgm:spPr/>
    </dgm:pt>
    <dgm:pt modelId="{CBBAB9F4-6099-B546-9616-C759BFA46210}" type="pres">
      <dgm:prSet presAssocID="{4AE8507C-55CC-D94A-BCB8-E81179D0E1CE}" presName="parTxOnly" presStyleLbl="node1" presStyleIdx="2" presStyleCnt="3">
        <dgm:presLayoutVars>
          <dgm:chMax val="0"/>
          <dgm:chPref val="0"/>
          <dgm:bulletEnabled val="1"/>
        </dgm:presLayoutVars>
      </dgm:prSet>
      <dgm:spPr/>
    </dgm:pt>
  </dgm:ptLst>
  <dgm:cxnLst>
    <dgm:cxn modelId="{A5D7BE0F-B8E2-9246-9C94-D7822646C3FA}" type="presOf" srcId="{2C2962F4-FCFA-8B49-A0B7-EE25FA4E0FB9}" destId="{E66AB090-56D6-1940-A8A5-544E0F212007}" srcOrd="0" destOrd="0" presId="urn:microsoft.com/office/officeart/2005/8/layout/chevron1"/>
    <dgm:cxn modelId="{4A3D961D-054C-374D-BBA4-57A6B76B98C3}" type="presOf" srcId="{4AE8507C-55CC-D94A-BCB8-E81179D0E1CE}" destId="{CBBAB9F4-6099-B546-9616-C759BFA46210}" srcOrd="0" destOrd="0" presId="urn:microsoft.com/office/officeart/2005/8/layout/chevron1"/>
    <dgm:cxn modelId="{F16A6D3E-3EA8-174A-942A-3730D528BAED}" srcId="{1C5AA923-1DCF-8544-8E97-BC5765C32047}" destId="{2C2962F4-FCFA-8B49-A0B7-EE25FA4E0FB9}" srcOrd="1" destOrd="0" parTransId="{F8042788-16C6-9E42-8C6F-A9A27F2AEAA0}" sibTransId="{5786D38C-AE4B-F845-A7CC-CD5F86ACE492}"/>
    <dgm:cxn modelId="{CED36E44-118F-3846-9EC8-873AA138BB2F}" type="presOf" srcId="{1C5AA923-1DCF-8544-8E97-BC5765C32047}" destId="{7CE850C5-F8F8-B540-A6E4-C48167E11F5D}" srcOrd="0" destOrd="0" presId="urn:microsoft.com/office/officeart/2005/8/layout/chevron1"/>
    <dgm:cxn modelId="{46E8F584-4126-A44A-83E3-9BCDDD537C66}" srcId="{1C5AA923-1DCF-8544-8E97-BC5765C32047}" destId="{4AE8507C-55CC-D94A-BCB8-E81179D0E1CE}" srcOrd="2" destOrd="0" parTransId="{C4F3AAC8-FBD4-2F42-8E57-7810B12479F7}" sibTransId="{0DE30909-7C60-5D47-BFFB-9047BF845326}"/>
    <dgm:cxn modelId="{4DDA3C97-49E9-954F-84D3-2C31AC148025}" type="presOf" srcId="{F908E9DC-2564-9A4B-9159-733587FFA09B}" destId="{DC7878F9-2CF2-8E45-8DF2-2936E3CE4E32}" srcOrd="0" destOrd="0" presId="urn:microsoft.com/office/officeart/2005/8/layout/chevron1"/>
    <dgm:cxn modelId="{86EC22C8-0176-924A-BF9C-6FF2CDBC3233}" srcId="{1C5AA923-1DCF-8544-8E97-BC5765C32047}" destId="{F908E9DC-2564-9A4B-9159-733587FFA09B}" srcOrd="0" destOrd="0" parTransId="{472A4A62-ABDA-3243-8220-756B3249C3B3}" sibTransId="{11D8C968-A1B1-F343-93F6-E51DE23BA3E5}"/>
    <dgm:cxn modelId="{F3B84B63-317F-7149-B402-1D86660D81C2}" type="presParOf" srcId="{7CE850C5-F8F8-B540-A6E4-C48167E11F5D}" destId="{DC7878F9-2CF2-8E45-8DF2-2936E3CE4E32}" srcOrd="0" destOrd="0" presId="urn:microsoft.com/office/officeart/2005/8/layout/chevron1"/>
    <dgm:cxn modelId="{1FDCB487-C9A4-E54C-85B7-E4C6F797D85E}" type="presParOf" srcId="{7CE850C5-F8F8-B540-A6E4-C48167E11F5D}" destId="{F7435954-669B-EF41-9D75-A27F9E4247D2}" srcOrd="1" destOrd="0" presId="urn:microsoft.com/office/officeart/2005/8/layout/chevron1"/>
    <dgm:cxn modelId="{8614C8BE-054A-1D4B-9DF5-D7534C4F8CB4}" type="presParOf" srcId="{7CE850C5-F8F8-B540-A6E4-C48167E11F5D}" destId="{E66AB090-56D6-1940-A8A5-544E0F212007}" srcOrd="2" destOrd="0" presId="urn:microsoft.com/office/officeart/2005/8/layout/chevron1"/>
    <dgm:cxn modelId="{A9E41272-44B8-F249-8C30-A76EA6458053}" type="presParOf" srcId="{7CE850C5-F8F8-B540-A6E4-C48167E11F5D}" destId="{0EE97ABE-1537-2C40-B28C-F990D210B10C}" srcOrd="3" destOrd="0" presId="urn:microsoft.com/office/officeart/2005/8/layout/chevron1"/>
    <dgm:cxn modelId="{C27AC758-68AF-614D-AA0B-C09331FD56C8}" type="presParOf" srcId="{7CE850C5-F8F8-B540-A6E4-C48167E11F5D}" destId="{CBBAB9F4-6099-B546-9616-C759BFA46210}"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2E8CFF-9E29-4ED2-A371-7A62B9B72745}" type="doc">
      <dgm:prSet loTypeId="urn:microsoft.com/office/officeart/2008/layout/NameandTitleOrganizationalChart" loCatId="hierarchy" qsTypeId="urn:microsoft.com/office/officeart/2005/8/quickstyle/simple1" qsCatId="simple" csTypeId="urn:microsoft.com/office/officeart/2005/8/colors/colorful1" csCatId="colorful" phldr="1"/>
      <dgm:spPr/>
      <dgm:t>
        <a:bodyPr/>
        <a:lstStyle/>
        <a:p>
          <a:endParaRPr lang="tr-TR"/>
        </a:p>
      </dgm:t>
    </dgm:pt>
    <dgm:pt modelId="{19B37F20-37BB-4706-A3CE-E70EE643E0B2}">
      <dgm:prSet phldrT="[Metin]"/>
      <dgm:spPr/>
      <dgm:t>
        <a:bodyPr/>
        <a:lstStyle/>
        <a:p>
          <a:r>
            <a:rPr lang="tr-TR" dirty="0"/>
            <a:t>Doç. Dr. Salih Börteçine AVCİ</a:t>
          </a:r>
        </a:p>
      </dgm:t>
    </dgm:pt>
    <dgm:pt modelId="{02C388EE-7702-47CB-B2A3-7696FEF970E0}" type="parTrans" cxnId="{851971D9-AC8E-4F04-8BEC-9DC0DE399791}">
      <dgm:prSet/>
      <dgm:spPr/>
      <dgm:t>
        <a:bodyPr/>
        <a:lstStyle/>
        <a:p>
          <a:endParaRPr lang="tr-TR"/>
        </a:p>
      </dgm:t>
    </dgm:pt>
    <dgm:pt modelId="{5618214A-7ED7-477A-9A7C-09D0384A127B}" type="sibTrans" cxnId="{851971D9-AC8E-4F04-8BEC-9DC0DE399791}">
      <dgm:prSet custT="1"/>
      <dgm:spPr/>
      <dgm:t>
        <a:bodyPr/>
        <a:lstStyle/>
        <a:p>
          <a:r>
            <a:rPr lang="tr-TR" sz="1500" dirty="0"/>
            <a:t>Bölüm Başkanı</a:t>
          </a:r>
        </a:p>
      </dgm:t>
    </dgm:pt>
    <dgm:pt modelId="{E35486EE-5473-4968-BA72-541FB5DFB795}" type="asst">
      <dgm:prSet phldrT="[Metin]"/>
      <dgm:spPr/>
      <dgm:t>
        <a:bodyPr/>
        <a:lstStyle/>
        <a:p>
          <a:r>
            <a:rPr lang="tr-TR" dirty="0"/>
            <a:t>Doç. Dr. Tuna BATUHAN</a:t>
          </a:r>
        </a:p>
      </dgm:t>
    </dgm:pt>
    <dgm:pt modelId="{DDC27268-9DB4-401F-AA9A-A57AB3A62D68}" type="parTrans" cxnId="{5607C694-2174-4D3A-80C4-31224ED4DC92}">
      <dgm:prSet/>
      <dgm:spPr/>
      <dgm:t>
        <a:bodyPr/>
        <a:lstStyle/>
        <a:p>
          <a:endParaRPr lang="tr-TR"/>
        </a:p>
      </dgm:t>
    </dgm:pt>
    <dgm:pt modelId="{AFAF8DD1-F74E-43FC-85A2-C0BA1FB1D309}" type="sibTrans" cxnId="{5607C694-2174-4D3A-80C4-31224ED4DC92}">
      <dgm:prSet custT="1"/>
      <dgm:spPr/>
      <dgm:t>
        <a:bodyPr/>
        <a:lstStyle/>
        <a:p>
          <a:r>
            <a:rPr lang="tr-TR" sz="1300" dirty="0"/>
            <a:t>Bölüm Başkan Yrd.</a:t>
          </a:r>
        </a:p>
      </dgm:t>
    </dgm:pt>
    <dgm:pt modelId="{4929E654-B562-4F3B-A99E-C918CCCB1255}">
      <dgm:prSet phldrT="[Metin]"/>
      <dgm:spPr>
        <a:solidFill>
          <a:srgbClr val="92D050"/>
        </a:solidFill>
      </dgm:spPr>
      <dgm:t>
        <a:bodyPr/>
        <a:lstStyle/>
        <a:p>
          <a:r>
            <a:rPr lang="tr-TR" dirty="0"/>
            <a:t>Prof. Dr. Şükrü NİŞANCI</a:t>
          </a:r>
        </a:p>
      </dgm:t>
    </dgm:pt>
    <dgm:pt modelId="{DA8C53E3-DF97-4CB2-8E30-E6F87D52EDAB}" type="parTrans" cxnId="{038897CF-F15C-4AA9-897F-FCFE8B174D19}">
      <dgm:prSet/>
      <dgm:spPr/>
      <dgm:t>
        <a:bodyPr/>
        <a:lstStyle/>
        <a:p>
          <a:endParaRPr lang="tr-TR"/>
        </a:p>
      </dgm:t>
    </dgm:pt>
    <dgm:pt modelId="{53E51066-D700-41A5-8BCD-6214B82B06EF}" type="sibTrans" cxnId="{038897CF-F15C-4AA9-897F-FCFE8B174D19}">
      <dgm:prSet custT="1"/>
      <dgm:spPr/>
      <dgm:t>
        <a:bodyPr/>
        <a:lstStyle/>
        <a:p>
          <a:r>
            <a:rPr lang="tr-TR" sz="1200" dirty="0"/>
            <a:t>Siyaset ve Sosyal Bilimler ABD Başkanı</a:t>
          </a:r>
        </a:p>
      </dgm:t>
    </dgm:pt>
    <dgm:pt modelId="{FF6E402C-DBEE-45AE-AC54-46CFDA83E227}">
      <dgm:prSet phldrT="[Metin]"/>
      <dgm:spPr>
        <a:solidFill>
          <a:srgbClr val="92D050"/>
        </a:solidFill>
      </dgm:spPr>
      <dgm:t>
        <a:bodyPr/>
        <a:lstStyle/>
        <a:p>
          <a:r>
            <a:rPr lang="tr-TR" dirty="0"/>
            <a:t>Doç. Dr. Salih Börteçine AVCİ</a:t>
          </a:r>
        </a:p>
      </dgm:t>
    </dgm:pt>
    <dgm:pt modelId="{CE4716D2-D1D2-447C-AFB4-7652A7A49E76}" type="parTrans" cxnId="{67B6C676-A9F6-486A-B507-6DD896F3801D}">
      <dgm:prSet/>
      <dgm:spPr/>
      <dgm:t>
        <a:bodyPr/>
        <a:lstStyle/>
        <a:p>
          <a:endParaRPr lang="tr-TR"/>
        </a:p>
      </dgm:t>
    </dgm:pt>
    <dgm:pt modelId="{F16A676A-5715-47E8-A0AF-24FC3D9D01B2}" type="sibTrans" cxnId="{67B6C676-A9F6-486A-B507-6DD896F3801D}">
      <dgm:prSet custT="1"/>
      <dgm:spPr/>
      <dgm:t>
        <a:bodyPr/>
        <a:lstStyle/>
        <a:p>
          <a:r>
            <a:rPr lang="tr-TR" sz="1200" dirty="0"/>
            <a:t>Yönetim Bilimleri ABD Başkanı</a:t>
          </a:r>
        </a:p>
      </dgm:t>
    </dgm:pt>
    <dgm:pt modelId="{29E23AC8-3E12-4CB5-8EE4-7AC568E0CC9A}">
      <dgm:prSet phldrT="[Metin]"/>
      <dgm:spPr>
        <a:solidFill>
          <a:srgbClr val="92D050"/>
        </a:solidFill>
      </dgm:spPr>
      <dgm:t>
        <a:bodyPr/>
        <a:lstStyle/>
        <a:p>
          <a:r>
            <a:rPr lang="tr-TR" dirty="0"/>
            <a:t>Doç. Dr. Hasan Emir AKTAŞ</a:t>
          </a:r>
        </a:p>
      </dgm:t>
    </dgm:pt>
    <dgm:pt modelId="{BB08864E-AA0A-40DA-899E-C44C52405930}" type="parTrans" cxnId="{D988B113-BFD7-4F2E-9982-E6225EC8B5D1}">
      <dgm:prSet/>
      <dgm:spPr/>
      <dgm:t>
        <a:bodyPr/>
        <a:lstStyle/>
        <a:p>
          <a:endParaRPr lang="tr-TR"/>
        </a:p>
      </dgm:t>
    </dgm:pt>
    <dgm:pt modelId="{1665FCFA-0645-45C5-8858-19CD6F2C1D93}" type="sibTrans" cxnId="{D988B113-BFD7-4F2E-9982-E6225EC8B5D1}">
      <dgm:prSet custT="1"/>
      <dgm:spPr/>
      <dgm:t>
        <a:bodyPr/>
        <a:lstStyle/>
        <a:p>
          <a:r>
            <a:rPr lang="tr-TR" sz="1200" dirty="0"/>
            <a:t>Hukuk Bilimleri ABD Başkanı</a:t>
          </a:r>
        </a:p>
      </dgm:t>
    </dgm:pt>
    <dgm:pt modelId="{22B0AA01-5881-41FF-8887-BAF3C089392F}" type="asst">
      <dgm:prSet phldrT="[Metin]"/>
      <dgm:spPr/>
      <dgm:t>
        <a:bodyPr/>
        <a:lstStyle/>
        <a:p>
          <a:r>
            <a:rPr lang="tr-TR" dirty="0"/>
            <a:t>Dr. </a:t>
          </a:r>
          <a:r>
            <a:rPr lang="tr-TR" dirty="0" err="1"/>
            <a:t>Öğr</a:t>
          </a:r>
          <a:r>
            <a:rPr lang="tr-TR" dirty="0"/>
            <a:t>. Üyesi Adnan KARATAŞ</a:t>
          </a:r>
        </a:p>
      </dgm:t>
    </dgm:pt>
    <dgm:pt modelId="{4FF16EB3-BAD5-4E5D-B908-957BA872214D}" type="parTrans" cxnId="{08FFAAA8-01C3-4060-B0D3-01FB3A280578}">
      <dgm:prSet/>
      <dgm:spPr/>
      <dgm:t>
        <a:bodyPr/>
        <a:lstStyle/>
        <a:p>
          <a:endParaRPr lang="tr-TR"/>
        </a:p>
      </dgm:t>
    </dgm:pt>
    <dgm:pt modelId="{137833E9-406C-4437-AAAD-F531DD01E63F}" type="sibTrans" cxnId="{08FFAAA8-01C3-4060-B0D3-01FB3A280578}">
      <dgm:prSet custT="1"/>
      <dgm:spPr/>
      <dgm:t>
        <a:bodyPr/>
        <a:lstStyle/>
        <a:p>
          <a:r>
            <a:rPr lang="tr-TR" sz="1300" dirty="0"/>
            <a:t>Bölüm Başkan Yrd.</a:t>
          </a:r>
        </a:p>
      </dgm:t>
    </dgm:pt>
    <dgm:pt modelId="{56EBC83B-644B-4188-83D3-6CBC4A1285BB}">
      <dgm:prSet phldrT="[Metin]"/>
      <dgm:spPr>
        <a:solidFill>
          <a:srgbClr val="92D050"/>
        </a:solidFill>
      </dgm:spPr>
      <dgm:t>
        <a:bodyPr/>
        <a:lstStyle/>
        <a:p>
          <a:r>
            <a:rPr lang="tr-TR" dirty="0"/>
            <a:t>Doç. Dr. Tuna BATUHAN</a:t>
          </a:r>
        </a:p>
      </dgm:t>
    </dgm:pt>
    <dgm:pt modelId="{9C7260FA-F535-42DE-8DCA-16197EE60D25}" type="parTrans" cxnId="{086CC0E6-7126-4F1F-997D-F1218E0DBF84}">
      <dgm:prSet/>
      <dgm:spPr/>
      <dgm:t>
        <a:bodyPr/>
        <a:lstStyle/>
        <a:p>
          <a:endParaRPr lang="tr-TR"/>
        </a:p>
      </dgm:t>
    </dgm:pt>
    <dgm:pt modelId="{02E754B8-8774-485C-9551-7CA709FC8A6F}" type="sibTrans" cxnId="{086CC0E6-7126-4F1F-997D-F1218E0DBF84}">
      <dgm:prSet custT="1"/>
      <dgm:spPr/>
      <dgm:t>
        <a:bodyPr/>
        <a:lstStyle/>
        <a:p>
          <a:r>
            <a:rPr lang="tr-TR" sz="1200" dirty="0"/>
            <a:t>Kentleşme ve Çevre Sorunları ABD Başkanı</a:t>
          </a:r>
        </a:p>
      </dgm:t>
    </dgm:pt>
    <dgm:pt modelId="{F094EA92-CF5B-4072-9A24-8F9898AB8A87}" type="pres">
      <dgm:prSet presAssocID="{272E8CFF-9E29-4ED2-A371-7A62B9B72745}" presName="hierChild1" presStyleCnt="0">
        <dgm:presLayoutVars>
          <dgm:orgChart val="1"/>
          <dgm:chPref val="1"/>
          <dgm:dir/>
          <dgm:animOne val="branch"/>
          <dgm:animLvl val="lvl"/>
          <dgm:resizeHandles/>
        </dgm:presLayoutVars>
      </dgm:prSet>
      <dgm:spPr/>
    </dgm:pt>
    <dgm:pt modelId="{CAB5F164-24BC-4387-BFC4-FA2EB25F1486}" type="pres">
      <dgm:prSet presAssocID="{19B37F20-37BB-4706-A3CE-E70EE643E0B2}" presName="hierRoot1" presStyleCnt="0">
        <dgm:presLayoutVars>
          <dgm:hierBranch val="init"/>
        </dgm:presLayoutVars>
      </dgm:prSet>
      <dgm:spPr/>
    </dgm:pt>
    <dgm:pt modelId="{E403179B-22A2-42A0-9B2E-48CF455E987B}" type="pres">
      <dgm:prSet presAssocID="{19B37F20-37BB-4706-A3CE-E70EE643E0B2}" presName="rootComposite1" presStyleCnt="0"/>
      <dgm:spPr/>
    </dgm:pt>
    <dgm:pt modelId="{90AB08F0-E4FB-493C-9BE1-00780074A8BE}" type="pres">
      <dgm:prSet presAssocID="{19B37F20-37BB-4706-A3CE-E70EE643E0B2}" presName="rootText1" presStyleLbl="node0" presStyleIdx="0" presStyleCnt="1">
        <dgm:presLayoutVars>
          <dgm:chMax/>
          <dgm:chPref val="3"/>
        </dgm:presLayoutVars>
      </dgm:prSet>
      <dgm:spPr/>
    </dgm:pt>
    <dgm:pt modelId="{E99D120F-131C-469E-8861-BFD9DB9B68E8}" type="pres">
      <dgm:prSet presAssocID="{19B37F20-37BB-4706-A3CE-E70EE643E0B2}" presName="titleText1" presStyleLbl="fgAcc0" presStyleIdx="0" presStyleCnt="1">
        <dgm:presLayoutVars>
          <dgm:chMax val="0"/>
          <dgm:chPref val="0"/>
        </dgm:presLayoutVars>
      </dgm:prSet>
      <dgm:spPr/>
    </dgm:pt>
    <dgm:pt modelId="{0002D04B-0027-4FFA-9BDD-E942E1DFB27F}" type="pres">
      <dgm:prSet presAssocID="{19B37F20-37BB-4706-A3CE-E70EE643E0B2}" presName="rootConnector1" presStyleLbl="node1" presStyleIdx="0" presStyleCnt="4"/>
      <dgm:spPr/>
    </dgm:pt>
    <dgm:pt modelId="{4C79743F-0F49-45E4-8BD5-5BE5CA895159}" type="pres">
      <dgm:prSet presAssocID="{19B37F20-37BB-4706-A3CE-E70EE643E0B2}" presName="hierChild2" presStyleCnt="0"/>
      <dgm:spPr/>
    </dgm:pt>
    <dgm:pt modelId="{F8B2AFB0-626A-4510-B978-13DFD24E90BF}" type="pres">
      <dgm:prSet presAssocID="{DA8C53E3-DF97-4CB2-8E30-E6F87D52EDAB}" presName="Name37" presStyleLbl="parChTrans1D2" presStyleIdx="0" presStyleCnt="6"/>
      <dgm:spPr/>
    </dgm:pt>
    <dgm:pt modelId="{B70006EC-4514-43A7-99DD-77326C5715A6}" type="pres">
      <dgm:prSet presAssocID="{4929E654-B562-4F3B-A99E-C918CCCB1255}" presName="hierRoot2" presStyleCnt="0">
        <dgm:presLayoutVars>
          <dgm:hierBranch val="init"/>
        </dgm:presLayoutVars>
      </dgm:prSet>
      <dgm:spPr/>
    </dgm:pt>
    <dgm:pt modelId="{1956F6D7-EC9B-4D80-B540-0BABB0CEFF4F}" type="pres">
      <dgm:prSet presAssocID="{4929E654-B562-4F3B-A99E-C918CCCB1255}" presName="rootComposite" presStyleCnt="0"/>
      <dgm:spPr/>
    </dgm:pt>
    <dgm:pt modelId="{AADF4D04-57FE-48D1-A0E1-3D2127E1125D}" type="pres">
      <dgm:prSet presAssocID="{4929E654-B562-4F3B-A99E-C918CCCB1255}" presName="rootText" presStyleLbl="node1" presStyleIdx="0" presStyleCnt="4">
        <dgm:presLayoutVars>
          <dgm:chMax/>
          <dgm:chPref val="3"/>
        </dgm:presLayoutVars>
      </dgm:prSet>
      <dgm:spPr/>
    </dgm:pt>
    <dgm:pt modelId="{4CCF7EF2-664A-46DC-AB16-AF3B1A57D6B7}" type="pres">
      <dgm:prSet presAssocID="{4929E654-B562-4F3B-A99E-C918CCCB1255}" presName="titleText2" presStyleLbl="fgAcc1" presStyleIdx="0" presStyleCnt="4">
        <dgm:presLayoutVars>
          <dgm:chMax val="0"/>
          <dgm:chPref val="0"/>
        </dgm:presLayoutVars>
      </dgm:prSet>
      <dgm:spPr/>
    </dgm:pt>
    <dgm:pt modelId="{E75C6595-77B9-4AB0-B597-6D7CC7E017F1}" type="pres">
      <dgm:prSet presAssocID="{4929E654-B562-4F3B-A99E-C918CCCB1255}" presName="rootConnector" presStyleLbl="node2" presStyleIdx="0" presStyleCnt="0"/>
      <dgm:spPr/>
    </dgm:pt>
    <dgm:pt modelId="{13A9E841-5480-42F6-99CE-04A4244EAB30}" type="pres">
      <dgm:prSet presAssocID="{4929E654-B562-4F3B-A99E-C918CCCB1255}" presName="hierChild4" presStyleCnt="0"/>
      <dgm:spPr/>
    </dgm:pt>
    <dgm:pt modelId="{EBD5049B-45AE-4CD4-8C4F-891544089751}" type="pres">
      <dgm:prSet presAssocID="{4929E654-B562-4F3B-A99E-C918CCCB1255}" presName="hierChild5" presStyleCnt="0"/>
      <dgm:spPr/>
    </dgm:pt>
    <dgm:pt modelId="{2EF7BDB6-86FA-493A-A59C-CA8A06CEB769}" type="pres">
      <dgm:prSet presAssocID="{CE4716D2-D1D2-447C-AFB4-7652A7A49E76}" presName="Name37" presStyleLbl="parChTrans1D2" presStyleIdx="1" presStyleCnt="6"/>
      <dgm:spPr/>
    </dgm:pt>
    <dgm:pt modelId="{881A0961-E4B3-4BA2-BEA4-74F47F51480F}" type="pres">
      <dgm:prSet presAssocID="{FF6E402C-DBEE-45AE-AC54-46CFDA83E227}" presName="hierRoot2" presStyleCnt="0">
        <dgm:presLayoutVars>
          <dgm:hierBranch val="init"/>
        </dgm:presLayoutVars>
      </dgm:prSet>
      <dgm:spPr/>
    </dgm:pt>
    <dgm:pt modelId="{E7FAF77C-CB83-40E3-8A71-6A87C06ABFA1}" type="pres">
      <dgm:prSet presAssocID="{FF6E402C-DBEE-45AE-AC54-46CFDA83E227}" presName="rootComposite" presStyleCnt="0"/>
      <dgm:spPr/>
    </dgm:pt>
    <dgm:pt modelId="{CD3E0A04-0C6C-4D86-857A-C440F2400180}" type="pres">
      <dgm:prSet presAssocID="{FF6E402C-DBEE-45AE-AC54-46CFDA83E227}" presName="rootText" presStyleLbl="node1" presStyleIdx="1" presStyleCnt="4">
        <dgm:presLayoutVars>
          <dgm:chMax/>
          <dgm:chPref val="3"/>
        </dgm:presLayoutVars>
      </dgm:prSet>
      <dgm:spPr/>
    </dgm:pt>
    <dgm:pt modelId="{E9E05A13-94CD-469E-B05C-92C48523C0F2}" type="pres">
      <dgm:prSet presAssocID="{FF6E402C-DBEE-45AE-AC54-46CFDA83E227}" presName="titleText2" presStyleLbl="fgAcc1" presStyleIdx="1" presStyleCnt="4">
        <dgm:presLayoutVars>
          <dgm:chMax val="0"/>
          <dgm:chPref val="0"/>
        </dgm:presLayoutVars>
      </dgm:prSet>
      <dgm:spPr/>
    </dgm:pt>
    <dgm:pt modelId="{20ED4A48-0256-4AD9-A91C-2199A339EB64}" type="pres">
      <dgm:prSet presAssocID="{FF6E402C-DBEE-45AE-AC54-46CFDA83E227}" presName="rootConnector" presStyleLbl="node2" presStyleIdx="0" presStyleCnt="0"/>
      <dgm:spPr/>
    </dgm:pt>
    <dgm:pt modelId="{060308D5-C27D-41BF-BEB8-0E47A9617209}" type="pres">
      <dgm:prSet presAssocID="{FF6E402C-DBEE-45AE-AC54-46CFDA83E227}" presName="hierChild4" presStyleCnt="0"/>
      <dgm:spPr/>
    </dgm:pt>
    <dgm:pt modelId="{F9BBA62A-6BEF-408D-92BC-69327832B3E2}" type="pres">
      <dgm:prSet presAssocID="{FF6E402C-DBEE-45AE-AC54-46CFDA83E227}" presName="hierChild5" presStyleCnt="0"/>
      <dgm:spPr/>
    </dgm:pt>
    <dgm:pt modelId="{1CA8B16C-45E4-49CA-B7F3-85FAE9BB224F}" type="pres">
      <dgm:prSet presAssocID="{BB08864E-AA0A-40DA-899E-C44C52405930}" presName="Name37" presStyleLbl="parChTrans1D2" presStyleIdx="2" presStyleCnt="6"/>
      <dgm:spPr/>
    </dgm:pt>
    <dgm:pt modelId="{4DA587DD-9841-4164-BCAE-C9AC08C593D5}" type="pres">
      <dgm:prSet presAssocID="{29E23AC8-3E12-4CB5-8EE4-7AC568E0CC9A}" presName="hierRoot2" presStyleCnt="0">
        <dgm:presLayoutVars>
          <dgm:hierBranch val="init"/>
        </dgm:presLayoutVars>
      </dgm:prSet>
      <dgm:spPr/>
    </dgm:pt>
    <dgm:pt modelId="{7EFF264A-8CDA-4ED3-939F-784B0ABA41B7}" type="pres">
      <dgm:prSet presAssocID="{29E23AC8-3E12-4CB5-8EE4-7AC568E0CC9A}" presName="rootComposite" presStyleCnt="0"/>
      <dgm:spPr/>
    </dgm:pt>
    <dgm:pt modelId="{C46243B5-91ED-4392-AFCF-8ADB83F576EC}" type="pres">
      <dgm:prSet presAssocID="{29E23AC8-3E12-4CB5-8EE4-7AC568E0CC9A}" presName="rootText" presStyleLbl="node1" presStyleIdx="2" presStyleCnt="4">
        <dgm:presLayoutVars>
          <dgm:chMax/>
          <dgm:chPref val="3"/>
        </dgm:presLayoutVars>
      </dgm:prSet>
      <dgm:spPr/>
    </dgm:pt>
    <dgm:pt modelId="{3955A090-BD6A-481C-B00B-94689C6ED2E7}" type="pres">
      <dgm:prSet presAssocID="{29E23AC8-3E12-4CB5-8EE4-7AC568E0CC9A}" presName="titleText2" presStyleLbl="fgAcc1" presStyleIdx="2" presStyleCnt="4">
        <dgm:presLayoutVars>
          <dgm:chMax val="0"/>
          <dgm:chPref val="0"/>
        </dgm:presLayoutVars>
      </dgm:prSet>
      <dgm:spPr/>
    </dgm:pt>
    <dgm:pt modelId="{ABA52AD1-6C04-4BE2-A88B-C829EE3D13EF}" type="pres">
      <dgm:prSet presAssocID="{29E23AC8-3E12-4CB5-8EE4-7AC568E0CC9A}" presName="rootConnector" presStyleLbl="node2" presStyleIdx="0" presStyleCnt="0"/>
      <dgm:spPr/>
    </dgm:pt>
    <dgm:pt modelId="{A5C8CAD4-B339-4D53-8DF1-4D98575AF709}" type="pres">
      <dgm:prSet presAssocID="{29E23AC8-3E12-4CB5-8EE4-7AC568E0CC9A}" presName="hierChild4" presStyleCnt="0"/>
      <dgm:spPr/>
    </dgm:pt>
    <dgm:pt modelId="{0E5F5535-A29A-48C6-B22C-00125F34D573}" type="pres">
      <dgm:prSet presAssocID="{29E23AC8-3E12-4CB5-8EE4-7AC568E0CC9A}" presName="hierChild5" presStyleCnt="0"/>
      <dgm:spPr/>
    </dgm:pt>
    <dgm:pt modelId="{749831F2-5B00-42B8-83C4-F0B9DF29DB23}" type="pres">
      <dgm:prSet presAssocID="{9C7260FA-F535-42DE-8DCA-16197EE60D25}" presName="Name37" presStyleLbl="parChTrans1D2" presStyleIdx="3" presStyleCnt="6"/>
      <dgm:spPr/>
    </dgm:pt>
    <dgm:pt modelId="{0348808D-B198-4D33-A202-953E148D2A3A}" type="pres">
      <dgm:prSet presAssocID="{56EBC83B-644B-4188-83D3-6CBC4A1285BB}" presName="hierRoot2" presStyleCnt="0">
        <dgm:presLayoutVars>
          <dgm:hierBranch val="init"/>
        </dgm:presLayoutVars>
      </dgm:prSet>
      <dgm:spPr/>
    </dgm:pt>
    <dgm:pt modelId="{80F364E6-795F-40FE-8A9A-7FC246E0F0B7}" type="pres">
      <dgm:prSet presAssocID="{56EBC83B-644B-4188-83D3-6CBC4A1285BB}" presName="rootComposite" presStyleCnt="0"/>
      <dgm:spPr/>
    </dgm:pt>
    <dgm:pt modelId="{F5E09FAC-C4DB-4839-83E7-8314B3F52FAB}" type="pres">
      <dgm:prSet presAssocID="{56EBC83B-644B-4188-83D3-6CBC4A1285BB}" presName="rootText" presStyleLbl="node1" presStyleIdx="3" presStyleCnt="4">
        <dgm:presLayoutVars>
          <dgm:chMax/>
          <dgm:chPref val="3"/>
        </dgm:presLayoutVars>
      </dgm:prSet>
      <dgm:spPr/>
    </dgm:pt>
    <dgm:pt modelId="{FAC7F77B-0CF8-4C83-97F8-9B06AB9A820E}" type="pres">
      <dgm:prSet presAssocID="{56EBC83B-644B-4188-83D3-6CBC4A1285BB}" presName="titleText2" presStyleLbl="fgAcc1" presStyleIdx="3" presStyleCnt="4">
        <dgm:presLayoutVars>
          <dgm:chMax val="0"/>
          <dgm:chPref val="0"/>
        </dgm:presLayoutVars>
      </dgm:prSet>
      <dgm:spPr/>
    </dgm:pt>
    <dgm:pt modelId="{941AE525-62E3-4E13-969B-E0BC762A6882}" type="pres">
      <dgm:prSet presAssocID="{56EBC83B-644B-4188-83D3-6CBC4A1285BB}" presName="rootConnector" presStyleLbl="node2" presStyleIdx="0" presStyleCnt="0"/>
      <dgm:spPr/>
    </dgm:pt>
    <dgm:pt modelId="{56030DA2-859E-4E31-BCE7-D039F0F5C39B}" type="pres">
      <dgm:prSet presAssocID="{56EBC83B-644B-4188-83D3-6CBC4A1285BB}" presName="hierChild4" presStyleCnt="0"/>
      <dgm:spPr/>
    </dgm:pt>
    <dgm:pt modelId="{271C2A8E-DCBF-46F3-99CD-505B64E095D9}" type="pres">
      <dgm:prSet presAssocID="{56EBC83B-644B-4188-83D3-6CBC4A1285BB}" presName="hierChild5" presStyleCnt="0"/>
      <dgm:spPr/>
    </dgm:pt>
    <dgm:pt modelId="{F4CF6828-E97E-4150-B357-9F746ADB491D}" type="pres">
      <dgm:prSet presAssocID="{19B37F20-37BB-4706-A3CE-E70EE643E0B2}" presName="hierChild3" presStyleCnt="0"/>
      <dgm:spPr/>
    </dgm:pt>
    <dgm:pt modelId="{B8583CB9-5DA3-430C-9946-98B12BD5A4F0}" type="pres">
      <dgm:prSet presAssocID="{DDC27268-9DB4-401F-AA9A-A57AB3A62D68}" presName="Name96" presStyleLbl="parChTrans1D2" presStyleIdx="4" presStyleCnt="6"/>
      <dgm:spPr/>
    </dgm:pt>
    <dgm:pt modelId="{B9069EAA-0CE6-4774-BD7B-3D9D155C0EC3}" type="pres">
      <dgm:prSet presAssocID="{E35486EE-5473-4968-BA72-541FB5DFB795}" presName="hierRoot3" presStyleCnt="0">
        <dgm:presLayoutVars>
          <dgm:hierBranch val="init"/>
        </dgm:presLayoutVars>
      </dgm:prSet>
      <dgm:spPr/>
    </dgm:pt>
    <dgm:pt modelId="{3F1D39E1-2C24-4319-84B6-C13053BB6994}" type="pres">
      <dgm:prSet presAssocID="{E35486EE-5473-4968-BA72-541FB5DFB795}" presName="rootComposite3" presStyleCnt="0"/>
      <dgm:spPr/>
    </dgm:pt>
    <dgm:pt modelId="{95CFE44E-5A49-49D6-AA14-12A831F3983D}" type="pres">
      <dgm:prSet presAssocID="{E35486EE-5473-4968-BA72-541FB5DFB795}" presName="rootText3" presStyleLbl="asst1" presStyleIdx="0" presStyleCnt="2">
        <dgm:presLayoutVars>
          <dgm:chPref val="3"/>
        </dgm:presLayoutVars>
      </dgm:prSet>
      <dgm:spPr/>
    </dgm:pt>
    <dgm:pt modelId="{3A36230A-3716-4A12-8D49-6268EB5E9406}" type="pres">
      <dgm:prSet presAssocID="{E35486EE-5473-4968-BA72-541FB5DFB795}" presName="titleText3" presStyleLbl="fgAcc2" presStyleIdx="0" presStyleCnt="2">
        <dgm:presLayoutVars>
          <dgm:chMax val="0"/>
          <dgm:chPref val="0"/>
        </dgm:presLayoutVars>
      </dgm:prSet>
      <dgm:spPr/>
    </dgm:pt>
    <dgm:pt modelId="{C1BB8465-BBE2-4AE1-B787-1956C86D5B7F}" type="pres">
      <dgm:prSet presAssocID="{E35486EE-5473-4968-BA72-541FB5DFB795}" presName="rootConnector3" presStyleLbl="asst1" presStyleIdx="0" presStyleCnt="2"/>
      <dgm:spPr/>
    </dgm:pt>
    <dgm:pt modelId="{2B3DAE8F-29CC-4D37-B441-DAB05BD3C924}" type="pres">
      <dgm:prSet presAssocID="{E35486EE-5473-4968-BA72-541FB5DFB795}" presName="hierChild6" presStyleCnt="0"/>
      <dgm:spPr/>
    </dgm:pt>
    <dgm:pt modelId="{36249709-4265-4941-ADDB-CF12AE0A6899}" type="pres">
      <dgm:prSet presAssocID="{E35486EE-5473-4968-BA72-541FB5DFB795}" presName="hierChild7" presStyleCnt="0"/>
      <dgm:spPr/>
    </dgm:pt>
    <dgm:pt modelId="{1A754711-FA1B-4AC2-B6F6-585060323B72}" type="pres">
      <dgm:prSet presAssocID="{4FF16EB3-BAD5-4E5D-B908-957BA872214D}" presName="Name96" presStyleLbl="parChTrans1D2" presStyleIdx="5" presStyleCnt="6"/>
      <dgm:spPr/>
    </dgm:pt>
    <dgm:pt modelId="{BE0B28F9-A865-408D-BDA7-FC4F2D2984AD}" type="pres">
      <dgm:prSet presAssocID="{22B0AA01-5881-41FF-8887-BAF3C089392F}" presName="hierRoot3" presStyleCnt="0">
        <dgm:presLayoutVars>
          <dgm:hierBranch val="init"/>
        </dgm:presLayoutVars>
      </dgm:prSet>
      <dgm:spPr/>
    </dgm:pt>
    <dgm:pt modelId="{F827018F-BC2F-4F11-804B-65B3BB56C74C}" type="pres">
      <dgm:prSet presAssocID="{22B0AA01-5881-41FF-8887-BAF3C089392F}" presName="rootComposite3" presStyleCnt="0"/>
      <dgm:spPr/>
    </dgm:pt>
    <dgm:pt modelId="{ADAE2D1F-D54D-4907-AF41-DA540BB1DEA9}" type="pres">
      <dgm:prSet presAssocID="{22B0AA01-5881-41FF-8887-BAF3C089392F}" presName="rootText3" presStyleLbl="asst1" presStyleIdx="1" presStyleCnt="2">
        <dgm:presLayoutVars>
          <dgm:chPref val="3"/>
        </dgm:presLayoutVars>
      </dgm:prSet>
      <dgm:spPr/>
    </dgm:pt>
    <dgm:pt modelId="{401D20E1-6C71-4A96-BBBC-DCE353A2A81B}" type="pres">
      <dgm:prSet presAssocID="{22B0AA01-5881-41FF-8887-BAF3C089392F}" presName="titleText3" presStyleLbl="fgAcc2" presStyleIdx="1" presStyleCnt="2">
        <dgm:presLayoutVars>
          <dgm:chMax val="0"/>
          <dgm:chPref val="0"/>
        </dgm:presLayoutVars>
      </dgm:prSet>
      <dgm:spPr/>
    </dgm:pt>
    <dgm:pt modelId="{63DABF66-048B-4CB5-AACD-7551C9BFEC8C}" type="pres">
      <dgm:prSet presAssocID="{22B0AA01-5881-41FF-8887-BAF3C089392F}" presName="rootConnector3" presStyleLbl="asst1" presStyleIdx="1" presStyleCnt="2"/>
      <dgm:spPr/>
    </dgm:pt>
    <dgm:pt modelId="{B4C191DD-6282-4C60-940B-50B1781A2FC3}" type="pres">
      <dgm:prSet presAssocID="{22B0AA01-5881-41FF-8887-BAF3C089392F}" presName="hierChild6" presStyleCnt="0"/>
      <dgm:spPr/>
    </dgm:pt>
    <dgm:pt modelId="{29A8B31B-007E-4A7C-A936-26127CAD4623}" type="pres">
      <dgm:prSet presAssocID="{22B0AA01-5881-41FF-8887-BAF3C089392F}" presName="hierChild7" presStyleCnt="0"/>
      <dgm:spPr/>
    </dgm:pt>
  </dgm:ptLst>
  <dgm:cxnLst>
    <dgm:cxn modelId="{787BFC01-FC54-4F19-8735-5A34AC0BE2F2}" type="presOf" srcId="{22B0AA01-5881-41FF-8887-BAF3C089392F}" destId="{ADAE2D1F-D54D-4907-AF41-DA540BB1DEA9}" srcOrd="0" destOrd="0" presId="urn:microsoft.com/office/officeart/2008/layout/NameandTitleOrganizationalChart"/>
    <dgm:cxn modelId="{40D5C004-550F-4A7F-B70C-D161485742C5}" type="presOf" srcId="{56EBC83B-644B-4188-83D3-6CBC4A1285BB}" destId="{941AE525-62E3-4E13-969B-E0BC762A6882}" srcOrd="1" destOrd="0" presId="urn:microsoft.com/office/officeart/2008/layout/NameandTitleOrganizationalChart"/>
    <dgm:cxn modelId="{6708AD11-8219-4DA1-B3A7-DD55616C4762}" type="presOf" srcId="{22B0AA01-5881-41FF-8887-BAF3C089392F}" destId="{63DABF66-048B-4CB5-AACD-7551C9BFEC8C}" srcOrd="1" destOrd="0" presId="urn:microsoft.com/office/officeart/2008/layout/NameandTitleOrganizationalChart"/>
    <dgm:cxn modelId="{D988B113-BFD7-4F2E-9982-E6225EC8B5D1}" srcId="{19B37F20-37BB-4706-A3CE-E70EE643E0B2}" destId="{29E23AC8-3E12-4CB5-8EE4-7AC568E0CC9A}" srcOrd="4" destOrd="0" parTransId="{BB08864E-AA0A-40DA-899E-C44C52405930}" sibTransId="{1665FCFA-0645-45C5-8858-19CD6F2C1D93}"/>
    <dgm:cxn modelId="{D1536022-E7A0-431E-ACDA-8B0CF02A386A}" type="presOf" srcId="{BB08864E-AA0A-40DA-899E-C44C52405930}" destId="{1CA8B16C-45E4-49CA-B7F3-85FAE9BB224F}" srcOrd="0" destOrd="0" presId="urn:microsoft.com/office/officeart/2008/layout/NameandTitleOrganizationalChart"/>
    <dgm:cxn modelId="{B1DDB537-8806-4462-AED2-4E768547F1F1}" type="presOf" srcId="{137833E9-406C-4437-AAAD-F531DD01E63F}" destId="{401D20E1-6C71-4A96-BBBC-DCE353A2A81B}" srcOrd="0" destOrd="0" presId="urn:microsoft.com/office/officeart/2008/layout/NameandTitleOrganizationalChart"/>
    <dgm:cxn modelId="{0C867F39-53C5-46AE-A2AC-4A05EDBF1424}" type="presOf" srcId="{4929E654-B562-4F3B-A99E-C918CCCB1255}" destId="{E75C6595-77B9-4AB0-B597-6D7CC7E017F1}" srcOrd="1" destOrd="0" presId="urn:microsoft.com/office/officeart/2008/layout/NameandTitleOrganizationalChart"/>
    <dgm:cxn modelId="{8348973B-C307-4F69-8CCC-4F319DEAD230}" type="presOf" srcId="{E35486EE-5473-4968-BA72-541FB5DFB795}" destId="{95CFE44E-5A49-49D6-AA14-12A831F3983D}" srcOrd="0" destOrd="0" presId="urn:microsoft.com/office/officeart/2008/layout/NameandTitleOrganizationalChart"/>
    <dgm:cxn modelId="{4B09703D-0351-41FD-B903-6122CDEFE38E}" type="presOf" srcId="{02E754B8-8774-485C-9551-7CA709FC8A6F}" destId="{FAC7F77B-0CF8-4C83-97F8-9B06AB9A820E}" srcOrd="0" destOrd="0" presId="urn:microsoft.com/office/officeart/2008/layout/NameandTitleOrganizationalChart"/>
    <dgm:cxn modelId="{3E505041-2FC4-41C1-A0BC-4491A1A86F8F}" type="presOf" srcId="{F16A676A-5715-47E8-A0AF-24FC3D9D01B2}" destId="{E9E05A13-94CD-469E-B05C-92C48523C0F2}" srcOrd="0" destOrd="0" presId="urn:microsoft.com/office/officeart/2008/layout/NameandTitleOrganizationalChart"/>
    <dgm:cxn modelId="{5C47DE61-1A1E-4A7A-9994-362815EB0BD1}" type="presOf" srcId="{19B37F20-37BB-4706-A3CE-E70EE643E0B2}" destId="{0002D04B-0027-4FFA-9BDD-E942E1DFB27F}" srcOrd="1" destOrd="0" presId="urn:microsoft.com/office/officeart/2008/layout/NameandTitleOrganizationalChart"/>
    <dgm:cxn modelId="{888E3944-F173-48DA-B0FF-6C3B7F658F5B}" type="presOf" srcId="{E35486EE-5473-4968-BA72-541FB5DFB795}" destId="{C1BB8465-BBE2-4AE1-B787-1956C86D5B7F}" srcOrd="1" destOrd="0" presId="urn:microsoft.com/office/officeart/2008/layout/NameandTitleOrganizationalChart"/>
    <dgm:cxn modelId="{48EE8246-F226-4393-82FD-5BA163E9AC5E}" type="presOf" srcId="{272E8CFF-9E29-4ED2-A371-7A62B9B72745}" destId="{F094EA92-CF5B-4072-9A24-8F9898AB8A87}" srcOrd="0" destOrd="0" presId="urn:microsoft.com/office/officeart/2008/layout/NameandTitleOrganizationalChart"/>
    <dgm:cxn modelId="{7683C448-60DA-45C1-B6AA-09BB3AB8F392}" type="presOf" srcId="{AFAF8DD1-F74E-43FC-85A2-C0BA1FB1D309}" destId="{3A36230A-3716-4A12-8D49-6268EB5E9406}" srcOrd="0" destOrd="0" presId="urn:microsoft.com/office/officeart/2008/layout/NameandTitleOrganizationalChart"/>
    <dgm:cxn modelId="{E116D148-997F-4946-8EFD-F27901382ACB}" type="presOf" srcId="{53E51066-D700-41A5-8BCD-6214B82B06EF}" destId="{4CCF7EF2-664A-46DC-AB16-AF3B1A57D6B7}" srcOrd="0" destOrd="0" presId="urn:microsoft.com/office/officeart/2008/layout/NameandTitleOrganizationalChart"/>
    <dgm:cxn modelId="{105B2B6D-97AC-4D4A-947C-B29421B78C2E}" type="presOf" srcId="{DDC27268-9DB4-401F-AA9A-A57AB3A62D68}" destId="{B8583CB9-5DA3-430C-9946-98B12BD5A4F0}" srcOrd="0" destOrd="0" presId="urn:microsoft.com/office/officeart/2008/layout/NameandTitleOrganizationalChart"/>
    <dgm:cxn modelId="{67B6C676-A9F6-486A-B507-6DD896F3801D}" srcId="{19B37F20-37BB-4706-A3CE-E70EE643E0B2}" destId="{FF6E402C-DBEE-45AE-AC54-46CFDA83E227}" srcOrd="3" destOrd="0" parTransId="{CE4716D2-D1D2-447C-AFB4-7652A7A49E76}" sibTransId="{F16A676A-5715-47E8-A0AF-24FC3D9D01B2}"/>
    <dgm:cxn modelId="{4D59C87E-CDF0-485A-A652-224B7A33C9AA}" type="presOf" srcId="{CE4716D2-D1D2-447C-AFB4-7652A7A49E76}" destId="{2EF7BDB6-86FA-493A-A59C-CA8A06CEB769}" srcOrd="0" destOrd="0" presId="urn:microsoft.com/office/officeart/2008/layout/NameandTitleOrganizationalChart"/>
    <dgm:cxn modelId="{FDC04582-E5CB-4F08-ACAE-A215C5DEB6F6}" type="presOf" srcId="{FF6E402C-DBEE-45AE-AC54-46CFDA83E227}" destId="{CD3E0A04-0C6C-4D86-857A-C440F2400180}" srcOrd="0" destOrd="0" presId="urn:microsoft.com/office/officeart/2008/layout/NameandTitleOrganizationalChart"/>
    <dgm:cxn modelId="{942D1089-4211-4CFB-BB21-A4D301CF9726}" type="presOf" srcId="{4929E654-B562-4F3B-A99E-C918CCCB1255}" destId="{AADF4D04-57FE-48D1-A0E1-3D2127E1125D}" srcOrd="0" destOrd="0" presId="urn:microsoft.com/office/officeart/2008/layout/NameandTitleOrganizationalChart"/>
    <dgm:cxn modelId="{5607C694-2174-4D3A-80C4-31224ED4DC92}" srcId="{19B37F20-37BB-4706-A3CE-E70EE643E0B2}" destId="{E35486EE-5473-4968-BA72-541FB5DFB795}" srcOrd="0" destOrd="0" parTransId="{DDC27268-9DB4-401F-AA9A-A57AB3A62D68}" sibTransId="{AFAF8DD1-F74E-43FC-85A2-C0BA1FB1D309}"/>
    <dgm:cxn modelId="{08FFAAA8-01C3-4060-B0D3-01FB3A280578}" srcId="{19B37F20-37BB-4706-A3CE-E70EE643E0B2}" destId="{22B0AA01-5881-41FF-8887-BAF3C089392F}" srcOrd="1" destOrd="0" parTransId="{4FF16EB3-BAD5-4E5D-B908-957BA872214D}" sibTransId="{137833E9-406C-4437-AAAD-F531DD01E63F}"/>
    <dgm:cxn modelId="{0D6A38AB-9BBC-4EBD-BF47-FA4CFB9354E9}" type="presOf" srcId="{FF6E402C-DBEE-45AE-AC54-46CFDA83E227}" destId="{20ED4A48-0256-4AD9-A91C-2199A339EB64}" srcOrd="1" destOrd="0" presId="urn:microsoft.com/office/officeart/2008/layout/NameandTitleOrganizationalChart"/>
    <dgm:cxn modelId="{673F9AAC-8EEA-42FB-ADED-C13B1E2E1ED4}" type="presOf" srcId="{56EBC83B-644B-4188-83D3-6CBC4A1285BB}" destId="{F5E09FAC-C4DB-4839-83E7-8314B3F52FAB}" srcOrd="0" destOrd="0" presId="urn:microsoft.com/office/officeart/2008/layout/NameandTitleOrganizationalChart"/>
    <dgm:cxn modelId="{863C45B4-FCC1-4E48-8775-CFCFC9548D5C}" type="presOf" srcId="{4FF16EB3-BAD5-4E5D-B908-957BA872214D}" destId="{1A754711-FA1B-4AC2-B6F6-585060323B72}" srcOrd="0" destOrd="0" presId="urn:microsoft.com/office/officeart/2008/layout/NameandTitleOrganizationalChart"/>
    <dgm:cxn modelId="{5CF521C6-111D-4808-AEB4-73EB8BC57944}" type="presOf" srcId="{5618214A-7ED7-477A-9A7C-09D0384A127B}" destId="{E99D120F-131C-469E-8861-BFD9DB9B68E8}" srcOrd="0" destOrd="0" presId="urn:microsoft.com/office/officeart/2008/layout/NameandTitleOrganizationalChart"/>
    <dgm:cxn modelId="{038897CF-F15C-4AA9-897F-FCFE8B174D19}" srcId="{19B37F20-37BB-4706-A3CE-E70EE643E0B2}" destId="{4929E654-B562-4F3B-A99E-C918CCCB1255}" srcOrd="2" destOrd="0" parTransId="{DA8C53E3-DF97-4CB2-8E30-E6F87D52EDAB}" sibTransId="{53E51066-D700-41A5-8BCD-6214B82B06EF}"/>
    <dgm:cxn modelId="{851971D9-AC8E-4F04-8BEC-9DC0DE399791}" srcId="{272E8CFF-9E29-4ED2-A371-7A62B9B72745}" destId="{19B37F20-37BB-4706-A3CE-E70EE643E0B2}" srcOrd="0" destOrd="0" parTransId="{02C388EE-7702-47CB-B2A3-7696FEF970E0}" sibTransId="{5618214A-7ED7-477A-9A7C-09D0384A127B}"/>
    <dgm:cxn modelId="{CA73D8DB-7CE9-4894-AACB-48F78A119DC3}" type="presOf" srcId="{DA8C53E3-DF97-4CB2-8E30-E6F87D52EDAB}" destId="{F8B2AFB0-626A-4510-B978-13DFD24E90BF}" srcOrd="0" destOrd="0" presId="urn:microsoft.com/office/officeart/2008/layout/NameandTitleOrganizationalChart"/>
    <dgm:cxn modelId="{0CD7AADF-A840-44DA-8EAE-EBDCD64CAD94}" type="presOf" srcId="{29E23AC8-3E12-4CB5-8EE4-7AC568E0CC9A}" destId="{C46243B5-91ED-4392-AFCF-8ADB83F576EC}" srcOrd="0" destOrd="0" presId="urn:microsoft.com/office/officeart/2008/layout/NameandTitleOrganizationalChart"/>
    <dgm:cxn modelId="{086CC0E6-7126-4F1F-997D-F1218E0DBF84}" srcId="{19B37F20-37BB-4706-A3CE-E70EE643E0B2}" destId="{56EBC83B-644B-4188-83D3-6CBC4A1285BB}" srcOrd="5" destOrd="0" parTransId="{9C7260FA-F535-42DE-8DCA-16197EE60D25}" sibTransId="{02E754B8-8774-485C-9551-7CA709FC8A6F}"/>
    <dgm:cxn modelId="{A2F961E8-918F-4D2B-BE44-ACDA7C643129}" type="presOf" srcId="{29E23AC8-3E12-4CB5-8EE4-7AC568E0CC9A}" destId="{ABA52AD1-6C04-4BE2-A88B-C829EE3D13EF}" srcOrd="1" destOrd="0" presId="urn:microsoft.com/office/officeart/2008/layout/NameandTitleOrganizationalChart"/>
    <dgm:cxn modelId="{47B4A1EB-AEB7-412D-9B43-D8804134AC9E}" type="presOf" srcId="{9C7260FA-F535-42DE-8DCA-16197EE60D25}" destId="{749831F2-5B00-42B8-83C4-F0B9DF29DB23}" srcOrd="0" destOrd="0" presId="urn:microsoft.com/office/officeart/2008/layout/NameandTitleOrganizationalChart"/>
    <dgm:cxn modelId="{C4A981EC-7D72-4689-BF26-712ADB302F1D}" type="presOf" srcId="{19B37F20-37BB-4706-A3CE-E70EE643E0B2}" destId="{90AB08F0-E4FB-493C-9BE1-00780074A8BE}" srcOrd="0" destOrd="0" presId="urn:microsoft.com/office/officeart/2008/layout/NameandTitleOrganizationalChart"/>
    <dgm:cxn modelId="{8B5F3AF1-5ACD-4C30-B6E3-E2D79AA08993}" type="presOf" srcId="{1665FCFA-0645-45C5-8858-19CD6F2C1D93}" destId="{3955A090-BD6A-481C-B00B-94689C6ED2E7}" srcOrd="0" destOrd="0" presId="urn:microsoft.com/office/officeart/2008/layout/NameandTitleOrganizationalChart"/>
    <dgm:cxn modelId="{F4C6E604-599E-4D2E-9986-DEFC18D9133F}" type="presParOf" srcId="{F094EA92-CF5B-4072-9A24-8F9898AB8A87}" destId="{CAB5F164-24BC-4387-BFC4-FA2EB25F1486}" srcOrd="0" destOrd="0" presId="urn:microsoft.com/office/officeart/2008/layout/NameandTitleOrganizationalChart"/>
    <dgm:cxn modelId="{C6444095-0DD8-4355-B93E-37712DB6A98F}" type="presParOf" srcId="{CAB5F164-24BC-4387-BFC4-FA2EB25F1486}" destId="{E403179B-22A2-42A0-9B2E-48CF455E987B}" srcOrd="0" destOrd="0" presId="urn:microsoft.com/office/officeart/2008/layout/NameandTitleOrganizationalChart"/>
    <dgm:cxn modelId="{82CB4219-02B7-4CBE-8CDF-90287E99327D}" type="presParOf" srcId="{E403179B-22A2-42A0-9B2E-48CF455E987B}" destId="{90AB08F0-E4FB-493C-9BE1-00780074A8BE}" srcOrd="0" destOrd="0" presId="urn:microsoft.com/office/officeart/2008/layout/NameandTitleOrganizationalChart"/>
    <dgm:cxn modelId="{A4BFAE39-F2E6-4899-BED4-56B900CEFD28}" type="presParOf" srcId="{E403179B-22A2-42A0-9B2E-48CF455E987B}" destId="{E99D120F-131C-469E-8861-BFD9DB9B68E8}" srcOrd="1" destOrd="0" presId="urn:microsoft.com/office/officeart/2008/layout/NameandTitleOrganizationalChart"/>
    <dgm:cxn modelId="{0F3A6F8B-6F59-4BDE-AE3B-A1FEC4D0B021}" type="presParOf" srcId="{E403179B-22A2-42A0-9B2E-48CF455E987B}" destId="{0002D04B-0027-4FFA-9BDD-E942E1DFB27F}" srcOrd="2" destOrd="0" presId="urn:microsoft.com/office/officeart/2008/layout/NameandTitleOrganizationalChart"/>
    <dgm:cxn modelId="{A8190530-60AE-405A-A324-9D8DA71C887E}" type="presParOf" srcId="{CAB5F164-24BC-4387-BFC4-FA2EB25F1486}" destId="{4C79743F-0F49-45E4-8BD5-5BE5CA895159}" srcOrd="1" destOrd="0" presId="urn:microsoft.com/office/officeart/2008/layout/NameandTitleOrganizationalChart"/>
    <dgm:cxn modelId="{F14548C1-8E23-4252-BCC0-741EA84F5621}" type="presParOf" srcId="{4C79743F-0F49-45E4-8BD5-5BE5CA895159}" destId="{F8B2AFB0-626A-4510-B978-13DFD24E90BF}" srcOrd="0" destOrd="0" presId="urn:microsoft.com/office/officeart/2008/layout/NameandTitleOrganizationalChart"/>
    <dgm:cxn modelId="{00A0FDE3-8EAA-446E-B43A-EF840286053E}" type="presParOf" srcId="{4C79743F-0F49-45E4-8BD5-5BE5CA895159}" destId="{B70006EC-4514-43A7-99DD-77326C5715A6}" srcOrd="1" destOrd="0" presId="urn:microsoft.com/office/officeart/2008/layout/NameandTitleOrganizationalChart"/>
    <dgm:cxn modelId="{B2F7269D-31C1-4EDA-8BCD-7D5EF212D0C7}" type="presParOf" srcId="{B70006EC-4514-43A7-99DD-77326C5715A6}" destId="{1956F6D7-EC9B-4D80-B540-0BABB0CEFF4F}" srcOrd="0" destOrd="0" presId="urn:microsoft.com/office/officeart/2008/layout/NameandTitleOrganizationalChart"/>
    <dgm:cxn modelId="{B79C1153-AD52-49D3-9249-69597E9B2A29}" type="presParOf" srcId="{1956F6D7-EC9B-4D80-B540-0BABB0CEFF4F}" destId="{AADF4D04-57FE-48D1-A0E1-3D2127E1125D}" srcOrd="0" destOrd="0" presId="urn:microsoft.com/office/officeart/2008/layout/NameandTitleOrganizationalChart"/>
    <dgm:cxn modelId="{424DD74E-1648-41AB-8553-A8A13F8869F8}" type="presParOf" srcId="{1956F6D7-EC9B-4D80-B540-0BABB0CEFF4F}" destId="{4CCF7EF2-664A-46DC-AB16-AF3B1A57D6B7}" srcOrd="1" destOrd="0" presId="urn:microsoft.com/office/officeart/2008/layout/NameandTitleOrganizationalChart"/>
    <dgm:cxn modelId="{E844B01B-3D6D-4B71-90BF-F015B5A65873}" type="presParOf" srcId="{1956F6D7-EC9B-4D80-B540-0BABB0CEFF4F}" destId="{E75C6595-77B9-4AB0-B597-6D7CC7E017F1}" srcOrd="2" destOrd="0" presId="urn:microsoft.com/office/officeart/2008/layout/NameandTitleOrganizationalChart"/>
    <dgm:cxn modelId="{5B245E49-4D82-4ED5-96D4-511A1565C17B}" type="presParOf" srcId="{B70006EC-4514-43A7-99DD-77326C5715A6}" destId="{13A9E841-5480-42F6-99CE-04A4244EAB30}" srcOrd="1" destOrd="0" presId="urn:microsoft.com/office/officeart/2008/layout/NameandTitleOrganizationalChart"/>
    <dgm:cxn modelId="{5441F62B-4DA1-4B42-B4C6-0DB3DBC0093C}" type="presParOf" srcId="{B70006EC-4514-43A7-99DD-77326C5715A6}" destId="{EBD5049B-45AE-4CD4-8C4F-891544089751}" srcOrd="2" destOrd="0" presId="urn:microsoft.com/office/officeart/2008/layout/NameandTitleOrganizationalChart"/>
    <dgm:cxn modelId="{F08DF781-92E7-49A9-9A85-4A0BF7DA8874}" type="presParOf" srcId="{4C79743F-0F49-45E4-8BD5-5BE5CA895159}" destId="{2EF7BDB6-86FA-493A-A59C-CA8A06CEB769}" srcOrd="2" destOrd="0" presId="urn:microsoft.com/office/officeart/2008/layout/NameandTitleOrganizationalChart"/>
    <dgm:cxn modelId="{D630E876-1287-45B5-9FD3-E2ABCA10078F}" type="presParOf" srcId="{4C79743F-0F49-45E4-8BD5-5BE5CA895159}" destId="{881A0961-E4B3-4BA2-BEA4-74F47F51480F}" srcOrd="3" destOrd="0" presId="urn:microsoft.com/office/officeart/2008/layout/NameandTitleOrganizationalChart"/>
    <dgm:cxn modelId="{C7025E04-5ED4-4D54-8DFA-28C129CE00A0}" type="presParOf" srcId="{881A0961-E4B3-4BA2-BEA4-74F47F51480F}" destId="{E7FAF77C-CB83-40E3-8A71-6A87C06ABFA1}" srcOrd="0" destOrd="0" presId="urn:microsoft.com/office/officeart/2008/layout/NameandTitleOrganizationalChart"/>
    <dgm:cxn modelId="{C44B41B0-A268-45BE-9957-E55C5961096B}" type="presParOf" srcId="{E7FAF77C-CB83-40E3-8A71-6A87C06ABFA1}" destId="{CD3E0A04-0C6C-4D86-857A-C440F2400180}" srcOrd="0" destOrd="0" presId="urn:microsoft.com/office/officeart/2008/layout/NameandTitleOrganizationalChart"/>
    <dgm:cxn modelId="{AD56E3C0-6CE9-4B19-8A21-0024098CEA06}" type="presParOf" srcId="{E7FAF77C-CB83-40E3-8A71-6A87C06ABFA1}" destId="{E9E05A13-94CD-469E-B05C-92C48523C0F2}" srcOrd="1" destOrd="0" presId="urn:microsoft.com/office/officeart/2008/layout/NameandTitleOrganizationalChart"/>
    <dgm:cxn modelId="{5A9AA6AA-7D6A-4EFF-A8BD-6C4FC5060309}" type="presParOf" srcId="{E7FAF77C-CB83-40E3-8A71-6A87C06ABFA1}" destId="{20ED4A48-0256-4AD9-A91C-2199A339EB64}" srcOrd="2" destOrd="0" presId="urn:microsoft.com/office/officeart/2008/layout/NameandTitleOrganizationalChart"/>
    <dgm:cxn modelId="{4AAE33E9-F112-47A3-8A67-8FED8FABB156}" type="presParOf" srcId="{881A0961-E4B3-4BA2-BEA4-74F47F51480F}" destId="{060308D5-C27D-41BF-BEB8-0E47A9617209}" srcOrd="1" destOrd="0" presId="urn:microsoft.com/office/officeart/2008/layout/NameandTitleOrganizationalChart"/>
    <dgm:cxn modelId="{B19CCC07-F2A8-4792-92E1-C5272BB71E7F}" type="presParOf" srcId="{881A0961-E4B3-4BA2-BEA4-74F47F51480F}" destId="{F9BBA62A-6BEF-408D-92BC-69327832B3E2}" srcOrd="2" destOrd="0" presId="urn:microsoft.com/office/officeart/2008/layout/NameandTitleOrganizationalChart"/>
    <dgm:cxn modelId="{4AFFEA80-EEF1-4508-9BD1-7A6CE4FD3DE7}" type="presParOf" srcId="{4C79743F-0F49-45E4-8BD5-5BE5CA895159}" destId="{1CA8B16C-45E4-49CA-B7F3-85FAE9BB224F}" srcOrd="4" destOrd="0" presId="urn:microsoft.com/office/officeart/2008/layout/NameandTitleOrganizationalChart"/>
    <dgm:cxn modelId="{A02C9A57-7FDA-4A40-8355-20C68A01F7F2}" type="presParOf" srcId="{4C79743F-0F49-45E4-8BD5-5BE5CA895159}" destId="{4DA587DD-9841-4164-BCAE-C9AC08C593D5}" srcOrd="5" destOrd="0" presId="urn:microsoft.com/office/officeart/2008/layout/NameandTitleOrganizationalChart"/>
    <dgm:cxn modelId="{B05D9434-1440-4224-A2C1-3FC89FBDECF9}" type="presParOf" srcId="{4DA587DD-9841-4164-BCAE-C9AC08C593D5}" destId="{7EFF264A-8CDA-4ED3-939F-784B0ABA41B7}" srcOrd="0" destOrd="0" presId="urn:microsoft.com/office/officeart/2008/layout/NameandTitleOrganizationalChart"/>
    <dgm:cxn modelId="{B9B94C5E-5B4A-46A1-BFCA-B38D93A415F9}" type="presParOf" srcId="{7EFF264A-8CDA-4ED3-939F-784B0ABA41B7}" destId="{C46243B5-91ED-4392-AFCF-8ADB83F576EC}" srcOrd="0" destOrd="0" presId="urn:microsoft.com/office/officeart/2008/layout/NameandTitleOrganizationalChart"/>
    <dgm:cxn modelId="{494F6F77-FA8E-4405-9D11-4C219FA3FBA2}" type="presParOf" srcId="{7EFF264A-8CDA-4ED3-939F-784B0ABA41B7}" destId="{3955A090-BD6A-481C-B00B-94689C6ED2E7}" srcOrd="1" destOrd="0" presId="urn:microsoft.com/office/officeart/2008/layout/NameandTitleOrganizationalChart"/>
    <dgm:cxn modelId="{260949D7-5C4B-4854-B1B9-F231839A4562}" type="presParOf" srcId="{7EFF264A-8CDA-4ED3-939F-784B0ABA41B7}" destId="{ABA52AD1-6C04-4BE2-A88B-C829EE3D13EF}" srcOrd="2" destOrd="0" presId="urn:microsoft.com/office/officeart/2008/layout/NameandTitleOrganizationalChart"/>
    <dgm:cxn modelId="{8A55379A-077A-49CD-9020-2681F6ADC455}" type="presParOf" srcId="{4DA587DD-9841-4164-BCAE-C9AC08C593D5}" destId="{A5C8CAD4-B339-4D53-8DF1-4D98575AF709}" srcOrd="1" destOrd="0" presId="urn:microsoft.com/office/officeart/2008/layout/NameandTitleOrganizationalChart"/>
    <dgm:cxn modelId="{38218DBF-90F6-422F-9067-9A1A183E1835}" type="presParOf" srcId="{4DA587DD-9841-4164-BCAE-C9AC08C593D5}" destId="{0E5F5535-A29A-48C6-B22C-00125F34D573}" srcOrd="2" destOrd="0" presId="urn:microsoft.com/office/officeart/2008/layout/NameandTitleOrganizationalChart"/>
    <dgm:cxn modelId="{D6D8B22F-8822-4626-8EB0-1DC85D6920A4}" type="presParOf" srcId="{4C79743F-0F49-45E4-8BD5-5BE5CA895159}" destId="{749831F2-5B00-42B8-83C4-F0B9DF29DB23}" srcOrd="6" destOrd="0" presId="urn:microsoft.com/office/officeart/2008/layout/NameandTitleOrganizationalChart"/>
    <dgm:cxn modelId="{B9659EDA-2797-45A0-8E40-5F548A777135}" type="presParOf" srcId="{4C79743F-0F49-45E4-8BD5-5BE5CA895159}" destId="{0348808D-B198-4D33-A202-953E148D2A3A}" srcOrd="7" destOrd="0" presId="urn:microsoft.com/office/officeart/2008/layout/NameandTitleOrganizationalChart"/>
    <dgm:cxn modelId="{F7337987-2B11-407B-93C3-4C0ED60FBD61}" type="presParOf" srcId="{0348808D-B198-4D33-A202-953E148D2A3A}" destId="{80F364E6-795F-40FE-8A9A-7FC246E0F0B7}" srcOrd="0" destOrd="0" presId="urn:microsoft.com/office/officeart/2008/layout/NameandTitleOrganizationalChart"/>
    <dgm:cxn modelId="{49005A77-388B-4E51-850B-53AFA60A07F5}" type="presParOf" srcId="{80F364E6-795F-40FE-8A9A-7FC246E0F0B7}" destId="{F5E09FAC-C4DB-4839-83E7-8314B3F52FAB}" srcOrd="0" destOrd="0" presId="urn:microsoft.com/office/officeart/2008/layout/NameandTitleOrganizationalChart"/>
    <dgm:cxn modelId="{D6DF0ADE-7A70-4AA8-A467-C0E3F9BF37B3}" type="presParOf" srcId="{80F364E6-795F-40FE-8A9A-7FC246E0F0B7}" destId="{FAC7F77B-0CF8-4C83-97F8-9B06AB9A820E}" srcOrd="1" destOrd="0" presId="urn:microsoft.com/office/officeart/2008/layout/NameandTitleOrganizationalChart"/>
    <dgm:cxn modelId="{3F27898F-35B7-4908-8C7A-2AF85CF221E3}" type="presParOf" srcId="{80F364E6-795F-40FE-8A9A-7FC246E0F0B7}" destId="{941AE525-62E3-4E13-969B-E0BC762A6882}" srcOrd="2" destOrd="0" presId="urn:microsoft.com/office/officeart/2008/layout/NameandTitleOrganizationalChart"/>
    <dgm:cxn modelId="{85F46ED7-C76A-47AF-88A1-E377E8CF1864}" type="presParOf" srcId="{0348808D-B198-4D33-A202-953E148D2A3A}" destId="{56030DA2-859E-4E31-BCE7-D039F0F5C39B}" srcOrd="1" destOrd="0" presId="urn:microsoft.com/office/officeart/2008/layout/NameandTitleOrganizationalChart"/>
    <dgm:cxn modelId="{F550556C-608A-444E-9E49-0BC9AB37C589}" type="presParOf" srcId="{0348808D-B198-4D33-A202-953E148D2A3A}" destId="{271C2A8E-DCBF-46F3-99CD-505B64E095D9}" srcOrd="2" destOrd="0" presId="urn:microsoft.com/office/officeart/2008/layout/NameandTitleOrganizationalChart"/>
    <dgm:cxn modelId="{E5DC054A-D48D-4C3B-A815-ADF6E497B9E9}" type="presParOf" srcId="{CAB5F164-24BC-4387-BFC4-FA2EB25F1486}" destId="{F4CF6828-E97E-4150-B357-9F746ADB491D}" srcOrd="2" destOrd="0" presId="urn:microsoft.com/office/officeart/2008/layout/NameandTitleOrganizationalChart"/>
    <dgm:cxn modelId="{7D7CC156-5071-4670-96CE-F4B833AA7C4D}" type="presParOf" srcId="{F4CF6828-E97E-4150-B357-9F746ADB491D}" destId="{B8583CB9-5DA3-430C-9946-98B12BD5A4F0}" srcOrd="0" destOrd="0" presId="urn:microsoft.com/office/officeart/2008/layout/NameandTitleOrganizationalChart"/>
    <dgm:cxn modelId="{AC8F0451-72E4-4B56-A206-D9CD48C32DBF}" type="presParOf" srcId="{F4CF6828-E97E-4150-B357-9F746ADB491D}" destId="{B9069EAA-0CE6-4774-BD7B-3D9D155C0EC3}" srcOrd="1" destOrd="0" presId="urn:microsoft.com/office/officeart/2008/layout/NameandTitleOrganizationalChart"/>
    <dgm:cxn modelId="{A916745F-9955-42CC-8DC7-B40A4AC4CBD4}" type="presParOf" srcId="{B9069EAA-0CE6-4774-BD7B-3D9D155C0EC3}" destId="{3F1D39E1-2C24-4319-84B6-C13053BB6994}" srcOrd="0" destOrd="0" presId="urn:microsoft.com/office/officeart/2008/layout/NameandTitleOrganizationalChart"/>
    <dgm:cxn modelId="{E2611395-0178-4D9C-9319-BA5AA4A15678}" type="presParOf" srcId="{3F1D39E1-2C24-4319-84B6-C13053BB6994}" destId="{95CFE44E-5A49-49D6-AA14-12A831F3983D}" srcOrd="0" destOrd="0" presId="urn:microsoft.com/office/officeart/2008/layout/NameandTitleOrganizationalChart"/>
    <dgm:cxn modelId="{449250DA-40E4-47E3-B432-2CE2B1D834F9}" type="presParOf" srcId="{3F1D39E1-2C24-4319-84B6-C13053BB6994}" destId="{3A36230A-3716-4A12-8D49-6268EB5E9406}" srcOrd="1" destOrd="0" presId="urn:microsoft.com/office/officeart/2008/layout/NameandTitleOrganizationalChart"/>
    <dgm:cxn modelId="{F758D941-8260-4A4F-8683-EE44D9755EB0}" type="presParOf" srcId="{3F1D39E1-2C24-4319-84B6-C13053BB6994}" destId="{C1BB8465-BBE2-4AE1-B787-1956C86D5B7F}" srcOrd="2" destOrd="0" presId="urn:microsoft.com/office/officeart/2008/layout/NameandTitleOrganizationalChart"/>
    <dgm:cxn modelId="{3C7053C4-8903-40D1-A41F-9E0415B0D91E}" type="presParOf" srcId="{B9069EAA-0CE6-4774-BD7B-3D9D155C0EC3}" destId="{2B3DAE8F-29CC-4D37-B441-DAB05BD3C924}" srcOrd="1" destOrd="0" presId="urn:microsoft.com/office/officeart/2008/layout/NameandTitleOrganizationalChart"/>
    <dgm:cxn modelId="{D26C2E2C-B515-4491-81C6-09EF11BCD02B}" type="presParOf" srcId="{B9069EAA-0CE6-4774-BD7B-3D9D155C0EC3}" destId="{36249709-4265-4941-ADDB-CF12AE0A6899}" srcOrd="2" destOrd="0" presId="urn:microsoft.com/office/officeart/2008/layout/NameandTitleOrganizationalChart"/>
    <dgm:cxn modelId="{270A8C08-C0FF-4026-91E4-6C5596C8F3CA}" type="presParOf" srcId="{F4CF6828-E97E-4150-B357-9F746ADB491D}" destId="{1A754711-FA1B-4AC2-B6F6-585060323B72}" srcOrd="2" destOrd="0" presId="urn:microsoft.com/office/officeart/2008/layout/NameandTitleOrganizationalChart"/>
    <dgm:cxn modelId="{49AF8DA3-2DB0-4513-A12C-A509A1AC68CF}" type="presParOf" srcId="{F4CF6828-E97E-4150-B357-9F746ADB491D}" destId="{BE0B28F9-A865-408D-BDA7-FC4F2D2984AD}" srcOrd="3" destOrd="0" presId="urn:microsoft.com/office/officeart/2008/layout/NameandTitleOrganizationalChart"/>
    <dgm:cxn modelId="{A5A32998-5B5A-464D-8CE3-DA1392407E86}" type="presParOf" srcId="{BE0B28F9-A865-408D-BDA7-FC4F2D2984AD}" destId="{F827018F-BC2F-4F11-804B-65B3BB56C74C}" srcOrd="0" destOrd="0" presId="urn:microsoft.com/office/officeart/2008/layout/NameandTitleOrganizationalChart"/>
    <dgm:cxn modelId="{4DA466C3-BA50-4B65-98D2-B8842F4B171C}" type="presParOf" srcId="{F827018F-BC2F-4F11-804B-65B3BB56C74C}" destId="{ADAE2D1F-D54D-4907-AF41-DA540BB1DEA9}" srcOrd="0" destOrd="0" presId="urn:microsoft.com/office/officeart/2008/layout/NameandTitleOrganizationalChart"/>
    <dgm:cxn modelId="{B3274984-0BBE-47AC-BF24-B8FBE2F36F99}" type="presParOf" srcId="{F827018F-BC2F-4F11-804B-65B3BB56C74C}" destId="{401D20E1-6C71-4A96-BBBC-DCE353A2A81B}" srcOrd="1" destOrd="0" presId="urn:microsoft.com/office/officeart/2008/layout/NameandTitleOrganizationalChart"/>
    <dgm:cxn modelId="{DDB8D47D-7051-47C5-8C00-B0136CA2E663}" type="presParOf" srcId="{F827018F-BC2F-4F11-804B-65B3BB56C74C}" destId="{63DABF66-048B-4CB5-AACD-7551C9BFEC8C}" srcOrd="2" destOrd="0" presId="urn:microsoft.com/office/officeart/2008/layout/NameandTitleOrganizationalChart"/>
    <dgm:cxn modelId="{00B0B05F-B93C-4A0E-A312-0F59EB947DB9}" type="presParOf" srcId="{BE0B28F9-A865-408D-BDA7-FC4F2D2984AD}" destId="{B4C191DD-6282-4C60-940B-50B1781A2FC3}" srcOrd="1" destOrd="0" presId="urn:microsoft.com/office/officeart/2008/layout/NameandTitleOrganizationalChart"/>
    <dgm:cxn modelId="{47334A9D-D82A-4632-9EB0-5F788679EDE7}" type="presParOf" srcId="{BE0B28F9-A865-408D-BDA7-FC4F2D2984AD}" destId="{29A8B31B-007E-4A7C-A936-26127CAD4623}" srcOrd="2" destOrd="0" presId="urn:microsoft.com/office/officeart/2008/layout/NameandTitleOrganizational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16B1E3-48ED-4ECA-A0E2-A469896042BD}"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tr-TR"/>
        </a:p>
      </dgm:t>
    </dgm:pt>
    <dgm:pt modelId="{90752E71-E914-422E-8FF4-4BC41331CC2D}">
      <dgm:prSet phldrT="[Metin]"/>
      <dgm:spPr/>
      <dgm:t>
        <a:bodyPr/>
        <a:lstStyle/>
        <a:p>
          <a:r>
            <a:rPr lang="tr-TR" dirty="0"/>
            <a:t>Siyaset ve Sosyal Bilimler</a:t>
          </a:r>
        </a:p>
      </dgm:t>
    </dgm:pt>
    <dgm:pt modelId="{5F0D9180-1E05-43DB-A482-877BA3DEF19E}" type="parTrans" cxnId="{878D695F-3484-4C48-8FCA-650EA413E9C3}">
      <dgm:prSet/>
      <dgm:spPr/>
      <dgm:t>
        <a:bodyPr/>
        <a:lstStyle/>
        <a:p>
          <a:endParaRPr lang="tr-TR"/>
        </a:p>
      </dgm:t>
    </dgm:pt>
    <dgm:pt modelId="{78DDFFBA-6615-4A40-93D9-28E8D1CA2FEC}" type="sibTrans" cxnId="{878D695F-3484-4C48-8FCA-650EA413E9C3}">
      <dgm:prSet/>
      <dgm:spPr/>
      <dgm:t>
        <a:bodyPr/>
        <a:lstStyle/>
        <a:p>
          <a:endParaRPr lang="tr-TR"/>
        </a:p>
      </dgm:t>
    </dgm:pt>
    <dgm:pt modelId="{F529B3C9-DD87-44D5-80DC-711DEBE5D452}">
      <dgm:prSet phldrT="[Metin]" custT="1"/>
      <dgm:spPr/>
      <dgm:t>
        <a:bodyPr/>
        <a:lstStyle/>
        <a:p>
          <a:r>
            <a:rPr lang="tr-TR" sz="1200" dirty="0"/>
            <a:t>Prof. Dr. Şükrü NİŞANCI</a:t>
          </a:r>
        </a:p>
      </dgm:t>
    </dgm:pt>
    <dgm:pt modelId="{B7A376BD-3CB7-4DB5-9AC0-9CF9F861D558}" type="parTrans" cxnId="{14A1B615-7AFE-4BBA-944A-F09933ED7144}">
      <dgm:prSet/>
      <dgm:spPr/>
      <dgm:t>
        <a:bodyPr/>
        <a:lstStyle/>
        <a:p>
          <a:endParaRPr lang="tr-TR"/>
        </a:p>
      </dgm:t>
    </dgm:pt>
    <dgm:pt modelId="{34758081-F51A-40B2-BFB8-6F4E20A0EEE5}" type="sibTrans" cxnId="{14A1B615-7AFE-4BBA-944A-F09933ED7144}">
      <dgm:prSet/>
      <dgm:spPr/>
      <dgm:t>
        <a:bodyPr/>
        <a:lstStyle/>
        <a:p>
          <a:endParaRPr lang="tr-TR"/>
        </a:p>
      </dgm:t>
    </dgm:pt>
    <dgm:pt modelId="{F4022EC5-5843-456A-A4A4-FB79F6D78823}">
      <dgm:prSet phldrT="[Metin]" custT="1"/>
      <dgm:spPr/>
      <dgm:t>
        <a:bodyPr/>
        <a:lstStyle/>
        <a:p>
          <a:r>
            <a:rPr lang="tr-TR" sz="1200" dirty="0"/>
            <a:t>Doç. Dr. Hasan Emir AKTAŞ</a:t>
          </a:r>
        </a:p>
      </dgm:t>
    </dgm:pt>
    <dgm:pt modelId="{3FEB2996-EED3-470C-84BF-CDF7B98AD52A}" type="parTrans" cxnId="{99F6805D-A0B7-48E9-993B-AA6296337C92}">
      <dgm:prSet/>
      <dgm:spPr/>
      <dgm:t>
        <a:bodyPr/>
        <a:lstStyle/>
        <a:p>
          <a:endParaRPr lang="tr-TR"/>
        </a:p>
      </dgm:t>
    </dgm:pt>
    <dgm:pt modelId="{E42E68DA-769B-4D11-873E-452F3E3D79C9}" type="sibTrans" cxnId="{99F6805D-A0B7-48E9-993B-AA6296337C92}">
      <dgm:prSet/>
      <dgm:spPr/>
      <dgm:t>
        <a:bodyPr/>
        <a:lstStyle/>
        <a:p>
          <a:endParaRPr lang="tr-TR"/>
        </a:p>
      </dgm:t>
    </dgm:pt>
    <dgm:pt modelId="{77E88258-6FD3-43AB-9619-4EFD8D63B3C1}">
      <dgm:prSet phldrT="[Metin]"/>
      <dgm:spPr/>
      <dgm:t>
        <a:bodyPr/>
        <a:lstStyle/>
        <a:p>
          <a:r>
            <a:rPr lang="tr-TR" dirty="0"/>
            <a:t>Yönetim Bilimleri</a:t>
          </a:r>
        </a:p>
      </dgm:t>
    </dgm:pt>
    <dgm:pt modelId="{7BB83D51-EBCA-45B9-9D63-953283AD7E5F}" type="parTrans" cxnId="{AD365C69-1CA5-403F-91E3-A94E970F57C4}">
      <dgm:prSet/>
      <dgm:spPr/>
      <dgm:t>
        <a:bodyPr/>
        <a:lstStyle/>
        <a:p>
          <a:endParaRPr lang="tr-TR"/>
        </a:p>
      </dgm:t>
    </dgm:pt>
    <dgm:pt modelId="{651B3A30-AFAB-40BF-B9D6-CFF979DB425E}" type="sibTrans" cxnId="{AD365C69-1CA5-403F-91E3-A94E970F57C4}">
      <dgm:prSet/>
      <dgm:spPr/>
      <dgm:t>
        <a:bodyPr/>
        <a:lstStyle/>
        <a:p>
          <a:endParaRPr lang="tr-TR"/>
        </a:p>
      </dgm:t>
    </dgm:pt>
    <dgm:pt modelId="{E36C8E61-2F88-45F1-8381-C9D3E5E0F105}">
      <dgm:prSet phldrT="[Metin]" custT="1"/>
      <dgm:spPr/>
      <dgm:t>
        <a:bodyPr/>
        <a:lstStyle/>
        <a:p>
          <a:r>
            <a:rPr lang="tr-TR" sz="1200" dirty="0"/>
            <a:t>Doç. Dr. Salih Börteçine AVCİ</a:t>
          </a:r>
        </a:p>
      </dgm:t>
    </dgm:pt>
    <dgm:pt modelId="{14BF2729-4B06-44D5-B52A-675FE7E70365}" type="parTrans" cxnId="{EB7F7671-8D6B-4727-8DDE-7CD9DF1F1E50}">
      <dgm:prSet/>
      <dgm:spPr/>
      <dgm:t>
        <a:bodyPr/>
        <a:lstStyle/>
        <a:p>
          <a:endParaRPr lang="tr-TR"/>
        </a:p>
      </dgm:t>
    </dgm:pt>
    <dgm:pt modelId="{E0A44296-BD72-4F89-9FFB-83E9DF62B73E}" type="sibTrans" cxnId="{EB7F7671-8D6B-4727-8DDE-7CD9DF1F1E50}">
      <dgm:prSet/>
      <dgm:spPr/>
      <dgm:t>
        <a:bodyPr/>
        <a:lstStyle/>
        <a:p>
          <a:endParaRPr lang="tr-TR"/>
        </a:p>
      </dgm:t>
    </dgm:pt>
    <dgm:pt modelId="{707BB7CE-8B45-4ED7-9D49-75BCC08DF1CF}">
      <dgm:prSet phldrT="[Metin]" custT="1"/>
      <dgm:spPr>
        <a:solidFill>
          <a:schemeClr val="accent6">
            <a:lumMod val="60000"/>
            <a:lumOff val="40000"/>
          </a:schemeClr>
        </a:solidFill>
      </dgm:spPr>
      <dgm:t>
        <a:bodyPr/>
        <a:lstStyle/>
        <a:p>
          <a:r>
            <a:rPr lang="tr-TR" sz="1200" dirty="0"/>
            <a:t>Arş. Gör. Fatih UÇAN</a:t>
          </a:r>
        </a:p>
      </dgm:t>
    </dgm:pt>
    <dgm:pt modelId="{4136C0B3-35A1-4FEB-9E0E-6D4E032354DB}" type="parTrans" cxnId="{6690AA1A-C406-4A1B-8792-F8BD683CBBD1}">
      <dgm:prSet/>
      <dgm:spPr/>
      <dgm:t>
        <a:bodyPr/>
        <a:lstStyle/>
        <a:p>
          <a:endParaRPr lang="tr-TR"/>
        </a:p>
      </dgm:t>
    </dgm:pt>
    <dgm:pt modelId="{AE97868D-D8B7-4193-BEF8-83F1377632C4}" type="sibTrans" cxnId="{6690AA1A-C406-4A1B-8792-F8BD683CBBD1}">
      <dgm:prSet/>
      <dgm:spPr/>
      <dgm:t>
        <a:bodyPr/>
        <a:lstStyle/>
        <a:p>
          <a:endParaRPr lang="tr-TR"/>
        </a:p>
      </dgm:t>
    </dgm:pt>
    <dgm:pt modelId="{85473D53-2FE4-46D7-99E6-4AE74D2B3CF1}">
      <dgm:prSet phldrT="[Metin]"/>
      <dgm:spPr/>
      <dgm:t>
        <a:bodyPr/>
        <a:lstStyle/>
        <a:p>
          <a:r>
            <a:rPr lang="tr-TR" dirty="0"/>
            <a:t>Kentleşme ve Çevre Sorunları</a:t>
          </a:r>
        </a:p>
      </dgm:t>
    </dgm:pt>
    <dgm:pt modelId="{B7C2B109-98DF-4A20-A5E1-132336755F5D}" type="parTrans" cxnId="{ED17714C-0973-41C7-9F93-4382B69F47B2}">
      <dgm:prSet/>
      <dgm:spPr/>
      <dgm:t>
        <a:bodyPr/>
        <a:lstStyle/>
        <a:p>
          <a:endParaRPr lang="tr-TR"/>
        </a:p>
      </dgm:t>
    </dgm:pt>
    <dgm:pt modelId="{97765F61-3A14-431C-A2F6-F4AD5D513E94}" type="sibTrans" cxnId="{ED17714C-0973-41C7-9F93-4382B69F47B2}">
      <dgm:prSet/>
      <dgm:spPr/>
      <dgm:t>
        <a:bodyPr/>
        <a:lstStyle/>
        <a:p>
          <a:endParaRPr lang="tr-TR"/>
        </a:p>
      </dgm:t>
    </dgm:pt>
    <dgm:pt modelId="{BAEB0289-0D56-4519-8130-EC59258DE9F3}">
      <dgm:prSet phldrT="[Metin]"/>
      <dgm:spPr/>
      <dgm:t>
        <a:bodyPr/>
        <a:lstStyle/>
        <a:p>
          <a:r>
            <a:rPr lang="tr-TR" dirty="0"/>
            <a:t>Hukuk Bilimleri</a:t>
          </a:r>
        </a:p>
      </dgm:t>
    </dgm:pt>
    <dgm:pt modelId="{C8BFF5F3-A7A4-4C9C-940C-EB218276EFB3}" type="parTrans" cxnId="{944A6C36-8125-4159-903A-DCE8445C5C5C}">
      <dgm:prSet/>
      <dgm:spPr/>
      <dgm:t>
        <a:bodyPr/>
        <a:lstStyle/>
        <a:p>
          <a:endParaRPr lang="tr-TR"/>
        </a:p>
      </dgm:t>
    </dgm:pt>
    <dgm:pt modelId="{14178B77-892C-4903-A2B2-477D4439DD42}" type="sibTrans" cxnId="{944A6C36-8125-4159-903A-DCE8445C5C5C}">
      <dgm:prSet/>
      <dgm:spPr/>
      <dgm:t>
        <a:bodyPr/>
        <a:lstStyle/>
        <a:p>
          <a:endParaRPr lang="tr-TR"/>
        </a:p>
      </dgm:t>
    </dgm:pt>
    <dgm:pt modelId="{3B4617C7-BE05-4330-982A-02CB6B10E645}">
      <dgm:prSet phldrT="[Metin]" custT="1"/>
      <dgm:spPr/>
      <dgm:t>
        <a:bodyPr/>
        <a:lstStyle/>
        <a:p>
          <a:r>
            <a:rPr lang="tr-TR" sz="1200" dirty="0"/>
            <a:t>Doç. Dr. Cemile Burcu KARTAL</a:t>
          </a:r>
        </a:p>
      </dgm:t>
    </dgm:pt>
    <dgm:pt modelId="{15679FDF-22A5-4391-B1A6-7CAF099FC15C}" type="parTrans" cxnId="{1DEB5579-A18F-4376-BD54-1A73E4028969}">
      <dgm:prSet/>
      <dgm:spPr/>
      <dgm:t>
        <a:bodyPr/>
        <a:lstStyle/>
        <a:p>
          <a:endParaRPr lang="tr-TR"/>
        </a:p>
      </dgm:t>
    </dgm:pt>
    <dgm:pt modelId="{0F253CE6-E225-470D-9FE5-F90ACDCEEE38}" type="sibTrans" cxnId="{1DEB5579-A18F-4376-BD54-1A73E4028969}">
      <dgm:prSet/>
      <dgm:spPr/>
      <dgm:t>
        <a:bodyPr/>
        <a:lstStyle/>
        <a:p>
          <a:endParaRPr lang="tr-TR"/>
        </a:p>
      </dgm:t>
    </dgm:pt>
    <dgm:pt modelId="{B894BD78-D1E2-40C9-B41D-C1DCF2EE9319}">
      <dgm:prSet phldrT="[Metin]" custT="1"/>
      <dgm:spPr/>
      <dgm:t>
        <a:bodyPr/>
        <a:lstStyle/>
        <a:p>
          <a:r>
            <a:rPr lang="tr-TR" sz="1200" dirty="0"/>
            <a:t>Dr. </a:t>
          </a:r>
          <a:r>
            <a:rPr lang="tr-TR" sz="1200" dirty="0" err="1"/>
            <a:t>Öğr</a:t>
          </a:r>
          <a:r>
            <a:rPr lang="tr-TR" sz="1200" dirty="0"/>
            <a:t>. Üyesi Hasan Faruk USLU</a:t>
          </a:r>
        </a:p>
      </dgm:t>
    </dgm:pt>
    <dgm:pt modelId="{A8484E34-E45A-45EF-BED9-669EAA2D26C7}" type="parTrans" cxnId="{0778ABF7-FB77-4414-A2AF-469B2AE19921}">
      <dgm:prSet/>
      <dgm:spPr/>
      <dgm:t>
        <a:bodyPr/>
        <a:lstStyle/>
        <a:p>
          <a:endParaRPr lang="tr-TR"/>
        </a:p>
      </dgm:t>
    </dgm:pt>
    <dgm:pt modelId="{5D518496-50A8-4AB3-9068-F0A8DA460494}" type="sibTrans" cxnId="{0778ABF7-FB77-4414-A2AF-469B2AE19921}">
      <dgm:prSet/>
      <dgm:spPr/>
      <dgm:t>
        <a:bodyPr/>
        <a:lstStyle/>
        <a:p>
          <a:endParaRPr lang="tr-TR"/>
        </a:p>
      </dgm:t>
    </dgm:pt>
    <dgm:pt modelId="{3D888C13-4E26-4D61-AB96-9D1FF4DE1BA6}">
      <dgm:prSet phldrT="[Metin]" custT="1"/>
      <dgm:spPr/>
      <dgm:t>
        <a:bodyPr/>
        <a:lstStyle/>
        <a:p>
          <a:r>
            <a:rPr lang="tr-TR" sz="1200" dirty="0"/>
            <a:t>Dr. </a:t>
          </a:r>
          <a:r>
            <a:rPr lang="tr-TR" sz="1200" dirty="0" err="1"/>
            <a:t>Öğr</a:t>
          </a:r>
          <a:r>
            <a:rPr lang="tr-TR" sz="1200" dirty="0"/>
            <a:t>. Üyesi Ezgi ÖREN</a:t>
          </a:r>
        </a:p>
      </dgm:t>
    </dgm:pt>
    <dgm:pt modelId="{0556DFE3-88AC-456F-BAAF-8C360F5011CF}" type="parTrans" cxnId="{7FEBDF96-75F6-4FF3-B8EB-192BD7CEAC02}">
      <dgm:prSet/>
      <dgm:spPr/>
      <dgm:t>
        <a:bodyPr/>
        <a:lstStyle/>
        <a:p>
          <a:endParaRPr lang="tr-TR"/>
        </a:p>
      </dgm:t>
    </dgm:pt>
    <dgm:pt modelId="{60C5A9FA-A270-4CAD-8832-B04B8E147C14}" type="sibTrans" cxnId="{7FEBDF96-75F6-4FF3-B8EB-192BD7CEAC02}">
      <dgm:prSet/>
      <dgm:spPr/>
      <dgm:t>
        <a:bodyPr/>
        <a:lstStyle/>
        <a:p>
          <a:endParaRPr lang="tr-TR"/>
        </a:p>
      </dgm:t>
    </dgm:pt>
    <dgm:pt modelId="{15B4BA98-393B-4F8E-89AC-E13928B9AEEC}">
      <dgm:prSet phldrT="[Metin]" custT="1"/>
      <dgm:spPr>
        <a:solidFill>
          <a:schemeClr val="accent6">
            <a:lumMod val="60000"/>
            <a:lumOff val="40000"/>
          </a:schemeClr>
        </a:solidFill>
      </dgm:spPr>
      <dgm:t>
        <a:bodyPr/>
        <a:lstStyle/>
        <a:p>
          <a:r>
            <a:rPr lang="tr-TR" sz="1200" dirty="0"/>
            <a:t>Arş. Gör. Lokman ŞAHİN</a:t>
          </a:r>
        </a:p>
      </dgm:t>
    </dgm:pt>
    <dgm:pt modelId="{3EB53539-71EE-4527-B878-1E384F7A47A9}" type="parTrans" cxnId="{0A9A5B9C-999B-4063-9056-5808EB16C107}">
      <dgm:prSet/>
      <dgm:spPr/>
      <dgm:t>
        <a:bodyPr/>
        <a:lstStyle/>
        <a:p>
          <a:endParaRPr lang="tr-TR"/>
        </a:p>
      </dgm:t>
    </dgm:pt>
    <dgm:pt modelId="{7DCB7B68-4A7A-4683-80FA-18B60E336082}" type="sibTrans" cxnId="{0A9A5B9C-999B-4063-9056-5808EB16C107}">
      <dgm:prSet/>
      <dgm:spPr/>
      <dgm:t>
        <a:bodyPr/>
        <a:lstStyle/>
        <a:p>
          <a:endParaRPr lang="tr-TR"/>
        </a:p>
      </dgm:t>
    </dgm:pt>
    <dgm:pt modelId="{10D50848-4597-4CEB-91C4-966608E9F9C0}">
      <dgm:prSet phldrT="[Metin]" custT="1"/>
      <dgm:spPr>
        <a:solidFill>
          <a:schemeClr val="accent6">
            <a:lumMod val="60000"/>
            <a:lumOff val="40000"/>
          </a:schemeClr>
        </a:solidFill>
      </dgm:spPr>
      <dgm:t>
        <a:bodyPr/>
        <a:lstStyle/>
        <a:p>
          <a:r>
            <a:rPr lang="tr-TR" sz="1200" dirty="0"/>
            <a:t>Arş. Gör. Tuğba SALMAN</a:t>
          </a:r>
        </a:p>
      </dgm:t>
    </dgm:pt>
    <dgm:pt modelId="{957D5045-7485-48D6-BD2A-6545668ECA44}" type="parTrans" cxnId="{3D92F96E-0E37-41E1-892B-12E930C52912}">
      <dgm:prSet/>
      <dgm:spPr/>
      <dgm:t>
        <a:bodyPr/>
        <a:lstStyle/>
        <a:p>
          <a:endParaRPr lang="tr-TR"/>
        </a:p>
      </dgm:t>
    </dgm:pt>
    <dgm:pt modelId="{A7D573A1-268D-45E2-859B-C423DF55079D}" type="sibTrans" cxnId="{3D92F96E-0E37-41E1-892B-12E930C52912}">
      <dgm:prSet/>
      <dgm:spPr/>
      <dgm:t>
        <a:bodyPr/>
        <a:lstStyle/>
        <a:p>
          <a:endParaRPr lang="tr-TR"/>
        </a:p>
      </dgm:t>
    </dgm:pt>
    <dgm:pt modelId="{06F96EC8-C451-4BD0-9C0E-F4C82CDEC061}">
      <dgm:prSet phldrT="[Metin]" custT="1"/>
      <dgm:spPr>
        <a:solidFill>
          <a:schemeClr val="accent6">
            <a:lumMod val="60000"/>
            <a:lumOff val="40000"/>
          </a:schemeClr>
        </a:solidFill>
      </dgm:spPr>
      <dgm:t>
        <a:bodyPr/>
        <a:lstStyle/>
        <a:p>
          <a:r>
            <a:rPr lang="tr-TR" sz="1200" dirty="0"/>
            <a:t>Arş. Gör. Fatma Betül GÖKHAN (Görevlendirme-ODTÜ)</a:t>
          </a:r>
        </a:p>
      </dgm:t>
    </dgm:pt>
    <dgm:pt modelId="{402A5B1A-C37D-43B8-8337-BC1B2CEAE93B}" type="parTrans" cxnId="{19FBEC31-F69F-4DDE-B504-BA1301624788}">
      <dgm:prSet/>
      <dgm:spPr/>
      <dgm:t>
        <a:bodyPr/>
        <a:lstStyle/>
        <a:p>
          <a:endParaRPr lang="tr-TR"/>
        </a:p>
      </dgm:t>
    </dgm:pt>
    <dgm:pt modelId="{0E1B0292-A28C-4BF8-8A6D-DADF172D2546}" type="sibTrans" cxnId="{19FBEC31-F69F-4DDE-B504-BA1301624788}">
      <dgm:prSet/>
      <dgm:spPr/>
      <dgm:t>
        <a:bodyPr/>
        <a:lstStyle/>
        <a:p>
          <a:endParaRPr lang="tr-TR"/>
        </a:p>
      </dgm:t>
    </dgm:pt>
    <dgm:pt modelId="{A8BA0805-1334-4035-A8AF-82C5E8667BF7}">
      <dgm:prSet phldrT="[Metin]" custT="1"/>
      <dgm:spPr>
        <a:solidFill>
          <a:schemeClr val="accent6">
            <a:lumMod val="60000"/>
            <a:lumOff val="40000"/>
          </a:schemeClr>
        </a:solidFill>
      </dgm:spPr>
      <dgm:t>
        <a:bodyPr/>
        <a:lstStyle/>
        <a:p>
          <a:r>
            <a:rPr lang="tr-TR" sz="1200" dirty="0"/>
            <a:t>Arş. Gör. Gökçe GÖK</a:t>
          </a:r>
        </a:p>
      </dgm:t>
    </dgm:pt>
    <dgm:pt modelId="{75309671-0B3C-461A-AB95-B76320BDB769}" type="parTrans" cxnId="{AE019127-738E-4927-A713-2A4C556796F5}">
      <dgm:prSet/>
      <dgm:spPr/>
      <dgm:t>
        <a:bodyPr/>
        <a:lstStyle/>
        <a:p>
          <a:endParaRPr lang="tr-TR"/>
        </a:p>
      </dgm:t>
    </dgm:pt>
    <dgm:pt modelId="{A0448D90-3326-4CE3-8222-AE30D358D540}" type="sibTrans" cxnId="{AE019127-738E-4927-A713-2A4C556796F5}">
      <dgm:prSet/>
      <dgm:spPr/>
      <dgm:t>
        <a:bodyPr/>
        <a:lstStyle/>
        <a:p>
          <a:endParaRPr lang="tr-TR"/>
        </a:p>
      </dgm:t>
    </dgm:pt>
    <dgm:pt modelId="{28B3B5CF-375D-4E6F-B4A6-4895B51B0EDD}">
      <dgm:prSet phldrT="[Metin]"/>
      <dgm:spPr/>
      <dgm:t>
        <a:bodyPr/>
        <a:lstStyle/>
        <a:p>
          <a:r>
            <a:rPr lang="tr-TR" dirty="0"/>
            <a:t>Dr. </a:t>
          </a:r>
          <a:r>
            <a:rPr lang="tr-TR" dirty="0" err="1"/>
            <a:t>Öğr</a:t>
          </a:r>
          <a:r>
            <a:rPr lang="tr-TR" dirty="0"/>
            <a:t>. Üyesi Adnan KARATAŞ</a:t>
          </a:r>
        </a:p>
      </dgm:t>
    </dgm:pt>
    <dgm:pt modelId="{AAD6B6C7-24B6-40F8-AFF9-328FAB148240}" type="parTrans" cxnId="{B0D59CF8-3684-41BA-877D-66534959A287}">
      <dgm:prSet/>
      <dgm:spPr/>
      <dgm:t>
        <a:bodyPr/>
        <a:lstStyle/>
        <a:p>
          <a:endParaRPr lang="tr-TR"/>
        </a:p>
      </dgm:t>
    </dgm:pt>
    <dgm:pt modelId="{E9707649-8924-4C90-89D3-545778A52722}" type="sibTrans" cxnId="{B0D59CF8-3684-41BA-877D-66534959A287}">
      <dgm:prSet/>
      <dgm:spPr/>
      <dgm:t>
        <a:bodyPr/>
        <a:lstStyle/>
        <a:p>
          <a:endParaRPr lang="tr-TR"/>
        </a:p>
      </dgm:t>
    </dgm:pt>
    <dgm:pt modelId="{0CF8E128-0DD5-48E4-8AFE-2BC9B7B6F2CA}">
      <dgm:prSet phldrT="[Metin]"/>
      <dgm:spPr>
        <a:solidFill>
          <a:schemeClr val="accent6">
            <a:lumMod val="60000"/>
            <a:lumOff val="40000"/>
          </a:schemeClr>
        </a:solidFill>
      </dgm:spPr>
      <dgm:t>
        <a:bodyPr/>
        <a:lstStyle/>
        <a:p>
          <a:r>
            <a:rPr lang="tr-TR" dirty="0"/>
            <a:t>Arş. Gör. </a:t>
          </a:r>
          <a:r>
            <a:rPr lang="tr-TR" dirty="0" err="1"/>
            <a:t>Şuheda</a:t>
          </a:r>
          <a:r>
            <a:rPr lang="tr-TR" dirty="0"/>
            <a:t> ALTUNOK</a:t>
          </a:r>
        </a:p>
      </dgm:t>
    </dgm:pt>
    <dgm:pt modelId="{21599EE2-4BC1-4AEB-8C60-2A60BE0083F4}" type="parTrans" cxnId="{CE18EDCB-93F5-4F62-977C-71BB3CECA56A}">
      <dgm:prSet/>
      <dgm:spPr/>
      <dgm:t>
        <a:bodyPr/>
        <a:lstStyle/>
        <a:p>
          <a:endParaRPr lang="tr-TR"/>
        </a:p>
      </dgm:t>
    </dgm:pt>
    <dgm:pt modelId="{C1FA07D4-1852-42B3-9F51-31528200880F}" type="sibTrans" cxnId="{CE18EDCB-93F5-4F62-977C-71BB3CECA56A}">
      <dgm:prSet/>
      <dgm:spPr/>
      <dgm:t>
        <a:bodyPr/>
        <a:lstStyle/>
        <a:p>
          <a:endParaRPr lang="tr-TR"/>
        </a:p>
      </dgm:t>
    </dgm:pt>
    <dgm:pt modelId="{0CF31285-684C-4DA5-84BF-E87AAE89CF04}">
      <dgm:prSet phldrT="[Metin]"/>
      <dgm:spPr/>
      <dgm:t>
        <a:bodyPr/>
        <a:lstStyle/>
        <a:p>
          <a:r>
            <a:rPr lang="tr-TR" dirty="0"/>
            <a:t>Doç. Dr. Salih Börteçine AVCİ</a:t>
          </a:r>
        </a:p>
      </dgm:t>
    </dgm:pt>
    <dgm:pt modelId="{10397FE8-DDBF-4B1A-8FA7-33072223AAC2}" type="parTrans" cxnId="{17B82BAF-60C9-41EC-BFA8-B9177A59D569}">
      <dgm:prSet/>
      <dgm:spPr/>
      <dgm:t>
        <a:bodyPr/>
        <a:lstStyle/>
        <a:p>
          <a:endParaRPr lang="tr-TR"/>
        </a:p>
      </dgm:t>
    </dgm:pt>
    <dgm:pt modelId="{E2ECE659-98B3-4E3A-9D68-4FDFF5CCF841}" type="sibTrans" cxnId="{17B82BAF-60C9-41EC-BFA8-B9177A59D569}">
      <dgm:prSet/>
      <dgm:spPr/>
      <dgm:t>
        <a:bodyPr/>
        <a:lstStyle/>
        <a:p>
          <a:endParaRPr lang="tr-TR"/>
        </a:p>
      </dgm:t>
    </dgm:pt>
    <dgm:pt modelId="{0BFA212B-7880-42FF-A757-7E60E9720311}">
      <dgm:prSet phldrT="[Metin]" custT="1"/>
      <dgm:spPr>
        <a:solidFill>
          <a:schemeClr val="accent1"/>
        </a:solidFill>
        <a:ln>
          <a:solidFill>
            <a:schemeClr val="accent1"/>
          </a:solidFill>
        </a:ln>
      </dgm:spPr>
      <dgm:t>
        <a:bodyPr/>
        <a:lstStyle/>
        <a:p>
          <a:r>
            <a:rPr lang="tr-TR" sz="1200" dirty="0">
              <a:solidFill>
                <a:schemeClr val="bg1"/>
              </a:solidFill>
            </a:rPr>
            <a:t>Doç. Dr. Tuna BATUHAN</a:t>
          </a:r>
        </a:p>
      </dgm:t>
    </dgm:pt>
    <dgm:pt modelId="{D160F752-BA89-415F-9D3D-D22C1DD7629C}" type="parTrans" cxnId="{28227AC4-7A96-4231-AE1F-CBB4D102A789}">
      <dgm:prSet/>
      <dgm:spPr/>
    </dgm:pt>
    <dgm:pt modelId="{4F5BF933-82B5-4CD7-9CE5-C8B4AF98EE93}" type="sibTrans" cxnId="{28227AC4-7A96-4231-AE1F-CBB4D102A789}">
      <dgm:prSet/>
      <dgm:spPr/>
    </dgm:pt>
    <dgm:pt modelId="{28ACE499-AEB5-4052-B6D3-17BB04766DBE}" type="pres">
      <dgm:prSet presAssocID="{7316B1E3-48ED-4ECA-A0E2-A469896042BD}" presName="theList" presStyleCnt="0">
        <dgm:presLayoutVars>
          <dgm:dir/>
          <dgm:animLvl val="lvl"/>
          <dgm:resizeHandles val="exact"/>
        </dgm:presLayoutVars>
      </dgm:prSet>
      <dgm:spPr/>
    </dgm:pt>
    <dgm:pt modelId="{E3E4E1D4-0AA8-442E-B37D-1A6C1AB4B632}" type="pres">
      <dgm:prSet presAssocID="{90752E71-E914-422E-8FF4-4BC41331CC2D}" presName="compNode" presStyleCnt="0"/>
      <dgm:spPr/>
    </dgm:pt>
    <dgm:pt modelId="{E2D519AA-0B2E-47EF-BF4B-EEC5364336ED}" type="pres">
      <dgm:prSet presAssocID="{90752E71-E914-422E-8FF4-4BC41331CC2D}" presName="aNode" presStyleLbl="bgShp" presStyleIdx="0" presStyleCnt="4"/>
      <dgm:spPr/>
    </dgm:pt>
    <dgm:pt modelId="{3C3E2724-DD81-4D9F-A466-26E63C759B98}" type="pres">
      <dgm:prSet presAssocID="{90752E71-E914-422E-8FF4-4BC41331CC2D}" presName="textNode" presStyleLbl="bgShp" presStyleIdx="0" presStyleCnt="4"/>
      <dgm:spPr/>
    </dgm:pt>
    <dgm:pt modelId="{24F2EC17-3DF1-4ADE-805B-657C70231F3B}" type="pres">
      <dgm:prSet presAssocID="{90752E71-E914-422E-8FF4-4BC41331CC2D}" presName="compChildNode" presStyleCnt="0"/>
      <dgm:spPr/>
    </dgm:pt>
    <dgm:pt modelId="{4BC200D7-9BDB-46E0-B7C6-26AE000E2494}" type="pres">
      <dgm:prSet presAssocID="{90752E71-E914-422E-8FF4-4BC41331CC2D}" presName="theInnerList" presStyleCnt="0"/>
      <dgm:spPr/>
    </dgm:pt>
    <dgm:pt modelId="{445581C7-A4C0-451C-9780-91B251A4DC3A}" type="pres">
      <dgm:prSet presAssocID="{F529B3C9-DD87-44D5-80DC-711DEBE5D452}" presName="childNode" presStyleLbl="node1" presStyleIdx="0" presStyleCnt="15" custScaleX="108534" custScaleY="147783">
        <dgm:presLayoutVars>
          <dgm:bulletEnabled val="1"/>
        </dgm:presLayoutVars>
      </dgm:prSet>
      <dgm:spPr/>
    </dgm:pt>
    <dgm:pt modelId="{5EA09917-0FCE-4412-8BF7-C89FA8058674}" type="pres">
      <dgm:prSet presAssocID="{F529B3C9-DD87-44D5-80DC-711DEBE5D452}" presName="aSpace2" presStyleCnt="0"/>
      <dgm:spPr/>
    </dgm:pt>
    <dgm:pt modelId="{AF3C0DCA-DB42-404D-B86D-C5683F374267}" type="pres">
      <dgm:prSet presAssocID="{F4022EC5-5843-456A-A4A4-FB79F6D78823}" presName="childNode" presStyleLbl="node1" presStyleIdx="1" presStyleCnt="15" custScaleX="108534" custScaleY="147783">
        <dgm:presLayoutVars>
          <dgm:bulletEnabled val="1"/>
        </dgm:presLayoutVars>
      </dgm:prSet>
      <dgm:spPr/>
    </dgm:pt>
    <dgm:pt modelId="{253B396B-3FA7-49FC-8A7B-EC59B9B0D6B2}" type="pres">
      <dgm:prSet presAssocID="{F4022EC5-5843-456A-A4A4-FB79F6D78823}" presName="aSpace2" presStyleCnt="0"/>
      <dgm:spPr/>
    </dgm:pt>
    <dgm:pt modelId="{4EB698F7-4C01-4F11-8AC2-DCC959A10533}" type="pres">
      <dgm:prSet presAssocID="{3B4617C7-BE05-4330-982A-02CB6B10E645}" presName="childNode" presStyleLbl="node1" presStyleIdx="2" presStyleCnt="15" custScaleX="108534" custScaleY="147783">
        <dgm:presLayoutVars>
          <dgm:bulletEnabled val="1"/>
        </dgm:presLayoutVars>
      </dgm:prSet>
      <dgm:spPr/>
    </dgm:pt>
    <dgm:pt modelId="{2DE9496A-0CCB-4CE0-8EA2-BFF3C4C331F6}" type="pres">
      <dgm:prSet presAssocID="{3B4617C7-BE05-4330-982A-02CB6B10E645}" presName="aSpace2" presStyleCnt="0"/>
      <dgm:spPr/>
    </dgm:pt>
    <dgm:pt modelId="{E27C7021-6E4F-422A-AA3A-08A21CD4FA2E}" type="pres">
      <dgm:prSet presAssocID="{B894BD78-D1E2-40C9-B41D-C1DCF2EE9319}" presName="childNode" presStyleLbl="node1" presStyleIdx="3" presStyleCnt="15" custScaleX="108534" custScaleY="147783">
        <dgm:presLayoutVars>
          <dgm:bulletEnabled val="1"/>
        </dgm:presLayoutVars>
      </dgm:prSet>
      <dgm:spPr/>
    </dgm:pt>
    <dgm:pt modelId="{D3807FA1-4D9A-4745-A601-02424F713A86}" type="pres">
      <dgm:prSet presAssocID="{B894BD78-D1E2-40C9-B41D-C1DCF2EE9319}" presName="aSpace2" presStyleCnt="0"/>
      <dgm:spPr/>
    </dgm:pt>
    <dgm:pt modelId="{C6A182FA-ED41-45EA-AF65-2165D5392F97}" type="pres">
      <dgm:prSet presAssocID="{3D888C13-4E26-4D61-AB96-9D1FF4DE1BA6}" presName="childNode" presStyleLbl="node1" presStyleIdx="4" presStyleCnt="15" custScaleX="108534" custScaleY="147783">
        <dgm:presLayoutVars>
          <dgm:bulletEnabled val="1"/>
        </dgm:presLayoutVars>
      </dgm:prSet>
      <dgm:spPr/>
    </dgm:pt>
    <dgm:pt modelId="{E48ABBF7-4394-4198-A984-F322B84DF57A}" type="pres">
      <dgm:prSet presAssocID="{3D888C13-4E26-4D61-AB96-9D1FF4DE1BA6}" presName="aSpace2" presStyleCnt="0"/>
      <dgm:spPr/>
    </dgm:pt>
    <dgm:pt modelId="{F8859025-E5CF-4CDE-AAC3-72C910DB5276}" type="pres">
      <dgm:prSet presAssocID="{15B4BA98-393B-4F8E-89AC-E13928B9AEEC}" presName="childNode" presStyleLbl="node1" presStyleIdx="5" presStyleCnt="15" custScaleX="108534" custScaleY="147783">
        <dgm:presLayoutVars>
          <dgm:bulletEnabled val="1"/>
        </dgm:presLayoutVars>
      </dgm:prSet>
      <dgm:spPr/>
    </dgm:pt>
    <dgm:pt modelId="{0A61633F-BE6F-479D-A3D2-5B7A1754F08E}" type="pres">
      <dgm:prSet presAssocID="{15B4BA98-393B-4F8E-89AC-E13928B9AEEC}" presName="aSpace2" presStyleCnt="0"/>
      <dgm:spPr/>
    </dgm:pt>
    <dgm:pt modelId="{F6027B82-4B2A-4B05-8F77-BCCA6648B082}" type="pres">
      <dgm:prSet presAssocID="{06F96EC8-C451-4BD0-9C0E-F4C82CDEC061}" presName="childNode" presStyleLbl="node1" presStyleIdx="6" presStyleCnt="15" custScaleX="108534" custScaleY="147783">
        <dgm:presLayoutVars>
          <dgm:bulletEnabled val="1"/>
        </dgm:presLayoutVars>
      </dgm:prSet>
      <dgm:spPr/>
    </dgm:pt>
    <dgm:pt modelId="{C3A16485-A433-4FA2-B3EA-04FB22974B44}" type="pres">
      <dgm:prSet presAssocID="{06F96EC8-C451-4BD0-9C0E-F4C82CDEC061}" presName="aSpace2" presStyleCnt="0"/>
      <dgm:spPr/>
    </dgm:pt>
    <dgm:pt modelId="{A19901CA-68C2-4F6E-A907-8B08272E2F35}" type="pres">
      <dgm:prSet presAssocID="{10D50848-4597-4CEB-91C4-966608E9F9C0}" presName="childNode" presStyleLbl="node1" presStyleIdx="7" presStyleCnt="15" custScaleX="108534" custScaleY="147783">
        <dgm:presLayoutVars>
          <dgm:bulletEnabled val="1"/>
        </dgm:presLayoutVars>
      </dgm:prSet>
      <dgm:spPr/>
    </dgm:pt>
    <dgm:pt modelId="{CF2C391E-445E-426D-BC6D-13987F852ADE}" type="pres">
      <dgm:prSet presAssocID="{90752E71-E914-422E-8FF4-4BC41331CC2D}" presName="aSpace" presStyleCnt="0"/>
      <dgm:spPr/>
    </dgm:pt>
    <dgm:pt modelId="{32EA1A08-FAD2-4796-BE48-B0BD4922EE1F}" type="pres">
      <dgm:prSet presAssocID="{77E88258-6FD3-43AB-9619-4EFD8D63B3C1}" presName="compNode" presStyleCnt="0"/>
      <dgm:spPr/>
    </dgm:pt>
    <dgm:pt modelId="{24B73333-1511-4811-9D82-AF5D878C5B29}" type="pres">
      <dgm:prSet presAssocID="{77E88258-6FD3-43AB-9619-4EFD8D63B3C1}" presName="aNode" presStyleLbl="bgShp" presStyleIdx="1" presStyleCnt="4"/>
      <dgm:spPr/>
    </dgm:pt>
    <dgm:pt modelId="{20E054D6-4FD9-4F3A-8575-0DE616AAC2EA}" type="pres">
      <dgm:prSet presAssocID="{77E88258-6FD3-43AB-9619-4EFD8D63B3C1}" presName="textNode" presStyleLbl="bgShp" presStyleIdx="1" presStyleCnt="4"/>
      <dgm:spPr/>
    </dgm:pt>
    <dgm:pt modelId="{9C33B054-2A1B-4A92-B42E-EFD79D00EE34}" type="pres">
      <dgm:prSet presAssocID="{77E88258-6FD3-43AB-9619-4EFD8D63B3C1}" presName="compChildNode" presStyleCnt="0"/>
      <dgm:spPr/>
    </dgm:pt>
    <dgm:pt modelId="{14A29ADA-2C29-4F39-B344-0AA60FD71271}" type="pres">
      <dgm:prSet presAssocID="{77E88258-6FD3-43AB-9619-4EFD8D63B3C1}" presName="theInnerList" presStyleCnt="0"/>
      <dgm:spPr/>
    </dgm:pt>
    <dgm:pt modelId="{474C4260-0A87-4861-A3A7-D5143A6EF09D}" type="pres">
      <dgm:prSet presAssocID="{E36C8E61-2F88-45F1-8381-C9D3E5E0F105}" presName="childNode" presStyleLbl="node1" presStyleIdx="8" presStyleCnt="15" custScaleX="108534" custScaleY="11030" custLinFactX="36151" custLinFactNeighborX="100000" custLinFactNeighborY="-16724">
        <dgm:presLayoutVars>
          <dgm:bulletEnabled val="1"/>
        </dgm:presLayoutVars>
      </dgm:prSet>
      <dgm:spPr/>
    </dgm:pt>
    <dgm:pt modelId="{E4EF7FB1-486C-436A-82C3-E499EA0743B0}" type="pres">
      <dgm:prSet presAssocID="{E36C8E61-2F88-45F1-8381-C9D3E5E0F105}" presName="aSpace2" presStyleCnt="0"/>
      <dgm:spPr/>
    </dgm:pt>
    <dgm:pt modelId="{8CD8D202-997E-4B71-A4FD-C23AC71CCF89}" type="pres">
      <dgm:prSet presAssocID="{0CF31285-684C-4DA5-84BF-E87AAE89CF04}" presName="childNode" presStyleLbl="node1" presStyleIdx="9" presStyleCnt="15" custScaleX="108534" custScaleY="11030" custLinFactY="-16376" custLinFactNeighborX="-1107" custLinFactNeighborY="-100000">
        <dgm:presLayoutVars>
          <dgm:bulletEnabled val="1"/>
        </dgm:presLayoutVars>
      </dgm:prSet>
      <dgm:spPr/>
    </dgm:pt>
    <dgm:pt modelId="{F485F48B-59D1-4B07-8BD0-0A4D4E45D393}" type="pres">
      <dgm:prSet presAssocID="{0CF31285-684C-4DA5-84BF-E87AAE89CF04}" presName="aSpace2" presStyleCnt="0"/>
      <dgm:spPr/>
    </dgm:pt>
    <dgm:pt modelId="{2790CD65-429F-4758-8401-DB5307F4C67A}" type="pres">
      <dgm:prSet presAssocID="{28B3B5CF-375D-4E6F-B4A6-4895B51B0EDD}" presName="childNode" presStyleLbl="node1" presStyleIdx="10" presStyleCnt="15" custScaleX="108534" custScaleY="11030" custLinFactY="-29951" custLinFactNeighborX="-503" custLinFactNeighborY="-100000">
        <dgm:presLayoutVars>
          <dgm:bulletEnabled val="1"/>
        </dgm:presLayoutVars>
      </dgm:prSet>
      <dgm:spPr/>
    </dgm:pt>
    <dgm:pt modelId="{B5DE4BE1-DAA7-4372-B15B-AFACB00431F2}" type="pres">
      <dgm:prSet presAssocID="{28B3B5CF-375D-4E6F-B4A6-4895B51B0EDD}" presName="aSpace2" presStyleCnt="0"/>
      <dgm:spPr/>
    </dgm:pt>
    <dgm:pt modelId="{5185CFED-435E-4AB7-94FB-132A614854EC}" type="pres">
      <dgm:prSet presAssocID="{707BB7CE-8B45-4ED7-9D49-75BCC08DF1CF}" presName="childNode" presStyleLbl="node1" presStyleIdx="11" presStyleCnt="15" custScaleX="108534" custScaleY="11455" custLinFactY="-5933" custLinFactNeighborX="-3424" custLinFactNeighborY="-100000">
        <dgm:presLayoutVars>
          <dgm:bulletEnabled val="1"/>
        </dgm:presLayoutVars>
      </dgm:prSet>
      <dgm:spPr/>
    </dgm:pt>
    <dgm:pt modelId="{F9EE38FD-3971-4EA6-BBD9-EB0DF7EB8D21}" type="pres">
      <dgm:prSet presAssocID="{77E88258-6FD3-43AB-9619-4EFD8D63B3C1}" presName="aSpace" presStyleCnt="0"/>
      <dgm:spPr/>
    </dgm:pt>
    <dgm:pt modelId="{4D42CAA2-4E57-484F-91F7-8688F0EB71EB}" type="pres">
      <dgm:prSet presAssocID="{85473D53-2FE4-46D7-99E6-4AE74D2B3CF1}" presName="compNode" presStyleCnt="0"/>
      <dgm:spPr/>
    </dgm:pt>
    <dgm:pt modelId="{D9FE6B41-41FF-4B59-89E0-4ADED1EDD7F8}" type="pres">
      <dgm:prSet presAssocID="{85473D53-2FE4-46D7-99E6-4AE74D2B3CF1}" presName="aNode" presStyleLbl="bgShp" presStyleIdx="2" presStyleCnt="4"/>
      <dgm:spPr/>
    </dgm:pt>
    <dgm:pt modelId="{99E7C451-45AA-497A-A4E3-E3B08F7E9A9E}" type="pres">
      <dgm:prSet presAssocID="{85473D53-2FE4-46D7-99E6-4AE74D2B3CF1}" presName="textNode" presStyleLbl="bgShp" presStyleIdx="2" presStyleCnt="4"/>
      <dgm:spPr/>
    </dgm:pt>
    <dgm:pt modelId="{404904FD-9BDC-4158-9BB1-6C8315436402}" type="pres">
      <dgm:prSet presAssocID="{85473D53-2FE4-46D7-99E6-4AE74D2B3CF1}" presName="compChildNode" presStyleCnt="0"/>
      <dgm:spPr/>
    </dgm:pt>
    <dgm:pt modelId="{676431A4-FCFA-477B-827B-45095D62E112}" type="pres">
      <dgm:prSet presAssocID="{85473D53-2FE4-46D7-99E6-4AE74D2B3CF1}" presName="theInnerList" presStyleCnt="0"/>
      <dgm:spPr/>
    </dgm:pt>
    <dgm:pt modelId="{5E22CC3A-7E46-4B6B-9EBF-B3B006A19243}" type="pres">
      <dgm:prSet presAssocID="{0BFA212B-7880-42FF-A757-7E60E9720311}" presName="childNode" presStyleLbl="node1" presStyleIdx="12" presStyleCnt="15" custScaleY="11030" custLinFactY="-2934" custLinFactNeighborX="3628" custLinFactNeighborY="-100000">
        <dgm:presLayoutVars>
          <dgm:bulletEnabled val="1"/>
        </dgm:presLayoutVars>
      </dgm:prSet>
      <dgm:spPr/>
    </dgm:pt>
    <dgm:pt modelId="{AC1A629F-986C-41DB-B6DB-5512CB94ACB2}" type="pres">
      <dgm:prSet presAssocID="{0BFA212B-7880-42FF-A757-7E60E9720311}" presName="aSpace2" presStyleCnt="0"/>
      <dgm:spPr/>
    </dgm:pt>
    <dgm:pt modelId="{E2CE476F-72CD-41DE-8ED2-EA2189E7BB40}" type="pres">
      <dgm:prSet presAssocID="{A8BA0805-1334-4035-A8AF-82C5E8667BF7}" presName="childNode" presStyleLbl="node1" presStyleIdx="13" presStyleCnt="15" custScaleX="108534" custScaleY="11455" custLinFactY="3912" custLinFactNeighborX="2828" custLinFactNeighborY="100000">
        <dgm:presLayoutVars>
          <dgm:bulletEnabled val="1"/>
        </dgm:presLayoutVars>
      </dgm:prSet>
      <dgm:spPr/>
    </dgm:pt>
    <dgm:pt modelId="{0DFB0009-C2C0-48FF-B257-B826008054FB}" type="pres">
      <dgm:prSet presAssocID="{A8BA0805-1334-4035-A8AF-82C5E8667BF7}" presName="aSpace2" presStyleCnt="0"/>
      <dgm:spPr/>
    </dgm:pt>
    <dgm:pt modelId="{EE80735B-869F-469D-82F7-F286AD420BEA}" type="pres">
      <dgm:prSet presAssocID="{0CF8E128-0DD5-48E4-8AFE-2BC9B7B6F2CA}" presName="childNode" presStyleLbl="node1" presStyleIdx="14" presStyleCnt="15" custScaleX="108534" custScaleY="11455" custLinFactNeighborX="2827" custLinFactNeighborY="46054">
        <dgm:presLayoutVars>
          <dgm:bulletEnabled val="1"/>
        </dgm:presLayoutVars>
      </dgm:prSet>
      <dgm:spPr/>
    </dgm:pt>
    <dgm:pt modelId="{8709E7A2-6C99-4281-A73F-EEBC0B54D59E}" type="pres">
      <dgm:prSet presAssocID="{85473D53-2FE4-46D7-99E6-4AE74D2B3CF1}" presName="aSpace" presStyleCnt="0"/>
      <dgm:spPr/>
    </dgm:pt>
    <dgm:pt modelId="{E3DEED1C-7FA1-4952-88D5-9B341A8B3FBF}" type="pres">
      <dgm:prSet presAssocID="{BAEB0289-0D56-4519-8130-EC59258DE9F3}" presName="compNode" presStyleCnt="0"/>
      <dgm:spPr/>
    </dgm:pt>
    <dgm:pt modelId="{1B4C7A82-C0B8-4CE7-84B2-3C58CFEF68E1}" type="pres">
      <dgm:prSet presAssocID="{BAEB0289-0D56-4519-8130-EC59258DE9F3}" presName="aNode" presStyleLbl="bgShp" presStyleIdx="3" presStyleCnt="4"/>
      <dgm:spPr/>
    </dgm:pt>
    <dgm:pt modelId="{6A66AFC0-A4F6-4AEF-AEC8-D90DA491A009}" type="pres">
      <dgm:prSet presAssocID="{BAEB0289-0D56-4519-8130-EC59258DE9F3}" presName="textNode" presStyleLbl="bgShp" presStyleIdx="3" presStyleCnt="4"/>
      <dgm:spPr/>
    </dgm:pt>
    <dgm:pt modelId="{740C2D36-89B4-4C79-9749-BED195DE3843}" type="pres">
      <dgm:prSet presAssocID="{BAEB0289-0D56-4519-8130-EC59258DE9F3}" presName="compChildNode" presStyleCnt="0"/>
      <dgm:spPr/>
    </dgm:pt>
    <dgm:pt modelId="{64F22745-75FB-4A6A-A8D9-3F484A639EA0}" type="pres">
      <dgm:prSet presAssocID="{BAEB0289-0D56-4519-8130-EC59258DE9F3}" presName="theInnerList" presStyleCnt="0"/>
      <dgm:spPr/>
    </dgm:pt>
  </dgm:ptLst>
  <dgm:cxnLst>
    <dgm:cxn modelId="{AC80E10A-B8CA-4FF7-B0D4-9E9CED081053}" type="presOf" srcId="{77E88258-6FD3-43AB-9619-4EFD8D63B3C1}" destId="{24B73333-1511-4811-9D82-AF5D878C5B29}" srcOrd="0" destOrd="0" presId="urn:microsoft.com/office/officeart/2005/8/layout/lProcess2"/>
    <dgm:cxn modelId="{14A1B615-7AFE-4BBA-944A-F09933ED7144}" srcId="{90752E71-E914-422E-8FF4-4BC41331CC2D}" destId="{F529B3C9-DD87-44D5-80DC-711DEBE5D452}" srcOrd="0" destOrd="0" parTransId="{B7A376BD-3CB7-4DB5-9AC0-9CF9F861D558}" sibTransId="{34758081-F51A-40B2-BFB8-6F4E20A0EEE5}"/>
    <dgm:cxn modelId="{BFD60E1A-E2FC-44E6-BE38-45538F93575D}" type="presOf" srcId="{F4022EC5-5843-456A-A4A4-FB79F6D78823}" destId="{AF3C0DCA-DB42-404D-B86D-C5683F374267}" srcOrd="0" destOrd="0" presId="urn:microsoft.com/office/officeart/2005/8/layout/lProcess2"/>
    <dgm:cxn modelId="{6690AA1A-C406-4A1B-8792-F8BD683CBBD1}" srcId="{77E88258-6FD3-43AB-9619-4EFD8D63B3C1}" destId="{707BB7CE-8B45-4ED7-9D49-75BCC08DF1CF}" srcOrd="3" destOrd="0" parTransId="{4136C0B3-35A1-4FEB-9E0E-6D4E032354DB}" sibTransId="{AE97868D-D8B7-4193-BEF8-83F1377632C4}"/>
    <dgm:cxn modelId="{7791A71F-8D28-4938-B03A-457DBCABCEAF}" type="presOf" srcId="{B894BD78-D1E2-40C9-B41D-C1DCF2EE9319}" destId="{E27C7021-6E4F-422A-AA3A-08A21CD4FA2E}" srcOrd="0" destOrd="0" presId="urn:microsoft.com/office/officeart/2005/8/layout/lProcess2"/>
    <dgm:cxn modelId="{AE019127-738E-4927-A713-2A4C556796F5}" srcId="{85473D53-2FE4-46D7-99E6-4AE74D2B3CF1}" destId="{A8BA0805-1334-4035-A8AF-82C5E8667BF7}" srcOrd="1" destOrd="0" parTransId="{75309671-0B3C-461A-AB95-B76320BDB769}" sibTransId="{A0448D90-3326-4CE3-8222-AE30D358D540}"/>
    <dgm:cxn modelId="{19FBEC31-F69F-4DDE-B504-BA1301624788}" srcId="{90752E71-E914-422E-8FF4-4BC41331CC2D}" destId="{06F96EC8-C451-4BD0-9C0E-F4C82CDEC061}" srcOrd="6" destOrd="0" parTransId="{402A5B1A-C37D-43B8-8337-BC1B2CEAE93B}" sibTransId="{0E1B0292-A28C-4BF8-8A6D-DADF172D2546}"/>
    <dgm:cxn modelId="{54BE0D34-2007-47FF-BE3B-0BA294A450E9}" type="presOf" srcId="{06F96EC8-C451-4BD0-9C0E-F4C82CDEC061}" destId="{F6027B82-4B2A-4B05-8F77-BCCA6648B082}" srcOrd="0" destOrd="0" presId="urn:microsoft.com/office/officeart/2005/8/layout/lProcess2"/>
    <dgm:cxn modelId="{CA514136-59A2-4C63-9A00-674F9B367FD7}" type="presOf" srcId="{3B4617C7-BE05-4330-982A-02CB6B10E645}" destId="{4EB698F7-4C01-4F11-8AC2-DCC959A10533}" srcOrd="0" destOrd="0" presId="urn:microsoft.com/office/officeart/2005/8/layout/lProcess2"/>
    <dgm:cxn modelId="{944A6C36-8125-4159-903A-DCE8445C5C5C}" srcId="{7316B1E3-48ED-4ECA-A0E2-A469896042BD}" destId="{BAEB0289-0D56-4519-8130-EC59258DE9F3}" srcOrd="3" destOrd="0" parTransId="{C8BFF5F3-A7A4-4C9C-940C-EB218276EFB3}" sibTransId="{14178B77-892C-4903-A2B2-477D4439DD42}"/>
    <dgm:cxn modelId="{9BA49740-B009-4B39-8290-4F619E741D2C}" type="presOf" srcId="{15B4BA98-393B-4F8E-89AC-E13928B9AEEC}" destId="{F8859025-E5CF-4CDE-AAC3-72C910DB5276}" srcOrd="0" destOrd="0" presId="urn:microsoft.com/office/officeart/2005/8/layout/lProcess2"/>
    <dgm:cxn modelId="{99F6805D-A0B7-48E9-993B-AA6296337C92}" srcId="{90752E71-E914-422E-8FF4-4BC41331CC2D}" destId="{F4022EC5-5843-456A-A4A4-FB79F6D78823}" srcOrd="1" destOrd="0" parTransId="{3FEB2996-EED3-470C-84BF-CDF7B98AD52A}" sibTransId="{E42E68DA-769B-4D11-873E-452F3E3D79C9}"/>
    <dgm:cxn modelId="{878D695F-3484-4C48-8FCA-650EA413E9C3}" srcId="{7316B1E3-48ED-4ECA-A0E2-A469896042BD}" destId="{90752E71-E914-422E-8FF4-4BC41331CC2D}" srcOrd="0" destOrd="0" parTransId="{5F0D9180-1E05-43DB-A482-877BA3DEF19E}" sibTransId="{78DDFFBA-6615-4A40-93D9-28E8D1CA2FEC}"/>
    <dgm:cxn modelId="{04F9EF46-46FD-471B-A77F-031BD053DC31}" type="presOf" srcId="{90752E71-E914-422E-8FF4-4BC41331CC2D}" destId="{3C3E2724-DD81-4D9F-A466-26E63C759B98}" srcOrd="1" destOrd="0" presId="urn:microsoft.com/office/officeart/2005/8/layout/lProcess2"/>
    <dgm:cxn modelId="{D2A36148-D41E-4A9B-9476-134A71B25E97}" type="presOf" srcId="{707BB7CE-8B45-4ED7-9D49-75BCC08DF1CF}" destId="{5185CFED-435E-4AB7-94FB-132A614854EC}" srcOrd="0" destOrd="0" presId="urn:microsoft.com/office/officeart/2005/8/layout/lProcess2"/>
    <dgm:cxn modelId="{AD365C69-1CA5-403F-91E3-A94E970F57C4}" srcId="{7316B1E3-48ED-4ECA-A0E2-A469896042BD}" destId="{77E88258-6FD3-43AB-9619-4EFD8D63B3C1}" srcOrd="1" destOrd="0" parTransId="{7BB83D51-EBCA-45B9-9D63-953283AD7E5F}" sibTransId="{651B3A30-AFAB-40BF-B9D6-CFF979DB425E}"/>
    <dgm:cxn modelId="{ED17714C-0973-41C7-9F93-4382B69F47B2}" srcId="{7316B1E3-48ED-4ECA-A0E2-A469896042BD}" destId="{85473D53-2FE4-46D7-99E6-4AE74D2B3CF1}" srcOrd="2" destOrd="0" parTransId="{B7C2B109-98DF-4A20-A5E1-132336755F5D}" sibTransId="{97765F61-3A14-431C-A2F6-F4AD5D513E94}"/>
    <dgm:cxn modelId="{3D92F96E-0E37-41E1-892B-12E930C52912}" srcId="{90752E71-E914-422E-8FF4-4BC41331CC2D}" destId="{10D50848-4597-4CEB-91C4-966608E9F9C0}" srcOrd="7" destOrd="0" parTransId="{957D5045-7485-48D6-BD2A-6545668ECA44}" sibTransId="{A7D573A1-268D-45E2-859B-C423DF55079D}"/>
    <dgm:cxn modelId="{EB7F7671-8D6B-4727-8DDE-7CD9DF1F1E50}" srcId="{77E88258-6FD3-43AB-9619-4EFD8D63B3C1}" destId="{E36C8E61-2F88-45F1-8381-C9D3E5E0F105}" srcOrd="0" destOrd="0" parTransId="{14BF2729-4B06-44D5-B52A-675FE7E70365}" sibTransId="{E0A44296-BD72-4F89-9FFB-83E9DF62B73E}"/>
    <dgm:cxn modelId="{7FBF4E56-AD6B-4FBB-BCC1-FAE613EAE52E}" type="presOf" srcId="{E36C8E61-2F88-45F1-8381-C9D3E5E0F105}" destId="{474C4260-0A87-4861-A3A7-D5143A6EF09D}" srcOrd="0" destOrd="0" presId="urn:microsoft.com/office/officeart/2005/8/layout/lProcess2"/>
    <dgm:cxn modelId="{1DEB5579-A18F-4376-BD54-1A73E4028969}" srcId="{90752E71-E914-422E-8FF4-4BC41331CC2D}" destId="{3B4617C7-BE05-4330-982A-02CB6B10E645}" srcOrd="2" destOrd="0" parTransId="{15679FDF-22A5-4391-B1A6-7CAF099FC15C}" sibTransId="{0F253CE6-E225-470D-9FE5-F90ACDCEEE38}"/>
    <dgm:cxn modelId="{F6C26083-A6FB-4317-BC92-3BE77F4B597D}" type="presOf" srcId="{85473D53-2FE4-46D7-99E6-4AE74D2B3CF1}" destId="{D9FE6B41-41FF-4B59-89E0-4ADED1EDD7F8}" srcOrd="0" destOrd="0" presId="urn:microsoft.com/office/officeart/2005/8/layout/lProcess2"/>
    <dgm:cxn modelId="{557A9593-0A9E-42B2-9A25-9341BB0157AA}" type="presOf" srcId="{77E88258-6FD3-43AB-9619-4EFD8D63B3C1}" destId="{20E054D6-4FD9-4F3A-8575-0DE616AAC2EA}" srcOrd="1" destOrd="0" presId="urn:microsoft.com/office/officeart/2005/8/layout/lProcess2"/>
    <dgm:cxn modelId="{7FEBDF96-75F6-4FF3-B8EB-192BD7CEAC02}" srcId="{90752E71-E914-422E-8FF4-4BC41331CC2D}" destId="{3D888C13-4E26-4D61-AB96-9D1FF4DE1BA6}" srcOrd="4" destOrd="0" parTransId="{0556DFE3-88AC-456F-BAAF-8C360F5011CF}" sibTransId="{60C5A9FA-A270-4CAD-8832-B04B8E147C14}"/>
    <dgm:cxn modelId="{0A9A5B9C-999B-4063-9056-5808EB16C107}" srcId="{90752E71-E914-422E-8FF4-4BC41331CC2D}" destId="{15B4BA98-393B-4F8E-89AC-E13928B9AEEC}" srcOrd="5" destOrd="0" parTransId="{3EB53539-71EE-4527-B878-1E384F7A47A9}" sibTransId="{7DCB7B68-4A7A-4683-80FA-18B60E336082}"/>
    <dgm:cxn modelId="{C8F4B9A4-D9BC-42CD-ADE4-D520208DA702}" type="presOf" srcId="{0BFA212B-7880-42FF-A757-7E60E9720311}" destId="{5E22CC3A-7E46-4B6B-9EBF-B3B006A19243}" srcOrd="0" destOrd="0" presId="urn:microsoft.com/office/officeart/2005/8/layout/lProcess2"/>
    <dgm:cxn modelId="{890A53AE-AD2A-408D-826A-599EFA44E9A7}" type="presOf" srcId="{3D888C13-4E26-4D61-AB96-9D1FF4DE1BA6}" destId="{C6A182FA-ED41-45EA-AF65-2165D5392F97}" srcOrd="0" destOrd="0" presId="urn:microsoft.com/office/officeart/2005/8/layout/lProcess2"/>
    <dgm:cxn modelId="{17B82BAF-60C9-41EC-BFA8-B9177A59D569}" srcId="{77E88258-6FD3-43AB-9619-4EFD8D63B3C1}" destId="{0CF31285-684C-4DA5-84BF-E87AAE89CF04}" srcOrd="1" destOrd="0" parTransId="{10397FE8-DDBF-4B1A-8FA7-33072223AAC2}" sibTransId="{E2ECE659-98B3-4E3A-9D68-4FDFF5CCF841}"/>
    <dgm:cxn modelId="{B5F7F4B3-88C1-4466-B230-802E7CE15275}" type="presOf" srcId="{7316B1E3-48ED-4ECA-A0E2-A469896042BD}" destId="{28ACE499-AEB5-4052-B6D3-17BB04766DBE}" srcOrd="0" destOrd="0" presId="urn:microsoft.com/office/officeart/2005/8/layout/lProcess2"/>
    <dgm:cxn modelId="{72F2EBB8-7AC9-4059-8294-0B1FBD2CD496}" type="presOf" srcId="{0CF8E128-0DD5-48E4-8AFE-2BC9B7B6F2CA}" destId="{EE80735B-869F-469D-82F7-F286AD420BEA}" srcOrd="0" destOrd="0" presId="urn:microsoft.com/office/officeart/2005/8/layout/lProcess2"/>
    <dgm:cxn modelId="{28227AC4-7A96-4231-AE1F-CBB4D102A789}" srcId="{85473D53-2FE4-46D7-99E6-4AE74D2B3CF1}" destId="{0BFA212B-7880-42FF-A757-7E60E9720311}" srcOrd="0" destOrd="0" parTransId="{D160F752-BA89-415F-9D3D-D22C1DD7629C}" sibTransId="{4F5BF933-82B5-4CD7-9CE5-C8B4AF98EE93}"/>
    <dgm:cxn modelId="{0A9397C4-153D-4322-BF60-70858F4DCF9E}" type="presOf" srcId="{0CF31285-684C-4DA5-84BF-E87AAE89CF04}" destId="{8CD8D202-997E-4B71-A4FD-C23AC71CCF89}" srcOrd="0" destOrd="0" presId="urn:microsoft.com/office/officeart/2005/8/layout/lProcess2"/>
    <dgm:cxn modelId="{E7C9CCC8-BB0E-469A-A6D9-6C7D2D252192}" type="presOf" srcId="{F529B3C9-DD87-44D5-80DC-711DEBE5D452}" destId="{445581C7-A4C0-451C-9780-91B251A4DC3A}" srcOrd="0" destOrd="0" presId="urn:microsoft.com/office/officeart/2005/8/layout/lProcess2"/>
    <dgm:cxn modelId="{CE18EDCB-93F5-4F62-977C-71BB3CECA56A}" srcId="{85473D53-2FE4-46D7-99E6-4AE74D2B3CF1}" destId="{0CF8E128-0DD5-48E4-8AFE-2BC9B7B6F2CA}" srcOrd="2" destOrd="0" parTransId="{21599EE2-4BC1-4AEB-8C60-2A60BE0083F4}" sibTransId="{C1FA07D4-1852-42B3-9F51-31528200880F}"/>
    <dgm:cxn modelId="{F5DD24CD-5F96-483D-920A-FDBE52503B6B}" type="presOf" srcId="{90752E71-E914-422E-8FF4-4BC41331CC2D}" destId="{E2D519AA-0B2E-47EF-BF4B-EEC5364336ED}" srcOrd="0" destOrd="0" presId="urn:microsoft.com/office/officeart/2005/8/layout/lProcess2"/>
    <dgm:cxn modelId="{ABA5A9CE-C0A9-49AE-8B2B-DD918E4EFF15}" type="presOf" srcId="{BAEB0289-0D56-4519-8130-EC59258DE9F3}" destId="{6A66AFC0-A4F6-4AEF-AEC8-D90DA491A009}" srcOrd="1" destOrd="0" presId="urn:microsoft.com/office/officeart/2005/8/layout/lProcess2"/>
    <dgm:cxn modelId="{CCE6DFDC-2B66-43C7-845E-BBD70AD05263}" type="presOf" srcId="{85473D53-2FE4-46D7-99E6-4AE74D2B3CF1}" destId="{99E7C451-45AA-497A-A4E3-E3B08F7E9A9E}" srcOrd="1" destOrd="0" presId="urn:microsoft.com/office/officeart/2005/8/layout/lProcess2"/>
    <dgm:cxn modelId="{BD28D2E6-D6A1-4266-947D-C59FD1D7D820}" type="presOf" srcId="{10D50848-4597-4CEB-91C4-966608E9F9C0}" destId="{A19901CA-68C2-4F6E-A907-8B08272E2F35}" srcOrd="0" destOrd="0" presId="urn:microsoft.com/office/officeart/2005/8/layout/lProcess2"/>
    <dgm:cxn modelId="{4CB535E8-EF74-4CAB-B822-3A9996E93F68}" type="presOf" srcId="{28B3B5CF-375D-4E6F-B4A6-4895B51B0EDD}" destId="{2790CD65-429F-4758-8401-DB5307F4C67A}" srcOrd="0" destOrd="0" presId="urn:microsoft.com/office/officeart/2005/8/layout/lProcess2"/>
    <dgm:cxn modelId="{D6045EEB-5387-48C1-8BAD-B0DE325509C5}" type="presOf" srcId="{A8BA0805-1334-4035-A8AF-82C5E8667BF7}" destId="{E2CE476F-72CD-41DE-8ED2-EA2189E7BB40}" srcOrd="0" destOrd="0" presId="urn:microsoft.com/office/officeart/2005/8/layout/lProcess2"/>
    <dgm:cxn modelId="{0778ABF7-FB77-4414-A2AF-469B2AE19921}" srcId="{90752E71-E914-422E-8FF4-4BC41331CC2D}" destId="{B894BD78-D1E2-40C9-B41D-C1DCF2EE9319}" srcOrd="3" destOrd="0" parTransId="{A8484E34-E45A-45EF-BED9-669EAA2D26C7}" sibTransId="{5D518496-50A8-4AB3-9068-F0A8DA460494}"/>
    <dgm:cxn modelId="{B0D59CF8-3684-41BA-877D-66534959A287}" srcId="{77E88258-6FD3-43AB-9619-4EFD8D63B3C1}" destId="{28B3B5CF-375D-4E6F-B4A6-4895B51B0EDD}" srcOrd="2" destOrd="0" parTransId="{AAD6B6C7-24B6-40F8-AFF9-328FAB148240}" sibTransId="{E9707649-8924-4C90-89D3-545778A52722}"/>
    <dgm:cxn modelId="{12E52EFC-2B9D-42D1-95DA-5327F36A772B}" type="presOf" srcId="{BAEB0289-0D56-4519-8130-EC59258DE9F3}" destId="{1B4C7A82-C0B8-4CE7-84B2-3C58CFEF68E1}" srcOrd="0" destOrd="0" presId="urn:microsoft.com/office/officeart/2005/8/layout/lProcess2"/>
    <dgm:cxn modelId="{2ED36C9D-DEA6-4EFB-8EC8-43793D6A0C35}" type="presParOf" srcId="{28ACE499-AEB5-4052-B6D3-17BB04766DBE}" destId="{E3E4E1D4-0AA8-442E-B37D-1A6C1AB4B632}" srcOrd="0" destOrd="0" presId="urn:microsoft.com/office/officeart/2005/8/layout/lProcess2"/>
    <dgm:cxn modelId="{1A9F04A9-7400-411B-AC3F-C80F7B02BA82}" type="presParOf" srcId="{E3E4E1D4-0AA8-442E-B37D-1A6C1AB4B632}" destId="{E2D519AA-0B2E-47EF-BF4B-EEC5364336ED}" srcOrd="0" destOrd="0" presId="urn:microsoft.com/office/officeart/2005/8/layout/lProcess2"/>
    <dgm:cxn modelId="{4705F9B7-6563-481C-A6C1-DA7114BA71F0}" type="presParOf" srcId="{E3E4E1D4-0AA8-442E-B37D-1A6C1AB4B632}" destId="{3C3E2724-DD81-4D9F-A466-26E63C759B98}" srcOrd="1" destOrd="0" presId="urn:microsoft.com/office/officeart/2005/8/layout/lProcess2"/>
    <dgm:cxn modelId="{CEBA47E8-E532-430A-9CF7-3FE6D6C51BBC}" type="presParOf" srcId="{E3E4E1D4-0AA8-442E-B37D-1A6C1AB4B632}" destId="{24F2EC17-3DF1-4ADE-805B-657C70231F3B}" srcOrd="2" destOrd="0" presId="urn:microsoft.com/office/officeart/2005/8/layout/lProcess2"/>
    <dgm:cxn modelId="{B7E0B260-7E12-43F3-83E0-81A23ECFE384}" type="presParOf" srcId="{24F2EC17-3DF1-4ADE-805B-657C70231F3B}" destId="{4BC200D7-9BDB-46E0-B7C6-26AE000E2494}" srcOrd="0" destOrd="0" presId="urn:microsoft.com/office/officeart/2005/8/layout/lProcess2"/>
    <dgm:cxn modelId="{ED277982-6DE1-49FE-9FE1-777B1118FECE}" type="presParOf" srcId="{4BC200D7-9BDB-46E0-B7C6-26AE000E2494}" destId="{445581C7-A4C0-451C-9780-91B251A4DC3A}" srcOrd="0" destOrd="0" presId="urn:microsoft.com/office/officeart/2005/8/layout/lProcess2"/>
    <dgm:cxn modelId="{D4586C7C-E6A6-421D-B1E5-BAFDC8E61883}" type="presParOf" srcId="{4BC200D7-9BDB-46E0-B7C6-26AE000E2494}" destId="{5EA09917-0FCE-4412-8BF7-C89FA8058674}" srcOrd="1" destOrd="0" presId="urn:microsoft.com/office/officeart/2005/8/layout/lProcess2"/>
    <dgm:cxn modelId="{146F9F77-1AFE-42AE-85FC-A917025FE710}" type="presParOf" srcId="{4BC200D7-9BDB-46E0-B7C6-26AE000E2494}" destId="{AF3C0DCA-DB42-404D-B86D-C5683F374267}" srcOrd="2" destOrd="0" presId="urn:microsoft.com/office/officeart/2005/8/layout/lProcess2"/>
    <dgm:cxn modelId="{5FE88DE6-12E0-4247-AAD2-AD9C72ACBCF1}" type="presParOf" srcId="{4BC200D7-9BDB-46E0-B7C6-26AE000E2494}" destId="{253B396B-3FA7-49FC-8A7B-EC59B9B0D6B2}" srcOrd="3" destOrd="0" presId="urn:microsoft.com/office/officeart/2005/8/layout/lProcess2"/>
    <dgm:cxn modelId="{0E4D2C95-9CA6-4DB9-B1A2-790B79D74492}" type="presParOf" srcId="{4BC200D7-9BDB-46E0-B7C6-26AE000E2494}" destId="{4EB698F7-4C01-4F11-8AC2-DCC959A10533}" srcOrd="4" destOrd="0" presId="urn:microsoft.com/office/officeart/2005/8/layout/lProcess2"/>
    <dgm:cxn modelId="{C2EF3EF0-65ED-4038-8A86-A6A09ECA0B1E}" type="presParOf" srcId="{4BC200D7-9BDB-46E0-B7C6-26AE000E2494}" destId="{2DE9496A-0CCB-4CE0-8EA2-BFF3C4C331F6}" srcOrd="5" destOrd="0" presId="urn:microsoft.com/office/officeart/2005/8/layout/lProcess2"/>
    <dgm:cxn modelId="{36E971C1-2312-4AB7-8136-96EFA5DDC2B0}" type="presParOf" srcId="{4BC200D7-9BDB-46E0-B7C6-26AE000E2494}" destId="{E27C7021-6E4F-422A-AA3A-08A21CD4FA2E}" srcOrd="6" destOrd="0" presId="urn:microsoft.com/office/officeart/2005/8/layout/lProcess2"/>
    <dgm:cxn modelId="{C461C54D-9823-4DAA-9E8D-EB5CD971B904}" type="presParOf" srcId="{4BC200D7-9BDB-46E0-B7C6-26AE000E2494}" destId="{D3807FA1-4D9A-4745-A601-02424F713A86}" srcOrd="7" destOrd="0" presId="urn:microsoft.com/office/officeart/2005/8/layout/lProcess2"/>
    <dgm:cxn modelId="{75C07B0A-9D2C-405F-939F-7ACE9D054146}" type="presParOf" srcId="{4BC200D7-9BDB-46E0-B7C6-26AE000E2494}" destId="{C6A182FA-ED41-45EA-AF65-2165D5392F97}" srcOrd="8" destOrd="0" presId="urn:microsoft.com/office/officeart/2005/8/layout/lProcess2"/>
    <dgm:cxn modelId="{A5F83C19-DE8A-45C7-BE98-166EB47C1EEB}" type="presParOf" srcId="{4BC200D7-9BDB-46E0-B7C6-26AE000E2494}" destId="{E48ABBF7-4394-4198-A984-F322B84DF57A}" srcOrd="9" destOrd="0" presId="urn:microsoft.com/office/officeart/2005/8/layout/lProcess2"/>
    <dgm:cxn modelId="{0607F3FC-5DCD-4883-88CE-471B5CDFB55E}" type="presParOf" srcId="{4BC200D7-9BDB-46E0-B7C6-26AE000E2494}" destId="{F8859025-E5CF-4CDE-AAC3-72C910DB5276}" srcOrd="10" destOrd="0" presId="urn:microsoft.com/office/officeart/2005/8/layout/lProcess2"/>
    <dgm:cxn modelId="{A8FF8789-F273-4E8F-AD55-6B4F29B38EB7}" type="presParOf" srcId="{4BC200D7-9BDB-46E0-B7C6-26AE000E2494}" destId="{0A61633F-BE6F-479D-A3D2-5B7A1754F08E}" srcOrd="11" destOrd="0" presId="urn:microsoft.com/office/officeart/2005/8/layout/lProcess2"/>
    <dgm:cxn modelId="{FD6A57C7-6C28-4E7F-9272-0D574BFED8DC}" type="presParOf" srcId="{4BC200D7-9BDB-46E0-B7C6-26AE000E2494}" destId="{F6027B82-4B2A-4B05-8F77-BCCA6648B082}" srcOrd="12" destOrd="0" presId="urn:microsoft.com/office/officeart/2005/8/layout/lProcess2"/>
    <dgm:cxn modelId="{4BD56017-BD0F-49F4-9655-D1E9F274C3B4}" type="presParOf" srcId="{4BC200D7-9BDB-46E0-B7C6-26AE000E2494}" destId="{C3A16485-A433-4FA2-B3EA-04FB22974B44}" srcOrd="13" destOrd="0" presId="urn:microsoft.com/office/officeart/2005/8/layout/lProcess2"/>
    <dgm:cxn modelId="{44DECD01-7957-4B7C-ADA8-4B55E70AE007}" type="presParOf" srcId="{4BC200D7-9BDB-46E0-B7C6-26AE000E2494}" destId="{A19901CA-68C2-4F6E-A907-8B08272E2F35}" srcOrd="14" destOrd="0" presId="urn:microsoft.com/office/officeart/2005/8/layout/lProcess2"/>
    <dgm:cxn modelId="{946E9E0C-6588-4456-8071-888FC5B0C8FD}" type="presParOf" srcId="{28ACE499-AEB5-4052-B6D3-17BB04766DBE}" destId="{CF2C391E-445E-426D-BC6D-13987F852ADE}" srcOrd="1" destOrd="0" presId="urn:microsoft.com/office/officeart/2005/8/layout/lProcess2"/>
    <dgm:cxn modelId="{0CBD9BD0-19A4-4AF1-B063-F08A68FF37B2}" type="presParOf" srcId="{28ACE499-AEB5-4052-B6D3-17BB04766DBE}" destId="{32EA1A08-FAD2-4796-BE48-B0BD4922EE1F}" srcOrd="2" destOrd="0" presId="urn:microsoft.com/office/officeart/2005/8/layout/lProcess2"/>
    <dgm:cxn modelId="{F44AACAE-EC80-440F-B401-57921E8F5BA6}" type="presParOf" srcId="{32EA1A08-FAD2-4796-BE48-B0BD4922EE1F}" destId="{24B73333-1511-4811-9D82-AF5D878C5B29}" srcOrd="0" destOrd="0" presId="urn:microsoft.com/office/officeart/2005/8/layout/lProcess2"/>
    <dgm:cxn modelId="{C805E860-F041-4574-92A8-BB9967823F7D}" type="presParOf" srcId="{32EA1A08-FAD2-4796-BE48-B0BD4922EE1F}" destId="{20E054D6-4FD9-4F3A-8575-0DE616AAC2EA}" srcOrd="1" destOrd="0" presId="urn:microsoft.com/office/officeart/2005/8/layout/lProcess2"/>
    <dgm:cxn modelId="{A9CC82DA-515A-4C9B-868B-D0459CDF397C}" type="presParOf" srcId="{32EA1A08-FAD2-4796-BE48-B0BD4922EE1F}" destId="{9C33B054-2A1B-4A92-B42E-EFD79D00EE34}" srcOrd="2" destOrd="0" presId="urn:microsoft.com/office/officeart/2005/8/layout/lProcess2"/>
    <dgm:cxn modelId="{5F302BAC-4407-4CFC-B346-871C2AFBD9BE}" type="presParOf" srcId="{9C33B054-2A1B-4A92-B42E-EFD79D00EE34}" destId="{14A29ADA-2C29-4F39-B344-0AA60FD71271}" srcOrd="0" destOrd="0" presId="urn:microsoft.com/office/officeart/2005/8/layout/lProcess2"/>
    <dgm:cxn modelId="{99384A82-C166-4922-8D4A-B4D5868D16D4}" type="presParOf" srcId="{14A29ADA-2C29-4F39-B344-0AA60FD71271}" destId="{474C4260-0A87-4861-A3A7-D5143A6EF09D}" srcOrd="0" destOrd="0" presId="urn:microsoft.com/office/officeart/2005/8/layout/lProcess2"/>
    <dgm:cxn modelId="{7B250C21-8775-4F02-A16E-87C1171F68C4}" type="presParOf" srcId="{14A29ADA-2C29-4F39-B344-0AA60FD71271}" destId="{E4EF7FB1-486C-436A-82C3-E499EA0743B0}" srcOrd="1" destOrd="0" presId="urn:microsoft.com/office/officeart/2005/8/layout/lProcess2"/>
    <dgm:cxn modelId="{985A3E96-3ADD-4AF5-8A2C-8B69974B0AE0}" type="presParOf" srcId="{14A29ADA-2C29-4F39-B344-0AA60FD71271}" destId="{8CD8D202-997E-4B71-A4FD-C23AC71CCF89}" srcOrd="2" destOrd="0" presId="urn:microsoft.com/office/officeart/2005/8/layout/lProcess2"/>
    <dgm:cxn modelId="{9B4B41F8-2D7E-4B0B-95EB-67DA77900C25}" type="presParOf" srcId="{14A29ADA-2C29-4F39-B344-0AA60FD71271}" destId="{F485F48B-59D1-4B07-8BD0-0A4D4E45D393}" srcOrd="3" destOrd="0" presId="urn:microsoft.com/office/officeart/2005/8/layout/lProcess2"/>
    <dgm:cxn modelId="{A3118AB2-B1D0-4C90-8B94-DC42085B0C36}" type="presParOf" srcId="{14A29ADA-2C29-4F39-B344-0AA60FD71271}" destId="{2790CD65-429F-4758-8401-DB5307F4C67A}" srcOrd="4" destOrd="0" presId="urn:microsoft.com/office/officeart/2005/8/layout/lProcess2"/>
    <dgm:cxn modelId="{63DA62DA-6ED4-4D76-AA5F-13E90C170D7B}" type="presParOf" srcId="{14A29ADA-2C29-4F39-B344-0AA60FD71271}" destId="{B5DE4BE1-DAA7-4372-B15B-AFACB00431F2}" srcOrd="5" destOrd="0" presId="urn:microsoft.com/office/officeart/2005/8/layout/lProcess2"/>
    <dgm:cxn modelId="{7C18C471-4E2A-440F-9E21-67641F13F553}" type="presParOf" srcId="{14A29ADA-2C29-4F39-B344-0AA60FD71271}" destId="{5185CFED-435E-4AB7-94FB-132A614854EC}" srcOrd="6" destOrd="0" presId="urn:microsoft.com/office/officeart/2005/8/layout/lProcess2"/>
    <dgm:cxn modelId="{37A3FD95-D8A8-4AF0-BE38-7CD91D3876B7}" type="presParOf" srcId="{28ACE499-AEB5-4052-B6D3-17BB04766DBE}" destId="{F9EE38FD-3971-4EA6-BBD9-EB0DF7EB8D21}" srcOrd="3" destOrd="0" presId="urn:microsoft.com/office/officeart/2005/8/layout/lProcess2"/>
    <dgm:cxn modelId="{611CEB0E-21E3-431A-B0D6-46C30BE2DA82}" type="presParOf" srcId="{28ACE499-AEB5-4052-B6D3-17BB04766DBE}" destId="{4D42CAA2-4E57-484F-91F7-8688F0EB71EB}" srcOrd="4" destOrd="0" presId="urn:microsoft.com/office/officeart/2005/8/layout/lProcess2"/>
    <dgm:cxn modelId="{2AA952A6-5EED-44A1-B658-B7C7DEBC8EA3}" type="presParOf" srcId="{4D42CAA2-4E57-484F-91F7-8688F0EB71EB}" destId="{D9FE6B41-41FF-4B59-89E0-4ADED1EDD7F8}" srcOrd="0" destOrd="0" presId="urn:microsoft.com/office/officeart/2005/8/layout/lProcess2"/>
    <dgm:cxn modelId="{ED0D4CA6-31B3-4258-8402-9BDEC9336D06}" type="presParOf" srcId="{4D42CAA2-4E57-484F-91F7-8688F0EB71EB}" destId="{99E7C451-45AA-497A-A4E3-E3B08F7E9A9E}" srcOrd="1" destOrd="0" presId="urn:microsoft.com/office/officeart/2005/8/layout/lProcess2"/>
    <dgm:cxn modelId="{3E91BBD5-9795-42C0-B923-A3D912F9477C}" type="presParOf" srcId="{4D42CAA2-4E57-484F-91F7-8688F0EB71EB}" destId="{404904FD-9BDC-4158-9BB1-6C8315436402}" srcOrd="2" destOrd="0" presId="urn:microsoft.com/office/officeart/2005/8/layout/lProcess2"/>
    <dgm:cxn modelId="{F7AEE480-DBF3-4FC6-AECF-3627AB7713B1}" type="presParOf" srcId="{404904FD-9BDC-4158-9BB1-6C8315436402}" destId="{676431A4-FCFA-477B-827B-45095D62E112}" srcOrd="0" destOrd="0" presId="urn:microsoft.com/office/officeart/2005/8/layout/lProcess2"/>
    <dgm:cxn modelId="{1B5B8110-6CB2-4A38-8F2B-5AE664FE6B6A}" type="presParOf" srcId="{676431A4-FCFA-477B-827B-45095D62E112}" destId="{5E22CC3A-7E46-4B6B-9EBF-B3B006A19243}" srcOrd="0" destOrd="0" presId="urn:microsoft.com/office/officeart/2005/8/layout/lProcess2"/>
    <dgm:cxn modelId="{5BCB1DA0-D981-4C78-8B2B-3FBF56615E16}" type="presParOf" srcId="{676431A4-FCFA-477B-827B-45095D62E112}" destId="{AC1A629F-986C-41DB-B6DB-5512CB94ACB2}" srcOrd="1" destOrd="0" presId="urn:microsoft.com/office/officeart/2005/8/layout/lProcess2"/>
    <dgm:cxn modelId="{9EBAE129-5DF4-41C9-A0D4-6C9FBDF0EBBD}" type="presParOf" srcId="{676431A4-FCFA-477B-827B-45095D62E112}" destId="{E2CE476F-72CD-41DE-8ED2-EA2189E7BB40}" srcOrd="2" destOrd="0" presId="urn:microsoft.com/office/officeart/2005/8/layout/lProcess2"/>
    <dgm:cxn modelId="{51B3AE94-0450-47AB-AEE9-C91AFCAA41E4}" type="presParOf" srcId="{676431A4-FCFA-477B-827B-45095D62E112}" destId="{0DFB0009-C2C0-48FF-B257-B826008054FB}" srcOrd="3" destOrd="0" presId="urn:microsoft.com/office/officeart/2005/8/layout/lProcess2"/>
    <dgm:cxn modelId="{A2FE0D57-5504-4103-92C1-C22E3F36450E}" type="presParOf" srcId="{676431A4-FCFA-477B-827B-45095D62E112}" destId="{EE80735B-869F-469D-82F7-F286AD420BEA}" srcOrd="4" destOrd="0" presId="urn:microsoft.com/office/officeart/2005/8/layout/lProcess2"/>
    <dgm:cxn modelId="{BDC38E86-2126-456E-AF20-C0BB5142655A}" type="presParOf" srcId="{28ACE499-AEB5-4052-B6D3-17BB04766DBE}" destId="{8709E7A2-6C99-4281-A73F-EEBC0B54D59E}" srcOrd="5" destOrd="0" presId="urn:microsoft.com/office/officeart/2005/8/layout/lProcess2"/>
    <dgm:cxn modelId="{A3EED757-4302-4E7B-B283-A015A59210EB}" type="presParOf" srcId="{28ACE499-AEB5-4052-B6D3-17BB04766DBE}" destId="{E3DEED1C-7FA1-4952-88D5-9B341A8B3FBF}" srcOrd="6" destOrd="0" presId="urn:microsoft.com/office/officeart/2005/8/layout/lProcess2"/>
    <dgm:cxn modelId="{EE17D12F-FB2E-4926-B438-53B60ACAEB9C}" type="presParOf" srcId="{E3DEED1C-7FA1-4952-88D5-9B341A8B3FBF}" destId="{1B4C7A82-C0B8-4CE7-84B2-3C58CFEF68E1}" srcOrd="0" destOrd="0" presId="urn:microsoft.com/office/officeart/2005/8/layout/lProcess2"/>
    <dgm:cxn modelId="{32FEC096-8FDC-499A-945B-5023ABF38EAA}" type="presParOf" srcId="{E3DEED1C-7FA1-4952-88D5-9B341A8B3FBF}" destId="{6A66AFC0-A4F6-4AEF-AEC8-D90DA491A009}" srcOrd="1" destOrd="0" presId="urn:microsoft.com/office/officeart/2005/8/layout/lProcess2"/>
    <dgm:cxn modelId="{E8C56B5D-A3AA-4E17-A6E6-E33A0186CB48}" type="presParOf" srcId="{E3DEED1C-7FA1-4952-88D5-9B341A8B3FBF}" destId="{740C2D36-89B4-4C79-9749-BED195DE3843}" srcOrd="2" destOrd="0" presId="urn:microsoft.com/office/officeart/2005/8/layout/lProcess2"/>
    <dgm:cxn modelId="{2ED75287-9F86-4E2B-808A-CAE16A00021A}" type="presParOf" srcId="{740C2D36-89B4-4C79-9749-BED195DE3843}" destId="{64F22745-75FB-4A6A-A8D9-3F484A639EA0}"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7878F9-2CF2-8E45-8DF2-2936E3CE4E32}">
      <dsp:nvSpPr>
        <dsp:cNvPr id="0" name=""/>
        <dsp:cNvSpPr/>
      </dsp:nvSpPr>
      <dsp:spPr>
        <a:xfrm>
          <a:off x="2752" y="250699"/>
          <a:ext cx="3353573" cy="1341429"/>
        </a:xfrm>
        <a:prstGeom prst="chevron">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a:t>
          </a:r>
        </a:p>
      </dsp:txBody>
      <dsp:txXfrm>
        <a:off x="673467" y="250699"/>
        <a:ext cx="2012144" cy="1341429"/>
      </dsp:txXfrm>
    </dsp:sp>
    <dsp:sp modelId="{E66AB090-56D6-1940-A8A5-544E0F212007}">
      <dsp:nvSpPr>
        <dsp:cNvPr id="0" name=""/>
        <dsp:cNvSpPr/>
      </dsp:nvSpPr>
      <dsp:spPr>
        <a:xfrm>
          <a:off x="3020968" y="250699"/>
          <a:ext cx="3353573" cy="1341429"/>
        </a:xfrm>
        <a:prstGeom prst="chevron">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Fakülte</a:t>
          </a:r>
        </a:p>
      </dsp:txBody>
      <dsp:txXfrm>
        <a:off x="3691683" y="250699"/>
        <a:ext cx="2012144" cy="1341429"/>
      </dsp:txXfrm>
    </dsp:sp>
    <dsp:sp modelId="{CBBAB9F4-6099-B546-9616-C759BFA46210}">
      <dsp:nvSpPr>
        <dsp:cNvPr id="0" name=""/>
        <dsp:cNvSpPr/>
      </dsp:nvSpPr>
      <dsp:spPr>
        <a:xfrm>
          <a:off x="6039184" y="250699"/>
          <a:ext cx="3353573" cy="1341429"/>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Bölüm</a:t>
          </a:r>
        </a:p>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Anabilim Dalı</a:t>
          </a:r>
        </a:p>
      </dsp:txBody>
      <dsp:txXfrm>
        <a:off x="6709899" y="250699"/>
        <a:ext cx="2012144" cy="13414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754711-FA1B-4AC2-B6F6-585060323B72}">
      <dsp:nvSpPr>
        <dsp:cNvPr id="0" name=""/>
        <dsp:cNvSpPr/>
      </dsp:nvSpPr>
      <dsp:spPr>
        <a:xfrm>
          <a:off x="5024115" y="1361073"/>
          <a:ext cx="334626" cy="1093207"/>
        </a:xfrm>
        <a:custGeom>
          <a:avLst/>
          <a:gdLst/>
          <a:ahLst/>
          <a:cxnLst/>
          <a:rect l="0" t="0" r="0" b="0"/>
          <a:pathLst>
            <a:path>
              <a:moveTo>
                <a:pt x="0" y="0"/>
              </a:moveTo>
              <a:lnTo>
                <a:pt x="0" y="1093207"/>
              </a:lnTo>
              <a:lnTo>
                <a:pt x="334626" y="109320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583CB9-5DA3-430C-9946-98B12BD5A4F0}">
      <dsp:nvSpPr>
        <dsp:cNvPr id="0" name=""/>
        <dsp:cNvSpPr/>
      </dsp:nvSpPr>
      <dsp:spPr>
        <a:xfrm>
          <a:off x="4689488" y="1361073"/>
          <a:ext cx="334626" cy="1093207"/>
        </a:xfrm>
        <a:custGeom>
          <a:avLst/>
          <a:gdLst/>
          <a:ahLst/>
          <a:cxnLst/>
          <a:rect l="0" t="0" r="0" b="0"/>
          <a:pathLst>
            <a:path>
              <a:moveTo>
                <a:pt x="334626" y="0"/>
              </a:moveTo>
              <a:lnTo>
                <a:pt x="334626" y="1093207"/>
              </a:lnTo>
              <a:lnTo>
                <a:pt x="0" y="109320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9831F2-5B00-42B8-83C4-F0B9DF29DB23}">
      <dsp:nvSpPr>
        <dsp:cNvPr id="0" name=""/>
        <dsp:cNvSpPr/>
      </dsp:nvSpPr>
      <dsp:spPr>
        <a:xfrm>
          <a:off x="5024115" y="1361073"/>
          <a:ext cx="3942474" cy="2186414"/>
        </a:xfrm>
        <a:custGeom>
          <a:avLst/>
          <a:gdLst/>
          <a:ahLst/>
          <a:cxnLst/>
          <a:rect l="0" t="0" r="0" b="0"/>
          <a:pathLst>
            <a:path>
              <a:moveTo>
                <a:pt x="0" y="0"/>
              </a:moveTo>
              <a:lnTo>
                <a:pt x="0" y="1949740"/>
              </a:lnTo>
              <a:lnTo>
                <a:pt x="3942474" y="1949740"/>
              </a:lnTo>
              <a:lnTo>
                <a:pt x="3942474" y="218641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A8B16C-45E4-49CA-B7F3-85FAE9BB224F}">
      <dsp:nvSpPr>
        <dsp:cNvPr id="0" name=""/>
        <dsp:cNvSpPr/>
      </dsp:nvSpPr>
      <dsp:spPr>
        <a:xfrm>
          <a:off x="5024115" y="1361073"/>
          <a:ext cx="1314158" cy="2186414"/>
        </a:xfrm>
        <a:custGeom>
          <a:avLst/>
          <a:gdLst/>
          <a:ahLst/>
          <a:cxnLst/>
          <a:rect l="0" t="0" r="0" b="0"/>
          <a:pathLst>
            <a:path>
              <a:moveTo>
                <a:pt x="0" y="0"/>
              </a:moveTo>
              <a:lnTo>
                <a:pt x="0" y="1949740"/>
              </a:lnTo>
              <a:lnTo>
                <a:pt x="1314158" y="1949740"/>
              </a:lnTo>
              <a:lnTo>
                <a:pt x="1314158" y="218641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F7BDB6-86FA-493A-A59C-CA8A06CEB769}">
      <dsp:nvSpPr>
        <dsp:cNvPr id="0" name=""/>
        <dsp:cNvSpPr/>
      </dsp:nvSpPr>
      <dsp:spPr>
        <a:xfrm>
          <a:off x="3709957" y="1361073"/>
          <a:ext cx="1314158" cy="2186414"/>
        </a:xfrm>
        <a:custGeom>
          <a:avLst/>
          <a:gdLst/>
          <a:ahLst/>
          <a:cxnLst/>
          <a:rect l="0" t="0" r="0" b="0"/>
          <a:pathLst>
            <a:path>
              <a:moveTo>
                <a:pt x="1314158" y="0"/>
              </a:moveTo>
              <a:lnTo>
                <a:pt x="1314158" y="1949740"/>
              </a:lnTo>
              <a:lnTo>
                <a:pt x="0" y="1949740"/>
              </a:lnTo>
              <a:lnTo>
                <a:pt x="0" y="218641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B2AFB0-626A-4510-B978-13DFD24E90BF}">
      <dsp:nvSpPr>
        <dsp:cNvPr id="0" name=""/>
        <dsp:cNvSpPr/>
      </dsp:nvSpPr>
      <dsp:spPr>
        <a:xfrm>
          <a:off x="1081640" y="1361073"/>
          <a:ext cx="3942474" cy="2186414"/>
        </a:xfrm>
        <a:custGeom>
          <a:avLst/>
          <a:gdLst/>
          <a:ahLst/>
          <a:cxnLst/>
          <a:rect l="0" t="0" r="0" b="0"/>
          <a:pathLst>
            <a:path>
              <a:moveTo>
                <a:pt x="3942474" y="0"/>
              </a:moveTo>
              <a:lnTo>
                <a:pt x="3942474" y="1949740"/>
              </a:lnTo>
              <a:lnTo>
                <a:pt x="0" y="1949740"/>
              </a:lnTo>
              <a:lnTo>
                <a:pt x="0" y="218641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AB08F0-E4FB-493C-9BE1-00780074A8BE}">
      <dsp:nvSpPr>
        <dsp:cNvPr id="0" name=""/>
        <dsp:cNvSpPr/>
      </dsp:nvSpPr>
      <dsp:spPr>
        <a:xfrm>
          <a:off x="4044583" y="346757"/>
          <a:ext cx="1959062" cy="10143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3131" numCol="1" spcCol="1270" anchor="ctr" anchorCtr="0">
          <a:noAutofit/>
        </a:bodyPr>
        <a:lstStyle/>
        <a:p>
          <a:pPr marL="0" lvl="0" indent="0" algn="ctr" defTabSz="1022350">
            <a:lnSpc>
              <a:spcPct val="90000"/>
            </a:lnSpc>
            <a:spcBef>
              <a:spcPct val="0"/>
            </a:spcBef>
            <a:spcAft>
              <a:spcPct val="35000"/>
            </a:spcAft>
            <a:buNone/>
          </a:pPr>
          <a:r>
            <a:rPr lang="tr-TR" sz="2300" kern="1200" dirty="0"/>
            <a:t>Doç. Dr. Salih Börteçine AVCİ</a:t>
          </a:r>
        </a:p>
      </dsp:txBody>
      <dsp:txXfrm>
        <a:off x="4044583" y="346757"/>
        <a:ext cx="1959062" cy="1014315"/>
      </dsp:txXfrm>
    </dsp:sp>
    <dsp:sp modelId="{E99D120F-131C-469E-8861-BFD9DB9B68E8}">
      <dsp:nvSpPr>
        <dsp:cNvPr id="0" name=""/>
        <dsp:cNvSpPr/>
      </dsp:nvSpPr>
      <dsp:spPr>
        <a:xfrm>
          <a:off x="4436396" y="1135669"/>
          <a:ext cx="1763156" cy="33810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9525" rIns="38100" bIns="9525" numCol="1" spcCol="1270" anchor="ctr" anchorCtr="0">
          <a:noAutofit/>
        </a:bodyPr>
        <a:lstStyle/>
        <a:p>
          <a:pPr marL="0" lvl="0" indent="0" algn="r" defTabSz="666750">
            <a:lnSpc>
              <a:spcPct val="90000"/>
            </a:lnSpc>
            <a:spcBef>
              <a:spcPct val="0"/>
            </a:spcBef>
            <a:spcAft>
              <a:spcPct val="35000"/>
            </a:spcAft>
            <a:buNone/>
          </a:pPr>
          <a:r>
            <a:rPr lang="tr-TR" sz="1500" kern="1200" dirty="0"/>
            <a:t>Bölüm Başkanı</a:t>
          </a:r>
        </a:p>
      </dsp:txBody>
      <dsp:txXfrm>
        <a:off x="4436396" y="1135669"/>
        <a:ext cx="1763156" cy="338105"/>
      </dsp:txXfrm>
    </dsp:sp>
    <dsp:sp modelId="{AADF4D04-57FE-48D1-A0E1-3D2127E1125D}">
      <dsp:nvSpPr>
        <dsp:cNvPr id="0" name=""/>
        <dsp:cNvSpPr/>
      </dsp:nvSpPr>
      <dsp:spPr>
        <a:xfrm>
          <a:off x="102109" y="3547487"/>
          <a:ext cx="1959062" cy="1014315"/>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3131" numCol="1" spcCol="1270" anchor="ctr" anchorCtr="0">
          <a:noAutofit/>
        </a:bodyPr>
        <a:lstStyle/>
        <a:p>
          <a:pPr marL="0" lvl="0" indent="0" algn="ctr" defTabSz="1022350">
            <a:lnSpc>
              <a:spcPct val="90000"/>
            </a:lnSpc>
            <a:spcBef>
              <a:spcPct val="0"/>
            </a:spcBef>
            <a:spcAft>
              <a:spcPct val="35000"/>
            </a:spcAft>
            <a:buNone/>
          </a:pPr>
          <a:r>
            <a:rPr lang="tr-TR" sz="2300" kern="1200" dirty="0"/>
            <a:t>Prof. Dr. Şükrü NİŞANCI</a:t>
          </a:r>
        </a:p>
      </dsp:txBody>
      <dsp:txXfrm>
        <a:off x="102109" y="3547487"/>
        <a:ext cx="1959062" cy="1014315"/>
      </dsp:txXfrm>
    </dsp:sp>
    <dsp:sp modelId="{4CCF7EF2-664A-46DC-AB16-AF3B1A57D6B7}">
      <dsp:nvSpPr>
        <dsp:cNvPr id="0" name=""/>
        <dsp:cNvSpPr/>
      </dsp:nvSpPr>
      <dsp:spPr>
        <a:xfrm>
          <a:off x="493921" y="4336399"/>
          <a:ext cx="1763156" cy="33810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r>
            <a:rPr lang="tr-TR" sz="1200" kern="1200" dirty="0"/>
            <a:t>Siyaset ve Sosyal Bilimler ABD Başkanı</a:t>
          </a:r>
        </a:p>
      </dsp:txBody>
      <dsp:txXfrm>
        <a:off x="493921" y="4336399"/>
        <a:ext cx="1763156" cy="338105"/>
      </dsp:txXfrm>
    </dsp:sp>
    <dsp:sp modelId="{CD3E0A04-0C6C-4D86-857A-C440F2400180}">
      <dsp:nvSpPr>
        <dsp:cNvPr id="0" name=""/>
        <dsp:cNvSpPr/>
      </dsp:nvSpPr>
      <dsp:spPr>
        <a:xfrm>
          <a:off x="2730425" y="3547487"/>
          <a:ext cx="1959062" cy="1014315"/>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3131" numCol="1" spcCol="1270" anchor="ctr" anchorCtr="0">
          <a:noAutofit/>
        </a:bodyPr>
        <a:lstStyle/>
        <a:p>
          <a:pPr marL="0" lvl="0" indent="0" algn="ctr" defTabSz="1022350">
            <a:lnSpc>
              <a:spcPct val="90000"/>
            </a:lnSpc>
            <a:spcBef>
              <a:spcPct val="0"/>
            </a:spcBef>
            <a:spcAft>
              <a:spcPct val="35000"/>
            </a:spcAft>
            <a:buNone/>
          </a:pPr>
          <a:r>
            <a:rPr lang="tr-TR" sz="2300" kern="1200" dirty="0"/>
            <a:t>Doç. Dr. Salih Börteçine AVCİ</a:t>
          </a:r>
        </a:p>
      </dsp:txBody>
      <dsp:txXfrm>
        <a:off x="2730425" y="3547487"/>
        <a:ext cx="1959062" cy="1014315"/>
      </dsp:txXfrm>
    </dsp:sp>
    <dsp:sp modelId="{E9E05A13-94CD-469E-B05C-92C48523C0F2}">
      <dsp:nvSpPr>
        <dsp:cNvPr id="0" name=""/>
        <dsp:cNvSpPr/>
      </dsp:nvSpPr>
      <dsp:spPr>
        <a:xfrm>
          <a:off x="3122238" y="4336399"/>
          <a:ext cx="1763156" cy="338105"/>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r>
            <a:rPr lang="tr-TR" sz="1200" kern="1200" dirty="0"/>
            <a:t>Yönetim Bilimleri ABD Başkanı</a:t>
          </a:r>
        </a:p>
      </dsp:txBody>
      <dsp:txXfrm>
        <a:off x="3122238" y="4336399"/>
        <a:ext cx="1763156" cy="338105"/>
      </dsp:txXfrm>
    </dsp:sp>
    <dsp:sp modelId="{C46243B5-91ED-4392-AFCF-8ADB83F576EC}">
      <dsp:nvSpPr>
        <dsp:cNvPr id="0" name=""/>
        <dsp:cNvSpPr/>
      </dsp:nvSpPr>
      <dsp:spPr>
        <a:xfrm>
          <a:off x="5358742" y="3547487"/>
          <a:ext cx="1959062" cy="1014315"/>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3131" numCol="1" spcCol="1270" anchor="ctr" anchorCtr="0">
          <a:noAutofit/>
        </a:bodyPr>
        <a:lstStyle/>
        <a:p>
          <a:pPr marL="0" lvl="0" indent="0" algn="ctr" defTabSz="1022350">
            <a:lnSpc>
              <a:spcPct val="90000"/>
            </a:lnSpc>
            <a:spcBef>
              <a:spcPct val="0"/>
            </a:spcBef>
            <a:spcAft>
              <a:spcPct val="35000"/>
            </a:spcAft>
            <a:buNone/>
          </a:pPr>
          <a:r>
            <a:rPr lang="tr-TR" sz="2300" kern="1200" dirty="0"/>
            <a:t>Doç. Dr. Hasan Emir AKTAŞ</a:t>
          </a:r>
        </a:p>
      </dsp:txBody>
      <dsp:txXfrm>
        <a:off x="5358742" y="3547487"/>
        <a:ext cx="1959062" cy="1014315"/>
      </dsp:txXfrm>
    </dsp:sp>
    <dsp:sp modelId="{3955A090-BD6A-481C-B00B-94689C6ED2E7}">
      <dsp:nvSpPr>
        <dsp:cNvPr id="0" name=""/>
        <dsp:cNvSpPr/>
      </dsp:nvSpPr>
      <dsp:spPr>
        <a:xfrm>
          <a:off x="5750554" y="4336399"/>
          <a:ext cx="1763156" cy="338105"/>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r>
            <a:rPr lang="tr-TR" sz="1200" kern="1200" dirty="0"/>
            <a:t>Hukuk Bilimleri ABD Başkanı</a:t>
          </a:r>
        </a:p>
      </dsp:txBody>
      <dsp:txXfrm>
        <a:off x="5750554" y="4336399"/>
        <a:ext cx="1763156" cy="338105"/>
      </dsp:txXfrm>
    </dsp:sp>
    <dsp:sp modelId="{F5E09FAC-C4DB-4839-83E7-8314B3F52FAB}">
      <dsp:nvSpPr>
        <dsp:cNvPr id="0" name=""/>
        <dsp:cNvSpPr/>
      </dsp:nvSpPr>
      <dsp:spPr>
        <a:xfrm>
          <a:off x="7987058" y="3547487"/>
          <a:ext cx="1959062" cy="1014315"/>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3131" numCol="1" spcCol="1270" anchor="ctr" anchorCtr="0">
          <a:noAutofit/>
        </a:bodyPr>
        <a:lstStyle/>
        <a:p>
          <a:pPr marL="0" lvl="0" indent="0" algn="ctr" defTabSz="1022350">
            <a:lnSpc>
              <a:spcPct val="90000"/>
            </a:lnSpc>
            <a:spcBef>
              <a:spcPct val="0"/>
            </a:spcBef>
            <a:spcAft>
              <a:spcPct val="35000"/>
            </a:spcAft>
            <a:buNone/>
          </a:pPr>
          <a:r>
            <a:rPr lang="tr-TR" sz="2300" kern="1200" dirty="0"/>
            <a:t>Doç. Dr. Tuna BATUHAN</a:t>
          </a:r>
        </a:p>
      </dsp:txBody>
      <dsp:txXfrm>
        <a:off x="7987058" y="3547487"/>
        <a:ext cx="1959062" cy="1014315"/>
      </dsp:txXfrm>
    </dsp:sp>
    <dsp:sp modelId="{FAC7F77B-0CF8-4C83-97F8-9B06AB9A820E}">
      <dsp:nvSpPr>
        <dsp:cNvPr id="0" name=""/>
        <dsp:cNvSpPr/>
      </dsp:nvSpPr>
      <dsp:spPr>
        <a:xfrm>
          <a:off x="8378871" y="4336399"/>
          <a:ext cx="1763156" cy="338105"/>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r>
            <a:rPr lang="tr-TR" sz="1200" kern="1200" dirty="0"/>
            <a:t>Kentleşme ve Çevre Sorunları ABD Başkanı</a:t>
          </a:r>
        </a:p>
      </dsp:txBody>
      <dsp:txXfrm>
        <a:off x="8378871" y="4336399"/>
        <a:ext cx="1763156" cy="338105"/>
      </dsp:txXfrm>
    </dsp:sp>
    <dsp:sp modelId="{95CFE44E-5A49-49D6-AA14-12A831F3983D}">
      <dsp:nvSpPr>
        <dsp:cNvPr id="0" name=""/>
        <dsp:cNvSpPr/>
      </dsp:nvSpPr>
      <dsp:spPr>
        <a:xfrm>
          <a:off x="2730425" y="1947122"/>
          <a:ext cx="1959062" cy="101431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3131" numCol="1" spcCol="1270" anchor="ctr" anchorCtr="0">
          <a:noAutofit/>
        </a:bodyPr>
        <a:lstStyle/>
        <a:p>
          <a:pPr marL="0" lvl="0" indent="0" algn="ctr" defTabSz="1022350">
            <a:lnSpc>
              <a:spcPct val="90000"/>
            </a:lnSpc>
            <a:spcBef>
              <a:spcPct val="0"/>
            </a:spcBef>
            <a:spcAft>
              <a:spcPct val="35000"/>
            </a:spcAft>
            <a:buNone/>
          </a:pPr>
          <a:r>
            <a:rPr lang="tr-TR" sz="2300" kern="1200" dirty="0"/>
            <a:t>Doç. Dr. Tuna BATUHAN</a:t>
          </a:r>
        </a:p>
      </dsp:txBody>
      <dsp:txXfrm>
        <a:off x="2730425" y="1947122"/>
        <a:ext cx="1959062" cy="1014315"/>
      </dsp:txXfrm>
    </dsp:sp>
    <dsp:sp modelId="{3A36230A-3716-4A12-8D49-6268EB5E9406}">
      <dsp:nvSpPr>
        <dsp:cNvPr id="0" name=""/>
        <dsp:cNvSpPr/>
      </dsp:nvSpPr>
      <dsp:spPr>
        <a:xfrm>
          <a:off x="3122238" y="2736034"/>
          <a:ext cx="1763156" cy="33810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8255" rIns="33020" bIns="8255" numCol="1" spcCol="1270" anchor="ctr" anchorCtr="0">
          <a:noAutofit/>
        </a:bodyPr>
        <a:lstStyle/>
        <a:p>
          <a:pPr marL="0" lvl="0" indent="0" algn="r" defTabSz="577850">
            <a:lnSpc>
              <a:spcPct val="90000"/>
            </a:lnSpc>
            <a:spcBef>
              <a:spcPct val="0"/>
            </a:spcBef>
            <a:spcAft>
              <a:spcPct val="35000"/>
            </a:spcAft>
            <a:buNone/>
          </a:pPr>
          <a:r>
            <a:rPr lang="tr-TR" sz="1300" kern="1200" dirty="0"/>
            <a:t>Bölüm Başkan Yrd.</a:t>
          </a:r>
        </a:p>
      </dsp:txBody>
      <dsp:txXfrm>
        <a:off x="3122238" y="2736034"/>
        <a:ext cx="1763156" cy="338105"/>
      </dsp:txXfrm>
    </dsp:sp>
    <dsp:sp modelId="{ADAE2D1F-D54D-4907-AF41-DA540BB1DEA9}">
      <dsp:nvSpPr>
        <dsp:cNvPr id="0" name=""/>
        <dsp:cNvSpPr/>
      </dsp:nvSpPr>
      <dsp:spPr>
        <a:xfrm>
          <a:off x="5358742" y="1947122"/>
          <a:ext cx="1959062" cy="101431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3131" numCol="1" spcCol="1270" anchor="ctr" anchorCtr="0">
          <a:noAutofit/>
        </a:bodyPr>
        <a:lstStyle/>
        <a:p>
          <a:pPr marL="0" lvl="0" indent="0" algn="ctr" defTabSz="1022350">
            <a:lnSpc>
              <a:spcPct val="90000"/>
            </a:lnSpc>
            <a:spcBef>
              <a:spcPct val="0"/>
            </a:spcBef>
            <a:spcAft>
              <a:spcPct val="35000"/>
            </a:spcAft>
            <a:buNone/>
          </a:pPr>
          <a:r>
            <a:rPr lang="tr-TR" sz="2300" kern="1200" dirty="0"/>
            <a:t>Dr. </a:t>
          </a:r>
          <a:r>
            <a:rPr lang="tr-TR" sz="2300" kern="1200" dirty="0" err="1"/>
            <a:t>Öğr</a:t>
          </a:r>
          <a:r>
            <a:rPr lang="tr-TR" sz="2300" kern="1200" dirty="0"/>
            <a:t>. Üyesi Adnan KARATAŞ</a:t>
          </a:r>
        </a:p>
      </dsp:txBody>
      <dsp:txXfrm>
        <a:off x="5358742" y="1947122"/>
        <a:ext cx="1959062" cy="1014315"/>
      </dsp:txXfrm>
    </dsp:sp>
    <dsp:sp modelId="{401D20E1-6C71-4A96-BBBC-DCE353A2A81B}">
      <dsp:nvSpPr>
        <dsp:cNvPr id="0" name=""/>
        <dsp:cNvSpPr/>
      </dsp:nvSpPr>
      <dsp:spPr>
        <a:xfrm>
          <a:off x="5750554" y="2736034"/>
          <a:ext cx="1763156" cy="33810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8255" rIns="33020" bIns="8255" numCol="1" spcCol="1270" anchor="ctr" anchorCtr="0">
          <a:noAutofit/>
        </a:bodyPr>
        <a:lstStyle/>
        <a:p>
          <a:pPr marL="0" lvl="0" indent="0" algn="r" defTabSz="577850">
            <a:lnSpc>
              <a:spcPct val="90000"/>
            </a:lnSpc>
            <a:spcBef>
              <a:spcPct val="0"/>
            </a:spcBef>
            <a:spcAft>
              <a:spcPct val="35000"/>
            </a:spcAft>
            <a:buNone/>
          </a:pPr>
          <a:r>
            <a:rPr lang="tr-TR" sz="1300" kern="1200" dirty="0"/>
            <a:t>Bölüm Başkan Yrd.</a:t>
          </a:r>
        </a:p>
      </dsp:txBody>
      <dsp:txXfrm>
        <a:off x="5750554" y="2736034"/>
        <a:ext cx="1763156" cy="3381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D519AA-0B2E-47EF-BF4B-EEC5364336ED}">
      <dsp:nvSpPr>
        <dsp:cNvPr id="0" name=""/>
        <dsp:cNvSpPr/>
      </dsp:nvSpPr>
      <dsp:spPr>
        <a:xfrm>
          <a:off x="2469" y="0"/>
          <a:ext cx="2423478" cy="50212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tr-TR" sz="3000" kern="1200" dirty="0"/>
            <a:t>Siyaset ve Sosyal Bilimler</a:t>
          </a:r>
        </a:p>
      </dsp:txBody>
      <dsp:txXfrm>
        <a:off x="2469" y="0"/>
        <a:ext cx="2423478" cy="1506378"/>
      </dsp:txXfrm>
    </dsp:sp>
    <dsp:sp modelId="{445581C7-A4C0-451C-9780-91B251A4DC3A}">
      <dsp:nvSpPr>
        <dsp:cNvPr id="0" name=""/>
        <dsp:cNvSpPr/>
      </dsp:nvSpPr>
      <dsp:spPr>
        <a:xfrm>
          <a:off x="162089" y="1506533"/>
          <a:ext cx="2104238" cy="3738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tr-TR" sz="1200" kern="1200" dirty="0"/>
            <a:t>Prof. Dr. Şükrü NİŞANCI</a:t>
          </a:r>
        </a:p>
      </dsp:txBody>
      <dsp:txXfrm>
        <a:off x="173040" y="1517484"/>
        <a:ext cx="2082336" cy="351979"/>
      </dsp:txXfrm>
    </dsp:sp>
    <dsp:sp modelId="{AF3C0DCA-DB42-404D-B86D-C5683F374267}">
      <dsp:nvSpPr>
        <dsp:cNvPr id="0" name=""/>
        <dsp:cNvSpPr/>
      </dsp:nvSpPr>
      <dsp:spPr>
        <a:xfrm>
          <a:off x="162089" y="1919337"/>
          <a:ext cx="2104238" cy="3738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tr-TR" sz="1200" kern="1200" dirty="0"/>
            <a:t>Doç. Dr. Hasan Emir AKTAŞ</a:t>
          </a:r>
        </a:p>
      </dsp:txBody>
      <dsp:txXfrm>
        <a:off x="173040" y="1930288"/>
        <a:ext cx="2082336" cy="351979"/>
      </dsp:txXfrm>
    </dsp:sp>
    <dsp:sp modelId="{4EB698F7-4C01-4F11-8AC2-DCC959A10533}">
      <dsp:nvSpPr>
        <dsp:cNvPr id="0" name=""/>
        <dsp:cNvSpPr/>
      </dsp:nvSpPr>
      <dsp:spPr>
        <a:xfrm>
          <a:off x="162089" y="2332141"/>
          <a:ext cx="2104238" cy="3738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tr-TR" sz="1200" kern="1200" dirty="0"/>
            <a:t>Doç. Dr. Cemile Burcu KARTAL</a:t>
          </a:r>
        </a:p>
      </dsp:txBody>
      <dsp:txXfrm>
        <a:off x="173040" y="2343092"/>
        <a:ext cx="2082336" cy="351979"/>
      </dsp:txXfrm>
    </dsp:sp>
    <dsp:sp modelId="{E27C7021-6E4F-422A-AA3A-08A21CD4FA2E}">
      <dsp:nvSpPr>
        <dsp:cNvPr id="0" name=""/>
        <dsp:cNvSpPr/>
      </dsp:nvSpPr>
      <dsp:spPr>
        <a:xfrm>
          <a:off x="162089" y="2744945"/>
          <a:ext cx="2104238" cy="3738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tr-TR" sz="1200" kern="1200" dirty="0"/>
            <a:t>Dr. </a:t>
          </a:r>
          <a:r>
            <a:rPr lang="tr-TR" sz="1200" kern="1200" dirty="0" err="1"/>
            <a:t>Öğr</a:t>
          </a:r>
          <a:r>
            <a:rPr lang="tr-TR" sz="1200" kern="1200" dirty="0"/>
            <a:t>. Üyesi Hasan Faruk USLU</a:t>
          </a:r>
        </a:p>
      </dsp:txBody>
      <dsp:txXfrm>
        <a:off x="173040" y="2755896"/>
        <a:ext cx="2082336" cy="351979"/>
      </dsp:txXfrm>
    </dsp:sp>
    <dsp:sp modelId="{C6A182FA-ED41-45EA-AF65-2165D5392F97}">
      <dsp:nvSpPr>
        <dsp:cNvPr id="0" name=""/>
        <dsp:cNvSpPr/>
      </dsp:nvSpPr>
      <dsp:spPr>
        <a:xfrm>
          <a:off x="162089" y="3157749"/>
          <a:ext cx="2104238" cy="3738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tr-TR" sz="1200" kern="1200" dirty="0"/>
            <a:t>Dr. </a:t>
          </a:r>
          <a:r>
            <a:rPr lang="tr-TR" sz="1200" kern="1200" dirty="0" err="1"/>
            <a:t>Öğr</a:t>
          </a:r>
          <a:r>
            <a:rPr lang="tr-TR" sz="1200" kern="1200" dirty="0"/>
            <a:t>. Üyesi Ezgi ÖREN</a:t>
          </a:r>
        </a:p>
      </dsp:txBody>
      <dsp:txXfrm>
        <a:off x="173040" y="3168700"/>
        <a:ext cx="2082336" cy="351979"/>
      </dsp:txXfrm>
    </dsp:sp>
    <dsp:sp modelId="{F8859025-E5CF-4CDE-AAC3-72C910DB5276}">
      <dsp:nvSpPr>
        <dsp:cNvPr id="0" name=""/>
        <dsp:cNvSpPr/>
      </dsp:nvSpPr>
      <dsp:spPr>
        <a:xfrm>
          <a:off x="162089" y="3570553"/>
          <a:ext cx="2104238" cy="373881"/>
        </a:xfrm>
        <a:prstGeom prst="roundRect">
          <a:avLst>
            <a:gd name="adj" fmla="val 1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tr-TR" sz="1200" kern="1200" dirty="0"/>
            <a:t>Arş. Gör. Lokman ŞAHİN</a:t>
          </a:r>
        </a:p>
      </dsp:txBody>
      <dsp:txXfrm>
        <a:off x="173040" y="3581504"/>
        <a:ext cx="2082336" cy="351979"/>
      </dsp:txXfrm>
    </dsp:sp>
    <dsp:sp modelId="{F6027B82-4B2A-4B05-8F77-BCCA6648B082}">
      <dsp:nvSpPr>
        <dsp:cNvPr id="0" name=""/>
        <dsp:cNvSpPr/>
      </dsp:nvSpPr>
      <dsp:spPr>
        <a:xfrm>
          <a:off x="162089" y="3983357"/>
          <a:ext cx="2104238" cy="373881"/>
        </a:xfrm>
        <a:prstGeom prst="roundRect">
          <a:avLst>
            <a:gd name="adj" fmla="val 1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tr-TR" sz="1200" kern="1200" dirty="0"/>
            <a:t>Arş. Gör. Fatma Betül GÖKHAN (Görevlendirme-ODTÜ)</a:t>
          </a:r>
        </a:p>
      </dsp:txBody>
      <dsp:txXfrm>
        <a:off x="173040" y="3994308"/>
        <a:ext cx="2082336" cy="351979"/>
      </dsp:txXfrm>
    </dsp:sp>
    <dsp:sp modelId="{A19901CA-68C2-4F6E-A907-8B08272E2F35}">
      <dsp:nvSpPr>
        <dsp:cNvPr id="0" name=""/>
        <dsp:cNvSpPr/>
      </dsp:nvSpPr>
      <dsp:spPr>
        <a:xfrm>
          <a:off x="162089" y="4396162"/>
          <a:ext cx="2104238" cy="373881"/>
        </a:xfrm>
        <a:prstGeom prst="roundRect">
          <a:avLst>
            <a:gd name="adj" fmla="val 1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tr-TR" sz="1200" kern="1200" dirty="0"/>
            <a:t>Arş. Gör. Tuğba SALMAN</a:t>
          </a:r>
        </a:p>
      </dsp:txBody>
      <dsp:txXfrm>
        <a:off x="173040" y="4407113"/>
        <a:ext cx="2082336" cy="351979"/>
      </dsp:txXfrm>
    </dsp:sp>
    <dsp:sp modelId="{24B73333-1511-4811-9D82-AF5D878C5B29}">
      <dsp:nvSpPr>
        <dsp:cNvPr id="0" name=""/>
        <dsp:cNvSpPr/>
      </dsp:nvSpPr>
      <dsp:spPr>
        <a:xfrm>
          <a:off x="2607709" y="0"/>
          <a:ext cx="2423478" cy="50212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tr-TR" sz="3000" kern="1200" dirty="0"/>
            <a:t>Yönetim Bilimleri</a:t>
          </a:r>
        </a:p>
      </dsp:txBody>
      <dsp:txXfrm>
        <a:off x="2607709" y="0"/>
        <a:ext cx="2423478" cy="1506378"/>
      </dsp:txXfrm>
    </dsp:sp>
    <dsp:sp modelId="{474C4260-0A87-4861-A3A7-D5143A6EF09D}">
      <dsp:nvSpPr>
        <dsp:cNvPr id="0" name=""/>
        <dsp:cNvSpPr/>
      </dsp:nvSpPr>
      <dsp:spPr>
        <a:xfrm>
          <a:off x="5407001" y="1574189"/>
          <a:ext cx="2104238" cy="3599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tr-TR" sz="1200" kern="1200" dirty="0"/>
            <a:t>Doç. Dr. Salih Börteçine AVCİ</a:t>
          </a:r>
        </a:p>
      </dsp:txBody>
      <dsp:txXfrm>
        <a:off x="5417545" y="1584733"/>
        <a:ext cx="2083150" cy="338911"/>
      </dsp:txXfrm>
    </dsp:sp>
    <dsp:sp modelId="{8CD8D202-997E-4B71-A4FD-C23AC71CCF89}">
      <dsp:nvSpPr>
        <dsp:cNvPr id="0" name=""/>
        <dsp:cNvSpPr/>
      </dsp:nvSpPr>
      <dsp:spPr>
        <a:xfrm>
          <a:off x="2745867" y="1483681"/>
          <a:ext cx="2104238" cy="3599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tr-TR" sz="1300" kern="1200" dirty="0"/>
            <a:t>Doç. Dr. Salih Börteçine AVCİ</a:t>
          </a:r>
        </a:p>
      </dsp:txBody>
      <dsp:txXfrm>
        <a:off x="2756411" y="1494225"/>
        <a:ext cx="2083150" cy="338911"/>
      </dsp:txXfrm>
    </dsp:sp>
    <dsp:sp modelId="{2790CD65-429F-4758-8401-DB5307F4C67A}">
      <dsp:nvSpPr>
        <dsp:cNvPr id="0" name=""/>
        <dsp:cNvSpPr/>
      </dsp:nvSpPr>
      <dsp:spPr>
        <a:xfrm>
          <a:off x="2757577" y="1902743"/>
          <a:ext cx="2104238" cy="3599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tr-TR" sz="1300" kern="1200" dirty="0"/>
            <a:t>Dr. </a:t>
          </a:r>
          <a:r>
            <a:rPr lang="tr-TR" sz="1300" kern="1200" dirty="0" err="1"/>
            <a:t>Öğr</a:t>
          </a:r>
          <a:r>
            <a:rPr lang="tr-TR" sz="1300" kern="1200" dirty="0"/>
            <a:t>. Üyesi Adnan KARATAŞ</a:t>
          </a:r>
        </a:p>
      </dsp:txBody>
      <dsp:txXfrm>
        <a:off x="2768121" y="1913287"/>
        <a:ext cx="2083150" cy="338911"/>
      </dsp:txXfrm>
    </dsp:sp>
    <dsp:sp modelId="{5185CFED-435E-4AB7-94FB-132A614854EC}">
      <dsp:nvSpPr>
        <dsp:cNvPr id="0" name=""/>
        <dsp:cNvSpPr/>
      </dsp:nvSpPr>
      <dsp:spPr>
        <a:xfrm>
          <a:off x="2700945" y="3548773"/>
          <a:ext cx="2104238" cy="373870"/>
        </a:xfrm>
        <a:prstGeom prst="roundRect">
          <a:avLst>
            <a:gd name="adj" fmla="val 1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tr-TR" sz="1200" kern="1200" dirty="0"/>
            <a:t>Arş. Gör. Fatih UÇAN</a:t>
          </a:r>
        </a:p>
      </dsp:txBody>
      <dsp:txXfrm>
        <a:off x="2711895" y="3559723"/>
        <a:ext cx="2082338" cy="351970"/>
      </dsp:txXfrm>
    </dsp:sp>
    <dsp:sp modelId="{D9FE6B41-41FF-4B59-89E0-4ADED1EDD7F8}">
      <dsp:nvSpPr>
        <dsp:cNvPr id="0" name=""/>
        <dsp:cNvSpPr/>
      </dsp:nvSpPr>
      <dsp:spPr>
        <a:xfrm>
          <a:off x="5212948" y="0"/>
          <a:ext cx="2423478" cy="50212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tr-TR" sz="3000" kern="1200" dirty="0"/>
            <a:t>Kentleşme ve Çevre Sorunları</a:t>
          </a:r>
        </a:p>
      </dsp:txBody>
      <dsp:txXfrm>
        <a:off x="5212948" y="0"/>
        <a:ext cx="2423478" cy="1506378"/>
      </dsp:txXfrm>
    </dsp:sp>
    <dsp:sp modelId="{5E22CC3A-7E46-4B6B-9EBF-B3B006A19243}">
      <dsp:nvSpPr>
        <dsp:cNvPr id="0" name=""/>
        <dsp:cNvSpPr/>
      </dsp:nvSpPr>
      <dsp:spPr>
        <a:xfrm>
          <a:off x="5525635" y="1484405"/>
          <a:ext cx="1938782" cy="359999"/>
        </a:xfrm>
        <a:prstGeom prst="roundRect">
          <a:avLst>
            <a:gd name="adj" fmla="val 10000"/>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tr-TR" sz="1200" kern="1200" dirty="0">
              <a:solidFill>
                <a:schemeClr val="bg1"/>
              </a:solidFill>
            </a:rPr>
            <a:t>Doç. Dr. Tuna BATUHAN</a:t>
          </a:r>
        </a:p>
      </dsp:txBody>
      <dsp:txXfrm>
        <a:off x="5536179" y="1494949"/>
        <a:ext cx="1917694" cy="338911"/>
      </dsp:txXfrm>
    </dsp:sp>
    <dsp:sp modelId="{E2CE476F-72CD-41DE-8ED2-EA2189E7BB40}">
      <dsp:nvSpPr>
        <dsp:cNvPr id="0" name=""/>
        <dsp:cNvSpPr/>
      </dsp:nvSpPr>
      <dsp:spPr>
        <a:xfrm>
          <a:off x="5427397" y="3574224"/>
          <a:ext cx="2104238" cy="373870"/>
        </a:xfrm>
        <a:prstGeom prst="roundRect">
          <a:avLst>
            <a:gd name="adj" fmla="val 1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tr-TR" sz="1200" kern="1200" dirty="0"/>
            <a:t>Arş. Gör. Gökçe GÖK</a:t>
          </a:r>
        </a:p>
      </dsp:txBody>
      <dsp:txXfrm>
        <a:off x="5438347" y="3585174"/>
        <a:ext cx="2082338" cy="351970"/>
      </dsp:txXfrm>
    </dsp:sp>
    <dsp:sp modelId="{EE80735B-869F-469D-82F7-F286AD420BEA}">
      <dsp:nvSpPr>
        <dsp:cNvPr id="0" name=""/>
        <dsp:cNvSpPr/>
      </dsp:nvSpPr>
      <dsp:spPr>
        <a:xfrm>
          <a:off x="5427378" y="4051663"/>
          <a:ext cx="2104238" cy="373870"/>
        </a:xfrm>
        <a:prstGeom prst="roundRect">
          <a:avLst>
            <a:gd name="adj" fmla="val 1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tr-TR" sz="1300" kern="1200" dirty="0"/>
            <a:t>Arş. Gör. </a:t>
          </a:r>
          <a:r>
            <a:rPr lang="tr-TR" sz="1300" kern="1200" dirty="0" err="1"/>
            <a:t>Şuheda</a:t>
          </a:r>
          <a:r>
            <a:rPr lang="tr-TR" sz="1300" kern="1200" dirty="0"/>
            <a:t> ALTUNOK</a:t>
          </a:r>
        </a:p>
      </dsp:txBody>
      <dsp:txXfrm>
        <a:off x="5438328" y="4062613"/>
        <a:ext cx="2082338" cy="351970"/>
      </dsp:txXfrm>
    </dsp:sp>
    <dsp:sp modelId="{1B4C7A82-C0B8-4CE7-84B2-3C58CFEF68E1}">
      <dsp:nvSpPr>
        <dsp:cNvPr id="0" name=""/>
        <dsp:cNvSpPr/>
      </dsp:nvSpPr>
      <dsp:spPr>
        <a:xfrm>
          <a:off x="7818188" y="0"/>
          <a:ext cx="2423478" cy="50212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tr-TR" sz="3000" kern="1200" dirty="0"/>
            <a:t>Hukuk Bilimleri</a:t>
          </a:r>
        </a:p>
      </dsp:txBody>
      <dsp:txXfrm>
        <a:off x="7818188" y="0"/>
        <a:ext cx="2423478" cy="150637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8BDB772-7439-CA44-A629-6C001AC3391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DED064-FBFC-BB49-AFF9-FCE54B238982}" type="slidenum">
              <a:rPr lang="tr-TR" smtClean="0"/>
              <a:t>‹#›</a:t>
            </a:fld>
            <a:endParaRPr lang="tr-TR"/>
          </a:p>
        </p:txBody>
      </p:sp>
    </p:spTree>
    <p:extLst>
      <p:ext uri="{BB962C8B-B14F-4D97-AF65-F5344CB8AC3E}">
        <p14:creationId xmlns:p14="http://schemas.microsoft.com/office/powerpoint/2010/main" val="2667379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6A7E3B0F-A7CA-D947-BF42-5CA2A03C82F6}"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4CF8B0-938A-B940-827E-E11CB1E17B31}" type="slidenum">
              <a:rPr lang="en-US" smtClean="0"/>
              <a:t>‹#›</a:t>
            </a:fld>
            <a:endParaRPr lang="en-US"/>
          </a:p>
        </p:txBody>
      </p:sp>
    </p:spTree>
    <p:extLst>
      <p:ext uri="{BB962C8B-B14F-4D97-AF65-F5344CB8AC3E}">
        <p14:creationId xmlns:p14="http://schemas.microsoft.com/office/powerpoint/2010/main" val="1593227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Lütfen oryantasyon programı başlamadan 10 dk. önce </a:t>
            </a:r>
            <a:r>
              <a:rPr lang="tr-TR" b="1" dirty="0"/>
              <a:t>Atatürk Üniversitesi Tanıtım Filmi </a:t>
            </a:r>
            <a:r>
              <a:rPr lang="tr-TR" dirty="0"/>
              <a:t>gösterimini başlatınız.</a:t>
            </a:r>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1</a:t>
            </a:fld>
            <a:endParaRPr lang="en-US"/>
          </a:p>
        </p:txBody>
      </p:sp>
    </p:spTree>
    <p:extLst>
      <p:ext uri="{BB962C8B-B14F-4D97-AF65-F5344CB8AC3E}">
        <p14:creationId xmlns:p14="http://schemas.microsoft.com/office/powerpoint/2010/main" val="3767663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sz="1200" dirty="0">
                <a:latin typeface="+mn-lt"/>
                <a:ea typeface="Helvetica Neue Light" panose="02000403000000020004" pitchFamily="2" charset="0"/>
              </a:rPr>
              <a:t>Yükseköğretim Kanuna göre;</a:t>
            </a:r>
          </a:p>
          <a:p>
            <a:r>
              <a:rPr lang="tr-TR" sz="1200" dirty="0">
                <a:latin typeface="+mn-lt"/>
                <a:ea typeface="Helvetica Neue Light" panose="02000403000000020004" pitchFamily="2" charset="0"/>
              </a:rPr>
              <a:t>Sunumda yer alan metinleri aktarınız!</a:t>
            </a:r>
          </a:p>
        </p:txBody>
      </p:sp>
      <p:sp>
        <p:nvSpPr>
          <p:cNvPr id="4" name="Slide Number Placeholder 3"/>
          <p:cNvSpPr>
            <a:spLocks noGrp="1"/>
          </p:cNvSpPr>
          <p:nvPr>
            <p:ph type="sldNum" sz="quarter" idx="5"/>
          </p:nvPr>
        </p:nvSpPr>
        <p:spPr/>
        <p:txBody>
          <a:bodyPr/>
          <a:lstStyle/>
          <a:p>
            <a:fld id="{E94CF8B0-938A-B940-827E-E11CB1E17B31}" type="slidenum">
              <a:rPr lang="en-US" smtClean="0"/>
              <a:t>10</a:t>
            </a:fld>
            <a:endParaRPr lang="en-US"/>
          </a:p>
        </p:txBody>
      </p:sp>
    </p:spTree>
    <p:extLst>
      <p:ext uri="{BB962C8B-B14F-4D97-AF65-F5344CB8AC3E}">
        <p14:creationId xmlns:p14="http://schemas.microsoft.com/office/powerpoint/2010/main" val="1142120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b="0" dirty="0"/>
              <a:t>Bu kısımda ise yükseköğretim ile ilgili temel kavramlar hakkında bilgiler aktaracağız. </a:t>
            </a:r>
          </a:p>
          <a:p>
            <a:r>
              <a:rPr lang="tr-TR" b="0" dirty="0"/>
              <a:t>Üniversiteler eğitim-öğretim faaliyetlerini bilim dallarına göre farklı birimlerde yürütmektedir. Üniversitemizde 23 fakülte ve bunlara bağlı bölümler ve anabilim dalları altında lisans programları yer almaktadır.</a:t>
            </a:r>
          </a:p>
          <a:p>
            <a:r>
              <a:rPr lang="tr-TR" b="0" dirty="0"/>
              <a:t>Üniversite yönetimi Rektör, Rektör Yardımcıları, Senato ve Yönetim Kurulundan oluşmaktadır. Yönetim yapısında Fakültelerde ise Dekan, Dekan Yardımcıları ve Fakülte Sekreteri yer almaktadır. Bölüm ve Anabilim Dalı düzeyinde ise Bölüm Başkanları ve Anabilim Dalı Başkanları yönetimi temsil etmektedir.</a:t>
            </a:r>
          </a:p>
        </p:txBody>
      </p:sp>
      <p:sp>
        <p:nvSpPr>
          <p:cNvPr id="4" name="Slide Number Placeholder 3"/>
          <p:cNvSpPr>
            <a:spLocks noGrp="1"/>
          </p:cNvSpPr>
          <p:nvPr>
            <p:ph type="sldNum" sz="quarter" idx="5"/>
          </p:nvPr>
        </p:nvSpPr>
        <p:spPr/>
        <p:txBody>
          <a:bodyPr/>
          <a:lstStyle/>
          <a:p>
            <a:fld id="{E94CF8B0-938A-B940-827E-E11CB1E17B31}" type="slidenum">
              <a:rPr lang="en-US" smtClean="0"/>
              <a:t>11</a:t>
            </a:fld>
            <a:endParaRPr lang="en-US"/>
          </a:p>
        </p:txBody>
      </p:sp>
    </p:spTree>
    <p:extLst>
      <p:ext uri="{BB962C8B-B14F-4D97-AF65-F5344CB8AC3E}">
        <p14:creationId xmlns:p14="http://schemas.microsoft.com/office/powerpoint/2010/main" val="2895802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rPr>
              <a:t>Şimdi de Üniversitemizin Rektör ve Rektör yardımcılarını tanıyalım. </a:t>
            </a:r>
            <a:endParaRPr lang="en-TR" dirty="0">
              <a:solidFill>
                <a:schemeClr val="tx1"/>
              </a:solidFill>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12</a:t>
            </a:fld>
            <a:endParaRPr lang="en-US"/>
          </a:p>
        </p:txBody>
      </p:sp>
    </p:spTree>
    <p:extLst>
      <p:ext uri="{BB962C8B-B14F-4D97-AF65-F5344CB8AC3E}">
        <p14:creationId xmlns:p14="http://schemas.microsoft.com/office/powerpoint/2010/main" val="487784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Üniversitemiz hakkında merak ettiğiniz tüm bilgilere </a:t>
            </a:r>
            <a:r>
              <a:rPr lang="tr-TR" dirty="0" err="1">
                <a:solidFill>
                  <a:schemeClr val="tx1"/>
                </a:solidFill>
                <a:latin typeface="+mn-lt"/>
              </a:rPr>
              <a:t>atauni.edu.tr</a:t>
            </a:r>
            <a:r>
              <a:rPr lang="tr-TR" dirty="0">
                <a:solidFill>
                  <a:schemeClr val="tx1"/>
                </a:solidFill>
                <a:latin typeface="+mn-lt"/>
              </a:rPr>
              <a:t> adresinden ulaşabilirsiniz. Sunuda yer alan sosyal medya hesaplarını takip ederek güncel haberler, etkinlikler ve duyurulardan haberdar olabilirsiniz. Ayrıca 102.0 frekansından üniversitemizin radyosunu dinleyebilirsiniz.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13</a:t>
            </a:fld>
            <a:endParaRPr lang="en-US"/>
          </a:p>
        </p:txBody>
      </p:sp>
    </p:spTree>
    <p:extLst>
      <p:ext uri="{BB962C8B-B14F-4D97-AF65-F5344CB8AC3E}">
        <p14:creationId xmlns:p14="http://schemas.microsoft.com/office/powerpoint/2010/main" val="3357415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ATA 1957 Mağazasından Üniversitemizin lisanslı ürünlerini satın alabilirsiniz.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14</a:t>
            </a:fld>
            <a:endParaRPr lang="en-US"/>
          </a:p>
        </p:txBody>
      </p:sp>
    </p:spTree>
    <p:extLst>
      <p:ext uri="{BB962C8B-B14F-4D97-AF65-F5344CB8AC3E}">
        <p14:creationId xmlns:p14="http://schemas.microsoft.com/office/powerpoint/2010/main" val="1386789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solidFill>
                  <a:schemeClr val="tx1"/>
                </a:solidFill>
                <a:latin typeface="+mn-lt"/>
              </a:rPr>
              <a:t>Üniversitemizde ayrıca ihtiyaç sahibi öğrencilerimiz için Giy ve Çık mağazası yer almaktadır. Bu mağazaya kullanmadığınız giysi ve kitaplarınızı bağışlayabilir ya da ihtiyaç duyduğunuz ürünleri ücretsiz temin edebilirsiniz.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15</a:t>
            </a:fld>
            <a:endParaRPr lang="en-US"/>
          </a:p>
        </p:txBody>
      </p:sp>
    </p:spTree>
    <p:extLst>
      <p:ext uri="{BB962C8B-B14F-4D97-AF65-F5344CB8AC3E}">
        <p14:creationId xmlns:p14="http://schemas.microsoft.com/office/powerpoint/2010/main" val="1657421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Acil durumlarda 0 442 231 3333 numarasından Kampüs Güvelik birimine ulaşabilişiniz. Lütfen bu numarayı telefonunuza kaydediniz. </a:t>
            </a:r>
          </a:p>
          <a:p>
            <a:r>
              <a:rPr lang="tr-TR" dirty="0">
                <a:solidFill>
                  <a:schemeClr val="tx1"/>
                </a:solidFill>
                <a:latin typeface="+mn-lt"/>
              </a:rPr>
              <a:t>Sağlık sorunlarınızda Araştırma Üniversitesi Hastanesi web sayfasında yer alan randevu sekmesinden başvuruda bulunabilirsiniz. </a:t>
            </a:r>
          </a:p>
          <a:p>
            <a:r>
              <a:rPr lang="tr-TR" dirty="0">
                <a:solidFill>
                  <a:schemeClr val="tx1"/>
                </a:solidFill>
                <a:latin typeface="+mn-lt"/>
              </a:rPr>
              <a:t>Ayrıca, üniversitemiz Diş Hekimliği Fakültesinde yer alan Klinik Diş Hekimliği biriminde diş tedavilerinizi yaptırabilirsiniz</a:t>
            </a:r>
            <a:r>
              <a:rPr lang="tr-TR" dirty="0">
                <a:latin typeface="+mn-lt"/>
              </a:rPr>
              <a:t>.</a:t>
            </a:r>
            <a:endParaRPr lang="en-TR" dirty="0">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16</a:t>
            </a:fld>
            <a:endParaRPr lang="en-US"/>
          </a:p>
        </p:txBody>
      </p:sp>
    </p:spTree>
    <p:extLst>
      <p:ext uri="{BB962C8B-B14F-4D97-AF65-F5344CB8AC3E}">
        <p14:creationId xmlns:p14="http://schemas.microsoft.com/office/powerpoint/2010/main" val="2009787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endParaRPr lang="tr-TR" b="1" noProof="0" dirty="0">
              <a:solidFill>
                <a:schemeClr val="tx1"/>
              </a:solidFill>
              <a:latin typeface="+mn-lt"/>
            </a:endParaRPr>
          </a:p>
          <a:p>
            <a:r>
              <a:rPr lang="tr-TR" dirty="0">
                <a:solidFill>
                  <a:schemeClr val="tx1"/>
                </a:solidFill>
                <a:latin typeface="+mn-lt"/>
              </a:rPr>
              <a:t>Fakülte Dekanımız….</a:t>
            </a:r>
          </a:p>
          <a:p>
            <a:r>
              <a:rPr lang="tr-TR" dirty="0">
                <a:solidFill>
                  <a:schemeClr val="tx1"/>
                </a:solidFill>
                <a:latin typeface="+mn-lt"/>
              </a:rPr>
              <a:t>Dekan Yardımcılarımız….</a:t>
            </a:r>
          </a:p>
          <a:p>
            <a:r>
              <a:rPr lang="tr-TR" dirty="0">
                <a:solidFill>
                  <a:schemeClr val="tx1"/>
                </a:solidFill>
                <a:latin typeface="+mn-lt"/>
              </a:rPr>
              <a:t>Ve Fakülte Sekreterimiz….</a:t>
            </a:r>
          </a:p>
        </p:txBody>
      </p:sp>
      <p:sp>
        <p:nvSpPr>
          <p:cNvPr id="4" name="Slide Number Placeholder 3"/>
          <p:cNvSpPr>
            <a:spLocks noGrp="1"/>
          </p:cNvSpPr>
          <p:nvPr>
            <p:ph type="sldNum" sz="quarter" idx="5"/>
          </p:nvPr>
        </p:nvSpPr>
        <p:spPr/>
        <p:txBody>
          <a:bodyPr/>
          <a:lstStyle/>
          <a:p>
            <a:fld id="{E94CF8B0-938A-B940-827E-E11CB1E17B31}" type="slidenum">
              <a:rPr lang="en-US" smtClean="0"/>
              <a:t>17</a:t>
            </a:fld>
            <a:endParaRPr lang="en-US"/>
          </a:p>
        </p:txBody>
      </p:sp>
    </p:spTree>
    <p:extLst>
      <p:ext uri="{BB962C8B-B14F-4D97-AF65-F5344CB8AC3E}">
        <p14:creationId xmlns:p14="http://schemas.microsoft.com/office/powerpoint/2010/main" val="2246040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18</a:t>
            </a:fld>
            <a:endParaRPr lang="en-US"/>
          </a:p>
        </p:txBody>
      </p:sp>
    </p:spTree>
    <p:extLst>
      <p:ext uri="{BB962C8B-B14F-4D97-AF65-F5344CB8AC3E}">
        <p14:creationId xmlns:p14="http://schemas.microsoft.com/office/powerpoint/2010/main" val="1480820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19</a:t>
            </a:fld>
            <a:endParaRPr lang="en-US"/>
          </a:p>
        </p:txBody>
      </p:sp>
    </p:spTree>
    <p:extLst>
      <p:ext uri="{BB962C8B-B14F-4D97-AF65-F5344CB8AC3E}">
        <p14:creationId xmlns:p14="http://schemas.microsoft.com/office/powerpoint/2010/main" val="15745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noProof="0" dirty="0">
                <a:solidFill>
                  <a:schemeClr val="tx1"/>
                </a:solidFill>
                <a:latin typeface="+mn-lt"/>
              </a:rPr>
              <a:t>Merhaba Arkadaşlar,</a:t>
            </a:r>
          </a:p>
          <a:p>
            <a:pPr marL="0" indent="0">
              <a:buFont typeface="Arial" panose="020B0604020202020204" pitchFamily="34" charset="0"/>
              <a:buNone/>
            </a:pPr>
            <a:r>
              <a:rPr lang="tr-TR" noProof="0" dirty="0">
                <a:solidFill>
                  <a:schemeClr val="tx1"/>
                </a:solidFill>
                <a:latin typeface="+mn-lt"/>
              </a:rPr>
              <a:t>Öncelikle Atatürk Üniversitesi’ne hoş geldiniz! Siz yeni öğrencilerimizin üniversite yaşamına uyum sürecini hızlandırmak için hazırlanan bu oryantasyon programı, </a:t>
            </a:r>
            <a:r>
              <a:rPr lang="tr-TR" b="0" i="0" noProof="0" dirty="0">
                <a:solidFill>
                  <a:schemeClr val="tx1"/>
                </a:solidFill>
                <a:effectLst/>
                <a:latin typeface="+mn-lt"/>
              </a:rPr>
              <a:t>üniversitenin işleyişi, akademik ve sosyal imkanlar ve diğer birçok faydalı bilgileri içermektedir.</a:t>
            </a:r>
            <a:endParaRPr lang="tr-TR" noProof="0" dirty="0">
              <a:solidFill>
                <a:schemeClr val="tx1"/>
              </a:solidFill>
              <a:latin typeface="+mn-lt"/>
            </a:endParaRPr>
          </a:p>
          <a:p>
            <a:pPr marL="0" indent="0">
              <a:buFont typeface="Arial" panose="020B0604020202020204" pitchFamily="34" charset="0"/>
              <a:buNone/>
            </a:pPr>
            <a:r>
              <a:rPr lang="tr-TR" b="1" noProof="0" dirty="0">
                <a:solidFill>
                  <a:schemeClr val="tx1"/>
                </a:solidFill>
                <a:latin typeface="+mn-lt"/>
              </a:rPr>
              <a:t>Daha sonra </a:t>
            </a:r>
            <a:r>
              <a:rPr lang="tr-TR" noProof="0" dirty="0">
                <a:solidFill>
                  <a:schemeClr val="tx1"/>
                </a:solidFill>
                <a:latin typeface="+mn-lt"/>
              </a:rPr>
              <a:t>Bölüm Başkanı kısaca kendini tanıtması.</a:t>
            </a:r>
          </a:p>
        </p:txBody>
      </p:sp>
      <p:sp>
        <p:nvSpPr>
          <p:cNvPr id="4" name="Slide Number Placeholder 3"/>
          <p:cNvSpPr>
            <a:spLocks noGrp="1"/>
          </p:cNvSpPr>
          <p:nvPr>
            <p:ph type="sldNum" sz="quarter" idx="5"/>
          </p:nvPr>
        </p:nvSpPr>
        <p:spPr/>
        <p:txBody>
          <a:bodyPr/>
          <a:lstStyle/>
          <a:p>
            <a:fld id="{9706D261-4ACC-5E49-97C5-9D8FD2D9A3AF}" type="slidenum">
              <a:rPr lang="en-US" smtClean="0"/>
              <a:t>2</a:t>
            </a:fld>
            <a:endParaRPr lang="en-US"/>
          </a:p>
        </p:txBody>
      </p:sp>
    </p:spTree>
    <p:extLst>
      <p:ext uri="{BB962C8B-B14F-4D97-AF65-F5344CB8AC3E}">
        <p14:creationId xmlns:p14="http://schemas.microsoft.com/office/powerpoint/2010/main" val="175056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20</a:t>
            </a:fld>
            <a:endParaRPr lang="en-US"/>
          </a:p>
        </p:txBody>
      </p:sp>
    </p:spTree>
    <p:extLst>
      <p:ext uri="{BB962C8B-B14F-4D97-AF65-F5344CB8AC3E}">
        <p14:creationId xmlns:p14="http://schemas.microsoft.com/office/powerpoint/2010/main" val="605590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21</a:t>
            </a:fld>
            <a:endParaRPr lang="en-US"/>
          </a:p>
        </p:txBody>
      </p:sp>
    </p:spTree>
    <p:extLst>
      <p:ext uri="{BB962C8B-B14F-4D97-AF65-F5344CB8AC3E}">
        <p14:creationId xmlns:p14="http://schemas.microsoft.com/office/powerpoint/2010/main" val="4056804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22</a:t>
            </a:fld>
            <a:endParaRPr lang="en-US"/>
          </a:p>
        </p:txBody>
      </p:sp>
    </p:spTree>
    <p:extLst>
      <p:ext uri="{BB962C8B-B14F-4D97-AF65-F5344CB8AC3E}">
        <p14:creationId xmlns:p14="http://schemas.microsoft.com/office/powerpoint/2010/main" val="4184289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23</a:t>
            </a:fld>
            <a:endParaRPr lang="en-US"/>
          </a:p>
        </p:txBody>
      </p:sp>
    </p:spTree>
    <p:extLst>
      <p:ext uri="{BB962C8B-B14F-4D97-AF65-F5344CB8AC3E}">
        <p14:creationId xmlns:p14="http://schemas.microsoft.com/office/powerpoint/2010/main" val="694009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24</a:t>
            </a:fld>
            <a:endParaRPr lang="en-US"/>
          </a:p>
        </p:txBody>
      </p:sp>
    </p:spTree>
    <p:extLst>
      <p:ext uri="{BB962C8B-B14F-4D97-AF65-F5344CB8AC3E}">
        <p14:creationId xmlns:p14="http://schemas.microsoft.com/office/powerpoint/2010/main" val="30299864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25</a:t>
            </a:fld>
            <a:endParaRPr lang="en-US"/>
          </a:p>
        </p:txBody>
      </p:sp>
    </p:spTree>
    <p:extLst>
      <p:ext uri="{BB962C8B-B14F-4D97-AF65-F5344CB8AC3E}">
        <p14:creationId xmlns:p14="http://schemas.microsoft.com/office/powerpoint/2010/main" val="3919550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347663" marR="0" lvl="0" indent="-339725">
              <a:spcBef>
                <a:spcPts val="0"/>
              </a:spcBef>
              <a:spcAft>
                <a:spcPts val="0"/>
              </a:spcAft>
              <a:buFont typeface="Wingdings" pitchFamily="2" charset="2"/>
              <a:buChar char="§"/>
            </a:pPr>
            <a:r>
              <a:rPr lang="tr-TR" sz="1200" dirty="0">
                <a:solidFill>
                  <a:schemeClr val="tx1"/>
                </a:solidFill>
                <a:latin typeface="+mn-lt"/>
                <a:ea typeface="Helvetica Neue Light" panose="02000403000000020004" pitchFamily="2" charset="0"/>
                <a:cs typeface="Helvetica Neue" panose="02000503000000020004" pitchFamily="2" charset="0"/>
              </a:rPr>
              <a:t>Programın genel tanıtımı</a:t>
            </a:r>
            <a:endParaRPr lang="en-US" sz="1200" dirty="0">
              <a:solidFill>
                <a:schemeClr val="tx1"/>
              </a:solidFill>
              <a:latin typeface="+mn-lt"/>
              <a:ea typeface="Helvetica Neue Light" panose="02000403000000020004" pitchFamily="2" charset="0"/>
              <a:cs typeface="Helvetica Neue" panose="02000503000000020004" pitchFamily="2" charset="0"/>
            </a:endParaRPr>
          </a:p>
          <a:p>
            <a:pPr marL="347663" marR="0" lvl="0" indent="-339725">
              <a:spcBef>
                <a:spcPts val="0"/>
              </a:spcBef>
              <a:spcAft>
                <a:spcPts val="0"/>
              </a:spcAft>
              <a:buFont typeface="Wingdings" pitchFamily="2" charset="2"/>
              <a:buChar char="§"/>
            </a:pPr>
            <a:r>
              <a:rPr lang="tr-TR" sz="1200" dirty="0">
                <a:solidFill>
                  <a:schemeClr val="tx1"/>
                </a:solidFill>
                <a:latin typeface="+mn-lt"/>
                <a:ea typeface="Helvetica Neue Light" panose="02000403000000020004" pitchFamily="2" charset="0"/>
                <a:cs typeface="Helvetica Neue" panose="02000503000000020004" pitchFamily="2" charset="0"/>
              </a:rPr>
              <a:t>İstihdam olanakları </a:t>
            </a:r>
            <a:endParaRPr lang="en-US" sz="1200" dirty="0">
              <a:solidFill>
                <a:schemeClr val="tx1"/>
              </a:solidFill>
              <a:latin typeface="+mn-lt"/>
              <a:ea typeface="Helvetica Neue Light" panose="02000403000000020004" pitchFamily="2" charset="0"/>
              <a:cs typeface="Helvetica Neue" panose="02000503000000020004" pitchFamily="2" charset="0"/>
            </a:endParaRPr>
          </a:p>
          <a:p>
            <a:pPr marL="347663" marR="0" lvl="0" indent="-339725">
              <a:spcBef>
                <a:spcPts val="0"/>
              </a:spcBef>
              <a:spcAft>
                <a:spcPts val="0"/>
              </a:spcAft>
              <a:buFont typeface="Wingdings" pitchFamily="2" charset="2"/>
              <a:buChar char="§"/>
            </a:pPr>
            <a:r>
              <a:rPr lang="tr-TR" sz="1200" dirty="0">
                <a:solidFill>
                  <a:schemeClr val="tx1"/>
                </a:solidFill>
                <a:latin typeface="+mn-lt"/>
                <a:ea typeface="Helvetica Neue Light" panose="02000403000000020004" pitchFamily="2" charset="0"/>
                <a:cs typeface="Helvetica Neue" panose="02000503000000020004" pitchFamily="2" charset="0"/>
              </a:rPr>
              <a:t>Öğrencilere sunduğu olanaklar</a:t>
            </a:r>
            <a:endParaRPr lang="en-US" sz="1200" dirty="0">
              <a:solidFill>
                <a:schemeClr val="tx1"/>
              </a:solidFill>
              <a:latin typeface="+mn-lt"/>
              <a:ea typeface="Helvetica Neue Light" panose="02000403000000020004" pitchFamily="2" charset="0"/>
              <a:cs typeface="Helvetica Neue" panose="02000503000000020004" pitchFamily="2" charset="0"/>
            </a:endParaRPr>
          </a:p>
          <a:p>
            <a:pPr marL="347663" marR="0" lvl="0" indent="-339725">
              <a:spcBef>
                <a:spcPts val="0"/>
              </a:spcBef>
              <a:spcAft>
                <a:spcPts val="0"/>
              </a:spcAft>
              <a:buFont typeface="Wingdings" pitchFamily="2" charset="2"/>
              <a:buChar char="§"/>
            </a:pPr>
            <a:r>
              <a:rPr lang="tr-TR" sz="1200" dirty="0">
                <a:solidFill>
                  <a:schemeClr val="tx1"/>
                </a:solidFill>
                <a:latin typeface="+mn-lt"/>
                <a:ea typeface="Helvetica Neue Light" panose="02000403000000020004" pitchFamily="2" charset="0"/>
                <a:cs typeface="Helvetica Neue" panose="02000503000000020004" pitchFamily="2" charset="0"/>
              </a:rPr>
              <a:t>Anabilim dalındaki atölye, laboratuvar, stüdyo vb. gibi birimlerin gezilerek tanıtılması (Bu aşama, bilgilendirme toplantısının ardından danışmanlar tarafından gerçekleştirecektir)</a:t>
            </a:r>
            <a:endParaRPr lang="en-US" sz="1200" dirty="0">
              <a:solidFill>
                <a:schemeClr val="tx1"/>
              </a:solidFill>
              <a:latin typeface="+mn-lt"/>
              <a:ea typeface="Helvetica Neue Light" panose="02000403000000020004" pitchFamily="2" charset="0"/>
              <a:cs typeface="Helvetica Neue" panose="02000503000000020004" pitchFamily="2" charset="0"/>
            </a:endParaRPr>
          </a:p>
          <a:p>
            <a:pPr marL="347663" marR="0" lvl="0" indent="-339725">
              <a:spcBef>
                <a:spcPts val="0"/>
              </a:spcBef>
              <a:spcAft>
                <a:spcPts val="0"/>
              </a:spcAft>
              <a:buFont typeface="Wingdings" pitchFamily="2" charset="2"/>
              <a:buChar char="§"/>
            </a:pPr>
            <a:r>
              <a:rPr lang="tr-TR" sz="1200" dirty="0">
                <a:solidFill>
                  <a:schemeClr val="tx1"/>
                </a:solidFill>
                <a:latin typeface="+mn-lt"/>
                <a:ea typeface="Helvetica Neue Light" panose="02000403000000020004" pitchFamily="2" charset="0"/>
                <a:cs typeface="Helvetica Neue" panose="02000503000000020004" pitchFamily="2" charset="0"/>
              </a:rPr>
              <a:t>Birim Web sayfası ve işlevleri hakkında bilgilendirme.</a:t>
            </a:r>
            <a:endParaRPr lang="en-US" sz="1200" dirty="0">
              <a:solidFill>
                <a:schemeClr val="tx1"/>
              </a:solidFill>
              <a:latin typeface="+mn-lt"/>
              <a:ea typeface="Helvetica Neue Light" panose="02000403000000020004" pitchFamily="2" charset="0"/>
              <a:cs typeface="Helvetica Neue" panose="02000503000000020004" pitchFamily="2" charset="0"/>
            </a:endParaRPr>
          </a:p>
          <a:p>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26</a:t>
            </a:fld>
            <a:endParaRPr lang="en-US"/>
          </a:p>
        </p:txBody>
      </p:sp>
    </p:spTree>
    <p:extLst>
      <p:ext uri="{BB962C8B-B14F-4D97-AF65-F5344CB8AC3E}">
        <p14:creationId xmlns:p14="http://schemas.microsoft.com/office/powerpoint/2010/main" val="537615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27</a:t>
            </a:fld>
            <a:endParaRPr lang="en-US"/>
          </a:p>
        </p:txBody>
      </p:sp>
    </p:spTree>
    <p:extLst>
      <p:ext uri="{BB962C8B-B14F-4D97-AF65-F5344CB8AC3E}">
        <p14:creationId xmlns:p14="http://schemas.microsoft.com/office/powerpoint/2010/main" val="3335701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endParaRPr lang="tr-TR" dirty="0"/>
          </a:p>
          <a:p>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28</a:t>
            </a:fld>
            <a:endParaRPr lang="en-US"/>
          </a:p>
        </p:txBody>
      </p:sp>
    </p:spTree>
    <p:extLst>
      <p:ext uri="{BB962C8B-B14F-4D97-AF65-F5344CB8AC3E}">
        <p14:creationId xmlns:p14="http://schemas.microsoft.com/office/powerpoint/2010/main" val="38754562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29</a:t>
            </a:fld>
            <a:endParaRPr lang="en-US"/>
          </a:p>
        </p:txBody>
      </p:sp>
    </p:spTree>
    <p:extLst>
      <p:ext uri="{BB962C8B-B14F-4D97-AF65-F5344CB8AC3E}">
        <p14:creationId xmlns:p14="http://schemas.microsoft.com/office/powerpoint/2010/main" val="4227301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Bu program kapsamında ilk olarak sizlere üniversitemiz, bağlı olduğumuz </a:t>
            </a:r>
            <a:r>
              <a:rPr lang="tr-TR" b="1" noProof="0" dirty="0">
                <a:solidFill>
                  <a:schemeClr val="tx1"/>
                </a:solidFill>
                <a:latin typeface="+mn-lt"/>
              </a:rPr>
              <a:t>fakülte</a:t>
            </a:r>
            <a:r>
              <a:rPr lang="tr-TR" noProof="0" dirty="0">
                <a:solidFill>
                  <a:schemeClr val="tx1"/>
                </a:solidFill>
                <a:latin typeface="+mn-lt"/>
              </a:rPr>
              <a:t> ve bölümümüz/programımız hakkında bilgiler aktarılacak.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Birimimizde yer alan </a:t>
            </a:r>
            <a:r>
              <a:rPr lang="tr-TR" b="1" noProof="0" dirty="0">
                <a:solidFill>
                  <a:schemeClr val="tx1"/>
                </a:solidFill>
                <a:latin typeface="+mn-lt"/>
              </a:rPr>
              <a:t>öğretim üyelerimiz kendileri tanıtarak </a:t>
            </a:r>
            <a:r>
              <a:rPr lang="tr-TR" noProof="0" dirty="0">
                <a:solidFill>
                  <a:schemeClr val="tx1"/>
                </a:solidFill>
                <a:latin typeface="+mn-lt"/>
              </a:rPr>
              <a:t>dersleri hakkında bilgiler sunacaklar.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Akademik danışmanlarınızı tanıyacak ve sizlerden beklentilerini öğreneceksiniz.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Yeni müfredatımız hakkında bilgilendirmeler yapılacak.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Ayrıca sizlerin uyum sürecini hızlandırmak için ders kayıt, sınavlar, ölçme ve değerlendirme, kimlik kartları, ve daha birçok faydalı bilgilerin yer aldığı sunumlarımız olacak.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Lütfen program sırasında aklınıza takılan konulardaki sorularınızı not alınız ve soru-cevap bölümünde bizlerle paylaşınız.</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Son kısımda ise birim oryantasyon programımızı değerlendireceğiniz anketimiz yer alacaktır.</a:t>
            </a:r>
          </a:p>
        </p:txBody>
      </p:sp>
      <p:sp>
        <p:nvSpPr>
          <p:cNvPr id="4" name="Slide Number Placeholder 3"/>
          <p:cNvSpPr>
            <a:spLocks noGrp="1"/>
          </p:cNvSpPr>
          <p:nvPr>
            <p:ph type="sldNum" sz="quarter" idx="5"/>
          </p:nvPr>
        </p:nvSpPr>
        <p:spPr/>
        <p:txBody>
          <a:bodyPr/>
          <a:lstStyle/>
          <a:p>
            <a:fld id="{E94CF8B0-938A-B940-827E-E11CB1E17B31}" type="slidenum">
              <a:rPr lang="en-US" smtClean="0"/>
              <a:t>3</a:t>
            </a:fld>
            <a:endParaRPr lang="en-US"/>
          </a:p>
        </p:txBody>
      </p:sp>
    </p:spTree>
    <p:extLst>
      <p:ext uri="{BB962C8B-B14F-4D97-AF65-F5344CB8AC3E}">
        <p14:creationId xmlns:p14="http://schemas.microsoft.com/office/powerpoint/2010/main" val="30364667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lang="tr-TR" sz="1200" dirty="0">
                <a:effectLst/>
                <a:latin typeface="+mn-lt"/>
                <a:ea typeface="Calibri" panose="020F0502020204030204" pitchFamily="34" charset="0"/>
                <a:cs typeface="Times New Roman" panose="02020603050405020304" pitchFamily="18" charset="0"/>
              </a:rPr>
              <a:t>Öğretim elamanlarının kendisini tanıtması, ofis ve iletişim bilgilerinin/yollarının paylaşılması (ofis saatleri, e-posta ve sosyal medya hesapları vb. iletişim adreslerinin paylaşımı. </a:t>
            </a:r>
            <a:endParaRPr lang="en-US" sz="1200" dirty="0">
              <a:effectLst/>
              <a:latin typeface="+mn-lt"/>
              <a:ea typeface="Calibri" panose="020F0502020204030204" pitchFamily="34" charset="0"/>
              <a:cs typeface="Times New Roman" panose="02020603050405020304" pitchFamily="18" charset="0"/>
            </a:endParaRPr>
          </a:p>
          <a:p>
            <a:pPr marL="285750" marR="0" lvl="0" indent="-285750">
              <a:spcBef>
                <a:spcPts val="0"/>
              </a:spcBef>
              <a:spcAft>
                <a:spcPts val="0"/>
              </a:spcAft>
              <a:buFont typeface="Wingdings" pitchFamily="2" charset="2"/>
              <a:buChar char="§"/>
            </a:pPr>
            <a:r>
              <a:rPr lang="tr-TR" sz="1200" dirty="0">
                <a:effectLst/>
                <a:latin typeface="+mn-lt"/>
                <a:ea typeface="Calibri" panose="020F0502020204030204" pitchFamily="34" charset="0"/>
                <a:cs typeface="Times New Roman" panose="02020603050405020304" pitchFamily="18" charset="0"/>
              </a:rPr>
              <a:t>Öğrenci sayısının uygun olduğu durumlarda öğrencilerin kendilerini tanıtması.</a:t>
            </a:r>
            <a:endParaRPr lang="en-US" sz="1200" dirty="0">
              <a:effectLst/>
              <a:latin typeface="+mn-lt"/>
              <a:ea typeface="Calibri" panose="020F0502020204030204" pitchFamily="34" charset="0"/>
              <a:cs typeface="Times New Roman" panose="02020603050405020304" pitchFamily="18" charset="0"/>
            </a:endParaRPr>
          </a:p>
          <a:p>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30</a:t>
            </a:fld>
            <a:endParaRPr lang="en-US"/>
          </a:p>
        </p:txBody>
      </p:sp>
    </p:spTree>
    <p:extLst>
      <p:ext uri="{BB962C8B-B14F-4D97-AF65-F5344CB8AC3E}">
        <p14:creationId xmlns:p14="http://schemas.microsoft.com/office/powerpoint/2010/main" val="18439686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effectLst/>
                <a:latin typeface="+mn-lt"/>
                <a:ea typeface="Calibri" panose="020F0502020204030204" pitchFamily="34" charset="0"/>
                <a:cs typeface="Times New Roman" panose="02020603050405020304" pitchFamily="18" charset="0"/>
              </a:rPr>
              <a:t>(Bölüm başkanı tarafından danışmanın görevleri hakkında bilgi verildiği aşama)</a:t>
            </a:r>
          </a:p>
        </p:txBody>
      </p:sp>
      <p:sp>
        <p:nvSpPr>
          <p:cNvPr id="4" name="Slide Number Placeholder 3"/>
          <p:cNvSpPr>
            <a:spLocks noGrp="1"/>
          </p:cNvSpPr>
          <p:nvPr>
            <p:ph type="sldNum" sz="quarter" idx="5"/>
          </p:nvPr>
        </p:nvSpPr>
        <p:spPr/>
        <p:txBody>
          <a:bodyPr/>
          <a:lstStyle/>
          <a:p>
            <a:fld id="{E94CF8B0-938A-B940-827E-E11CB1E17B31}" type="slidenum">
              <a:rPr lang="en-US" smtClean="0"/>
              <a:t>33</a:t>
            </a:fld>
            <a:endParaRPr lang="en-US"/>
          </a:p>
        </p:txBody>
      </p:sp>
    </p:spTree>
    <p:extLst>
      <p:ext uri="{BB962C8B-B14F-4D97-AF65-F5344CB8AC3E}">
        <p14:creationId xmlns:p14="http://schemas.microsoft.com/office/powerpoint/2010/main" val="951065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000000"/>
                </a:solidFill>
                <a:latin typeface="+mn-lt"/>
                <a:ea typeface="Helvetica Neue Light" panose="02000403000000020004" pitchFamily="2" charset="0"/>
                <a:cs typeface="Helvetica Neue" panose="02000503000000020004" pitchFamily="2" charset="0"/>
              </a:rPr>
              <a:t>Her sınıf ya da şubenin danışmanının ilgili öğrencilere tanıtılması.</a:t>
            </a:r>
            <a:endParaRPr lang="en-US" sz="1200" dirty="0">
              <a:solidFill>
                <a:srgbClr val="000000"/>
              </a:solidFill>
              <a:latin typeface="+mn-lt"/>
              <a:ea typeface="Helvetica Neue Light" panose="020004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000000"/>
                </a:solidFill>
                <a:latin typeface="+mn-lt"/>
                <a:ea typeface="Helvetica Neue Light" panose="02000403000000020004" pitchFamily="2" charset="0"/>
                <a:cs typeface="Helvetica Neue" panose="02000503000000020004" pitchFamily="2" charset="0"/>
              </a:rPr>
              <a:t>Hangi durumlarda danışmanla iletişime geçileceği konusunda bilgilendirme.</a:t>
            </a:r>
            <a:endParaRPr lang="en-US" sz="1200" dirty="0">
              <a:solidFill>
                <a:srgbClr val="000000"/>
              </a:solidFill>
              <a:latin typeface="+mn-lt"/>
              <a:ea typeface="Helvetica Neue Light" panose="020004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000000"/>
                </a:solidFill>
                <a:latin typeface="+mn-lt"/>
                <a:ea typeface="Helvetica Neue Light" panose="02000403000000020004" pitchFamily="2" charset="0"/>
                <a:cs typeface="Helvetica Neue" panose="02000503000000020004" pitchFamily="2" charset="0"/>
              </a:rPr>
              <a:t>Danışmanların ofis saatleri ve iletişim kanalları hakkında açıklama.</a:t>
            </a:r>
            <a:endParaRPr lang="en-US" sz="1200" dirty="0">
              <a:solidFill>
                <a:srgbClr val="000000"/>
              </a:solidFill>
              <a:latin typeface="+mn-lt"/>
              <a:ea typeface="Helvetica Neue Light" panose="020004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34</a:t>
            </a:fld>
            <a:endParaRPr lang="en-US"/>
          </a:p>
        </p:txBody>
      </p:sp>
    </p:spTree>
    <p:extLst>
      <p:ext uri="{BB962C8B-B14F-4D97-AF65-F5344CB8AC3E}">
        <p14:creationId xmlns:p14="http://schemas.microsoft.com/office/powerpoint/2010/main" val="36756437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Akademik Danışman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35</a:t>
            </a:fld>
            <a:endParaRPr lang="en-US"/>
          </a:p>
        </p:txBody>
      </p:sp>
    </p:spTree>
    <p:extLst>
      <p:ext uri="{BB962C8B-B14F-4D97-AF65-F5344CB8AC3E}">
        <p14:creationId xmlns:p14="http://schemas.microsoft.com/office/powerpoint/2010/main" val="16937598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Akademik Danışman</a:t>
            </a:r>
            <a:endParaRPr lang="tr-TR"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effectLst/>
                <a:latin typeface="+mn-lt"/>
                <a:ea typeface="Calibri" panose="020F0502020204030204" pitchFamily="34" charset="0"/>
                <a:cs typeface="Times New Roman" panose="02020603050405020304" pitchFamily="18" charset="0"/>
              </a:rPr>
              <a:t>Kimlik kartlarının ne zaman ve nasıl verileceği bilgisinin aktarılması.</a:t>
            </a:r>
          </a:p>
        </p:txBody>
      </p:sp>
      <p:sp>
        <p:nvSpPr>
          <p:cNvPr id="4" name="Slide Number Placeholder 3"/>
          <p:cNvSpPr>
            <a:spLocks noGrp="1"/>
          </p:cNvSpPr>
          <p:nvPr>
            <p:ph type="sldNum" sz="quarter" idx="5"/>
          </p:nvPr>
        </p:nvSpPr>
        <p:spPr/>
        <p:txBody>
          <a:bodyPr/>
          <a:lstStyle/>
          <a:p>
            <a:fld id="{E94CF8B0-938A-B940-827E-E11CB1E17B31}" type="slidenum">
              <a:rPr lang="en-US" smtClean="0"/>
              <a:t>36</a:t>
            </a:fld>
            <a:endParaRPr lang="en-US"/>
          </a:p>
        </p:txBody>
      </p:sp>
    </p:spTree>
    <p:extLst>
      <p:ext uri="{BB962C8B-B14F-4D97-AF65-F5344CB8AC3E}">
        <p14:creationId xmlns:p14="http://schemas.microsoft.com/office/powerpoint/2010/main" val="36330108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Akademik Danışman</a:t>
            </a:r>
            <a:endParaRPr lang="tr-TR"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37</a:t>
            </a:fld>
            <a:endParaRPr lang="en-US"/>
          </a:p>
        </p:txBody>
      </p:sp>
    </p:spTree>
    <p:extLst>
      <p:ext uri="{BB962C8B-B14F-4D97-AF65-F5344CB8AC3E}">
        <p14:creationId xmlns:p14="http://schemas.microsoft.com/office/powerpoint/2010/main" val="1300819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sz="1200" dirty="0">
                <a:effectLst/>
                <a:latin typeface="+mn-lt"/>
                <a:ea typeface="Calibri" panose="020F0502020204030204" pitchFamily="34" charset="0"/>
              </a:rPr>
              <a:t>(Bölüm başkanı veya danışman tarafından müfredat ve eğitimle ilgili genel bilgilerin verildiği aşama)</a:t>
            </a:r>
            <a:r>
              <a:rPr lang="en-US" sz="1200" dirty="0">
                <a:effectLst/>
                <a:latin typeface="+mn-lt"/>
              </a:rPr>
              <a:t> </a:t>
            </a:r>
            <a:endParaRPr lang="en-TR" sz="1200" dirty="0">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38</a:t>
            </a:fld>
            <a:endParaRPr lang="en-US"/>
          </a:p>
        </p:txBody>
      </p:sp>
    </p:spTree>
    <p:extLst>
      <p:ext uri="{BB962C8B-B14F-4D97-AF65-F5344CB8AC3E}">
        <p14:creationId xmlns:p14="http://schemas.microsoft.com/office/powerpoint/2010/main" val="32566558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sz="1200" dirty="0">
                <a:effectLst/>
                <a:latin typeface="+mn-lt"/>
                <a:ea typeface="Calibri" panose="020F0502020204030204" pitchFamily="34" charset="0"/>
              </a:rPr>
              <a:t>(İlk yıl derslerinin tanıtılması)</a:t>
            </a:r>
            <a:r>
              <a:rPr lang="en-US" sz="1200" dirty="0">
                <a:effectLst/>
                <a:latin typeface="+mn-lt"/>
              </a:rPr>
              <a:t> </a:t>
            </a:r>
            <a:endParaRPr lang="en-TR" sz="1200" dirty="0">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39</a:t>
            </a:fld>
            <a:endParaRPr lang="en-US"/>
          </a:p>
        </p:txBody>
      </p:sp>
    </p:spTree>
    <p:extLst>
      <p:ext uri="{BB962C8B-B14F-4D97-AF65-F5344CB8AC3E}">
        <p14:creationId xmlns:p14="http://schemas.microsoft.com/office/powerpoint/2010/main" val="14823532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40</a:t>
            </a:fld>
            <a:endParaRPr lang="en-US"/>
          </a:p>
        </p:txBody>
      </p:sp>
    </p:spTree>
    <p:extLst>
      <p:ext uri="{BB962C8B-B14F-4D97-AF65-F5344CB8AC3E}">
        <p14:creationId xmlns:p14="http://schemas.microsoft.com/office/powerpoint/2010/main" val="24860372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41</a:t>
            </a:fld>
            <a:endParaRPr lang="en-US"/>
          </a:p>
        </p:txBody>
      </p:sp>
    </p:spTree>
    <p:extLst>
      <p:ext uri="{BB962C8B-B14F-4D97-AF65-F5344CB8AC3E}">
        <p14:creationId xmlns:p14="http://schemas.microsoft.com/office/powerpoint/2010/main" val="1726595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tr-TR" altLang="en-US" sz="1200" dirty="0">
                <a:solidFill>
                  <a:schemeClr val="tx1"/>
                </a:solidFill>
                <a:latin typeface="+mn-lt"/>
              </a:rPr>
              <a:t>Üniversiteler sadece eğitim sunan ya da araştırma yapan kurumlar değildir ayrıca yetiştirdikleri bireyler ve yapılan uygulamalarla toplumun değişmesine katkı sunan yapılardır. Bu bağlamda ayrı ayrı değerlendirilen </a:t>
            </a:r>
            <a:r>
              <a:rPr lang="tr-TR" dirty="0">
                <a:solidFill>
                  <a:schemeClr val="tx1"/>
                </a:solidFill>
                <a:latin typeface="+mn-lt"/>
                <a:ea typeface="Helvetica Neue Medium" panose="02000503000000020004" pitchFamily="2" charset="0"/>
                <a:cs typeface="Helvetica Neue Medium" panose="02000503000000020004" pitchFamily="2" charset="0"/>
              </a:rPr>
              <a:t>eğitim, araştırma ve toplumsal katkı </a:t>
            </a:r>
            <a:r>
              <a:rPr lang="tr-TR" altLang="en-US" sz="1200" dirty="0">
                <a:solidFill>
                  <a:schemeClr val="tx1"/>
                </a:solidFill>
                <a:latin typeface="+mn-lt"/>
              </a:rPr>
              <a:t>misyonlarını, Atatürk Üniversitesi </a:t>
            </a:r>
            <a:r>
              <a:rPr lang="tr-TR" dirty="0">
                <a:solidFill>
                  <a:schemeClr val="tx1"/>
                </a:solidFill>
                <a:latin typeface="+mn-lt"/>
                <a:ea typeface="Helvetica Neue Light" panose="02000403000000020004" pitchFamily="2" charset="0"/>
              </a:rPr>
              <a:t>bütünleşik bir yapıda sunmakta ve böylece </a:t>
            </a:r>
            <a:r>
              <a:rPr lang="tr-TR" dirty="0">
                <a:solidFill>
                  <a:schemeClr val="tx1"/>
                </a:solidFill>
                <a:latin typeface="+mn-lt"/>
                <a:ea typeface="Helvetica Neue Medium" panose="02000503000000020004" pitchFamily="2" charset="0"/>
                <a:cs typeface="Helvetica Neue Medium" panose="02000503000000020004" pitchFamily="2" charset="0"/>
              </a:rPr>
              <a:t>üniversitenin etkisini genişletmeyi</a:t>
            </a:r>
            <a:r>
              <a:rPr lang="tr-TR" dirty="0">
                <a:solidFill>
                  <a:schemeClr val="tx1"/>
                </a:solidFill>
                <a:latin typeface="+mn-lt"/>
                <a:ea typeface="Helvetica Neue Light" panose="02000403000000020004" pitchFamily="2" charset="0"/>
              </a:rPr>
              <a:t> hedeflemektedir. </a:t>
            </a:r>
            <a:r>
              <a:rPr lang="tr-TR" altLang="en-US" sz="1200" dirty="0">
                <a:solidFill>
                  <a:schemeClr val="tx1"/>
                </a:solidFill>
                <a:latin typeface="+mn-lt"/>
              </a:rPr>
              <a:t>Üniversitemiz bu üç misyon ve 7 alan ile birlikte eğitimin niteliğini artırmak ve bu sayede her yönüyle donanımlı insan kaynağını oluşturmayı benimsemiştir.</a:t>
            </a:r>
            <a:endParaRPr lang="tr-TR" dirty="0">
              <a:solidFill>
                <a:schemeClr val="tx1"/>
              </a:solidFill>
              <a:latin typeface="+mn-lt"/>
              <a:ea typeface="Helvetica Neue Light" panose="02000403000000020004" pitchFamily="2"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4</a:t>
            </a:fld>
            <a:endParaRPr lang="en-US"/>
          </a:p>
        </p:txBody>
      </p:sp>
    </p:spTree>
    <p:extLst>
      <p:ext uri="{BB962C8B-B14F-4D97-AF65-F5344CB8AC3E}">
        <p14:creationId xmlns:p14="http://schemas.microsoft.com/office/powerpoint/2010/main" val="13915896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42</a:t>
            </a:fld>
            <a:endParaRPr lang="en-US"/>
          </a:p>
        </p:txBody>
      </p:sp>
    </p:spTree>
    <p:extLst>
      <p:ext uri="{BB962C8B-B14F-4D97-AF65-F5344CB8AC3E}">
        <p14:creationId xmlns:p14="http://schemas.microsoft.com/office/powerpoint/2010/main" val="8084207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43</a:t>
            </a:fld>
            <a:endParaRPr lang="en-US"/>
          </a:p>
        </p:txBody>
      </p:sp>
    </p:spTree>
    <p:extLst>
      <p:ext uri="{BB962C8B-B14F-4D97-AF65-F5344CB8AC3E}">
        <p14:creationId xmlns:p14="http://schemas.microsoft.com/office/powerpoint/2010/main" val="11653814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44</a:t>
            </a:fld>
            <a:endParaRPr lang="en-US"/>
          </a:p>
        </p:txBody>
      </p:sp>
    </p:spTree>
    <p:extLst>
      <p:ext uri="{BB962C8B-B14F-4D97-AF65-F5344CB8AC3E}">
        <p14:creationId xmlns:p14="http://schemas.microsoft.com/office/powerpoint/2010/main" val="23735771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45</a:t>
            </a:fld>
            <a:endParaRPr lang="en-US"/>
          </a:p>
        </p:txBody>
      </p:sp>
    </p:spTree>
    <p:extLst>
      <p:ext uri="{BB962C8B-B14F-4D97-AF65-F5344CB8AC3E}">
        <p14:creationId xmlns:p14="http://schemas.microsoft.com/office/powerpoint/2010/main" val="41628938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46</a:t>
            </a:fld>
            <a:endParaRPr lang="en-US"/>
          </a:p>
        </p:txBody>
      </p:sp>
    </p:spTree>
    <p:extLst>
      <p:ext uri="{BB962C8B-B14F-4D97-AF65-F5344CB8AC3E}">
        <p14:creationId xmlns:p14="http://schemas.microsoft.com/office/powerpoint/2010/main" val="25431819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47</a:t>
            </a:fld>
            <a:endParaRPr lang="en-US"/>
          </a:p>
        </p:txBody>
      </p:sp>
    </p:spTree>
    <p:extLst>
      <p:ext uri="{BB962C8B-B14F-4D97-AF65-F5344CB8AC3E}">
        <p14:creationId xmlns:p14="http://schemas.microsoft.com/office/powerpoint/2010/main" val="6025544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48</a:t>
            </a:fld>
            <a:endParaRPr lang="en-US"/>
          </a:p>
        </p:txBody>
      </p:sp>
    </p:spTree>
    <p:extLst>
      <p:ext uri="{BB962C8B-B14F-4D97-AF65-F5344CB8AC3E}">
        <p14:creationId xmlns:p14="http://schemas.microsoft.com/office/powerpoint/2010/main" val="7891140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49</a:t>
            </a:fld>
            <a:endParaRPr lang="en-US"/>
          </a:p>
        </p:txBody>
      </p:sp>
    </p:spTree>
    <p:extLst>
      <p:ext uri="{BB962C8B-B14F-4D97-AF65-F5344CB8AC3E}">
        <p14:creationId xmlns:p14="http://schemas.microsoft.com/office/powerpoint/2010/main" val="39670363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50</a:t>
            </a:fld>
            <a:endParaRPr lang="en-US"/>
          </a:p>
        </p:txBody>
      </p:sp>
    </p:spTree>
    <p:extLst>
      <p:ext uri="{BB962C8B-B14F-4D97-AF65-F5344CB8AC3E}">
        <p14:creationId xmlns:p14="http://schemas.microsoft.com/office/powerpoint/2010/main" val="3854676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51</a:t>
            </a:fld>
            <a:endParaRPr lang="en-US"/>
          </a:p>
        </p:txBody>
      </p:sp>
    </p:spTree>
    <p:extLst>
      <p:ext uri="{BB962C8B-B14F-4D97-AF65-F5344CB8AC3E}">
        <p14:creationId xmlns:p14="http://schemas.microsoft.com/office/powerpoint/2010/main" val="2896296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Üniversitemiz bünyesinde 3 seviyede eğitim-öğretim faaliyetleri sunulmaktadır.</a:t>
            </a:r>
          </a:p>
          <a:p>
            <a:r>
              <a:rPr lang="tr-TR" b="1" dirty="0" err="1">
                <a:solidFill>
                  <a:schemeClr val="tx1"/>
                </a:solidFill>
                <a:latin typeface="+mn-lt"/>
              </a:rPr>
              <a:t>Önlisans</a:t>
            </a:r>
            <a:r>
              <a:rPr lang="tr-TR" b="1" dirty="0">
                <a:solidFill>
                  <a:schemeClr val="tx1"/>
                </a:solidFill>
                <a:latin typeface="+mn-lt"/>
              </a:rPr>
              <a:t> </a:t>
            </a:r>
            <a:r>
              <a:rPr lang="tr-TR" dirty="0">
                <a:solidFill>
                  <a:schemeClr val="tx1"/>
                </a:solidFill>
                <a:latin typeface="+mn-lt"/>
              </a:rPr>
              <a:t>düzeyinde 2 yıllık programları kapsayan 13 Meslek Yüksekokul yer almaktadır. </a:t>
            </a:r>
          </a:p>
          <a:p>
            <a:r>
              <a:rPr lang="tr-TR" dirty="0">
                <a:solidFill>
                  <a:schemeClr val="tx1"/>
                </a:solidFill>
                <a:latin typeface="+mn-lt"/>
              </a:rPr>
              <a:t>Üniversitemizde 4 yıllık programların yer aldığı </a:t>
            </a:r>
            <a:r>
              <a:rPr lang="tr-TR" b="1" dirty="0">
                <a:solidFill>
                  <a:schemeClr val="tx1"/>
                </a:solidFill>
                <a:latin typeface="+mn-lt"/>
              </a:rPr>
              <a:t>lisans</a:t>
            </a:r>
            <a:r>
              <a:rPr lang="tr-TR" dirty="0">
                <a:solidFill>
                  <a:schemeClr val="tx1"/>
                </a:solidFill>
                <a:latin typeface="+mn-lt"/>
              </a:rPr>
              <a:t> düzeyinde </a:t>
            </a:r>
            <a:r>
              <a:rPr lang="tr-TR" dirty="0" err="1">
                <a:solidFill>
                  <a:schemeClr val="tx1"/>
                </a:solidFill>
                <a:latin typeface="+mn-lt"/>
              </a:rPr>
              <a:t>Açıköğretim</a:t>
            </a:r>
            <a:r>
              <a:rPr lang="tr-TR" dirty="0">
                <a:solidFill>
                  <a:schemeClr val="tx1"/>
                </a:solidFill>
                <a:latin typeface="+mn-lt"/>
              </a:rPr>
              <a:t> Fakültesi dahil 23 fakülte, 1 yüksekokul ve 1 konservatuvar mevcuttur. </a:t>
            </a:r>
          </a:p>
          <a:p>
            <a:r>
              <a:rPr lang="tr-TR" dirty="0">
                <a:solidFill>
                  <a:schemeClr val="tx1"/>
                </a:solidFill>
                <a:latin typeface="+mn-lt"/>
              </a:rPr>
              <a:t>Son olarak, </a:t>
            </a:r>
            <a:r>
              <a:rPr lang="tr-TR" b="1" dirty="0">
                <a:solidFill>
                  <a:schemeClr val="tx1"/>
                </a:solidFill>
                <a:latin typeface="+mn-lt"/>
              </a:rPr>
              <a:t>lisansüstü</a:t>
            </a:r>
            <a:r>
              <a:rPr lang="tr-TR" dirty="0">
                <a:solidFill>
                  <a:schemeClr val="tx1"/>
                </a:solidFill>
                <a:latin typeface="+mn-lt"/>
              </a:rPr>
              <a:t> seviyesi ise yüksek lisans, sanatta yeterlilik ve doktora programlarını kapsamaktadır. Bu programlar 8 enstitü ile yürütülmektedir. </a:t>
            </a:r>
          </a:p>
          <a:p>
            <a:r>
              <a:rPr lang="tr-TR" dirty="0">
                <a:solidFill>
                  <a:schemeClr val="tx1"/>
                </a:solidFill>
                <a:latin typeface="+mn-lt"/>
              </a:rPr>
              <a:t>Üniversitemiz, 67.000 üzerinde öğrencisi ile Türkiye’nin ikinci büyük üniversitesi konumundadır.</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5</a:t>
            </a:fld>
            <a:endParaRPr lang="en-US"/>
          </a:p>
        </p:txBody>
      </p:sp>
    </p:spTree>
    <p:extLst>
      <p:ext uri="{BB962C8B-B14F-4D97-AF65-F5344CB8AC3E}">
        <p14:creationId xmlns:p14="http://schemas.microsoft.com/office/powerpoint/2010/main" val="12528622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52</a:t>
            </a:fld>
            <a:endParaRPr lang="en-US"/>
          </a:p>
        </p:txBody>
      </p:sp>
    </p:spTree>
    <p:extLst>
      <p:ext uri="{BB962C8B-B14F-4D97-AF65-F5344CB8AC3E}">
        <p14:creationId xmlns:p14="http://schemas.microsoft.com/office/powerpoint/2010/main" val="32684482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53</a:t>
            </a:fld>
            <a:endParaRPr lang="en-US"/>
          </a:p>
        </p:txBody>
      </p:sp>
    </p:spTree>
    <p:extLst>
      <p:ext uri="{BB962C8B-B14F-4D97-AF65-F5344CB8AC3E}">
        <p14:creationId xmlns:p14="http://schemas.microsoft.com/office/powerpoint/2010/main" val="30834296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54</a:t>
            </a:fld>
            <a:endParaRPr lang="en-US"/>
          </a:p>
        </p:txBody>
      </p:sp>
    </p:spTree>
    <p:extLst>
      <p:ext uri="{BB962C8B-B14F-4D97-AF65-F5344CB8AC3E}">
        <p14:creationId xmlns:p14="http://schemas.microsoft.com/office/powerpoint/2010/main" val="36268970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55</a:t>
            </a:fld>
            <a:endParaRPr lang="en-US"/>
          </a:p>
        </p:txBody>
      </p:sp>
    </p:spTree>
    <p:extLst>
      <p:ext uri="{BB962C8B-B14F-4D97-AF65-F5344CB8AC3E}">
        <p14:creationId xmlns:p14="http://schemas.microsoft.com/office/powerpoint/2010/main" val="6412313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56</a:t>
            </a:fld>
            <a:endParaRPr lang="en-US"/>
          </a:p>
        </p:txBody>
      </p:sp>
    </p:spTree>
    <p:extLst>
      <p:ext uri="{BB962C8B-B14F-4D97-AF65-F5344CB8AC3E}">
        <p14:creationId xmlns:p14="http://schemas.microsoft.com/office/powerpoint/2010/main" val="22562287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57</a:t>
            </a:fld>
            <a:endParaRPr lang="en-US"/>
          </a:p>
        </p:txBody>
      </p:sp>
    </p:spTree>
    <p:extLst>
      <p:ext uri="{BB962C8B-B14F-4D97-AF65-F5344CB8AC3E}">
        <p14:creationId xmlns:p14="http://schemas.microsoft.com/office/powerpoint/2010/main" val="41680232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58</a:t>
            </a:fld>
            <a:endParaRPr lang="en-US"/>
          </a:p>
        </p:txBody>
      </p:sp>
    </p:spTree>
    <p:extLst>
      <p:ext uri="{BB962C8B-B14F-4D97-AF65-F5344CB8AC3E}">
        <p14:creationId xmlns:p14="http://schemas.microsoft.com/office/powerpoint/2010/main" val="16493435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59</a:t>
            </a:fld>
            <a:endParaRPr lang="en-US"/>
          </a:p>
        </p:txBody>
      </p:sp>
    </p:spTree>
    <p:extLst>
      <p:ext uri="{BB962C8B-B14F-4D97-AF65-F5344CB8AC3E}">
        <p14:creationId xmlns:p14="http://schemas.microsoft.com/office/powerpoint/2010/main" val="11927020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60</a:t>
            </a:fld>
            <a:endParaRPr lang="en-US"/>
          </a:p>
        </p:txBody>
      </p:sp>
    </p:spTree>
    <p:extLst>
      <p:ext uri="{BB962C8B-B14F-4D97-AF65-F5344CB8AC3E}">
        <p14:creationId xmlns:p14="http://schemas.microsoft.com/office/powerpoint/2010/main" val="14017714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61</a:t>
            </a:fld>
            <a:endParaRPr lang="en-US"/>
          </a:p>
        </p:txBody>
      </p:sp>
    </p:spTree>
    <p:extLst>
      <p:ext uri="{BB962C8B-B14F-4D97-AF65-F5344CB8AC3E}">
        <p14:creationId xmlns:p14="http://schemas.microsoft.com/office/powerpoint/2010/main" val="722437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ea typeface="Helvetica Neue Light" panose="02000403000000020004" pitchFamily="2" charset="0"/>
              </a:rPr>
              <a:t>Atatürk Üniversitesi araştırma ve uygulama alanlarında çalışmalar yürüten 45 merkezle (AUM: Araştırma ve Uygulama Merkezi / UAM: Uygulama ve Araştırma Merkezi) farklı bilim dallarına katkı sağlamaktadır. Sizler bu merkezlerimizi ziyaret edebilir ve birim yöneticilerinden detaylı bilgiler alabilirsiniz.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6</a:t>
            </a:fld>
            <a:endParaRPr lang="en-US"/>
          </a:p>
        </p:txBody>
      </p:sp>
    </p:spTree>
    <p:extLst>
      <p:ext uri="{BB962C8B-B14F-4D97-AF65-F5344CB8AC3E}">
        <p14:creationId xmlns:p14="http://schemas.microsoft.com/office/powerpoint/2010/main" val="1314483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ea typeface="Helvetica Neue Light" panose="02000403000000020004" pitchFamily="2" charset="0"/>
              </a:rPr>
              <a:t>Atatürk Üniversitesi’nde eğitim ve araştırmanın yanında sosyal hayata yönelik öğretim elemanlarımız ve öğrencilerimizin yürüttüğü projelerle toplumsal sorulara çözüm önerileri sunulmaktadır.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ea typeface="Helvetica Neue Light" panose="02000403000000020004" pitchFamily="2" charset="0"/>
              </a:rPr>
              <a:t>Öğrencilerin toplumla birliktelik duygularının gelişmesini sağlamak ve toplumsal sürece her yönüyle olumlu katkıda bulunabilme yetkinliğini kazandırabilmek için sunulan sosyal sorumluluk projelerini desteklenmektedir.</a:t>
            </a:r>
          </a:p>
          <a:p>
            <a:pPr marL="6350" indent="0">
              <a:spcAft>
                <a:spcPts val="600"/>
              </a:spcAft>
              <a:buFont typeface="Wingdings" pitchFamily="2" charset="2"/>
              <a:buNone/>
            </a:pPr>
            <a:r>
              <a:rPr lang="tr-TR" sz="1200" dirty="0">
                <a:solidFill>
                  <a:schemeClr val="tx1"/>
                </a:solidFill>
                <a:latin typeface="+mn-lt"/>
                <a:ea typeface="Helvetica Neue Light" panose="02000403000000020004" pitchFamily="2" charset="0"/>
              </a:rPr>
              <a:t>Lisans ve </a:t>
            </a:r>
            <a:r>
              <a:rPr lang="tr-TR" sz="1200" dirty="0" err="1">
                <a:solidFill>
                  <a:schemeClr val="tx1"/>
                </a:solidFill>
                <a:latin typeface="+mn-lt"/>
                <a:ea typeface="Helvetica Neue Light" panose="02000403000000020004" pitchFamily="2" charset="0"/>
              </a:rPr>
              <a:t>önlisans</a:t>
            </a:r>
            <a:r>
              <a:rPr lang="tr-TR" sz="1200" dirty="0">
                <a:solidFill>
                  <a:schemeClr val="tx1"/>
                </a:solidFill>
                <a:latin typeface="+mn-lt"/>
                <a:ea typeface="Helvetica Neue Light" panose="02000403000000020004" pitchFamily="2" charset="0"/>
              </a:rPr>
              <a:t> programlarında eğitim gören öğrencilerimiz, </a:t>
            </a:r>
            <a:r>
              <a:rPr lang="tr-TR" sz="1200" b="1" dirty="0">
                <a:solidFill>
                  <a:schemeClr val="tx1"/>
                </a:solidFill>
                <a:latin typeface="+mn-lt"/>
                <a:ea typeface="Helvetica Neue Medium" panose="02000503000000020004" pitchFamily="2" charset="0"/>
                <a:cs typeface="Helvetica Neue Medium" panose="02000503000000020004" pitchFamily="2" charset="0"/>
              </a:rPr>
              <a:t>Toplumsal Duyarlılık Projeleri Uygulama ve Araştırma Merkezine </a:t>
            </a:r>
            <a:r>
              <a:rPr lang="tr-TR" sz="1200" dirty="0">
                <a:solidFill>
                  <a:schemeClr val="tx1"/>
                </a:solidFill>
                <a:latin typeface="+mn-lt"/>
                <a:ea typeface="Helvetica Neue Light" panose="02000403000000020004" pitchFamily="2" charset="0"/>
              </a:rPr>
              <a:t>üzerinden sosyal sorumluluk projelerini sunabilmekte ve uygulamaları için desteklenmektedir.</a:t>
            </a:r>
          </a:p>
          <a:p>
            <a:pPr marL="6350" indent="0">
              <a:spcAft>
                <a:spcPts val="600"/>
              </a:spcAft>
              <a:buFont typeface="Wingdings" pitchFamily="2" charset="2"/>
              <a:buNone/>
            </a:pPr>
            <a:r>
              <a:rPr lang="tr-TR" sz="1200" dirty="0">
                <a:solidFill>
                  <a:schemeClr val="tx1"/>
                </a:solidFill>
                <a:latin typeface="+mn-lt"/>
                <a:ea typeface="Helvetica Neue Light" panose="02000403000000020004" pitchFamily="2" charset="0"/>
              </a:rPr>
              <a:t>Bu bağlamda üniversitemiz öğrencileri tarafından birçok proje hayata geçirilmiştir. YÖK tarafından her yıl yayınlanan Üniversite İzleme ve Değerlendirme Raporunda Üniversitemiz 2020 ve 2021 yıllarında sosyal sorumluluk projesi sayısının en yüksek olduğu üniversite olarak belirlenmiştir. </a:t>
            </a:r>
          </a:p>
          <a:p>
            <a:pPr marL="6350" indent="0">
              <a:spcAft>
                <a:spcPts val="600"/>
              </a:spcAft>
              <a:buFont typeface="Wingdings" pitchFamily="2" charset="2"/>
              <a:buNone/>
            </a:pPr>
            <a:r>
              <a:rPr lang="tr-TR" sz="1200" dirty="0">
                <a:solidFill>
                  <a:schemeClr val="tx1"/>
                </a:solidFill>
                <a:latin typeface="+mn-lt"/>
                <a:ea typeface="Helvetica Neue Light" panose="02000403000000020004" pitchFamily="2" charset="0"/>
              </a:rPr>
              <a:t>Bu öğrencilerimizin alanlarında eğitim almanın dışında topluma duyarlı ve sorunlar için yaratıcı fikirler ortaya koyma çabalarının bir ürünüdür.</a:t>
            </a:r>
          </a:p>
          <a:p>
            <a:pPr marL="288925" indent="-282575">
              <a:spcAft>
                <a:spcPts val="600"/>
              </a:spcAft>
              <a:buFont typeface="Wingdings" pitchFamily="2" charset="2"/>
              <a:buChar char="§"/>
            </a:pPr>
            <a:endParaRPr lang="tr-TR" sz="1200" dirty="0">
              <a:latin typeface="Helvetica Neue Light" panose="02000403000000020004" pitchFamily="2" charset="0"/>
              <a:ea typeface="Helvetica Neue Light" panose="020004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Helvetica Neue Light" panose="02000403000000020004" pitchFamily="2" charset="0"/>
              <a:ea typeface="Helvetica Neue Light" panose="02000403000000020004" pitchFamily="2" charset="0"/>
            </a:endParaRPr>
          </a:p>
          <a:p>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7</a:t>
            </a:fld>
            <a:endParaRPr lang="en-US"/>
          </a:p>
        </p:txBody>
      </p:sp>
    </p:spTree>
    <p:extLst>
      <p:ext uri="{BB962C8B-B14F-4D97-AF65-F5344CB8AC3E}">
        <p14:creationId xmlns:p14="http://schemas.microsoft.com/office/powerpoint/2010/main" val="182353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ea typeface="Helvetica Neue" panose="02000503000000020004" pitchFamily="2" charset="0"/>
                <a:cs typeface="Helvetica Neue" panose="02000503000000020004" pitchFamily="2" charset="0"/>
              </a:rPr>
              <a:t>Bir Araştırma Üniversitesinde Eğitime Başlıyorsunuz!</a:t>
            </a:r>
            <a:endParaRPr lang="tr-TR" dirty="0">
              <a:solidFill>
                <a:schemeClr val="tx1"/>
              </a:solidFill>
              <a:latin typeface="+mn-lt"/>
            </a:endParaRPr>
          </a:p>
          <a:p>
            <a:r>
              <a:rPr lang="tr-TR" dirty="0">
                <a:solidFill>
                  <a:schemeClr val="tx1"/>
                </a:solidFill>
                <a:latin typeface="+mn-lt"/>
              </a:rPr>
              <a:t>2021 yılı Aralık ayında YÖK tarafından açıklanan listesinde 20 devlet üniversitesi ve 3 vakıf üniversitesi araştırma üniversitesi olarak belirlenmiştir. Atatürk Üniversitesi yürüttüğü farklı seviyedeki eğitim faaliyetleri, yapılan bilimsel çalışmalar ve topluma sunduğu katkılarından dolayı, YÖK tarafından araştırma üniversitesi statüsü kazanmıştır. Üniversitemiz bu ligde yer alan diğer yetkin üniversitelerle birlikte çalışmalarını devam ettirmektedir.</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8</a:t>
            </a:fld>
            <a:endParaRPr lang="en-US"/>
          </a:p>
        </p:txBody>
      </p:sp>
    </p:spTree>
    <p:extLst>
      <p:ext uri="{BB962C8B-B14F-4D97-AF65-F5344CB8AC3E}">
        <p14:creationId xmlns:p14="http://schemas.microsoft.com/office/powerpoint/2010/main" val="2366493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Peki Araştırma üniversitesi ne anlama geliyor?</a:t>
            </a:r>
          </a:p>
          <a:p>
            <a:r>
              <a:rPr lang="tr-TR" dirty="0">
                <a:solidFill>
                  <a:schemeClr val="tx1"/>
                </a:solidFill>
                <a:latin typeface="+mn-lt"/>
              </a:rPr>
              <a:t>Tanımlanmış genel özellikleri bakımından </a:t>
            </a:r>
          </a:p>
          <a:p>
            <a:r>
              <a:rPr lang="tr-TR" dirty="0">
                <a:solidFill>
                  <a:schemeClr val="tx1"/>
                </a:solidFill>
                <a:latin typeface="+mn-lt"/>
              </a:rPr>
              <a:t>Sunuda yer alan maddeleri okuyunuz! </a:t>
            </a:r>
          </a:p>
          <a:p>
            <a:r>
              <a:rPr lang="tr-TR" dirty="0">
                <a:solidFill>
                  <a:schemeClr val="tx1"/>
                </a:solidFill>
                <a:latin typeface="+mn-lt"/>
              </a:rPr>
              <a:t>Dünyanın tanınmış üniversiteleri arasındaki Harvard, California, Stanford, MIT ve listede yer alan diğer üniversiteler dünya sıralamasında ilk onda yer alan araştırma üniversiteleridir.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9</a:t>
            </a:fld>
            <a:endParaRPr lang="en-US"/>
          </a:p>
        </p:txBody>
      </p:sp>
    </p:spTree>
    <p:extLst>
      <p:ext uri="{BB962C8B-B14F-4D97-AF65-F5344CB8AC3E}">
        <p14:creationId xmlns:p14="http://schemas.microsoft.com/office/powerpoint/2010/main" val="39468341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3_Title page">
    <p:bg>
      <p:bgPr>
        <a:solidFill>
          <a:srgbClr val="201D52"/>
        </a:soli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670539" y="2610847"/>
            <a:ext cx="10879131" cy="1485992"/>
          </a:xfrm>
        </p:spPr>
        <p:txBody>
          <a:bodyPr anchor="ctr">
            <a:normAutofit/>
          </a:bodyPr>
          <a:lstStyle>
            <a:lvl1pPr>
              <a:lnSpc>
                <a:spcPct val="90000"/>
              </a:lnSpc>
              <a:defRPr sz="5333" b="1" i="0" spc="0" baseline="0">
                <a:solidFill>
                  <a:schemeClr val="bg1"/>
                </a:solidFill>
                <a:latin typeface="Century Gothic" panose="020B0502020202020204" pitchFamily="34" charset="0"/>
                <a:cs typeface="Arial"/>
              </a:defRPr>
            </a:lvl1pPr>
          </a:lstStyle>
          <a:p>
            <a:r>
              <a:rPr lang="en-US" dirty="0"/>
              <a:t>Master Project</a:t>
            </a:r>
          </a:p>
        </p:txBody>
      </p:sp>
      <p:sp>
        <p:nvSpPr>
          <p:cNvPr id="9" name="Text Placeholder 19"/>
          <p:cNvSpPr>
            <a:spLocks noGrp="1"/>
          </p:cNvSpPr>
          <p:nvPr>
            <p:ph type="body" sz="quarter" idx="11" hasCustomPrompt="1"/>
          </p:nvPr>
        </p:nvSpPr>
        <p:spPr>
          <a:xfrm>
            <a:off x="670539" y="4297866"/>
            <a:ext cx="10879131" cy="642349"/>
          </a:xfrm>
        </p:spPr>
        <p:txBody>
          <a:bodyPr anchor="ctr">
            <a:noAutofit/>
          </a:bodyPr>
          <a:lstStyle>
            <a:lvl1pPr marL="0" indent="0">
              <a:buNone/>
              <a:defRPr sz="3200" b="0" spc="0" baseline="0">
                <a:solidFill>
                  <a:srgbClr val="A6A6A6"/>
                </a:solidFill>
                <a:latin typeface="Century Gothic" panose="020B0502020202020204" pitchFamily="34" charset="0"/>
                <a:cs typeface="Arial"/>
              </a:defRPr>
            </a:lvl1pPr>
          </a:lstStyle>
          <a:p>
            <a:pPr lvl="0"/>
            <a:r>
              <a:rPr lang="en-US" dirty="0"/>
              <a:t>School of Education</a:t>
            </a:r>
          </a:p>
        </p:txBody>
      </p:sp>
      <p:pic>
        <p:nvPicPr>
          <p:cNvPr id="7" name="Picture 6">
            <a:extLst>
              <a:ext uri="{FF2B5EF4-FFF2-40B4-BE49-F238E27FC236}">
                <a16:creationId xmlns:a16="http://schemas.microsoft.com/office/drawing/2014/main" id="{3C8AC109-1A10-CB40-9638-3BC799919AFE}"/>
              </a:ext>
            </a:extLst>
          </p:cNvPr>
          <p:cNvPicPr>
            <a:picLocks noChangeAspect="1"/>
          </p:cNvPicPr>
          <p:nvPr userDrawn="1"/>
        </p:nvPicPr>
        <p:blipFill rotWithShape="1">
          <a:blip r:embed="rId2"/>
          <a:srcRect l="3419" t="33231" b="33460"/>
          <a:stretch/>
        </p:blipFill>
        <p:spPr>
          <a:xfrm>
            <a:off x="0" y="14068"/>
            <a:ext cx="6780628" cy="1652553"/>
          </a:xfrm>
          <a:prstGeom prst="rect">
            <a:avLst/>
          </a:prstGeom>
        </p:spPr>
      </p:pic>
    </p:spTree>
    <p:extLst>
      <p:ext uri="{BB962C8B-B14F-4D97-AF65-F5344CB8AC3E}">
        <p14:creationId xmlns:p14="http://schemas.microsoft.com/office/powerpoint/2010/main" val="3575493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89F9A-BA62-CE40-A0BD-4314708897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99DA7C-13A3-764D-8428-2ECEF4DD2736}"/>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A1E4FB-716E-E74A-9DC0-5BEA6C58C10C}"/>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C85427-E906-AF46-98BD-CE5C3991F89A}"/>
              </a:ext>
            </a:extLst>
          </p:cNvPr>
          <p:cNvSpPr>
            <a:spLocks noGrp="1"/>
          </p:cNvSpPr>
          <p:nvPr>
            <p:ph type="dt" sz="half" idx="10"/>
          </p:nvPr>
        </p:nvSpPr>
        <p:spPr/>
        <p:txBody>
          <a:bodyPr/>
          <a:lstStyle/>
          <a:p>
            <a:fld id="{3A7118B6-408D-8E46-9361-FC3A4D84A945}" type="datetimeFigureOut">
              <a:rPr lang="en-US" smtClean="0"/>
              <a:t>10/10/2023</a:t>
            </a:fld>
            <a:endParaRPr lang="en-US"/>
          </a:p>
        </p:txBody>
      </p:sp>
      <p:sp>
        <p:nvSpPr>
          <p:cNvPr id="6" name="Footer Placeholder 5">
            <a:extLst>
              <a:ext uri="{FF2B5EF4-FFF2-40B4-BE49-F238E27FC236}">
                <a16:creationId xmlns:a16="http://schemas.microsoft.com/office/drawing/2014/main" id="{DF5A812B-8397-B842-AD3B-8B9FAF15EF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15417A-D12E-3045-BFE8-55730B6ED516}"/>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994665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039D7-3166-8C4C-83D6-51DB4B1052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3D28F2-D8AB-FA46-82FA-1FE6179C4301}"/>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A58E19BD-4E60-6F45-919F-6E2AAB86403D}"/>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5B9F308-4B67-B549-88BC-88B4DE1E92D0}"/>
              </a:ext>
            </a:extLst>
          </p:cNvPr>
          <p:cNvSpPr>
            <a:spLocks noGrp="1"/>
          </p:cNvSpPr>
          <p:nvPr>
            <p:ph type="dt" sz="half" idx="10"/>
          </p:nvPr>
        </p:nvSpPr>
        <p:spPr/>
        <p:txBody>
          <a:bodyPr/>
          <a:lstStyle/>
          <a:p>
            <a:fld id="{3A7118B6-408D-8E46-9361-FC3A4D84A945}" type="datetimeFigureOut">
              <a:rPr lang="en-US" smtClean="0"/>
              <a:t>10/10/2023</a:t>
            </a:fld>
            <a:endParaRPr lang="en-US"/>
          </a:p>
        </p:txBody>
      </p:sp>
      <p:sp>
        <p:nvSpPr>
          <p:cNvPr id="6" name="Footer Placeholder 5">
            <a:extLst>
              <a:ext uri="{FF2B5EF4-FFF2-40B4-BE49-F238E27FC236}">
                <a16:creationId xmlns:a16="http://schemas.microsoft.com/office/drawing/2014/main" id="{F0A30340-2C6A-AC45-908B-875A7B1E39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7F86D6-8CB2-594F-B6AA-596F721D9EFF}"/>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666498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A609-82D4-2A4B-ADA5-1EAD2D0E1D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AF5D09-F8AB-8C42-BE08-1F1D404D890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95693C-4D02-754E-989F-515620F088C6}"/>
              </a:ext>
            </a:extLst>
          </p:cNvPr>
          <p:cNvSpPr>
            <a:spLocks noGrp="1"/>
          </p:cNvSpPr>
          <p:nvPr>
            <p:ph type="dt" sz="half" idx="10"/>
          </p:nvPr>
        </p:nvSpPr>
        <p:spPr/>
        <p:txBody>
          <a:bodyPr/>
          <a:lstStyle/>
          <a:p>
            <a:fld id="{3A7118B6-408D-8E46-9361-FC3A4D84A945}" type="datetimeFigureOut">
              <a:rPr lang="en-US" smtClean="0"/>
              <a:t>10/10/2023</a:t>
            </a:fld>
            <a:endParaRPr lang="en-US"/>
          </a:p>
        </p:txBody>
      </p:sp>
      <p:sp>
        <p:nvSpPr>
          <p:cNvPr id="5" name="Footer Placeholder 4">
            <a:extLst>
              <a:ext uri="{FF2B5EF4-FFF2-40B4-BE49-F238E27FC236}">
                <a16:creationId xmlns:a16="http://schemas.microsoft.com/office/drawing/2014/main" id="{4AC9D593-115E-DC40-A61E-085A2343A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484C35-126E-6A4C-9435-8EAFDAF56D79}"/>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438751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12A38A-D75B-094C-82BF-CF4209FA8FF8}"/>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6383D1-C00E-804A-890F-785874C090B5}"/>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77429D-EE2E-5647-9C7D-1505271221E8}"/>
              </a:ext>
            </a:extLst>
          </p:cNvPr>
          <p:cNvSpPr>
            <a:spLocks noGrp="1"/>
          </p:cNvSpPr>
          <p:nvPr>
            <p:ph type="dt" sz="half" idx="10"/>
          </p:nvPr>
        </p:nvSpPr>
        <p:spPr/>
        <p:txBody>
          <a:bodyPr/>
          <a:lstStyle/>
          <a:p>
            <a:fld id="{3A7118B6-408D-8E46-9361-FC3A4D84A945}" type="datetimeFigureOut">
              <a:rPr lang="en-US" smtClean="0"/>
              <a:t>10/10/2023</a:t>
            </a:fld>
            <a:endParaRPr lang="en-US"/>
          </a:p>
        </p:txBody>
      </p:sp>
      <p:sp>
        <p:nvSpPr>
          <p:cNvPr id="5" name="Footer Placeholder 4">
            <a:extLst>
              <a:ext uri="{FF2B5EF4-FFF2-40B4-BE49-F238E27FC236}">
                <a16:creationId xmlns:a16="http://schemas.microsoft.com/office/drawing/2014/main" id="{DAE4D2D0-9154-4541-849F-9FE930D66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5D7C2-5035-8D4C-9C91-B1B042510D48}"/>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1155945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ntent only: whi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7C2D9-FD70-8E4D-BD31-F98435A7991B}"/>
              </a:ext>
            </a:extLst>
          </p:cNvPr>
          <p:cNvSpPr/>
          <p:nvPr userDrawn="1"/>
        </p:nvSpPr>
        <p:spPr>
          <a:xfrm>
            <a:off x="-139032" y="32033"/>
            <a:ext cx="568690" cy="6908593"/>
          </a:xfrm>
          <a:prstGeom prst="rect">
            <a:avLst/>
          </a:prstGeom>
          <a:solidFill>
            <a:srgbClr val="201D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 name="Rectangle 2">
            <a:extLst>
              <a:ext uri="{FF2B5EF4-FFF2-40B4-BE49-F238E27FC236}">
                <a16:creationId xmlns:a16="http://schemas.microsoft.com/office/drawing/2014/main" id="{E79E1F27-B4A2-B24B-B705-69B990026FB6}"/>
              </a:ext>
            </a:extLst>
          </p:cNvPr>
          <p:cNvSpPr/>
          <p:nvPr userDrawn="1"/>
        </p:nvSpPr>
        <p:spPr>
          <a:xfrm>
            <a:off x="-69516" y="-21388"/>
            <a:ext cx="12331032" cy="512342"/>
          </a:xfrm>
          <a:prstGeom prst="rect">
            <a:avLst/>
          </a:prstGeom>
          <a:solidFill>
            <a:srgbClr val="201D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1"/>
          <p:cNvSpPr>
            <a:spLocks noGrp="1"/>
          </p:cNvSpPr>
          <p:nvPr>
            <p:ph type="ctrTitle"/>
          </p:nvPr>
        </p:nvSpPr>
        <p:spPr>
          <a:xfrm>
            <a:off x="1033389" y="490954"/>
            <a:ext cx="10244210" cy="1130545"/>
          </a:xfrm>
        </p:spPr>
        <p:txBody>
          <a:bodyPr>
            <a:noAutofit/>
          </a:bodyPr>
          <a:lstStyle>
            <a:lvl1pPr algn="ctr">
              <a:defRPr sz="2800" b="1" i="0" cap="none" spc="0">
                <a:solidFill>
                  <a:srgbClr val="404041"/>
                </a:solidFill>
                <a:latin typeface="Century Gothic" panose="020B0502020202020204" pitchFamily="34" charset="0"/>
                <a:cs typeface="Arial"/>
              </a:defRPr>
            </a:lvl1pPr>
          </a:lstStyle>
          <a:p>
            <a:endParaRPr lang="en-US" dirty="0"/>
          </a:p>
        </p:txBody>
      </p:sp>
      <p:sp>
        <p:nvSpPr>
          <p:cNvPr id="4" name="TextBox 3"/>
          <p:cNvSpPr txBox="1"/>
          <p:nvPr userDrawn="1"/>
        </p:nvSpPr>
        <p:spPr>
          <a:xfrm>
            <a:off x="4741335" y="4721414"/>
            <a:ext cx="184731" cy="461665"/>
          </a:xfrm>
          <a:prstGeom prst="rect">
            <a:avLst/>
          </a:prstGeom>
          <a:noFill/>
        </p:spPr>
        <p:txBody>
          <a:bodyPr wrap="none" rtlCol="0">
            <a:spAutoFit/>
          </a:bodyPr>
          <a:lstStyle/>
          <a:p>
            <a:endParaRPr lang="en-US" sz="2400" dirty="0"/>
          </a:p>
        </p:txBody>
      </p:sp>
      <p:sp>
        <p:nvSpPr>
          <p:cNvPr id="7" name="Text Placeholder 2"/>
          <p:cNvSpPr>
            <a:spLocks noGrp="1"/>
          </p:cNvSpPr>
          <p:nvPr>
            <p:ph idx="1"/>
          </p:nvPr>
        </p:nvSpPr>
        <p:spPr>
          <a:xfrm>
            <a:off x="1033388" y="1674921"/>
            <a:ext cx="10244211" cy="5020451"/>
          </a:xfrm>
          <a:prstGeom prst="rect">
            <a:avLst/>
          </a:prstGeom>
        </p:spPr>
        <p:txBody>
          <a:bodyPr vert="horz" lIns="91440" tIns="45720" rIns="91440" bIns="45720" rtlCol="0">
            <a:normAutofit/>
          </a:bodyPr>
          <a:lstStyle>
            <a:lvl1pPr marL="0" marR="0" indent="0" algn="l" defTabSz="609570" rtl="0" eaLnBrk="1" fontAlgn="auto" latinLnBrk="0" hangingPunct="1">
              <a:lnSpc>
                <a:spcPct val="100000"/>
              </a:lnSpc>
              <a:spcBef>
                <a:spcPts val="0"/>
              </a:spcBef>
              <a:spcAft>
                <a:spcPts val="2400"/>
              </a:spcAft>
              <a:buClr>
                <a:schemeClr val="tx1">
                  <a:lumMod val="50000"/>
                  <a:lumOff val="50000"/>
                </a:schemeClr>
              </a:buClr>
              <a:buSzPct val="100000"/>
              <a:buFontTx/>
              <a:buNone/>
              <a:tabLst/>
              <a:defRPr sz="2400">
                <a:solidFill>
                  <a:srgbClr val="404041"/>
                </a:solidFill>
                <a:latin typeface="Century Gothic" panose="020B0502020202020204" pitchFamily="34" charset="0"/>
                <a:cs typeface="Arial"/>
              </a:defRPr>
            </a:lvl1pPr>
            <a:lvl2pPr>
              <a:lnSpc>
                <a:spcPct val="100000"/>
              </a:lnSpc>
              <a:defRPr sz="2133">
                <a:solidFill>
                  <a:srgbClr val="404041"/>
                </a:solidFill>
                <a:latin typeface="Arial"/>
                <a:cs typeface="Arial"/>
              </a:defRPr>
            </a:lvl2pPr>
            <a:lvl3pPr>
              <a:lnSpc>
                <a:spcPct val="100000"/>
              </a:lnSpc>
              <a:defRPr sz="2133">
                <a:solidFill>
                  <a:srgbClr val="404041"/>
                </a:solidFill>
                <a:latin typeface="Arial"/>
                <a:cs typeface="Arial"/>
              </a:defRPr>
            </a:lvl3pPr>
            <a:lvl4pPr>
              <a:lnSpc>
                <a:spcPct val="100000"/>
              </a:lnSpc>
              <a:defRPr sz="2133">
                <a:solidFill>
                  <a:srgbClr val="404041"/>
                </a:solidFill>
                <a:latin typeface="Arial"/>
                <a:cs typeface="Arial"/>
              </a:defRPr>
            </a:lvl4pPr>
            <a:lvl5pPr>
              <a:lnSpc>
                <a:spcPct val="100000"/>
              </a:lnSpc>
              <a:defRPr sz="2133">
                <a:solidFill>
                  <a:srgbClr val="404041"/>
                </a:solidFill>
                <a:latin typeface="Arial"/>
                <a:cs typeface="Arial"/>
              </a:defRPr>
            </a:lvl5pPr>
          </a:lstStyle>
          <a:p>
            <a:pPr marL="457178" marR="0" lvl="0" indent="-457178" algn="l" defTabSz="609570" rtl="0" eaLnBrk="1" fontAlgn="auto" latinLnBrk="0" hangingPunct="1">
              <a:lnSpc>
                <a:spcPct val="100000"/>
              </a:lnSpc>
              <a:spcBef>
                <a:spcPts val="0"/>
              </a:spcBef>
              <a:spcAft>
                <a:spcPts val="2400"/>
              </a:spcAft>
              <a:buClr>
                <a:schemeClr val="tx1">
                  <a:lumMod val="50000"/>
                  <a:lumOff val="50000"/>
                </a:schemeClr>
              </a:buClr>
              <a:buSzPct val="100000"/>
              <a:buFont typeface="+mj-lt"/>
              <a:buAutoNum type="arabicPeriod"/>
              <a:tabLst/>
              <a:defRPr/>
            </a:pPr>
            <a:endParaRPr lang="en-US" dirty="0"/>
          </a:p>
        </p:txBody>
      </p:sp>
      <p:sp>
        <p:nvSpPr>
          <p:cNvPr id="6" name="TextBox 5">
            <a:extLst>
              <a:ext uri="{FF2B5EF4-FFF2-40B4-BE49-F238E27FC236}">
                <a16:creationId xmlns:a16="http://schemas.microsoft.com/office/drawing/2014/main" id="{3798D911-37FD-2849-9B02-026FA857C0EF}"/>
              </a:ext>
            </a:extLst>
          </p:cNvPr>
          <p:cNvSpPr txBox="1"/>
          <p:nvPr userDrawn="1"/>
        </p:nvSpPr>
        <p:spPr>
          <a:xfrm>
            <a:off x="11228681" y="993423"/>
            <a:ext cx="0" cy="0"/>
          </a:xfrm>
          <a:prstGeom prst="rect">
            <a:avLst/>
          </a:prstGeom>
        </p:spPr>
        <p:txBody>
          <a:bodyPr vert="horz" wrap="none" lIns="121920" tIns="60960" rIns="121920" bIns="60960" rtlCol="0" anchor="ctr">
            <a:noAutofit/>
          </a:bodyPr>
          <a:lstStyle/>
          <a:p>
            <a:pPr algn="l"/>
            <a:endParaRPr lang="en-US" sz="1067" b="0" dirty="0">
              <a:solidFill>
                <a:schemeClr val="bg1">
                  <a:lumMod val="75000"/>
                </a:schemeClr>
              </a:solidFill>
            </a:endParaRPr>
          </a:p>
        </p:txBody>
      </p:sp>
      <p:pic>
        <p:nvPicPr>
          <p:cNvPr id="8" name="Resim 5">
            <a:extLst>
              <a:ext uri="{FF2B5EF4-FFF2-40B4-BE49-F238E27FC236}">
                <a16:creationId xmlns:a16="http://schemas.microsoft.com/office/drawing/2014/main" id="{D5F3628E-A447-F845-AA2B-5DC25C62F3C4}"/>
              </a:ext>
            </a:extLst>
          </p:cNvPr>
          <p:cNvPicPr>
            <a:picLocks noChangeAspect="1"/>
          </p:cNvPicPr>
          <p:nvPr userDrawn="1"/>
        </p:nvPicPr>
        <p:blipFill rotWithShape="1">
          <a:blip r:embed="rId2"/>
          <a:srcRect l="38427" t="33791" r="38341" b="33516"/>
          <a:stretch/>
        </p:blipFill>
        <p:spPr>
          <a:xfrm>
            <a:off x="-43526" y="31051"/>
            <a:ext cx="969257" cy="963873"/>
          </a:xfrm>
          <a:prstGeom prst="rect">
            <a:avLst/>
          </a:prstGeom>
        </p:spPr>
      </p:pic>
    </p:spTree>
    <p:extLst>
      <p:ext uri="{BB962C8B-B14F-4D97-AF65-F5344CB8AC3E}">
        <p14:creationId xmlns:p14="http://schemas.microsoft.com/office/powerpoint/2010/main" val="1999241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0160C-EB1D-8943-A23A-52F5F378E1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47288D-C4DF-474B-BDB9-3F2FA52AFB95}"/>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851BE9-6E79-5A4F-A120-419BC7C86AA9}"/>
              </a:ext>
            </a:extLst>
          </p:cNvPr>
          <p:cNvSpPr>
            <a:spLocks noGrp="1"/>
          </p:cNvSpPr>
          <p:nvPr>
            <p:ph type="dt" sz="half" idx="10"/>
          </p:nvPr>
        </p:nvSpPr>
        <p:spPr/>
        <p:txBody>
          <a:bodyPr/>
          <a:lstStyle/>
          <a:p>
            <a:fld id="{3A7118B6-408D-8E46-9361-FC3A4D84A945}" type="datetimeFigureOut">
              <a:rPr lang="en-US" smtClean="0"/>
              <a:t>10/10/2023</a:t>
            </a:fld>
            <a:endParaRPr lang="en-US"/>
          </a:p>
        </p:txBody>
      </p:sp>
      <p:sp>
        <p:nvSpPr>
          <p:cNvPr id="5" name="Footer Placeholder 4">
            <a:extLst>
              <a:ext uri="{FF2B5EF4-FFF2-40B4-BE49-F238E27FC236}">
                <a16:creationId xmlns:a16="http://schemas.microsoft.com/office/drawing/2014/main" id="{54F20C4E-E52B-9A47-B19C-04631C1B7E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9D2E20-7333-744B-85E8-F47E08E24322}"/>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283739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311AB-8697-7D49-B904-24DA6C72FC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3E3D19-4E2A-7F40-B528-1F5B63079CE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9A258-D679-AA4A-BBCD-CE0E110AC7D8}"/>
              </a:ext>
            </a:extLst>
          </p:cNvPr>
          <p:cNvSpPr>
            <a:spLocks noGrp="1"/>
          </p:cNvSpPr>
          <p:nvPr>
            <p:ph type="dt" sz="half" idx="10"/>
          </p:nvPr>
        </p:nvSpPr>
        <p:spPr/>
        <p:txBody>
          <a:bodyPr/>
          <a:lstStyle/>
          <a:p>
            <a:fld id="{3A7118B6-408D-8E46-9361-FC3A4D84A945}" type="datetimeFigureOut">
              <a:rPr lang="en-US" smtClean="0"/>
              <a:t>10/10/2023</a:t>
            </a:fld>
            <a:endParaRPr lang="en-US"/>
          </a:p>
        </p:txBody>
      </p:sp>
      <p:sp>
        <p:nvSpPr>
          <p:cNvPr id="5" name="Footer Placeholder 4">
            <a:extLst>
              <a:ext uri="{FF2B5EF4-FFF2-40B4-BE49-F238E27FC236}">
                <a16:creationId xmlns:a16="http://schemas.microsoft.com/office/drawing/2014/main" id="{62907E4D-558A-1140-B5B1-36E88D0E8D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CE5237-F4A9-4A43-83CB-96D76BCE0133}"/>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143613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6076E-8231-1942-843D-B870B9AC7CE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CDA872-07C4-7A4A-A62D-2F032D1FE2AE}"/>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3E532EC-2EC4-904C-BE18-41FB91594335}"/>
              </a:ext>
            </a:extLst>
          </p:cNvPr>
          <p:cNvSpPr>
            <a:spLocks noGrp="1"/>
          </p:cNvSpPr>
          <p:nvPr>
            <p:ph type="dt" sz="half" idx="10"/>
          </p:nvPr>
        </p:nvSpPr>
        <p:spPr/>
        <p:txBody>
          <a:bodyPr/>
          <a:lstStyle/>
          <a:p>
            <a:fld id="{3A7118B6-408D-8E46-9361-FC3A4D84A945}" type="datetimeFigureOut">
              <a:rPr lang="en-US" smtClean="0"/>
              <a:t>10/10/2023</a:t>
            </a:fld>
            <a:endParaRPr lang="en-US"/>
          </a:p>
        </p:txBody>
      </p:sp>
      <p:sp>
        <p:nvSpPr>
          <p:cNvPr id="5" name="Footer Placeholder 4">
            <a:extLst>
              <a:ext uri="{FF2B5EF4-FFF2-40B4-BE49-F238E27FC236}">
                <a16:creationId xmlns:a16="http://schemas.microsoft.com/office/drawing/2014/main" id="{7A81C43C-1375-3247-9451-BE8125D4C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A7F901-270D-CE4E-AC30-FA41E7AB0D2A}"/>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4269237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D01E-FB0B-8349-B3D6-D556EB5146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BA695F-960F-5743-A7AB-8B31D68BA10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35AEE0-12B0-304C-B6A6-CC420D4CDEF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125BE3-B84A-8C42-8255-5940632452B7}"/>
              </a:ext>
            </a:extLst>
          </p:cNvPr>
          <p:cNvSpPr>
            <a:spLocks noGrp="1"/>
          </p:cNvSpPr>
          <p:nvPr>
            <p:ph type="dt" sz="half" idx="10"/>
          </p:nvPr>
        </p:nvSpPr>
        <p:spPr/>
        <p:txBody>
          <a:bodyPr/>
          <a:lstStyle/>
          <a:p>
            <a:fld id="{3A7118B6-408D-8E46-9361-FC3A4D84A945}" type="datetimeFigureOut">
              <a:rPr lang="en-US" smtClean="0"/>
              <a:t>10/10/2023</a:t>
            </a:fld>
            <a:endParaRPr lang="en-US"/>
          </a:p>
        </p:txBody>
      </p:sp>
      <p:sp>
        <p:nvSpPr>
          <p:cNvPr id="6" name="Footer Placeholder 5">
            <a:extLst>
              <a:ext uri="{FF2B5EF4-FFF2-40B4-BE49-F238E27FC236}">
                <a16:creationId xmlns:a16="http://schemas.microsoft.com/office/drawing/2014/main" id="{93993597-62E1-0042-940F-774F8FA78E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1CD57E-338B-3B47-ADD4-6E24E6198925}"/>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4190220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98042-40B1-AE4E-B796-E25CEC9981D0}"/>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EB69CE-5721-2048-88DE-1C68033EC8E1}"/>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97C4697-F602-4746-AF27-41C34B0795BF}"/>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B73F3F-49D1-8745-93AA-0B7A68D18385}"/>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B4FC9C-5ACD-A849-81A6-73A045D23F65}"/>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057366-4C3D-0949-9B42-4DC94BDFD09A}"/>
              </a:ext>
            </a:extLst>
          </p:cNvPr>
          <p:cNvSpPr>
            <a:spLocks noGrp="1"/>
          </p:cNvSpPr>
          <p:nvPr>
            <p:ph type="dt" sz="half" idx="10"/>
          </p:nvPr>
        </p:nvSpPr>
        <p:spPr/>
        <p:txBody>
          <a:bodyPr/>
          <a:lstStyle/>
          <a:p>
            <a:fld id="{3A7118B6-408D-8E46-9361-FC3A4D84A945}" type="datetimeFigureOut">
              <a:rPr lang="en-US" smtClean="0"/>
              <a:t>10/10/2023</a:t>
            </a:fld>
            <a:endParaRPr lang="en-US"/>
          </a:p>
        </p:txBody>
      </p:sp>
      <p:sp>
        <p:nvSpPr>
          <p:cNvPr id="8" name="Footer Placeholder 7">
            <a:extLst>
              <a:ext uri="{FF2B5EF4-FFF2-40B4-BE49-F238E27FC236}">
                <a16:creationId xmlns:a16="http://schemas.microsoft.com/office/drawing/2014/main" id="{F2141895-3415-ED4C-BEC3-8535968BB3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DF1EFC-8143-7A41-9ADF-27F81572FAF9}"/>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168725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88406-D1FC-804A-B123-28DAC27B08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CAFEC7-BE99-5B41-947F-6C9F7EB0FC57}"/>
              </a:ext>
            </a:extLst>
          </p:cNvPr>
          <p:cNvSpPr>
            <a:spLocks noGrp="1"/>
          </p:cNvSpPr>
          <p:nvPr>
            <p:ph type="dt" sz="half" idx="10"/>
          </p:nvPr>
        </p:nvSpPr>
        <p:spPr/>
        <p:txBody>
          <a:bodyPr/>
          <a:lstStyle/>
          <a:p>
            <a:fld id="{3A7118B6-408D-8E46-9361-FC3A4D84A945}" type="datetimeFigureOut">
              <a:rPr lang="en-US" smtClean="0"/>
              <a:t>10/10/2023</a:t>
            </a:fld>
            <a:endParaRPr lang="en-US"/>
          </a:p>
        </p:txBody>
      </p:sp>
      <p:sp>
        <p:nvSpPr>
          <p:cNvPr id="4" name="Footer Placeholder 3">
            <a:extLst>
              <a:ext uri="{FF2B5EF4-FFF2-40B4-BE49-F238E27FC236}">
                <a16:creationId xmlns:a16="http://schemas.microsoft.com/office/drawing/2014/main" id="{B9A36B2D-A1E2-0B42-8341-27BF929FA9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CF3134-F4AF-024B-A164-8F6281CA9EDD}"/>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2845636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3288C-BC1B-2741-8005-F49BCD8CE31E}"/>
              </a:ext>
            </a:extLst>
          </p:cNvPr>
          <p:cNvSpPr>
            <a:spLocks noGrp="1"/>
          </p:cNvSpPr>
          <p:nvPr>
            <p:ph type="dt" sz="half" idx="10"/>
          </p:nvPr>
        </p:nvSpPr>
        <p:spPr/>
        <p:txBody>
          <a:bodyPr/>
          <a:lstStyle/>
          <a:p>
            <a:fld id="{3A7118B6-408D-8E46-9361-FC3A4D84A945}" type="datetimeFigureOut">
              <a:rPr lang="en-US" smtClean="0"/>
              <a:t>10/10/2023</a:t>
            </a:fld>
            <a:endParaRPr lang="en-US"/>
          </a:p>
        </p:txBody>
      </p:sp>
      <p:sp>
        <p:nvSpPr>
          <p:cNvPr id="3" name="Footer Placeholder 2">
            <a:extLst>
              <a:ext uri="{FF2B5EF4-FFF2-40B4-BE49-F238E27FC236}">
                <a16:creationId xmlns:a16="http://schemas.microsoft.com/office/drawing/2014/main" id="{92763DFD-9D16-1D46-BE1B-2A41902A60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4A6452-3E59-AC46-B500-1B4480C3E628}"/>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1465482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E883E5-FD3E-CF44-A120-05A7D218DF61}"/>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E5D53E-FAE9-7F4B-84A1-C287CF8EEA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3F7E64-B217-F64C-B974-22E24CDAA51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7118B6-408D-8E46-9361-FC3A4D84A945}" type="datetimeFigureOut">
              <a:rPr lang="en-US" smtClean="0"/>
              <a:t>10/10/2023</a:t>
            </a:fld>
            <a:endParaRPr lang="en-US"/>
          </a:p>
        </p:txBody>
      </p:sp>
      <p:sp>
        <p:nvSpPr>
          <p:cNvPr id="5" name="Footer Placeholder 4">
            <a:extLst>
              <a:ext uri="{FF2B5EF4-FFF2-40B4-BE49-F238E27FC236}">
                <a16:creationId xmlns:a16="http://schemas.microsoft.com/office/drawing/2014/main" id="{2F639E8A-43D1-5D40-ADBD-38DDF62CE4A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D21B4F-F186-CF43-B3C0-96CF24506060}"/>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A4808F-FF2D-754D-B79B-2CF1F42B5A6C}" type="slidenum">
              <a:rPr lang="en-US" smtClean="0"/>
              <a:t>‹#›</a:t>
            </a:fld>
            <a:endParaRPr lang="en-US"/>
          </a:p>
        </p:txBody>
      </p:sp>
    </p:spTree>
    <p:extLst>
      <p:ext uri="{BB962C8B-B14F-4D97-AF65-F5344CB8AC3E}">
        <p14:creationId xmlns:p14="http://schemas.microsoft.com/office/powerpoint/2010/main" val="3257541927"/>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qGtUAWzDL44?feature=oembed" TargetMode="Externa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image" Target="../media/image12.tiff"/><Relationship Id="rId7" Type="http://schemas.openxmlformats.org/officeDocument/2006/relationships/image" Target="../media/image16.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tiff"/></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hyperlink" Target="https://hastane.atauni.edu.tr/"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birimler.atauni.edu.tr/ogrenci-isleri-daire-baskanligi/"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obs.atauni.edu.tr/"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hyperlink" Target="https://obs.atauni.edu.tr/moduller/dbp/eobs/icerik/anasayfa" TargetMode="External"/><Relationship Id="rId4" Type="http://schemas.openxmlformats.org/officeDocument/2006/relationships/hyperlink" Target="https://dbs.atauni.edu.tr/"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birimler.atauni.edu.tr/ogrenci-isleri-daire-baskanligi/ders-kayitlari/"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atauni.edu.tr/yuklemeler/19531f14d91bafbe2b3e251667833729.pdf"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atauni.edu.tr/yuklemeler/6e0a4c585862367ce1fe9fc0de9921f4.pdf"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kulupler.atauni.edu.tr/index.php/kulupler"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ideo" Target="https://www.youtube.com/embed/MjGpUAzWm_Y?feature=oembed" TargetMode="External"/><Relationship Id="rId5" Type="http://schemas.openxmlformats.org/officeDocument/2006/relationships/image" Target="../media/image43.png"/><Relationship Id="rId4" Type="http://schemas.openxmlformats.org/officeDocument/2006/relationships/image" Target="../media/image42.jpeg"/></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s://www.atauni.edu.tr/"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https://birimler.atauni.edu.tr/ogrenci-isleri-daire-baskanligi/"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hyperlink" Target="https://birimler.atauni.edu.tr/ogrenci-dekanligi/"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Atatürk Üniversitesi Tanıtım Filmi">
            <a:hlinkClick r:id="" action="ppaction://media"/>
            <a:extLst>
              <a:ext uri="{FF2B5EF4-FFF2-40B4-BE49-F238E27FC236}">
                <a16:creationId xmlns:a16="http://schemas.microsoft.com/office/drawing/2014/main" id="{6FB2B170-04A2-B9D8-721A-E3E8E03DDBFB}"/>
              </a:ext>
            </a:extLst>
          </p:cNvPr>
          <p:cNvPicPr>
            <a:picLocks noRot="1" noChangeAspect="1"/>
          </p:cNvPicPr>
          <p:nvPr>
            <a:videoFile r:link="rId1"/>
          </p:nvPr>
        </p:nvPicPr>
        <p:blipFill>
          <a:blip r:embed="rId4"/>
          <a:stretch>
            <a:fillRect/>
          </a:stretch>
        </p:blipFill>
        <p:spPr>
          <a:xfrm>
            <a:off x="1148576" y="834334"/>
            <a:ext cx="10236819" cy="5783803"/>
          </a:xfrm>
          <a:prstGeom prst="rect">
            <a:avLst/>
          </a:prstGeom>
        </p:spPr>
      </p:pic>
    </p:spTree>
    <p:extLst>
      <p:ext uri="{BB962C8B-B14F-4D97-AF65-F5344CB8AC3E}">
        <p14:creationId xmlns:p14="http://schemas.microsoft.com/office/powerpoint/2010/main" val="271153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Temel Kavramlar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1" name="TextBox 10">
            <a:extLst>
              <a:ext uri="{FF2B5EF4-FFF2-40B4-BE49-F238E27FC236}">
                <a16:creationId xmlns:a16="http://schemas.microsoft.com/office/drawing/2014/main" id="{01445979-3E14-8549-BD89-2CE801A52342}"/>
              </a:ext>
            </a:extLst>
          </p:cNvPr>
          <p:cNvSpPr txBox="1"/>
          <p:nvPr/>
        </p:nvSpPr>
        <p:spPr>
          <a:xfrm>
            <a:off x="5729422" y="1955395"/>
            <a:ext cx="5101347" cy="1323439"/>
          </a:xfrm>
          <a:prstGeom prst="rect">
            <a:avLst/>
          </a:prstGeom>
          <a:noFill/>
        </p:spPr>
        <p:txBody>
          <a:bodyPr wrap="square" lIns="0" rIns="0" rtlCol="0" anchor="b">
            <a:spAutoFit/>
          </a:bodyPr>
          <a:lstStyle/>
          <a:p>
            <a:r>
              <a:rPr lang="tr-TR" sz="1600" dirty="0">
                <a:solidFill>
                  <a:srgbClr val="404042"/>
                </a:solidFill>
                <a:latin typeface="Helvetica Neue Light" panose="02000403000000020004" pitchFamily="2" charset="0"/>
                <a:ea typeface="Helvetica Neue Light" panose="02000403000000020004" pitchFamily="2" charset="0"/>
              </a:rPr>
              <a:t>Bilimsel özerkliğe ve kamu tüzelkişiliğine sahip yüksek düzeyde eğitim-öğretim, bilimsel araştırma, yayın ve danışmanlık yapan; fakülte, enstitü, yüksekokul ve benzeri kuruluş ve birimlerden oluşan bir yükseköğretim kurumudur.</a:t>
            </a:r>
          </a:p>
        </p:txBody>
      </p:sp>
      <p:grpSp>
        <p:nvGrpSpPr>
          <p:cNvPr id="16" name="Group 15">
            <a:extLst>
              <a:ext uri="{FF2B5EF4-FFF2-40B4-BE49-F238E27FC236}">
                <a16:creationId xmlns:a16="http://schemas.microsoft.com/office/drawing/2014/main" id="{5B3F4DDF-BFD5-874D-A2A1-CC74D7B6F529}"/>
              </a:ext>
            </a:extLst>
          </p:cNvPr>
          <p:cNvGrpSpPr/>
          <p:nvPr/>
        </p:nvGrpSpPr>
        <p:grpSpPr>
          <a:xfrm>
            <a:off x="1882090" y="1955395"/>
            <a:ext cx="3353573" cy="1341429"/>
            <a:chOff x="2752" y="250699"/>
            <a:chExt cx="3353573" cy="1341429"/>
          </a:xfrm>
        </p:grpSpPr>
        <p:sp>
          <p:nvSpPr>
            <p:cNvPr id="17" name="Chevron 16">
              <a:extLst>
                <a:ext uri="{FF2B5EF4-FFF2-40B4-BE49-F238E27FC236}">
                  <a16:creationId xmlns:a16="http://schemas.microsoft.com/office/drawing/2014/main" id="{584521E0-0446-5741-AC05-B6C7BEB13C44}"/>
                </a:ext>
              </a:extLst>
            </p:cNvPr>
            <p:cNvSpPr/>
            <p:nvPr/>
          </p:nvSpPr>
          <p:spPr>
            <a:xfrm>
              <a:off x="2752" y="250699"/>
              <a:ext cx="3353573" cy="1341429"/>
            </a:xfrm>
            <a:prstGeom prst="chevron">
              <a:avLst/>
            </a:prstGeom>
            <a:solidFill>
              <a:schemeClr val="accent3">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Chevron 4">
              <a:extLst>
                <a:ext uri="{FF2B5EF4-FFF2-40B4-BE49-F238E27FC236}">
                  <a16:creationId xmlns:a16="http://schemas.microsoft.com/office/drawing/2014/main" id="{EB40CC56-6248-FC45-AF70-E10AC6F6034E}"/>
                </a:ext>
              </a:extLst>
            </p:cNvPr>
            <p:cNvSpPr txBox="1"/>
            <p:nvPr/>
          </p:nvSpPr>
          <p:spPr>
            <a:xfrm>
              <a:off x="673467" y="250699"/>
              <a:ext cx="2012144" cy="13414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a:t>
              </a:r>
            </a:p>
          </p:txBody>
        </p:sp>
      </p:grpSp>
      <p:grpSp>
        <p:nvGrpSpPr>
          <p:cNvPr id="21" name="Group 20">
            <a:extLst>
              <a:ext uri="{FF2B5EF4-FFF2-40B4-BE49-F238E27FC236}">
                <a16:creationId xmlns:a16="http://schemas.microsoft.com/office/drawing/2014/main" id="{C4C388FE-C92F-6B45-8468-D3D4367EC2BA}"/>
              </a:ext>
            </a:extLst>
          </p:cNvPr>
          <p:cNvGrpSpPr/>
          <p:nvPr/>
        </p:nvGrpSpPr>
        <p:grpSpPr>
          <a:xfrm>
            <a:off x="1882090" y="3430551"/>
            <a:ext cx="3353573" cy="1341429"/>
            <a:chOff x="3020968" y="250699"/>
            <a:chExt cx="3353573" cy="1341429"/>
          </a:xfrm>
        </p:grpSpPr>
        <p:sp>
          <p:nvSpPr>
            <p:cNvPr id="22" name="Chevron 21">
              <a:extLst>
                <a:ext uri="{FF2B5EF4-FFF2-40B4-BE49-F238E27FC236}">
                  <a16:creationId xmlns:a16="http://schemas.microsoft.com/office/drawing/2014/main" id="{A0F8E767-0875-6243-978B-8DA0B0D27DB2}"/>
                </a:ext>
              </a:extLst>
            </p:cNvPr>
            <p:cNvSpPr/>
            <p:nvPr/>
          </p:nvSpPr>
          <p:spPr>
            <a:xfrm>
              <a:off x="3020968" y="250699"/>
              <a:ext cx="3353573" cy="1341429"/>
            </a:xfrm>
            <a:prstGeom prst="chevron">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Chevron 4">
              <a:extLst>
                <a:ext uri="{FF2B5EF4-FFF2-40B4-BE49-F238E27FC236}">
                  <a16:creationId xmlns:a16="http://schemas.microsoft.com/office/drawing/2014/main" id="{22DEF5A1-77DE-6B43-9703-90EC525E840C}"/>
                </a:ext>
              </a:extLst>
            </p:cNvPr>
            <p:cNvSpPr txBox="1"/>
            <p:nvPr/>
          </p:nvSpPr>
          <p:spPr>
            <a:xfrm>
              <a:off x="3691683" y="250699"/>
              <a:ext cx="2012144" cy="13414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Fakülte</a:t>
              </a:r>
            </a:p>
          </p:txBody>
        </p:sp>
      </p:grpSp>
      <p:grpSp>
        <p:nvGrpSpPr>
          <p:cNvPr id="24" name="Group 23">
            <a:extLst>
              <a:ext uri="{FF2B5EF4-FFF2-40B4-BE49-F238E27FC236}">
                <a16:creationId xmlns:a16="http://schemas.microsoft.com/office/drawing/2014/main" id="{7F9CFEB4-B5A7-6C4C-A5E2-06A1B7055D02}"/>
              </a:ext>
            </a:extLst>
          </p:cNvPr>
          <p:cNvGrpSpPr/>
          <p:nvPr/>
        </p:nvGrpSpPr>
        <p:grpSpPr>
          <a:xfrm>
            <a:off x="1882090" y="4893833"/>
            <a:ext cx="3353573" cy="1341429"/>
            <a:chOff x="6039184" y="250699"/>
            <a:chExt cx="3353573" cy="1341429"/>
          </a:xfrm>
        </p:grpSpPr>
        <p:sp>
          <p:nvSpPr>
            <p:cNvPr id="26" name="Chevron 25">
              <a:extLst>
                <a:ext uri="{FF2B5EF4-FFF2-40B4-BE49-F238E27FC236}">
                  <a16:creationId xmlns:a16="http://schemas.microsoft.com/office/drawing/2014/main" id="{A1081163-2600-5C4A-8888-0AC7F8FBA232}"/>
                </a:ext>
              </a:extLst>
            </p:cNvPr>
            <p:cNvSpPr/>
            <p:nvPr/>
          </p:nvSpPr>
          <p:spPr>
            <a:xfrm>
              <a:off x="6039184" y="250699"/>
              <a:ext cx="3353573" cy="1341429"/>
            </a:xfrm>
            <a:prstGeom prst="chevron">
              <a:avLst/>
            </a:prstGeom>
            <a:solidFill>
              <a:schemeClr val="accent5">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Chevron 4">
              <a:extLst>
                <a:ext uri="{FF2B5EF4-FFF2-40B4-BE49-F238E27FC236}">
                  <a16:creationId xmlns:a16="http://schemas.microsoft.com/office/drawing/2014/main" id="{2A0167E6-8706-2945-9F32-E4D722918004}"/>
                </a:ext>
              </a:extLst>
            </p:cNvPr>
            <p:cNvSpPr txBox="1"/>
            <p:nvPr/>
          </p:nvSpPr>
          <p:spPr>
            <a:xfrm>
              <a:off x="6709899" y="250699"/>
              <a:ext cx="2012144" cy="13414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Bölüm</a:t>
              </a:r>
            </a:p>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Anabilim Dalı</a:t>
              </a:r>
            </a:p>
          </p:txBody>
        </p:sp>
      </p:grpSp>
      <p:sp>
        <p:nvSpPr>
          <p:cNvPr id="28" name="TextBox 27">
            <a:extLst>
              <a:ext uri="{FF2B5EF4-FFF2-40B4-BE49-F238E27FC236}">
                <a16:creationId xmlns:a16="http://schemas.microsoft.com/office/drawing/2014/main" id="{519889FA-CA09-3B49-9D09-40D7A52B3C84}"/>
              </a:ext>
            </a:extLst>
          </p:cNvPr>
          <p:cNvSpPr txBox="1"/>
          <p:nvPr/>
        </p:nvSpPr>
        <p:spPr>
          <a:xfrm>
            <a:off x="5742564" y="3685766"/>
            <a:ext cx="5114488" cy="830997"/>
          </a:xfrm>
          <a:prstGeom prst="rect">
            <a:avLst/>
          </a:prstGeom>
          <a:noFill/>
        </p:spPr>
        <p:txBody>
          <a:bodyPr wrap="square" lIns="0" rIns="0" rtlCol="0" anchor="b">
            <a:spAutoFit/>
          </a:bodyPr>
          <a:lstStyle/>
          <a:p>
            <a:r>
              <a:rPr lang="tr-TR" sz="1600" dirty="0">
                <a:solidFill>
                  <a:srgbClr val="404042"/>
                </a:solidFill>
                <a:latin typeface="Helvetica Neue Light" panose="02000403000000020004" pitchFamily="2" charset="0"/>
                <a:ea typeface="Helvetica Neue Light" panose="02000403000000020004" pitchFamily="2" charset="0"/>
              </a:rPr>
              <a:t>Yüksek düzeyde eğitim - öğretim, bilimsel araştırma ve yayın yapan; kendisine birimler bağlanabilen bir yükseköğretim kurumudur.</a:t>
            </a:r>
          </a:p>
        </p:txBody>
      </p:sp>
      <p:sp>
        <p:nvSpPr>
          <p:cNvPr id="29" name="TextBox 28">
            <a:extLst>
              <a:ext uri="{FF2B5EF4-FFF2-40B4-BE49-F238E27FC236}">
                <a16:creationId xmlns:a16="http://schemas.microsoft.com/office/drawing/2014/main" id="{E934C4C5-59AF-4348-BCB4-A13FB084BEE4}"/>
              </a:ext>
            </a:extLst>
          </p:cNvPr>
          <p:cNvSpPr txBox="1"/>
          <p:nvPr/>
        </p:nvSpPr>
        <p:spPr>
          <a:xfrm>
            <a:off x="5729422" y="4996882"/>
            <a:ext cx="5114489" cy="1077218"/>
          </a:xfrm>
          <a:prstGeom prst="rect">
            <a:avLst/>
          </a:prstGeom>
          <a:noFill/>
        </p:spPr>
        <p:txBody>
          <a:bodyPr wrap="square" lIns="0" rIns="0" rtlCol="0" anchor="b">
            <a:spAutoFit/>
          </a:bodyPr>
          <a:lstStyle/>
          <a:p>
            <a:r>
              <a:rPr lang="tr-TR" sz="1600" dirty="0">
                <a:solidFill>
                  <a:srgbClr val="404042"/>
                </a:solidFill>
                <a:latin typeface="Helvetica Neue Light" panose="02000403000000020004" pitchFamily="2" charset="0"/>
                <a:ea typeface="Helvetica Neue Light" panose="02000403000000020004" pitchFamily="2" charset="0"/>
              </a:rPr>
              <a:t>Bölüm: Amaç, kapsam ve nitelik yönünden bir bütün teşkil eden, birbirini tamamlayan veya birbirine yakın anabilim ve </a:t>
            </a:r>
            <a:r>
              <a:rPr lang="tr-TR" sz="1600" dirty="0" err="1">
                <a:solidFill>
                  <a:srgbClr val="404042"/>
                </a:solidFill>
                <a:latin typeface="Helvetica Neue Light" panose="02000403000000020004" pitchFamily="2" charset="0"/>
                <a:ea typeface="Helvetica Neue Light" panose="02000403000000020004" pitchFamily="2" charset="0"/>
              </a:rPr>
              <a:t>anasanat</a:t>
            </a:r>
            <a:r>
              <a:rPr lang="tr-TR" sz="1600" dirty="0">
                <a:solidFill>
                  <a:srgbClr val="404042"/>
                </a:solidFill>
                <a:latin typeface="Helvetica Neue Light" panose="02000403000000020004" pitchFamily="2" charset="0"/>
                <a:ea typeface="Helvetica Neue Light" panose="02000403000000020004" pitchFamily="2" charset="0"/>
              </a:rPr>
              <a:t> dallarından oluşan; fakültelerin ve yüksekokulların eğitim-öğretim, bilimsel araştırma ve uygulama birimidir. </a:t>
            </a:r>
            <a:endParaRPr lang="tr-TR" sz="1600" i="1" dirty="0">
              <a:solidFill>
                <a:srgbClr val="404042"/>
              </a:solidFill>
              <a:latin typeface="Helvetica Neue Light" panose="02000403000000020004" pitchFamily="2" charset="0"/>
              <a:ea typeface="Helvetica Neue Light" panose="02000403000000020004" pitchFamily="2" charset="0"/>
            </a:endParaRPr>
          </a:p>
        </p:txBody>
      </p:sp>
      <p:sp>
        <p:nvSpPr>
          <p:cNvPr id="30" name="TextBox 29">
            <a:extLst>
              <a:ext uri="{FF2B5EF4-FFF2-40B4-BE49-F238E27FC236}">
                <a16:creationId xmlns:a16="http://schemas.microsoft.com/office/drawing/2014/main" id="{5FCF43EF-3ECF-FE4A-AE08-07F727894AD2}"/>
              </a:ext>
            </a:extLst>
          </p:cNvPr>
          <p:cNvSpPr txBox="1"/>
          <p:nvPr/>
        </p:nvSpPr>
        <p:spPr>
          <a:xfrm>
            <a:off x="5729421" y="6234811"/>
            <a:ext cx="5101347" cy="246221"/>
          </a:xfrm>
          <a:prstGeom prst="rect">
            <a:avLst/>
          </a:prstGeom>
          <a:noFill/>
        </p:spPr>
        <p:txBody>
          <a:bodyPr wrap="square" lIns="0" rIns="0" rtlCol="0" anchor="b">
            <a:spAutoFit/>
          </a:bodyPr>
          <a:lstStyle/>
          <a:p>
            <a:r>
              <a:rPr lang="tr-TR" sz="10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Kaynak: </a:t>
            </a:r>
            <a:r>
              <a:rPr lang="tr-TR" sz="1000" i="1" dirty="0">
                <a:solidFill>
                  <a:srgbClr val="404042"/>
                </a:solidFill>
                <a:latin typeface="Helvetica Neue Light" panose="02000403000000020004" pitchFamily="2" charset="0"/>
                <a:ea typeface="Helvetica Neue Light" panose="02000403000000020004" pitchFamily="2" charset="0"/>
              </a:rPr>
              <a:t>Yükseköğretim Kanunu</a:t>
            </a:r>
          </a:p>
        </p:txBody>
      </p:sp>
    </p:spTree>
    <p:extLst>
      <p:ext uri="{BB962C8B-B14F-4D97-AF65-F5344CB8AC3E}">
        <p14:creationId xmlns:p14="http://schemas.microsoft.com/office/powerpoint/2010/main" val="3281537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Temel Kavramlar </a:t>
            </a:r>
          </a:p>
        </p:txBody>
      </p:sp>
      <p:sp>
        <p:nvSpPr>
          <p:cNvPr id="12" name="TextBox 11">
            <a:extLst>
              <a:ext uri="{FF2B5EF4-FFF2-40B4-BE49-F238E27FC236}">
                <a16:creationId xmlns:a16="http://schemas.microsoft.com/office/drawing/2014/main" id="{C4448749-0462-2731-F12B-F6F44D330BD2}"/>
              </a:ext>
            </a:extLst>
          </p:cNvPr>
          <p:cNvSpPr txBox="1"/>
          <p:nvPr/>
        </p:nvSpPr>
        <p:spPr>
          <a:xfrm>
            <a:off x="2282151" y="3824524"/>
            <a:ext cx="2853729" cy="1200329"/>
          </a:xfrm>
          <a:prstGeom prst="rect">
            <a:avLst/>
          </a:prstGeom>
          <a:noFill/>
        </p:spPr>
        <p:txBody>
          <a:bodyPr wrap="square" lIns="0" rIns="0" rtlCol="0" anchor="b">
            <a:spAutoFit/>
          </a:bodyPr>
          <a:lstStyle/>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Rektör</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Yardımcıları</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Senato</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 Yönetim Kurulu</a:t>
            </a:r>
          </a:p>
        </p:txBody>
      </p:sp>
      <p:sp>
        <p:nvSpPr>
          <p:cNvPr id="13" name="TextBox 12">
            <a:extLst>
              <a:ext uri="{FF2B5EF4-FFF2-40B4-BE49-F238E27FC236}">
                <a16:creationId xmlns:a16="http://schemas.microsoft.com/office/drawing/2014/main" id="{A519E526-1D59-E0E9-48CE-9AABBDA96F8C}"/>
              </a:ext>
            </a:extLst>
          </p:cNvPr>
          <p:cNvSpPr txBox="1"/>
          <p:nvPr/>
        </p:nvSpPr>
        <p:spPr>
          <a:xfrm>
            <a:off x="5542102" y="3824523"/>
            <a:ext cx="2425950" cy="923330"/>
          </a:xfrm>
          <a:prstGeom prst="rect">
            <a:avLst/>
          </a:prstGeom>
          <a:noFill/>
        </p:spPr>
        <p:txBody>
          <a:bodyPr wrap="square" lIns="0" rIns="0" rtlCol="0" anchor="b">
            <a:spAutoFit/>
          </a:bodyPr>
          <a:lstStyle/>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Dekan</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Dekan Yardımcıları</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Fakülte Sekreteri</a:t>
            </a:r>
          </a:p>
        </p:txBody>
      </p:sp>
      <p:graphicFrame>
        <p:nvGraphicFramePr>
          <p:cNvPr id="2" name="Diagram 1">
            <a:extLst>
              <a:ext uri="{FF2B5EF4-FFF2-40B4-BE49-F238E27FC236}">
                <a16:creationId xmlns:a16="http://schemas.microsoft.com/office/drawing/2014/main" id="{587FCB8D-9192-7AE7-448E-912FEBD56AE1}"/>
              </a:ext>
            </a:extLst>
          </p:cNvPr>
          <p:cNvGraphicFramePr/>
          <p:nvPr/>
        </p:nvGraphicFramePr>
        <p:xfrm>
          <a:off x="1882090" y="1704696"/>
          <a:ext cx="9395510" cy="1842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2738E8DD-0054-4143-9C0C-0EB40AC3436C}"/>
              </a:ext>
            </a:extLst>
          </p:cNvPr>
          <p:cNvSpPr txBox="1"/>
          <p:nvPr/>
        </p:nvSpPr>
        <p:spPr>
          <a:xfrm>
            <a:off x="8374275" y="3824523"/>
            <a:ext cx="2645178" cy="646331"/>
          </a:xfrm>
          <a:prstGeom prst="rect">
            <a:avLst/>
          </a:prstGeom>
          <a:noFill/>
        </p:spPr>
        <p:txBody>
          <a:bodyPr wrap="square" lIns="0" rIns="0" rtlCol="0" anchor="b">
            <a:spAutoFit/>
          </a:bodyPr>
          <a:lstStyle/>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Bölüm Başkanı</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Anabilim Dalı Başkanı</a:t>
            </a:r>
          </a:p>
        </p:txBody>
      </p:sp>
      <p:sp>
        <p:nvSpPr>
          <p:cNvPr id="3" name="Rectangle 2">
            <a:extLst>
              <a:ext uri="{FF2B5EF4-FFF2-40B4-BE49-F238E27FC236}">
                <a16:creationId xmlns:a16="http://schemas.microsoft.com/office/drawing/2014/main" id="{02BAEC24-2157-6196-244B-860CDFC67014}"/>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4016522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Üniversite Yönetimi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Rectangle 3">
            <a:extLst>
              <a:ext uri="{FF2B5EF4-FFF2-40B4-BE49-F238E27FC236}">
                <a16:creationId xmlns:a16="http://schemas.microsoft.com/office/drawing/2014/main" id="{C3D64EFF-B95C-DA42-B848-466D869EAD67}"/>
              </a:ext>
            </a:extLst>
          </p:cNvPr>
          <p:cNvSpPr/>
          <p:nvPr/>
        </p:nvSpPr>
        <p:spPr>
          <a:xfrm>
            <a:off x="1534854" y="3240219"/>
            <a:ext cx="2546430" cy="654025"/>
          </a:xfrm>
          <a:prstGeom prst="rect">
            <a:avLst/>
          </a:prstGeom>
        </p:spPr>
        <p:txBody>
          <a:bodyPr wrap="square">
            <a:spAutoFit/>
          </a:bodyPr>
          <a:lstStyle/>
          <a:p>
            <a:pPr algn="ctr"/>
            <a:r>
              <a:rPr lang="tr-TR" sz="1100" b="1" noProof="1">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rPr>
              <a:t>Rektör</a:t>
            </a:r>
            <a:endParaRPr lang="tr-TR" sz="11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spcAft>
                <a:spcPts val="300"/>
              </a:spcAft>
            </a:pPr>
            <a:r>
              <a:rPr lang="tr-TR" sz="11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Prof. Dr. Ömer ÇOMAKLI</a:t>
            </a:r>
          </a:p>
          <a:p>
            <a:pPr algn="ctr">
              <a:spcAft>
                <a:spcPts val="300"/>
              </a:spcAft>
            </a:pPr>
            <a:r>
              <a:rPr lang="tr-TR" sz="10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Mühendislik Fakültesi</a:t>
            </a:r>
            <a:r>
              <a:rPr lang="tr-TR" sz="1200" dirty="0">
                <a:solidFill>
                  <a:srgbClr val="63646B"/>
                </a:solidFill>
                <a:latin typeface="Helvetica Neue Light" panose="02000403000000020004" pitchFamily="2" charset="0"/>
                <a:ea typeface="Helvetica Neue Light" panose="02000403000000020004" pitchFamily="2" charset="0"/>
              </a:rPr>
              <a:t> </a:t>
            </a:r>
            <a:endParaRPr lang="tr-TR" sz="1200" dirty="0">
              <a:latin typeface="Helvetica Neue Light" panose="02000403000000020004" pitchFamily="2" charset="0"/>
              <a:ea typeface="Helvetica Neue Light" panose="02000403000000020004" pitchFamily="2" charset="0"/>
            </a:endParaRPr>
          </a:p>
        </p:txBody>
      </p:sp>
      <p:pic>
        <p:nvPicPr>
          <p:cNvPr id="7" name="Picture 6">
            <a:extLst>
              <a:ext uri="{FF2B5EF4-FFF2-40B4-BE49-F238E27FC236}">
                <a16:creationId xmlns:a16="http://schemas.microsoft.com/office/drawing/2014/main" id="{A3C2B264-85CF-1447-B8D7-4EFBBC160C34}"/>
              </a:ext>
            </a:extLst>
          </p:cNvPr>
          <p:cNvPicPr>
            <a:picLocks noChangeAspect="1"/>
          </p:cNvPicPr>
          <p:nvPr/>
        </p:nvPicPr>
        <p:blipFill>
          <a:blip r:embed="rId3"/>
          <a:stretch>
            <a:fillRect/>
          </a:stretch>
        </p:blipFill>
        <p:spPr>
          <a:xfrm>
            <a:off x="1765008" y="1700773"/>
            <a:ext cx="2086122" cy="150674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6C638DC7-C5AE-F24D-91DB-85FC9B699C72}"/>
              </a:ext>
            </a:extLst>
          </p:cNvPr>
          <p:cNvPicPr>
            <a:picLocks noChangeAspect="1"/>
          </p:cNvPicPr>
          <p:nvPr/>
        </p:nvPicPr>
        <p:blipFill rotWithShape="1">
          <a:blip r:embed="rId4"/>
          <a:srcRect b="16519"/>
          <a:stretch/>
        </p:blipFill>
        <p:spPr>
          <a:xfrm>
            <a:off x="1772229" y="4208961"/>
            <a:ext cx="1188000" cy="1202762"/>
          </a:xfrm>
          <a:prstGeom prst="rect">
            <a:avLst/>
          </a:prstGeom>
        </p:spPr>
      </p:pic>
      <p:pic>
        <p:nvPicPr>
          <p:cNvPr id="9" name="Picture 8">
            <a:extLst>
              <a:ext uri="{FF2B5EF4-FFF2-40B4-BE49-F238E27FC236}">
                <a16:creationId xmlns:a16="http://schemas.microsoft.com/office/drawing/2014/main" id="{F90EB527-F6C0-5E42-99EB-A13E2EF4FC9D}"/>
              </a:ext>
            </a:extLst>
          </p:cNvPr>
          <p:cNvPicPr>
            <a:picLocks noChangeAspect="1"/>
          </p:cNvPicPr>
          <p:nvPr/>
        </p:nvPicPr>
        <p:blipFill rotWithShape="1">
          <a:blip r:embed="rId5"/>
          <a:srcRect b="16486"/>
          <a:stretch/>
        </p:blipFill>
        <p:spPr>
          <a:xfrm>
            <a:off x="3781057" y="4238587"/>
            <a:ext cx="1152000" cy="1166781"/>
          </a:xfrm>
          <a:prstGeom prst="rect">
            <a:avLst/>
          </a:prstGeom>
        </p:spPr>
      </p:pic>
      <p:pic>
        <p:nvPicPr>
          <p:cNvPr id="10" name="Picture 9">
            <a:extLst>
              <a:ext uri="{FF2B5EF4-FFF2-40B4-BE49-F238E27FC236}">
                <a16:creationId xmlns:a16="http://schemas.microsoft.com/office/drawing/2014/main" id="{37DDB352-EB1E-7E47-9DD5-DBD2F60A9F1A}"/>
              </a:ext>
            </a:extLst>
          </p:cNvPr>
          <p:cNvPicPr>
            <a:picLocks noChangeAspect="1"/>
          </p:cNvPicPr>
          <p:nvPr/>
        </p:nvPicPr>
        <p:blipFill rotWithShape="1">
          <a:blip r:embed="rId6"/>
          <a:srcRect b="16486"/>
          <a:stretch/>
        </p:blipFill>
        <p:spPr>
          <a:xfrm>
            <a:off x="7768513" y="4202606"/>
            <a:ext cx="1193800" cy="1209117"/>
          </a:xfrm>
          <a:prstGeom prst="rect">
            <a:avLst/>
          </a:prstGeom>
        </p:spPr>
      </p:pic>
      <p:pic>
        <p:nvPicPr>
          <p:cNvPr id="12" name="Picture 11">
            <a:extLst>
              <a:ext uri="{FF2B5EF4-FFF2-40B4-BE49-F238E27FC236}">
                <a16:creationId xmlns:a16="http://schemas.microsoft.com/office/drawing/2014/main" id="{7B94E945-D138-B047-8FE2-515A411031AC}"/>
              </a:ext>
            </a:extLst>
          </p:cNvPr>
          <p:cNvPicPr>
            <a:picLocks noChangeAspect="1"/>
          </p:cNvPicPr>
          <p:nvPr/>
        </p:nvPicPr>
        <p:blipFill rotWithShape="1">
          <a:blip r:embed="rId7"/>
          <a:srcRect b="16486"/>
          <a:stretch/>
        </p:blipFill>
        <p:spPr>
          <a:xfrm>
            <a:off x="5753885" y="4180312"/>
            <a:ext cx="1193800" cy="1209117"/>
          </a:xfrm>
          <a:prstGeom prst="rect">
            <a:avLst/>
          </a:prstGeom>
        </p:spPr>
      </p:pic>
      <p:pic>
        <p:nvPicPr>
          <p:cNvPr id="13" name="Picture 12">
            <a:extLst>
              <a:ext uri="{FF2B5EF4-FFF2-40B4-BE49-F238E27FC236}">
                <a16:creationId xmlns:a16="http://schemas.microsoft.com/office/drawing/2014/main" id="{AE15B223-E85B-9747-835F-DEDC5B85ACD4}"/>
              </a:ext>
            </a:extLst>
          </p:cNvPr>
          <p:cNvPicPr>
            <a:picLocks noChangeAspect="1"/>
          </p:cNvPicPr>
          <p:nvPr/>
        </p:nvPicPr>
        <p:blipFill>
          <a:blip r:embed="rId8"/>
          <a:stretch>
            <a:fillRect/>
          </a:stretch>
        </p:blipFill>
        <p:spPr>
          <a:xfrm>
            <a:off x="9906240" y="4320234"/>
            <a:ext cx="900000" cy="1091489"/>
          </a:xfrm>
          <a:prstGeom prst="rect">
            <a:avLst/>
          </a:prstGeom>
        </p:spPr>
      </p:pic>
      <p:sp>
        <p:nvSpPr>
          <p:cNvPr id="16" name="Rectangle 15">
            <a:extLst>
              <a:ext uri="{FF2B5EF4-FFF2-40B4-BE49-F238E27FC236}">
                <a16:creationId xmlns:a16="http://schemas.microsoft.com/office/drawing/2014/main" id="{6672CAEC-AC4A-EC4C-BB5C-C545DF915821}"/>
              </a:ext>
            </a:extLst>
          </p:cNvPr>
          <p:cNvSpPr/>
          <p:nvPr/>
        </p:nvSpPr>
        <p:spPr>
          <a:xfrm>
            <a:off x="1432621" y="5597870"/>
            <a:ext cx="1867215"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Prof. Dr. Atilla KESKİN</a:t>
            </a:r>
          </a:p>
          <a:p>
            <a:pPr algn="ct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Ziraat Fakültesi</a:t>
            </a:r>
            <a:endParaRPr lang="tr-TR" sz="900" dirty="0">
              <a:latin typeface="Helvetica Neue Light" panose="02000403000000020004" pitchFamily="2" charset="0"/>
              <a:ea typeface="Helvetica Neue Light" panose="02000403000000020004" pitchFamily="2" charset="0"/>
            </a:endParaRPr>
          </a:p>
        </p:txBody>
      </p:sp>
      <p:sp>
        <p:nvSpPr>
          <p:cNvPr id="17" name="Rectangle 16">
            <a:extLst>
              <a:ext uri="{FF2B5EF4-FFF2-40B4-BE49-F238E27FC236}">
                <a16:creationId xmlns:a16="http://schemas.microsoft.com/office/drawing/2014/main" id="{CA272539-C88D-2C4A-B037-16E61B14CFAB}"/>
              </a:ext>
            </a:extLst>
          </p:cNvPr>
          <p:cNvSpPr/>
          <p:nvPr/>
        </p:nvSpPr>
        <p:spPr>
          <a:xfrm>
            <a:off x="3423449" y="5597871"/>
            <a:ext cx="1867215"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Prof. Dr. Ayşe BAYRAKÇEKEN YURTCAN</a:t>
            </a: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Fen Fakültesi</a:t>
            </a:r>
            <a:endParaRPr lang="tr-TR" sz="900" dirty="0">
              <a:latin typeface="Helvetica Neue Light" panose="02000403000000020004" pitchFamily="2" charset="0"/>
              <a:ea typeface="Helvetica Neue Light" panose="02000403000000020004" pitchFamily="2" charset="0"/>
            </a:endParaRPr>
          </a:p>
        </p:txBody>
      </p:sp>
      <p:sp>
        <p:nvSpPr>
          <p:cNvPr id="18" name="Rectangle 17">
            <a:extLst>
              <a:ext uri="{FF2B5EF4-FFF2-40B4-BE49-F238E27FC236}">
                <a16:creationId xmlns:a16="http://schemas.microsoft.com/office/drawing/2014/main" id="{D09539F5-69B2-C840-8494-92DAAFF8DEA3}"/>
              </a:ext>
            </a:extLst>
          </p:cNvPr>
          <p:cNvSpPr/>
          <p:nvPr/>
        </p:nvSpPr>
        <p:spPr>
          <a:xfrm>
            <a:off x="5414277" y="5597871"/>
            <a:ext cx="1867215"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Prof. Dr. Mustafa SÖZBİLİR</a:t>
            </a:r>
          </a:p>
          <a:p>
            <a:pPr algn="ct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Eğitim Fakültesi</a:t>
            </a:r>
            <a:endParaRPr lang="tr-TR" sz="900" dirty="0">
              <a:latin typeface="Helvetica Neue Light" panose="02000403000000020004" pitchFamily="2" charset="0"/>
              <a:ea typeface="Helvetica Neue Light" panose="02000403000000020004" pitchFamily="2" charset="0"/>
            </a:endParaRPr>
          </a:p>
        </p:txBody>
      </p:sp>
      <p:sp>
        <p:nvSpPr>
          <p:cNvPr id="19" name="Rectangle 18">
            <a:extLst>
              <a:ext uri="{FF2B5EF4-FFF2-40B4-BE49-F238E27FC236}">
                <a16:creationId xmlns:a16="http://schemas.microsoft.com/office/drawing/2014/main" id="{21AF4A81-F381-1E4C-9E1A-D04C13DAD34E}"/>
              </a:ext>
            </a:extLst>
          </p:cNvPr>
          <p:cNvSpPr/>
          <p:nvPr/>
        </p:nvSpPr>
        <p:spPr>
          <a:xfrm>
            <a:off x="7431805" y="5572046"/>
            <a:ext cx="1867215"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Prof. Dr. Hüseyin ÖZER</a:t>
            </a:r>
          </a:p>
          <a:p>
            <a:pPr algn="ct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İktisadi İdari Bilimler Fakültesi</a:t>
            </a:r>
            <a:endParaRPr lang="tr-TR" sz="900" dirty="0">
              <a:latin typeface="Helvetica Neue Light" panose="02000403000000020004" pitchFamily="2" charset="0"/>
              <a:ea typeface="Helvetica Neue Light" panose="02000403000000020004" pitchFamily="2" charset="0"/>
            </a:endParaRPr>
          </a:p>
        </p:txBody>
      </p:sp>
      <p:sp>
        <p:nvSpPr>
          <p:cNvPr id="20" name="Rectangle 19">
            <a:extLst>
              <a:ext uri="{FF2B5EF4-FFF2-40B4-BE49-F238E27FC236}">
                <a16:creationId xmlns:a16="http://schemas.microsoft.com/office/drawing/2014/main" id="{00669A4F-AC7A-A44E-9A2A-5144FBA5121C}"/>
              </a:ext>
            </a:extLst>
          </p:cNvPr>
          <p:cNvSpPr/>
          <p:nvPr/>
        </p:nvSpPr>
        <p:spPr>
          <a:xfrm>
            <a:off x="9376333" y="5572046"/>
            <a:ext cx="2037128"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Prof. Dr. </a:t>
            </a:r>
            <a:r>
              <a:rPr lang="tr-TR" sz="900" dirty="0">
                <a:latin typeface="Helvetica Neue Medium" panose="02000503000000020004" pitchFamily="2" charset="0"/>
                <a:ea typeface="Helvetica Neue Medium" panose="02000503000000020004" pitchFamily="2" charset="0"/>
                <a:cs typeface="Helvetica Neue Medium" panose="02000503000000020004" pitchFamily="2" charset="0"/>
              </a:rPr>
              <a:t>Turgut GÖĞEBAKAN</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Edebiyat Fakültesi</a:t>
            </a:r>
            <a:endParaRPr lang="tr-TR" sz="900" dirty="0">
              <a:latin typeface="Helvetica Neue Light" panose="02000403000000020004" pitchFamily="2" charset="0"/>
              <a:ea typeface="Helvetica Neue Light" panose="02000403000000020004" pitchFamily="2" charset="0"/>
            </a:endParaRPr>
          </a:p>
        </p:txBody>
      </p:sp>
      <p:sp>
        <p:nvSpPr>
          <p:cNvPr id="14" name="TextBox 13">
            <a:extLst>
              <a:ext uri="{FF2B5EF4-FFF2-40B4-BE49-F238E27FC236}">
                <a16:creationId xmlns:a16="http://schemas.microsoft.com/office/drawing/2014/main" id="{57AE357F-4B6B-D344-BE3F-1667CB21D28C}"/>
              </a:ext>
            </a:extLst>
          </p:cNvPr>
          <p:cNvSpPr txBox="1"/>
          <p:nvPr/>
        </p:nvSpPr>
        <p:spPr>
          <a:xfrm>
            <a:off x="4637106" y="1915535"/>
            <a:ext cx="4964681" cy="1077218"/>
          </a:xfrm>
          <a:prstGeom prst="rect">
            <a:avLst/>
          </a:prstGeom>
          <a:noFill/>
        </p:spPr>
        <p:txBody>
          <a:bodyPr wrap="square" rtlCol="0">
            <a:spAutoFit/>
          </a:bodyPr>
          <a:lstStyle/>
          <a:p>
            <a:r>
              <a:rPr lang="tr-TR" sz="16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Rektör</a:t>
            </a:r>
            <a:r>
              <a:rPr lang="tr-TR" sz="16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bir üniversiteyi yasalar uyarınca yöneten, üniversitenin tüzelkişiliğini temsil eden, öğretimin düzenli yürütülmesinden sorumlu akademik ve idari olarak en üst düzey yöneticidir.</a:t>
            </a:r>
          </a:p>
        </p:txBody>
      </p:sp>
      <p:sp>
        <p:nvSpPr>
          <p:cNvPr id="21" name="Rectangle 20">
            <a:extLst>
              <a:ext uri="{FF2B5EF4-FFF2-40B4-BE49-F238E27FC236}">
                <a16:creationId xmlns:a16="http://schemas.microsoft.com/office/drawing/2014/main" id="{3DBE6913-89A2-0148-9771-FE8E1A5C3B03}"/>
              </a:ext>
            </a:extLst>
          </p:cNvPr>
          <p:cNvSpPr/>
          <p:nvPr/>
        </p:nvSpPr>
        <p:spPr>
          <a:xfrm flipV="1">
            <a:off x="1581341" y="4045978"/>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2277458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D24A6F4-B6C2-8B61-BAFD-6DD50577BECA}"/>
              </a:ext>
            </a:extLst>
          </p:cNvPr>
          <p:cNvSpPr/>
          <p:nvPr/>
        </p:nvSpPr>
        <p:spPr>
          <a:xfrm>
            <a:off x="1536300" y="1621499"/>
            <a:ext cx="5094826" cy="481186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3" name="Rectangle 32">
            <a:extLst>
              <a:ext uri="{FF2B5EF4-FFF2-40B4-BE49-F238E27FC236}">
                <a16:creationId xmlns:a16="http://schemas.microsoft.com/office/drawing/2014/main" id="{C468A105-9BFF-3349-2719-2B2391ED47E1}"/>
              </a:ext>
            </a:extLst>
          </p:cNvPr>
          <p:cNvSpPr/>
          <p:nvPr/>
        </p:nvSpPr>
        <p:spPr>
          <a:xfrm>
            <a:off x="6626863" y="1621499"/>
            <a:ext cx="4929369" cy="4811860"/>
          </a:xfrm>
          <a:prstGeom prst="rect">
            <a:avLst/>
          </a:prstGeom>
          <a:solidFill>
            <a:srgbClr val="1F1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Haberdar Olmak için Takip Edin</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TextBox 1">
            <a:extLst>
              <a:ext uri="{FF2B5EF4-FFF2-40B4-BE49-F238E27FC236}">
                <a16:creationId xmlns:a16="http://schemas.microsoft.com/office/drawing/2014/main" id="{08FCC4E5-7A91-A0D9-3FE8-EDBC61C45708}"/>
              </a:ext>
            </a:extLst>
          </p:cNvPr>
          <p:cNvSpPr txBox="1"/>
          <p:nvPr/>
        </p:nvSpPr>
        <p:spPr>
          <a:xfrm>
            <a:off x="1913231" y="3340955"/>
            <a:ext cx="3090569" cy="1077218"/>
          </a:xfrm>
          <a:prstGeom prst="rect">
            <a:avLst/>
          </a:prstGeom>
          <a:noFill/>
        </p:spPr>
        <p:txBody>
          <a:bodyPr wrap="square" rtlCol="0">
            <a:spAutoFit/>
          </a:bodyPr>
          <a:lstStyle/>
          <a:p>
            <a:r>
              <a:rPr lang="en-US" sz="1600"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Atatürk Üniversitesi Rektörlüğü </a:t>
            </a:r>
            <a:br>
              <a:rPr lang="en-US" sz="1600"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br>
            <a:r>
              <a:rPr lang="en-US" sz="1600"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25240 Erzurum</a:t>
            </a:r>
          </a:p>
          <a:p>
            <a:endPar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n-US" sz="1600"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+90 442 231 1111</a:t>
            </a:r>
            <a:endParaRPr lang="tr-TR"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9" name="Picture 8">
            <a:extLst>
              <a:ext uri="{FF2B5EF4-FFF2-40B4-BE49-F238E27FC236}">
                <a16:creationId xmlns:a16="http://schemas.microsoft.com/office/drawing/2014/main" id="{50523B32-6752-DB4D-3E98-DD84790384E8}"/>
              </a:ext>
            </a:extLst>
          </p:cNvPr>
          <p:cNvPicPr>
            <a:picLocks noChangeAspect="1"/>
          </p:cNvPicPr>
          <p:nvPr/>
        </p:nvPicPr>
        <p:blipFill>
          <a:blip r:embed="rId3">
            <a:lum bright="70000" contrast="-70000"/>
          </a:blip>
          <a:stretch>
            <a:fillRect/>
          </a:stretch>
        </p:blipFill>
        <p:spPr>
          <a:xfrm>
            <a:off x="7089895" y="2740782"/>
            <a:ext cx="506720" cy="506720"/>
          </a:xfrm>
          <a:prstGeom prst="rect">
            <a:avLst/>
          </a:prstGeom>
        </p:spPr>
      </p:pic>
      <p:pic>
        <p:nvPicPr>
          <p:cNvPr id="11" name="Picture 10">
            <a:extLst>
              <a:ext uri="{FF2B5EF4-FFF2-40B4-BE49-F238E27FC236}">
                <a16:creationId xmlns:a16="http://schemas.microsoft.com/office/drawing/2014/main" id="{16154B6F-B40F-21D0-39E4-8A444DA114C4}"/>
              </a:ext>
            </a:extLst>
          </p:cNvPr>
          <p:cNvPicPr>
            <a:picLocks noChangeAspect="1"/>
          </p:cNvPicPr>
          <p:nvPr/>
        </p:nvPicPr>
        <p:blipFill>
          <a:blip r:embed="rId4">
            <a:lum bright="70000" contrast="-70000"/>
          </a:blip>
          <a:stretch>
            <a:fillRect/>
          </a:stretch>
        </p:blipFill>
        <p:spPr>
          <a:xfrm>
            <a:off x="7121804" y="5544661"/>
            <a:ext cx="474811" cy="474811"/>
          </a:xfrm>
          <a:prstGeom prst="rect">
            <a:avLst/>
          </a:prstGeom>
        </p:spPr>
      </p:pic>
      <p:pic>
        <p:nvPicPr>
          <p:cNvPr id="13" name="Picture 12">
            <a:extLst>
              <a:ext uri="{FF2B5EF4-FFF2-40B4-BE49-F238E27FC236}">
                <a16:creationId xmlns:a16="http://schemas.microsoft.com/office/drawing/2014/main" id="{B7F25D3A-E044-0607-4322-7005DC478B42}"/>
              </a:ext>
            </a:extLst>
          </p:cNvPr>
          <p:cNvPicPr>
            <a:picLocks noChangeAspect="1"/>
          </p:cNvPicPr>
          <p:nvPr/>
        </p:nvPicPr>
        <p:blipFill>
          <a:blip r:embed="rId5">
            <a:lum bright="70000" contrast="-70000"/>
          </a:blip>
          <a:stretch>
            <a:fillRect/>
          </a:stretch>
        </p:blipFill>
        <p:spPr>
          <a:xfrm>
            <a:off x="7121804" y="4866394"/>
            <a:ext cx="474811" cy="474811"/>
          </a:xfrm>
          <a:prstGeom prst="rect">
            <a:avLst/>
          </a:prstGeom>
        </p:spPr>
      </p:pic>
      <p:pic>
        <p:nvPicPr>
          <p:cNvPr id="15" name="Picture 14">
            <a:extLst>
              <a:ext uri="{FF2B5EF4-FFF2-40B4-BE49-F238E27FC236}">
                <a16:creationId xmlns:a16="http://schemas.microsoft.com/office/drawing/2014/main" id="{4571C895-673E-1956-F7F1-8A3BBA7733C5}"/>
              </a:ext>
            </a:extLst>
          </p:cNvPr>
          <p:cNvPicPr>
            <a:picLocks noChangeAspect="1"/>
          </p:cNvPicPr>
          <p:nvPr/>
        </p:nvPicPr>
        <p:blipFill>
          <a:blip r:embed="rId6">
            <a:lum bright="70000" contrast="-70000"/>
          </a:blip>
          <a:stretch>
            <a:fillRect/>
          </a:stretch>
        </p:blipFill>
        <p:spPr>
          <a:xfrm>
            <a:off x="7066282" y="3419309"/>
            <a:ext cx="553946" cy="553946"/>
          </a:xfrm>
          <a:prstGeom prst="rect">
            <a:avLst/>
          </a:prstGeom>
        </p:spPr>
      </p:pic>
      <p:pic>
        <p:nvPicPr>
          <p:cNvPr id="17" name="Picture 16">
            <a:extLst>
              <a:ext uri="{FF2B5EF4-FFF2-40B4-BE49-F238E27FC236}">
                <a16:creationId xmlns:a16="http://schemas.microsoft.com/office/drawing/2014/main" id="{47864140-4E2E-CB6F-B808-AB27EE00E20C}"/>
              </a:ext>
            </a:extLst>
          </p:cNvPr>
          <p:cNvPicPr>
            <a:picLocks noChangeAspect="1"/>
          </p:cNvPicPr>
          <p:nvPr/>
        </p:nvPicPr>
        <p:blipFill>
          <a:blip r:embed="rId7">
            <a:lum bright="70000" contrast="-70000"/>
          </a:blip>
          <a:stretch>
            <a:fillRect/>
          </a:stretch>
        </p:blipFill>
        <p:spPr>
          <a:xfrm>
            <a:off x="7113659" y="4176711"/>
            <a:ext cx="474811" cy="474811"/>
          </a:xfrm>
          <a:prstGeom prst="rect">
            <a:avLst/>
          </a:prstGeom>
        </p:spPr>
      </p:pic>
      <p:sp>
        <p:nvSpPr>
          <p:cNvPr id="20" name="TextBox 19">
            <a:extLst>
              <a:ext uri="{FF2B5EF4-FFF2-40B4-BE49-F238E27FC236}">
                <a16:creationId xmlns:a16="http://schemas.microsoft.com/office/drawing/2014/main" id="{C9C01BBC-22E2-BE47-9D79-1C630BD5E672}"/>
              </a:ext>
            </a:extLst>
          </p:cNvPr>
          <p:cNvSpPr txBox="1"/>
          <p:nvPr/>
        </p:nvSpPr>
        <p:spPr>
          <a:xfrm>
            <a:off x="8093242" y="2098494"/>
            <a:ext cx="1377300" cy="338554"/>
          </a:xfrm>
          <a:prstGeom prst="rect">
            <a:avLst/>
          </a:prstGeom>
          <a:noFill/>
        </p:spPr>
        <p:txBody>
          <a:bodyPr wrap="none" rtlCol="0">
            <a:spAutoFit/>
          </a:bodyPr>
          <a:lstStyle/>
          <a:p>
            <a:r>
              <a:rPr lang="en-US" sz="1600" dirty="0" err="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atauni.edu.tr</a:t>
            </a:r>
            <a:endPar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21" name="TextBox 20">
            <a:extLst>
              <a:ext uri="{FF2B5EF4-FFF2-40B4-BE49-F238E27FC236}">
                <a16:creationId xmlns:a16="http://schemas.microsoft.com/office/drawing/2014/main" id="{9EDEE863-4E86-77CF-8783-8044BE847473}"/>
              </a:ext>
            </a:extLst>
          </p:cNvPr>
          <p:cNvSpPr txBox="1"/>
          <p:nvPr/>
        </p:nvSpPr>
        <p:spPr>
          <a:xfrm>
            <a:off x="8045514" y="2793820"/>
            <a:ext cx="2555508" cy="338554"/>
          </a:xfrm>
          <a:prstGeom prst="rect">
            <a:avLst/>
          </a:prstGeom>
          <a:noFill/>
        </p:spPr>
        <p:txBody>
          <a:bodyPr wrap="none" rtlCol="0">
            <a:spAutoFit/>
          </a:bodyPr>
          <a:lstStyle/>
          <a:p>
            <a:r>
              <a:rPr lang="tr-TR" sz="1600" dirty="0" err="1">
                <a:solidFill>
                  <a:schemeClr val="bg1"/>
                </a:solidFill>
                <a:latin typeface="Helvetica Neue Light" panose="02000403000000020004" pitchFamily="2" charset="0"/>
                <a:ea typeface="Helvetica Neue Light" panose="02000403000000020004" pitchFamily="2" charset="0"/>
              </a:rPr>
              <a:t>facebook.com</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atauni1957</a:t>
            </a:r>
            <a:endParaRPr lang="tr-TR" sz="1600" dirty="0">
              <a:solidFill>
                <a:schemeClr val="bg1"/>
              </a:solidFill>
              <a:latin typeface="Helvetica Neue Light" panose="02000403000000020004" pitchFamily="2" charset="0"/>
              <a:ea typeface="Helvetica Neue Light" panose="02000403000000020004" pitchFamily="2" charset="0"/>
            </a:endParaRPr>
          </a:p>
        </p:txBody>
      </p:sp>
      <p:sp>
        <p:nvSpPr>
          <p:cNvPr id="22" name="TextBox 21">
            <a:extLst>
              <a:ext uri="{FF2B5EF4-FFF2-40B4-BE49-F238E27FC236}">
                <a16:creationId xmlns:a16="http://schemas.microsoft.com/office/drawing/2014/main" id="{71170C3B-C3BE-AD7D-02AE-6001855FAE70}"/>
              </a:ext>
            </a:extLst>
          </p:cNvPr>
          <p:cNvSpPr txBox="1"/>
          <p:nvPr/>
        </p:nvSpPr>
        <p:spPr>
          <a:xfrm>
            <a:off x="8054497" y="3487593"/>
            <a:ext cx="2262542" cy="338554"/>
          </a:xfrm>
          <a:prstGeom prst="rect">
            <a:avLst/>
          </a:prstGeom>
          <a:noFill/>
        </p:spPr>
        <p:txBody>
          <a:bodyPr wrap="none" rtlCol="0">
            <a:spAutoFit/>
          </a:bodyPr>
          <a:lstStyle/>
          <a:p>
            <a:r>
              <a:rPr lang="tr-TR" sz="1600" dirty="0" err="1">
                <a:solidFill>
                  <a:schemeClr val="bg1"/>
                </a:solidFill>
                <a:latin typeface="Helvetica Neue Light" panose="02000403000000020004" pitchFamily="2" charset="0"/>
                <a:ea typeface="Helvetica Neue Light" panose="02000403000000020004" pitchFamily="2" charset="0"/>
              </a:rPr>
              <a:t>twitter.com</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atauni1957</a:t>
            </a:r>
            <a:endParaRPr lang="tr-TR" sz="1600" dirty="0">
              <a:solidFill>
                <a:schemeClr val="bg1"/>
              </a:solidFill>
              <a:latin typeface="Helvetica Neue Light" panose="02000403000000020004" pitchFamily="2" charset="0"/>
              <a:ea typeface="Helvetica Neue Light" panose="02000403000000020004" pitchFamily="2" charset="0"/>
            </a:endParaRPr>
          </a:p>
        </p:txBody>
      </p:sp>
      <p:sp>
        <p:nvSpPr>
          <p:cNvPr id="23" name="TextBox 22">
            <a:extLst>
              <a:ext uri="{FF2B5EF4-FFF2-40B4-BE49-F238E27FC236}">
                <a16:creationId xmlns:a16="http://schemas.microsoft.com/office/drawing/2014/main" id="{4F14B8EF-25BC-4FDE-4897-C76AAFA923C2}"/>
              </a:ext>
            </a:extLst>
          </p:cNvPr>
          <p:cNvSpPr txBox="1"/>
          <p:nvPr/>
        </p:nvSpPr>
        <p:spPr>
          <a:xfrm>
            <a:off x="8045514" y="4203305"/>
            <a:ext cx="2608406" cy="338554"/>
          </a:xfrm>
          <a:prstGeom prst="rect">
            <a:avLst/>
          </a:prstGeom>
          <a:noFill/>
        </p:spPr>
        <p:txBody>
          <a:bodyPr wrap="none" rtlCol="0">
            <a:spAutoFit/>
          </a:bodyPr>
          <a:lstStyle/>
          <a:p>
            <a:r>
              <a:rPr lang="tr-TR" sz="1600" dirty="0" err="1">
                <a:solidFill>
                  <a:schemeClr val="bg1"/>
                </a:solidFill>
                <a:latin typeface="Helvetica Neue Light" panose="02000403000000020004" pitchFamily="2" charset="0"/>
                <a:ea typeface="Helvetica Neue Light" panose="02000403000000020004" pitchFamily="2" charset="0"/>
              </a:rPr>
              <a:t>instagram.com</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atauni1957</a:t>
            </a:r>
            <a:endParaRPr lang="tr-TR" sz="1600" dirty="0">
              <a:solidFill>
                <a:schemeClr val="bg1"/>
              </a:solidFill>
              <a:latin typeface="Helvetica Neue Light" panose="02000403000000020004" pitchFamily="2" charset="0"/>
              <a:ea typeface="Helvetica Neue Light" panose="02000403000000020004" pitchFamily="2" charset="0"/>
            </a:endParaRPr>
          </a:p>
        </p:txBody>
      </p:sp>
      <p:sp>
        <p:nvSpPr>
          <p:cNvPr id="24" name="TextBox 23">
            <a:extLst>
              <a:ext uri="{FF2B5EF4-FFF2-40B4-BE49-F238E27FC236}">
                <a16:creationId xmlns:a16="http://schemas.microsoft.com/office/drawing/2014/main" id="{6AEE37D3-FDFC-C56A-D8D4-EAC853CD1BC4}"/>
              </a:ext>
            </a:extLst>
          </p:cNvPr>
          <p:cNvSpPr txBox="1"/>
          <p:nvPr/>
        </p:nvSpPr>
        <p:spPr>
          <a:xfrm>
            <a:off x="8045514" y="4904689"/>
            <a:ext cx="2451312" cy="338554"/>
          </a:xfrm>
          <a:prstGeom prst="rect">
            <a:avLst/>
          </a:prstGeom>
          <a:noFill/>
        </p:spPr>
        <p:txBody>
          <a:bodyPr wrap="none" rtlCol="0">
            <a:spAutoFit/>
          </a:bodyPr>
          <a:lstStyle/>
          <a:p>
            <a:r>
              <a:rPr lang="tr-TR" sz="1600" dirty="0" err="1">
                <a:solidFill>
                  <a:schemeClr val="bg1"/>
                </a:solidFill>
                <a:latin typeface="Helvetica Neue Light" panose="02000403000000020004" pitchFamily="2" charset="0"/>
                <a:ea typeface="Helvetica Neue Light" panose="02000403000000020004" pitchFamily="2" charset="0"/>
              </a:rPr>
              <a:t>youtube.com</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atauni1957</a:t>
            </a:r>
          </a:p>
        </p:txBody>
      </p:sp>
      <p:sp>
        <p:nvSpPr>
          <p:cNvPr id="25" name="TextBox 24">
            <a:extLst>
              <a:ext uri="{FF2B5EF4-FFF2-40B4-BE49-F238E27FC236}">
                <a16:creationId xmlns:a16="http://schemas.microsoft.com/office/drawing/2014/main" id="{019F352A-D1D1-C48C-2B3E-37C2B3E21458}"/>
              </a:ext>
            </a:extLst>
          </p:cNvPr>
          <p:cNvSpPr txBox="1"/>
          <p:nvPr/>
        </p:nvSpPr>
        <p:spPr>
          <a:xfrm>
            <a:off x="8054497" y="5612790"/>
            <a:ext cx="3050835" cy="338554"/>
          </a:xfrm>
          <a:prstGeom prst="rect">
            <a:avLst/>
          </a:prstGeom>
          <a:noFill/>
        </p:spPr>
        <p:txBody>
          <a:bodyPr wrap="none" rtlCol="0">
            <a:spAutoFit/>
          </a:bodyPr>
          <a:lstStyle/>
          <a:p>
            <a:r>
              <a:rPr lang="tr-TR" sz="1600" dirty="0" err="1">
                <a:solidFill>
                  <a:schemeClr val="bg1"/>
                </a:solidFill>
                <a:latin typeface="Helvetica Neue Light" panose="02000403000000020004" pitchFamily="2" charset="0"/>
                <a:ea typeface="Helvetica Neue Light" panose="02000403000000020004" pitchFamily="2" charset="0"/>
              </a:rPr>
              <a:t>linkedin.com</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err="1">
                <a:solidFill>
                  <a:schemeClr val="bg1"/>
                </a:solidFill>
                <a:latin typeface="Helvetica Neue Light" panose="02000403000000020004" pitchFamily="2" charset="0"/>
                <a:ea typeface="Helvetica Neue Light" panose="02000403000000020004" pitchFamily="2" charset="0"/>
              </a:rPr>
              <a:t>school</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atauni1957</a:t>
            </a:r>
          </a:p>
        </p:txBody>
      </p:sp>
      <p:pic>
        <p:nvPicPr>
          <p:cNvPr id="2059" name="Picture 11">
            <a:extLst>
              <a:ext uri="{FF2B5EF4-FFF2-40B4-BE49-F238E27FC236}">
                <a16:creationId xmlns:a16="http://schemas.microsoft.com/office/drawing/2014/main" id="{7C9485C8-55DA-06ED-8E41-F0A07D4A7F1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080216" y="5227454"/>
            <a:ext cx="1279104" cy="63498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926BEF88-E8E3-FDD3-D7CE-AB2030049511}"/>
              </a:ext>
            </a:extLst>
          </p:cNvPr>
          <p:cNvPicPr>
            <a:picLocks noChangeAspect="1"/>
          </p:cNvPicPr>
          <p:nvPr/>
        </p:nvPicPr>
        <p:blipFill>
          <a:blip r:embed="rId10">
            <a:lum bright="70000" contrast="-70000"/>
          </a:blip>
          <a:stretch>
            <a:fillRect/>
          </a:stretch>
        </p:blipFill>
        <p:spPr>
          <a:xfrm>
            <a:off x="7113508" y="2031862"/>
            <a:ext cx="506720" cy="506720"/>
          </a:xfrm>
          <a:prstGeom prst="rect">
            <a:avLst/>
          </a:prstGeom>
        </p:spPr>
      </p:pic>
      <p:pic>
        <p:nvPicPr>
          <p:cNvPr id="39" name="Picture 38">
            <a:extLst>
              <a:ext uri="{FF2B5EF4-FFF2-40B4-BE49-F238E27FC236}">
                <a16:creationId xmlns:a16="http://schemas.microsoft.com/office/drawing/2014/main" id="{BCE4D62B-4C11-4F53-1486-6E65BA105C28}"/>
              </a:ext>
            </a:extLst>
          </p:cNvPr>
          <p:cNvPicPr>
            <a:picLocks noChangeAspect="1"/>
          </p:cNvPicPr>
          <p:nvPr/>
        </p:nvPicPr>
        <p:blipFill rotWithShape="1">
          <a:blip r:embed="rId11"/>
          <a:srcRect l="17387" t="33227" r="16794" b="32368"/>
          <a:stretch/>
        </p:blipFill>
        <p:spPr>
          <a:xfrm>
            <a:off x="1913231" y="1999787"/>
            <a:ext cx="2917321" cy="1077590"/>
          </a:xfrm>
          <a:prstGeom prst="rect">
            <a:avLst/>
          </a:prstGeom>
        </p:spPr>
      </p:pic>
    </p:spTree>
    <p:extLst>
      <p:ext uri="{BB962C8B-B14F-4D97-AF65-F5344CB8AC3E}">
        <p14:creationId xmlns:p14="http://schemas.microsoft.com/office/powerpoint/2010/main" val="1584106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D24A6F4-B6C2-8B61-BAFD-6DD50577BECA}"/>
              </a:ext>
            </a:extLst>
          </p:cNvPr>
          <p:cNvSpPr/>
          <p:nvPr/>
        </p:nvSpPr>
        <p:spPr>
          <a:xfrm>
            <a:off x="1536300" y="1621499"/>
            <a:ext cx="5094826" cy="481186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3" name="Rectangle 32">
            <a:extLst>
              <a:ext uri="{FF2B5EF4-FFF2-40B4-BE49-F238E27FC236}">
                <a16:creationId xmlns:a16="http://schemas.microsoft.com/office/drawing/2014/main" id="{C468A105-9BFF-3349-2719-2B2391ED47E1}"/>
              </a:ext>
            </a:extLst>
          </p:cNvPr>
          <p:cNvSpPr/>
          <p:nvPr/>
        </p:nvSpPr>
        <p:spPr>
          <a:xfrm>
            <a:off x="6626863" y="1621499"/>
            <a:ext cx="4929369" cy="48118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ATA 1957 </a:t>
            </a:r>
            <a:r>
              <a:rPr lang="tr-TR" dirty="0" err="1">
                <a:latin typeface="Helvetica Neue" panose="02000503000000020004" pitchFamily="2" charset="0"/>
                <a:ea typeface="Helvetica Neue" panose="02000503000000020004" pitchFamily="2" charset="0"/>
                <a:cs typeface="Helvetica Neue" panose="02000503000000020004" pitchFamily="2" charset="0"/>
              </a:rPr>
              <a:t>Store</a:t>
            </a:r>
            <a:r>
              <a:rPr lang="tr-TR" dirty="0">
                <a:latin typeface="Helvetica Neue" panose="02000503000000020004" pitchFamily="2" charset="0"/>
                <a:ea typeface="Helvetica Neue" panose="02000503000000020004" pitchFamily="2" charset="0"/>
                <a:cs typeface="Helvetica Neue" panose="02000503000000020004" pitchFamily="2" charset="0"/>
              </a:rPr>
              <a:t> </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TextBox 1">
            <a:extLst>
              <a:ext uri="{FF2B5EF4-FFF2-40B4-BE49-F238E27FC236}">
                <a16:creationId xmlns:a16="http://schemas.microsoft.com/office/drawing/2014/main" id="{08FCC4E5-7A91-A0D9-3FE8-EDBC61C45708}"/>
              </a:ext>
            </a:extLst>
          </p:cNvPr>
          <p:cNvSpPr txBox="1"/>
          <p:nvPr/>
        </p:nvSpPr>
        <p:spPr>
          <a:xfrm>
            <a:off x="1980063" y="2258101"/>
            <a:ext cx="4077882" cy="2200602"/>
          </a:xfrm>
          <a:prstGeom prst="rect">
            <a:avLst/>
          </a:prstGeom>
          <a:noFill/>
        </p:spPr>
        <p:txBody>
          <a:bodyPr wrap="square" rtlCol="0">
            <a:spAutoFit/>
          </a:bodyPr>
          <a:lstStyle/>
          <a:p>
            <a:pPr>
              <a:spcAft>
                <a:spcPts val="600"/>
              </a:spcAft>
            </a:pPr>
            <a:r>
              <a:rPr lang="tr-TR" sz="1600" dirty="0">
                <a:solidFill>
                  <a:schemeClr val="bg1"/>
                </a:solidFill>
                <a:effectLst/>
                <a:latin typeface="Helvetica Neue Light" panose="02000403000000020004" pitchFamily="2" charset="0"/>
                <a:ea typeface="Helvetica Neue Light" panose="02000403000000020004" pitchFamily="2" charset="0"/>
              </a:rPr>
              <a:t>Öğrencilerimiz Ata </a:t>
            </a:r>
            <a:r>
              <a:rPr lang="tr-TR" sz="1600" dirty="0" err="1">
                <a:solidFill>
                  <a:schemeClr val="bg1"/>
                </a:solidFill>
                <a:effectLst/>
                <a:latin typeface="Helvetica Neue Light" panose="02000403000000020004" pitchFamily="2" charset="0"/>
                <a:ea typeface="Helvetica Neue Light" panose="02000403000000020004" pitchFamily="2" charset="0"/>
              </a:rPr>
              <a:t>Store</a:t>
            </a:r>
            <a:r>
              <a:rPr lang="tr-TR" sz="1600" dirty="0">
                <a:solidFill>
                  <a:schemeClr val="bg1"/>
                </a:solidFill>
                <a:effectLst/>
                <a:latin typeface="Helvetica Neue Light" panose="02000403000000020004" pitchFamily="2" charset="0"/>
                <a:ea typeface="Helvetica Neue Light" panose="02000403000000020004" pitchFamily="2" charset="0"/>
              </a:rPr>
              <a:t> Mağazasından </a:t>
            </a:r>
            <a:r>
              <a:rPr lang="tr-TR" sz="1600" dirty="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Atatürk Üniversitesi </a:t>
            </a:r>
            <a:r>
              <a:rPr lang="tr-TR" sz="1600" dirty="0">
                <a:solidFill>
                  <a:schemeClr val="bg1"/>
                </a:solidFill>
                <a:effectLst/>
                <a:latin typeface="Helvetica Neue Light" panose="02000403000000020004" pitchFamily="2" charset="0"/>
                <a:ea typeface="Helvetica Neue Light" panose="02000403000000020004" pitchFamily="2" charset="0"/>
              </a:rPr>
              <a:t>logolu </a:t>
            </a:r>
          </a:p>
          <a:p>
            <a:pPr marL="285750" indent="-285750">
              <a:spcAft>
                <a:spcPts val="600"/>
              </a:spcAft>
              <a:buFont typeface="Wingdings" pitchFamily="2" charset="2"/>
              <a:buChar char="§"/>
            </a:pPr>
            <a:r>
              <a:rPr lang="tr-TR" sz="1600" dirty="0">
                <a:solidFill>
                  <a:schemeClr val="bg1"/>
                </a:solidFill>
                <a:latin typeface="Helvetica Neue Light" panose="02000403000000020004" pitchFamily="2" charset="0"/>
                <a:ea typeface="Helvetica Neue Light" panose="02000403000000020004" pitchFamily="2" charset="0"/>
              </a:rPr>
              <a:t>t</a:t>
            </a:r>
            <a:r>
              <a:rPr lang="tr-TR" sz="1600" dirty="0">
                <a:solidFill>
                  <a:schemeClr val="bg1"/>
                </a:solidFill>
                <a:effectLst/>
                <a:latin typeface="Helvetica Neue Light" panose="02000403000000020004" pitchFamily="2" charset="0"/>
                <a:ea typeface="Helvetica Neue Light" panose="02000403000000020004" pitchFamily="2" charset="0"/>
              </a:rPr>
              <a:t>işört</a:t>
            </a:r>
            <a:endParaRPr lang="tr-TR" sz="1600" dirty="0">
              <a:solidFill>
                <a:schemeClr val="bg1"/>
              </a:solidFill>
              <a:latin typeface="Helvetica Neue Light" panose="02000403000000020004" pitchFamily="2" charset="0"/>
              <a:ea typeface="Helvetica Neue Light" panose="02000403000000020004" pitchFamily="2" charset="0"/>
            </a:endParaRPr>
          </a:p>
          <a:p>
            <a:pPr marL="285750" indent="-285750">
              <a:spcAft>
                <a:spcPts val="600"/>
              </a:spcAft>
              <a:buFont typeface="Wingdings" pitchFamily="2" charset="2"/>
              <a:buChar char="§"/>
            </a:pPr>
            <a:r>
              <a:rPr lang="tr-TR" sz="1600" dirty="0" err="1">
                <a:solidFill>
                  <a:schemeClr val="bg1"/>
                </a:solidFill>
                <a:latin typeface="Helvetica Neue Light" panose="02000403000000020004" pitchFamily="2" charset="0"/>
                <a:ea typeface="Helvetica Neue Light" panose="02000403000000020004" pitchFamily="2" charset="0"/>
              </a:rPr>
              <a:t>s</a:t>
            </a:r>
            <a:r>
              <a:rPr lang="tr-TR" sz="1600" dirty="0" err="1">
                <a:solidFill>
                  <a:schemeClr val="bg1"/>
                </a:solidFill>
                <a:effectLst/>
                <a:latin typeface="Helvetica Neue Light" panose="02000403000000020004" pitchFamily="2" charset="0"/>
                <a:ea typeface="Helvetica Neue Light" panose="02000403000000020004" pitchFamily="2" charset="0"/>
              </a:rPr>
              <a:t>weatshirt</a:t>
            </a:r>
            <a:endParaRPr lang="tr-TR" sz="1600" dirty="0">
              <a:solidFill>
                <a:schemeClr val="bg1"/>
              </a:solidFill>
              <a:effectLst/>
              <a:latin typeface="Helvetica Neue Light" panose="02000403000000020004" pitchFamily="2" charset="0"/>
              <a:ea typeface="Helvetica Neue Light" panose="02000403000000020004" pitchFamily="2" charset="0"/>
            </a:endParaRPr>
          </a:p>
          <a:p>
            <a:pPr marL="285750" indent="-285750">
              <a:spcAft>
                <a:spcPts val="600"/>
              </a:spcAft>
              <a:buFont typeface="Wingdings" pitchFamily="2" charset="2"/>
              <a:buChar char="§"/>
            </a:pPr>
            <a:r>
              <a:rPr lang="tr-TR" sz="1600" dirty="0">
                <a:solidFill>
                  <a:schemeClr val="bg1"/>
                </a:solidFill>
                <a:latin typeface="Helvetica Neue Light" panose="02000403000000020004" pitchFamily="2" charset="0"/>
                <a:ea typeface="Helvetica Neue Light" panose="02000403000000020004" pitchFamily="2" charset="0"/>
              </a:rPr>
              <a:t>k</a:t>
            </a:r>
            <a:r>
              <a:rPr lang="tr-TR" sz="1600" dirty="0">
                <a:solidFill>
                  <a:schemeClr val="bg1"/>
                </a:solidFill>
                <a:effectLst/>
                <a:latin typeface="Helvetica Neue Light" panose="02000403000000020004" pitchFamily="2" charset="0"/>
                <a:ea typeface="Helvetica Neue Light" panose="02000403000000020004" pitchFamily="2" charset="0"/>
              </a:rPr>
              <a:t>upa</a:t>
            </a:r>
            <a:endParaRPr lang="tr-TR" sz="1600" dirty="0">
              <a:solidFill>
                <a:schemeClr val="bg1"/>
              </a:solidFill>
              <a:latin typeface="Helvetica Neue Light" panose="02000403000000020004" pitchFamily="2" charset="0"/>
              <a:ea typeface="Helvetica Neue Light" panose="02000403000000020004" pitchFamily="2" charset="0"/>
            </a:endParaRPr>
          </a:p>
          <a:p>
            <a:pPr marL="285750" indent="-285750">
              <a:spcAft>
                <a:spcPts val="600"/>
              </a:spcAft>
              <a:buFont typeface="Wingdings" pitchFamily="2" charset="2"/>
              <a:buChar char="§"/>
            </a:pPr>
            <a:r>
              <a:rPr lang="tr-TR" sz="1600" dirty="0">
                <a:solidFill>
                  <a:schemeClr val="bg1"/>
                </a:solidFill>
                <a:effectLst/>
                <a:latin typeface="Helvetica Neue Light" panose="02000403000000020004" pitchFamily="2" charset="0"/>
                <a:ea typeface="Helvetica Neue Light" panose="02000403000000020004" pitchFamily="2" charset="0"/>
              </a:rPr>
              <a:t>anahtarlık vb. </a:t>
            </a:r>
          </a:p>
          <a:p>
            <a:pPr>
              <a:spcAft>
                <a:spcPts val="600"/>
              </a:spcAft>
            </a:pPr>
            <a:r>
              <a:rPr lang="tr-TR" sz="1600" dirty="0">
                <a:solidFill>
                  <a:schemeClr val="bg1"/>
                </a:solidFill>
                <a:effectLst/>
                <a:latin typeface="Helvetica Neue Light" panose="02000403000000020004" pitchFamily="2" charset="0"/>
                <a:ea typeface="Helvetica Neue Light" panose="02000403000000020004" pitchFamily="2" charset="0"/>
              </a:rPr>
              <a:t>birçok hatıra ürünü satın alabilmektedirler.</a:t>
            </a:r>
            <a:endParaRPr lang="tr-TR" sz="16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4" name="TextBox 3">
            <a:extLst>
              <a:ext uri="{FF2B5EF4-FFF2-40B4-BE49-F238E27FC236}">
                <a16:creationId xmlns:a16="http://schemas.microsoft.com/office/drawing/2014/main" id="{9D4082A0-984C-B94C-37EF-96EEB0F3E742}"/>
              </a:ext>
            </a:extLst>
          </p:cNvPr>
          <p:cNvSpPr txBox="1"/>
          <p:nvPr/>
        </p:nvSpPr>
        <p:spPr>
          <a:xfrm>
            <a:off x="15618940" y="7129358"/>
            <a:ext cx="184731" cy="369332"/>
          </a:xfrm>
          <a:prstGeom prst="rect">
            <a:avLst/>
          </a:prstGeom>
          <a:solidFill>
            <a:schemeClr val="bg1"/>
          </a:solidFill>
        </p:spPr>
        <p:txBody>
          <a:bodyPr wrap="none" rtlCol="0">
            <a:spAutoFit/>
          </a:bodyPr>
          <a:lstStyle/>
          <a:p>
            <a:endParaRPr lang="tr-TR" dirty="0"/>
          </a:p>
        </p:txBody>
      </p:sp>
      <p:pic>
        <p:nvPicPr>
          <p:cNvPr id="6" name="Picture 5">
            <a:extLst>
              <a:ext uri="{FF2B5EF4-FFF2-40B4-BE49-F238E27FC236}">
                <a16:creationId xmlns:a16="http://schemas.microsoft.com/office/drawing/2014/main" id="{978356A6-CABD-C4F6-E7AD-88899FD54595}"/>
              </a:ext>
            </a:extLst>
          </p:cNvPr>
          <p:cNvPicPr>
            <a:picLocks noChangeAspect="1"/>
          </p:cNvPicPr>
          <p:nvPr/>
        </p:nvPicPr>
        <p:blipFill rotWithShape="1">
          <a:blip r:embed="rId3"/>
          <a:srcRect l="70064" b="29662"/>
          <a:stretch/>
        </p:blipFill>
        <p:spPr>
          <a:xfrm>
            <a:off x="6908861" y="1955951"/>
            <a:ext cx="1757514" cy="275122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A3D60D8-E618-3155-68C0-15194487B5CC}"/>
              </a:ext>
            </a:extLst>
          </p:cNvPr>
          <p:cNvPicPr>
            <a:picLocks noChangeAspect="1"/>
          </p:cNvPicPr>
          <p:nvPr/>
        </p:nvPicPr>
        <p:blipFill rotWithShape="1">
          <a:blip r:embed="rId4"/>
          <a:srcRect r="50294"/>
          <a:stretch/>
        </p:blipFill>
        <p:spPr>
          <a:xfrm>
            <a:off x="8944110" y="3033169"/>
            <a:ext cx="2351561" cy="3151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6015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D24A6F4-B6C2-8B61-BAFD-6DD50577BECA}"/>
              </a:ext>
            </a:extLst>
          </p:cNvPr>
          <p:cNvSpPr/>
          <p:nvPr/>
        </p:nvSpPr>
        <p:spPr>
          <a:xfrm>
            <a:off x="1536300" y="1621499"/>
            <a:ext cx="5094826" cy="48118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bg1"/>
              </a:solidFill>
            </a:endParaRPr>
          </a:p>
        </p:txBody>
      </p:sp>
      <p:sp>
        <p:nvSpPr>
          <p:cNvPr id="33" name="Rectangle 32">
            <a:extLst>
              <a:ext uri="{FF2B5EF4-FFF2-40B4-BE49-F238E27FC236}">
                <a16:creationId xmlns:a16="http://schemas.microsoft.com/office/drawing/2014/main" id="{C468A105-9BFF-3349-2719-2B2391ED47E1}"/>
              </a:ext>
            </a:extLst>
          </p:cNvPr>
          <p:cNvSpPr/>
          <p:nvPr/>
        </p:nvSpPr>
        <p:spPr>
          <a:xfrm>
            <a:off x="6626863" y="1621499"/>
            <a:ext cx="4929369" cy="48118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Giy &amp; Çık Mağazası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TextBox 1">
            <a:extLst>
              <a:ext uri="{FF2B5EF4-FFF2-40B4-BE49-F238E27FC236}">
                <a16:creationId xmlns:a16="http://schemas.microsoft.com/office/drawing/2014/main" id="{08FCC4E5-7A91-A0D9-3FE8-EDBC61C45708}"/>
              </a:ext>
            </a:extLst>
          </p:cNvPr>
          <p:cNvSpPr txBox="1"/>
          <p:nvPr/>
        </p:nvSpPr>
        <p:spPr>
          <a:xfrm>
            <a:off x="2015726" y="2140403"/>
            <a:ext cx="4032239" cy="3508653"/>
          </a:xfrm>
          <a:prstGeom prst="rect">
            <a:avLst/>
          </a:prstGeom>
          <a:noFill/>
        </p:spPr>
        <p:txBody>
          <a:bodyPr wrap="square" rtlCol="0">
            <a:spAutoFit/>
          </a:bodyPr>
          <a:lstStyle/>
          <a:p>
            <a:pPr>
              <a:spcAft>
                <a:spcPts val="600"/>
              </a:spcAft>
            </a:pPr>
            <a:r>
              <a:rPr lang="tr-TR" sz="1600" dirty="0">
                <a:solidFill>
                  <a:schemeClr val="bg1"/>
                </a:solidFill>
                <a:latin typeface="Helvetica Neue Light" panose="02000403000000020004" pitchFamily="2" charset="0"/>
                <a:ea typeface="Helvetica Neue Light" panose="02000403000000020004" pitchFamily="2" charset="0"/>
              </a:rPr>
              <a:t>Üniversitemizdeki ihtiyaç sahibi öğrencilerin ihtiyaçlarını karşılamalarına katkı sağlamayı hedeflemektedir.</a:t>
            </a:r>
          </a:p>
          <a:p>
            <a:pPr marL="285750" indent="-285750">
              <a:spcAft>
                <a:spcPts val="600"/>
              </a:spcAft>
              <a:buFont typeface="Wingdings" pitchFamily="2" charset="2"/>
              <a:buChar char="§"/>
            </a:pPr>
            <a:r>
              <a:rPr lang="tr-TR" sz="1600" dirty="0">
                <a:solidFill>
                  <a:schemeClr val="bg1"/>
                </a:solidFill>
                <a:latin typeface="Helvetica Neue Light" panose="02000403000000020004" pitchFamily="2" charset="0"/>
                <a:ea typeface="Helvetica Neue Light" panose="02000403000000020004" pitchFamily="2" charset="0"/>
              </a:rPr>
              <a:t>Ç</a:t>
            </a:r>
            <a:r>
              <a:rPr lang="tr-TR" sz="1600" dirty="0">
                <a:solidFill>
                  <a:schemeClr val="bg1"/>
                </a:solidFill>
                <a:effectLst/>
                <a:latin typeface="Helvetica Neue Light" panose="02000403000000020004" pitchFamily="2" charset="0"/>
                <a:ea typeface="Helvetica Neue Light" panose="02000403000000020004" pitchFamily="2" charset="0"/>
              </a:rPr>
              <a:t>eşitli firmalar tarafından teslim edilen yeni ürünler</a:t>
            </a:r>
          </a:p>
          <a:p>
            <a:pPr marL="285750" indent="-285750">
              <a:spcAft>
                <a:spcPts val="600"/>
              </a:spcAft>
              <a:buFont typeface="Wingdings" pitchFamily="2" charset="2"/>
              <a:buChar char="§"/>
            </a:pPr>
            <a:r>
              <a:rPr lang="tr-TR" sz="1600" dirty="0">
                <a:solidFill>
                  <a:schemeClr val="bg1"/>
                </a:solidFill>
                <a:effectLst/>
                <a:latin typeface="Helvetica Neue Light" panose="02000403000000020004" pitchFamily="2" charset="0"/>
                <a:ea typeface="Helvetica Neue Light" panose="02000403000000020004" pitchFamily="2" charset="0"/>
              </a:rPr>
              <a:t>az kullanılmış veya kullanılmamış kıyafetler</a:t>
            </a:r>
          </a:p>
          <a:p>
            <a:pPr marL="285750" indent="-285750">
              <a:spcAft>
                <a:spcPts val="600"/>
              </a:spcAft>
              <a:buFont typeface="Wingdings" pitchFamily="2" charset="2"/>
              <a:buChar char="§"/>
            </a:pPr>
            <a:r>
              <a:rPr lang="tr-TR" sz="1600" dirty="0">
                <a:solidFill>
                  <a:schemeClr val="bg1"/>
                </a:solidFill>
                <a:effectLst/>
                <a:latin typeface="Helvetica Neue Light" panose="02000403000000020004" pitchFamily="2" charset="0"/>
                <a:ea typeface="Helvetica Neue Light" panose="02000403000000020004" pitchFamily="2" charset="0"/>
              </a:rPr>
              <a:t>kitaplar</a:t>
            </a:r>
          </a:p>
          <a:p>
            <a:pPr marL="285750" indent="-285750">
              <a:spcAft>
                <a:spcPts val="600"/>
              </a:spcAft>
              <a:buFont typeface="Wingdings" pitchFamily="2" charset="2"/>
              <a:buChar char="§"/>
            </a:pPr>
            <a:r>
              <a:rPr lang="tr-TR" sz="1600" dirty="0">
                <a:solidFill>
                  <a:schemeClr val="bg1"/>
                </a:solidFill>
                <a:effectLst/>
                <a:latin typeface="Helvetica Neue Light" panose="02000403000000020004" pitchFamily="2" charset="0"/>
                <a:ea typeface="Helvetica Neue Light" panose="02000403000000020004" pitchFamily="2" charset="0"/>
              </a:rPr>
              <a:t>aksesuarlar </a:t>
            </a:r>
          </a:p>
          <a:p>
            <a:pPr marL="285750" indent="-285750">
              <a:spcAft>
                <a:spcPts val="600"/>
              </a:spcAft>
              <a:buFont typeface="Wingdings" pitchFamily="2" charset="2"/>
              <a:buChar char="§"/>
            </a:pPr>
            <a:r>
              <a:rPr lang="tr-TR" sz="1600" dirty="0">
                <a:solidFill>
                  <a:schemeClr val="bg1"/>
                </a:solidFill>
                <a:effectLst/>
                <a:latin typeface="Helvetica Neue Light" panose="02000403000000020004" pitchFamily="2" charset="0"/>
                <a:ea typeface="Helvetica Neue Light" panose="02000403000000020004" pitchFamily="2" charset="0"/>
              </a:rPr>
              <a:t>ayakkabı ve çantalar</a:t>
            </a:r>
            <a:endParaRPr lang="tr-TR" sz="1600" dirty="0">
              <a:solidFill>
                <a:schemeClr val="bg1"/>
              </a:solidFill>
              <a:latin typeface="Helvetica Neue Light" panose="02000403000000020004" pitchFamily="2" charset="0"/>
              <a:ea typeface="Helvetica Neue Light" panose="02000403000000020004" pitchFamily="2" charset="0"/>
            </a:endParaRPr>
          </a:p>
          <a:p>
            <a:pPr>
              <a:spcAft>
                <a:spcPts val="600"/>
              </a:spcAft>
            </a:pPr>
            <a:r>
              <a:rPr lang="tr-TR" sz="1600" dirty="0">
                <a:solidFill>
                  <a:schemeClr val="bg1"/>
                </a:solidFill>
                <a:effectLst/>
                <a:latin typeface="Helvetica Neue Light" panose="02000403000000020004" pitchFamily="2" charset="0"/>
                <a:ea typeface="Helvetica Neue Light" panose="02000403000000020004" pitchFamily="2" charset="0"/>
              </a:rPr>
              <a:t>ihtiyaç sahibi öğrencilerin kullanımına sunulmaktadır.</a:t>
            </a:r>
            <a:endParaRPr lang="tr-TR" sz="16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4" name="TextBox 3">
            <a:extLst>
              <a:ext uri="{FF2B5EF4-FFF2-40B4-BE49-F238E27FC236}">
                <a16:creationId xmlns:a16="http://schemas.microsoft.com/office/drawing/2014/main" id="{9D4082A0-984C-B94C-37EF-96EEB0F3E742}"/>
              </a:ext>
            </a:extLst>
          </p:cNvPr>
          <p:cNvSpPr txBox="1"/>
          <p:nvPr/>
        </p:nvSpPr>
        <p:spPr>
          <a:xfrm>
            <a:off x="15618940" y="7129358"/>
            <a:ext cx="184731" cy="369332"/>
          </a:xfrm>
          <a:prstGeom prst="rect">
            <a:avLst/>
          </a:prstGeom>
          <a:solidFill>
            <a:schemeClr val="bg1"/>
          </a:solidFill>
        </p:spPr>
        <p:txBody>
          <a:bodyPr wrap="none" rtlCol="0">
            <a:spAutoFit/>
          </a:bodyPr>
          <a:lstStyle/>
          <a:p>
            <a:endParaRPr lang="tr-TR" dirty="0"/>
          </a:p>
        </p:txBody>
      </p:sp>
      <p:pic>
        <p:nvPicPr>
          <p:cNvPr id="6" name="Picture 5">
            <a:extLst>
              <a:ext uri="{FF2B5EF4-FFF2-40B4-BE49-F238E27FC236}">
                <a16:creationId xmlns:a16="http://schemas.microsoft.com/office/drawing/2014/main" id="{2CAE46CA-C1BA-1A3F-0EFA-7A96C9D4B9FD}"/>
              </a:ext>
            </a:extLst>
          </p:cNvPr>
          <p:cNvPicPr>
            <a:picLocks noChangeAspect="1"/>
          </p:cNvPicPr>
          <p:nvPr/>
        </p:nvPicPr>
        <p:blipFill rotWithShape="1">
          <a:blip r:embed="rId3"/>
          <a:srcRect l="38133" t="22820" r="1675" b="6796"/>
          <a:stretch/>
        </p:blipFill>
        <p:spPr>
          <a:xfrm>
            <a:off x="7038792" y="3342482"/>
            <a:ext cx="1786497" cy="117306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A27D3D07-325B-5F7B-547B-CEA99CAAB421}"/>
              </a:ext>
            </a:extLst>
          </p:cNvPr>
          <p:cNvPicPr>
            <a:picLocks noChangeAspect="1"/>
          </p:cNvPicPr>
          <p:nvPr/>
        </p:nvPicPr>
        <p:blipFill rotWithShape="1">
          <a:blip r:embed="rId4"/>
          <a:srcRect l="50110"/>
          <a:stretch/>
        </p:blipFill>
        <p:spPr>
          <a:xfrm>
            <a:off x="9322381" y="2283408"/>
            <a:ext cx="2035603" cy="2291183"/>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31243C07-0C89-B901-3B78-5303FC688099}"/>
              </a:ext>
            </a:extLst>
          </p:cNvPr>
          <p:cNvPicPr>
            <a:picLocks noChangeAspect="1"/>
          </p:cNvPicPr>
          <p:nvPr/>
        </p:nvPicPr>
        <p:blipFill rotWithShape="1">
          <a:blip r:embed="rId5"/>
          <a:srcRect l="13166"/>
          <a:stretch/>
        </p:blipFill>
        <p:spPr>
          <a:xfrm>
            <a:off x="6961307" y="1833406"/>
            <a:ext cx="2162826" cy="1398653"/>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975C095C-3E35-FB8B-A8A7-103F23479347}"/>
              </a:ext>
            </a:extLst>
          </p:cNvPr>
          <p:cNvPicPr>
            <a:picLocks noChangeAspect="1"/>
          </p:cNvPicPr>
          <p:nvPr/>
        </p:nvPicPr>
        <p:blipFill>
          <a:blip r:embed="rId6"/>
          <a:stretch>
            <a:fillRect/>
          </a:stretch>
        </p:blipFill>
        <p:spPr>
          <a:xfrm>
            <a:off x="8825947" y="4891884"/>
            <a:ext cx="2348952" cy="1319027"/>
          </a:xfrm>
          <a:prstGeom prst="rect">
            <a:avLst/>
          </a:prstGeom>
          <a:ln>
            <a:noFill/>
          </a:ln>
          <a:effectLst>
            <a:outerShdw blurRad="292100" dist="139700" dir="2700000" algn="tl" rotWithShape="0">
              <a:srgbClr val="333333">
                <a:alpha val="65000"/>
              </a:srgbClr>
            </a:outerShdw>
          </a:effectLst>
        </p:spPr>
      </p:pic>
      <p:pic>
        <p:nvPicPr>
          <p:cNvPr id="27" name="Picture 26">
            <a:extLst>
              <a:ext uri="{FF2B5EF4-FFF2-40B4-BE49-F238E27FC236}">
                <a16:creationId xmlns:a16="http://schemas.microsoft.com/office/drawing/2014/main" id="{52AEAE2D-3AB0-FDA9-FF34-EC886AA2900E}"/>
              </a:ext>
            </a:extLst>
          </p:cNvPr>
          <p:cNvPicPr>
            <a:picLocks noChangeAspect="1"/>
          </p:cNvPicPr>
          <p:nvPr/>
        </p:nvPicPr>
        <p:blipFill rotWithShape="1">
          <a:blip r:embed="rId7"/>
          <a:srcRect r="53246"/>
          <a:stretch/>
        </p:blipFill>
        <p:spPr>
          <a:xfrm>
            <a:off x="7127560" y="4625974"/>
            <a:ext cx="1332958" cy="16009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8644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D24A6F4-B6C2-8B61-BAFD-6DD50577BECA}"/>
              </a:ext>
            </a:extLst>
          </p:cNvPr>
          <p:cNvSpPr/>
          <p:nvPr/>
        </p:nvSpPr>
        <p:spPr>
          <a:xfrm>
            <a:off x="1536300" y="1621499"/>
            <a:ext cx="5094826" cy="48118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bg1"/>
              </a:solidFill>
            </a:endParaRPr>
          </a:p>
        </p:txBody>
      </p:sp>
      <p:sp>
        <p:nvSpPr>
          <p:cNvPr id="33" name="Rectangle 32">
            <a:extLst>
              <a:ext uri="{FF2B5EF4-FFF2-40B4-BE49-F238E27FC236}">
                <a16:creationId xmlns:a16="http://schemas.microsoft.com/office/drawing/2014/main" id="{C468A105-9BFF-3349-2719-2B2391ED47E1}"/>
              </a:ext>
            </a:extLst>
          </p:cNvPr>
          <p:cNvSpPr/>
          <p:nvPr/>
        </p:nvSpPr>
        <p:spPr>
          <a:xfrm>
            <a:off x="6626863" y="1621499"/>
            <a:ext cx="4929369" cy="48118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Acil Durum &amp; Sağlık Randevuları için İletişim</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9D4082A0-984C-B94C-37EF-96EEB0F3E742}"/>
              </a:ext>
            </a:extLst>
          </p:cNvPr>
          <p:cNvSpPr txBox="1"/>
          <p:nvPr/>
        </p:nvSpPr>
        <p:spPr>
          <a:xfrm>
            <a:off x="15618940" y="7129358"/>
            <a:ext cx="184731" cy="369332"/>
          </a:xfrm>
          <a:prstGeom prst="rect">
            <a:avLst/>
          </a:prstGeom>
          <a:solidFill>
            <a:schemeClr val="bg1"/>
          </a:solidFill>
        </p:spPr>
        <p:txBody>
          <a:bodyPr wrap="none" rtlCol="0">
            <a:spAutoFit/>
          </a:bodyPr>
          <a:lstStyle/>
          <a:p>
            <a:endParaRPr lang="tr-TR" dirty="0"/>
          </a:p>
        </p:txBody>
      </p:sp>
      <p:sp>
        <p:nvSpPr>
          <p:cNvPr id="3" name="TextBox 2">
            <a:extLst>
              <a:ext uri="{FF2B5EF4-FFF2-40B4-BE49-F238E27FC236}">
                <a16:creationId xmlns:a16="http://schemas.microsoft.com/office/drawing/2014/main" id="{0E2A8E75-4D94-FCBF-4542-E34E71BD06E4}"/>
              </a:ext>
            </a:extLst>
          </p:cNvPr>
          <p:cNvSpPr txBox="1"/>
          <p:nvPr/>
        </p:nvSpPr>
        <p:spPr>
          <a:xfrm>
            <a:off x="1975075" y="1994191"/>
            <a:ext cx="3865269" cy="2062103"/>
          </a:xfrm>
          <a:prstGeom prst="rect">
            <a:avLst/>
          </a:prstGeom>
          <a:noFill/>
        </p:spPr>
        <p:txBody>
          <a:bodyPr wrap="square" rtlCol="0">
            <a:spAutoFit/>
          </a:bodyPr>
          <a:lstStyle/>
          <a:p>
            <a:pPr>
              <a:spcAft>
                <a:spcPts val="600"/>
              </a:spcAft>
            </a:pPr>
            <a:r>
              <a:rPr lang="tr-TR" strike="noStrike" dirty="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Merkez Kampüs:</a:t>
            </a:r>
          </a:p>
          <a:p>
            <a:pPr>
              <a:spcAft>
                <a:spcPts val="600"/>
              </a:spcAft>
            </a:pPr>
            <a:r>
              <a:rPr lang="tr-TR" strike="noStrike" dirty="0">
                <a:solidFill>
                  <a:schemeClr val="bg1"/>
                </a:solidFill>
                <a:effectLst/>
                <a:latin typeface="Helvetica Neue Light" panose="02000403000000020004" pitchFamily="2" charset="0"/>
                <a:ea typeface="Helvetica Neue Light" panose="02000403000000020004" pitchFamily="2" charset="0"/>
                <a:cs typeface="Helvetica Neue" panose="02000503000000020004" pitchFamily="2" charset="0"/>
              </a:rPr>
              <a:t>Acil durumlar için aşağıdaki numarayı arayınız.</a:t>
            </a:r>
          </a:p>
          <a:p>
            <a:pPr>
              <a:spcAft>
                <a:spcPts val="600"/>
              </a:spcAft>
            </a:pPr>
            <a:endParaRPr lang="tr-TR" strike="noStrike" dirty="0">
              <a:solidFill>
                <a:schemeClr val="bg1"/>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p>
            <a:pPr>
              <a:spcAft>
                <a:spcPts val="600"/>
              </a:spcAft>
            </a:pPr>
            <a:r>
              <a:rPr lang="tr-TR"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Kampüs Güvenlik:</a:t>
            </a:r>
            <a:endParaRPr lang="tr-TR"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a:p>
            <a:pPr>
              <a:spcAft>
                <a:spcPts val="1200"/>
              </a:spcAft>
            </a:pPr>
            <a:r>
              <a:rPr lang="tr-TR" strike="noStrike" dirty="0">
                <a:solidFill>
                  <a:schemeClr val="bg1"/>
                </a:solidFill>
                <a:effectLst/>
                <a:latin typeface="Helvetica Neue Light" panose="02000403000000020004" pitchFamily="2" charset="0"/>
                <a:ea typeface="Helvetica Neue Light" panose="02000403000000020004" pitchFamily="2" charset="0"/>
                <a:cs typeface="Helvetica Neue" panose="02000503000000020004" pitchFamily="2" charset="0"/>
              </a:rPr>
              <a:t>+90 442 231 </a:t>
            </a:r>
            <a:r>
              <a:rPr lang="tr-TR"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3333</a:t>
            </a:r>
          </a:p>
        </p:txBody>
      </p:sp>
      <p:sp>
        <p:nvSpPr>
          <p:cNvPr id="5" name="TextBox 4">
            <a:extLst>
              <a:ext uri="{FF2B5EF4-FFF2-40B4-BE49-F238E27FC236}">
                <a16:creationId xmlns:a16="http://schemas.microsoft.com/office/drawing/2014/main" id="{66D287DC-8034-F337-3CF8-433BF408D111}"/>
              </a:ext>
            </a:extLst>
          </p:cNvPr>
          <p:cNvSpPr txBox="1"/>
          <p:nvPr/>
        </p:nvSpPr>
        <p:spPr>
          <a:xfrm>
            <a:off x="6923936" y="1975106"/>
            <a:ext cx="4339485" cy="2215991"/>
          </a:xfrm>
          <a:prstGeom prst="rect">
            <a:avLst/>
          </a:prstGeom>
          <a:noFill/>
        </p:spPr>
        <p:txBody>
          <a:bodyPr wrap="square" rtlCol="0">
            <a:spAutoFit/>
          </a:bodyPr>
          <a:lstStyle/>
          <a:p>
            <a:pPr>
              <a:spcAft>
                <a:spcPts val="600"/>
              </a:spcAft>
            </a:pPr>
            <a:r>
              <a:rPr lang="tr-TR" dirty="0">
                <a:solidFill>
                  <a:schemeClr val="tx1">
                    <a:lumMod val="85000"/>
                    <a:lumOff val="1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 Hastanesi:</a:t>
            </a:r>
          </a:p>
          <a:p>
            <a:pPr>
              <a:spcAft>
                <a:spcPts val="600"/>
              </a:spcAft>
            </a:pPr>
            <a:r>
              <a:rPr lang="tr-TR"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Randevu için web sayfasını ziyaret ediniz,</a:t>
            </a:r>
          </a:p>
          <a:p>
            <a:pPr>
              <a:spcBef>
                <a:spcPts val="600"/>
              </a:spcBef>
              <a:spcAft>
                <a:spcPts val="600"/>
              </a:spcAft>
            </a:pPr>
            <a:r>
              <a:rPr lang="tr-TR" strike="noStrike" dirty="0">
                <a:solidFill>
                  <a:srgbClr val="404042"/>
                </a:solidFill>
                <a:effectLst/>
                <a:latin typeface="Helvetica Neue Light" panose="02000403000000020004" pitchFamily="2" charset="0"/>
                <a:ea typeface="Helvetica Neue Light" panose="02000403000000020004" pitchFamily="2" charset="0"/>
                <a:cs typeface="Helvetica Neue" panose="02000503000000020004" pitchFamily="2" charset="0"/>
                <a:hlinkClick r:id="rId3">
                  <a:extLst>
                    <a:ext uri="{A12FA001-AC4F-418D-AE19-62706E023703}">
                      <ahyp:hlinkClr xmlns:ahyp="http://schemas.microsoft.com/office/drawing/2018/hyperlinkcolor" val="tx"/>
                    </a:ext>
                  </a:extLst>
                </a:hlinkClick>
              </a:rPr>
              <a:t>https://hastane.atauni.edu.tr</a:t>
            </a:r>
            <a:endParaRPr lang="tr-TR"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p>
            <a:pPr>
              <a:spcAft>
                <a:spcPts val="600"/>
              </a:spcAft>
            </a:pPr>
            <a:endParaRPr lang="tr-TR" strike="noStrike" dirty="0">
              <a:solidFill>
                <a:srgbClr val="404042"/>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p>
            <a:pPr>
              <a:spcAft>
                <a:spcPts val="600"/>
              </a:spcAft>
            </a:pPr>
            <a:r>
              <a:rPr lang="tr-TR" dirty="0">
                <a:solidFill>
                  <a:schemeClr val="tx1">
                    <a:lumMod val="85000"/>
                    <a:lumOff val="1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Klinik Diş Hekimliği:</a:t>
            </a:r>
            <a:r>
              <a:rPr lang="tr-TR" dirty="0">
                <a:solidFill>
                  <a:schemeClr val="tx1">
                    <a:lumMod val="85000"/>
                    <a:lumOff val="15000"/>
                  </a:schemeClr>
                </a:solidFill>
                <a:latin typeface="Helvetica Neue Light" panose="02000403000000020004" pitchFamily="2" charset="0"/>
                <a:ea typeface="Helvetica Neue Light" panose="02000403000000020004" pitchFamily="2" charset="0"/>
                <a:cs typeface="Helvetica Neue" panose="02000503000000020004" pitchFamily="2" charset="0"/>
              </a:rPr>
              <a:t> </a:t>
            </a:r>
          </a:p>
          <a:p>
            <a:pPr>
              <a:spcAft>
                <a:spcPts val="600"/>
              </a:spcAft>
            </a:pPr>
            <a:r>
              <a:rPr lang="tr-TR" strike="noStrike" dirty="0">
                <a:solidFill>
                  <a:srgbClr val="404042"/>
                </a:solidFill>
                <a:effectLst/>
                <a:latin typeface="Helvetica Neue Light" panose="02000403000000020004" pitchFamily="2" charset="0"/>
                <a:ea typeface="Helvetica Neue Light" panose="02000403000000020004" pitchFamily="2" charset="0"/>
              </a:rPr>
              <a:t>+90 442 236 0942</a:t>
            </a:r>
            <a:endParaRPr lang="en-US" strike="noStrike" dirty="0">
              <a:solidFill>
                <a:srgbClr val="404042"/>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p:txBody>
      </p:sp>
    </p:spTree>
    <p:extLst>
      <p:ext uri="{BB962C8B-B14F-4D97-AF65-F5344CB8AC3E}">
        <p14:creationId xmlns:p14="http://schemas.microsoft.com/office/powerpoint/2010/main" val="895144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1881E384-A989-774B-9EFF-8299AF6FBB98}"/>
              </a:ext>
            </a:extLst>
          </p:cNvPr>
          <p:cNvSpPr/>
          <p:nvPr/>
        </p:nvSpPr>
        <p:spPr>
          <a:xfrm>
            <a:off x="6823587" y="4238218"/>
            <a:ext cx="4021394" cy="1760162"/>
          </a:xfrm>
          <a:prstGeom prst="round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TextBox 23">
            <a:extLst>
              <a:ext uri="{FF2B5EF4-FFF2-40B4-BE49-F238E27FC236}">
                <a16:creationId xmlns:a16="http://schemas.microsoft.com/office/drawing/2014/main" id="{692BC3EB-8D73-0044-84A2-E6260F83C0A9}"/>
              </a:ext>
            </a:extLst>
          </p:cNvPr>
          <p:cNvSpPr txBox="1"/>
          <p:nvPr/>
        </p:nvSpPr>
        <p:spPr>
          <a:xfrm>
            <a:off x="4637106" y="1903315"/>
            <a:ext cx="5269134" cy="1077218"/>
          </a:xfrm>
          <a:prstGeom prst="rect">
            <a:avLst/>
          </a:prstGeom>
          <a:noFill/>
        </p:spPr>
        <p:txBody>
          <a:bodyPr wrap="square" rtlCol="0">
            <a:spAutoFit/>
          </a:bodyPr>
          <a:lstStyle/>
          <a:p>
            <a:r>
              <a:rPr lang="tr-TR" sz="16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Dekan</a:t>
            </a:r>
            <a:r>
              <a:rPr lang="tr-TR" sz="16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bir fakültede bulunan ve en fazla yetkiye sahip olan yöneticidir. Görev ve sorumlulukları fakülte kurullarına başkanlık etmek, fakülte kurullarının kararlarını uygulamak ve fakülte birimleri arasında düzenli çalışmayı sağlamaktır. </a:t>
            </a: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Fakülte Yönetimi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1" name="Rectangle 20">
            <a:extLst>
              <a:ext uri="{FF2B5EF4-FFF2-40B4-BE49-F238E27FC236}">
                <a16:creationId xmlns:a16="http://schemas.microsoft.com/office/drawing/2014/main" id="{3DBE6913-89A2-0148-9771-FE8E1A5C3B03}"/>
              </a:ext>
            </a:extLst>
          </p:cNvPr>
          <p:cNvSpPr/>
          <p:nvPr/>
        </p:nvSpPr>
        <p:spPr>
          <a:xfrm flipV="1">
            <a:off x="1581341" y="4045978"/>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3" name="Rectangle 22">
            <a:extLst>
              <a:ext uri="{FF2B5EF4-FFF2-40B4-BE49-F238E27FC236}">
                <a16:creationId xmlns:a16="http://schemas.microsoft.com/office/drawing/2014/main" id="{0207C67E-B35F-C247-8C9A-66AC950CBF50}"/>
              </a:ext>
            </a:extLst>
          </p:cNvPr>
          <p:cNvSpPr/>
          <p:nvPr/>
        </p:nvSpPr>
        <p:spPr>
          <a:xfrm>
            <a:off x="1308198" y="3231513"/>
            <a:ext cx="2546430" cy="623248"/>
          </a:xfrm>
          <a:prstGeom prst="rect">
            <a:avLst/>
          </a:prstGeom>
        </p:spPr>
        <p:txBody>
          <a:bodyPr wrap="square">
            <a:spAutoFit/>
          </a:bodyPr>
          <a:lstStyle/>
          <a:p>
            <a:pPr algn="ctr"/>
            <a:r>
              <a:rPr lang="tr-TR" sz="1100" b="1" noProof="1">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rPr>
              <a:t>Dekan</a:t>
            </a:r>
            <a:endParaRPr lang="tr-TR" sz="11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spcAft>
                <a:spcPts val="300"/>
              </a:spcAft>
            </a:pPr>
            <a:r>
              <a:rPr lang="tr-TR" sz="11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Prof. Dr. Vedat Kaya </a:t>
            </a:r>
          </a:p>
          <a:p>
            <a:pPr algn="ctr">
              <a:spcAft>
                <a:spcPts val="300"/>
              </a:spcAft>
            </a:pPr>
            <a:r>
              <a:rPr lang="tr-TR" sz="10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İktisat</a:t>
            </a:r>
          </a:p>
        </p:txBody>
      </p:sp>
      <p:sp>
        <p:nvSpPr>
          <p:cNvPr id="25" name="Rectangle 24">
            <a:extLst>
              <a:ext uri="{FF2B5EF4-FFF2-40B4-BE49-F238E27FC236}">
                <a16:creationId xmlns:a16="http://schemas.microsoft.com/office/drawing/2014/main" id="{C6CFB6A6-0F9C-C345-BCB2-AA41177F063A}"/>
              </a:ext>
            </a:extLst>
          </p:cNvPr>
          <p:cNvSpPr/>
          <p:nvPr/>
        </p:nvSpPr>
        <p:spPr>
          <a:xfrm>
            <a:off x="1574234" y="5594436"/>
            <a:ext cx="1867215" cy="784830"/>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Dekan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Doç. Dr. Duygu Fındık-</a:t>
            </a:r>
            <a:r>
              <a:rPr lang="tr-TR" sz="900" dirty="0" err="1">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Coşkunçay</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Yönetim Bilişim Sistemleri</a:t>
            </a:r>
            <a:endParaRPr lang="tr-TR" sz="900" dirty="0">
              <a:latin typeface="Helvetica Neue Light" panose="02000403000000020004" pitchFamily="2" charset="0"/>
              <a:ea typeface="Helvetica Neue Light" panose="02000403000000020004" pitchFamily="2" charset="0"/>
            </a:endParaRPr>
          </a:p>
        </p:txBody>
      </p:sp>
      <p:sp>
        <p:nvSpPr>
          <p:cNvPr id="27" name="Rectangle 26">
            <a:extLst>
              <a:ext uri="{FF2B5EF4-FFF2-40B4-BE49-F238E27FC236}">
                <a16:creationId xmlns:a16="http://schemas.microsoft.com/office/drawing/2014/main" id="{6F13FEF4-974C-734E-97A4-170C9C6E173B}"/>
              </a:ext>
            </a:extLst>
          </p:cNvPr>
          <p:cNvSpPr/>
          <p:nvPr/>
        </p:nvSpPr>
        <p:spPr>
          <a:xfrm>
            <a:off x="6571828" y="5594435"/>
            <a:ext cx="1867215" cy="369332"/>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Fakülte Sekreteri</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Fatih Öztürk</a:t>
            </a:r>
          </a:p>
        </p:txBody>
      </p:sp>
      <p:sp>
        <p:nvSpPr>
          <p:cNvPr id="30" name="Rectangle 29">
            <a:extLst>
              <a:ext uri="{FF2B5EF4-FFF2-40B4-BE49-F238E27FC236}">
                <a16:creationId xmlns:a16="http://schemas.microsoft.com/office/drawing/2014/main" id="{5279B0A2-E519-A244-9A73-5B5320948EC2}"/>
              </a:ext>
            </a:extLst>
          </p:cNvPr>
          <p:cNvSpPr/>
          <p:nvPr/>
        </p:nvSpPr>
        <p:spPr>
          <a:xfrm>
            <a:off x="4012281" y="5594435"/>
            <a:ext cx="2074543"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Dekan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Dr. Öğr. Üyesi Gökhan Erkal</a:t>
            </a:r>
          </a:p>
          <a:p>
            <a:pPr algn="ct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Ekonometri</a:t>
            </a:r>
          </a:p>
        </p:txBody>
      </p:sp>
      <p:sp>
        <p:nvSpPr>
          <p:cNvPr id="2" name="TextBox 1">
            <a:extLst>
              <a:ext uri="{FF2B5EF4-FFF2-40B4-BE49-F238E27FC236}">
                <a16:creationId xmlns:a16="http://schemas.microsoft.com/office/drawing/2014/main" id="{4800E47A-BF0A-6A4E-9D86-8DBA9C64D110}"/>
              </a:ext>
            </a:extLst>
          </p:cNvPr>
          <p:cNvSpPr txBox="1"/>
          <p:nvPr/>
        </p:nvSpPr>
        <p:spPr>
          <a:xfrm>
            <a:off x="8439043" y="4671105"/>
            <a:ext cx="2305157" cy="646331"/>
          </a:xfrm>
          <a:prstGeom prst="rect">
            <a:avLst/>
          </a:prstGeom>
          <a:noFill/>
        </p:spPr>
        <p:txBody>
          <a:bodyPr wrap="square" rtlCol="0">
            <a:spAutoFit/>
          </a:bodyPr>
          <a:lstStyle/>
          <a:p>
            <a:r>
              <a:rPr lang="tr-TR" sz="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Fakülte Sekreteri Dekana bağlı olarak çalışır ve Fakülte idari yönetim yapısının sorumlusudur.</a:t>
            </a:r>
          </a:p>
        </p:txBody>
      </p:sp>
      <p:pic>
        <p:nvPicPr>
          <p:cNvPr id="4" name="Resim 3">
            <a:extLst>
              <a:ext uri="{FF2B5EF4-FFF2-40B4-BE49-F238E27FC236}">
                <a16:creationId xmlns:a16="http://schemas.microsoft.com/office/drawing/2014/main" id="{DDAA670F-1047-4E85-A276-F180C51E8B89}"/>
              </a:ext>
            </a:extLst>
          </p:cNvPr>
          <p:cNvPicPr>
            <a:picLocks noChangeAspect="1"/>
          </p:cNvPicPr>
          <p:nvPr/>
        </p:nvPicPr>
        <p:blipFill>
          <a:blip r:embed="rId3"/>
          <a:stretch>
            <a:fillRect/>
          </a:stretch>
        </p:blipFill>
        <p:spPr>
          <a:xfrm>
            <a:off x="1863712" y="1500346"/>
            <a:ext cx="1303517" cy="1699522"/>
          </a:xfrm>
          <a:prstGeom prst="rect">
            <a:avLst/>
          </a:prstGeom>
        </p:spPr>
      </p:pic>
      <p:pic>
        <p:nvPicPr>
          <p:cNvPr id="6" name="Resim 5">
            <a:extLst>
              <a:ext uri="{FF2B5EF4-FFF2-40B4-BE49-F238E27FC236}">
                <a16:creationId xmlns:a16="http://schemas.microsoft.com/office/drawing/2014/main" id="{8C2B60A8-3CC2-4189-91FB-3D07F1A2B44F}"/>
              </a:ext>
            </a:extLst>
          </p:cNvPr>
          <p:cNvPicPr>
            <a:picLocks noChangeAspect="1"/>
          </p:cNvPicPr>
          <p:nvPr/>
        </p:nvPicPr>
        <p:blipFill>
          <a:blip r:embed="rId4"/>
          <a:stretch>
            <a:fillRect/>
          </a:stretch>
        </p:blipFill>
        <p:spPr>
          <a:xfrm>
            <a:off x="1947776" y="4238219"/>
            <a:ext cx="1032590" cy="1268966"/>
          </a:xfrm>
          <a:prstGeom prst="rect">
            <a:avLst/>
          </a:prstGeom>
        </p:spPr>
      </p:pic>
      <p:pic>
        <p:nvPicPr>
          <p:cNvPr id="7" name="Resim 6">
            <a:extLst>
              <a:ext uri="{FF2B5EF4-FFF2-40B4-BE49-F238E27FC236}">
                <a16:creationId xmlns:a16="http://schemas.microsoft.com/office/drawing/2014/main" id="{EAFE997A-F9D8-442B-BF52-EEDF74223D93}"/>
              </a:ext>
            </a:extLst>
          </p:cNvPr>
          <p:cNvPicPr>
            <a:picLocks noChangeAspect="1"/>
          </p:cNvPicPr>
          <p:nvPr/>
        </p:nvPicPr>
        <p:blipFill>
          <a:blip r:embed="rId5"/>
          <a:stretch>
            <a:fillRect/>
          </a:stretch>
        </p:blipFill>
        <p:spPr>
          <a:xfrm>
            <a:off x="4473839" y="4299208"/>
            <a:ext cx="1032590" cy="1273316"/>
          </a:xfrm>
          <a:prstGeom prst="rect">
            <a:avLst/>
          </a:prstGeom>
        </p:spPr>
      </p:pic>
      <p:pic>
        <p:nvPicPr>
          <p:cNvPr id="8" name="Resim 7">
            <a:extLst>
              <a:ext uri="{FF2B5EF4-FFF2-40B4-BE49-F238E27FC236}">
                <a16:creationId xmlns:a16="http://schemas.microsoft.com/office/drawing/2014/main" id="{AAA74F1E-F233-4144-9F27-77EC5890C2A8}"/>
              </a:ext>
            </a:extLst>
          </p:cNvPr>
          <p:cNvPicPr>
            <a:picLocks noChangeAspect="1"/>
          </p:cNvPicPr>
          <p:nvPr/>
        </p:nvPicPr>
        <p:blipFill>
          <a:blip r:embed="rId6"/>
          <a:stretch>
            <a:fillRect/>
          </a:stretch>
        </p:blipFill>
        <p:spPr>
          <a:xfrm>
            <a:off x="7033249" y="4331031"/>
            <a:ext cx="944372" cy="1136639"/>
          </a:xfrm>
          <a:prstGeom prst="rect">
            <a:avLst/>
          </a:prstGeom>
        </p:spPr>
      </p:pic>
    </p:spTree>
    <p:extLst>
      <p:ext uri="{BB962C8B-B14F-4D97-AF65-F5344CB8AC3E}">
        <p14:creationId xmlns:p14="http://schemas.microsoft.com/office/powerpoint/2010/main" val="3861396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Bölümler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65DBBE44-9484-D50A-8C72-6133968A2643}"/>
              </a:ext>
            </a:extLst>
          </p:cNvPr>
          <p:cNvSpPr txBox="1"/>
          <p:nvPr/>
        </p:nvSpPr>
        <p:spPr>
          <a:xfrm>
            <a:off x="1776142" y="1792869"/>
            <a:ext cx="5468720" cy="3093154"/>
          </a:xfrm>
          <a:prstGeom prst="rect">
            <a:avLst/>
          </a:prstGeom>
          <a:noFill/>
        </p:spPr>
        <p:txBody>
          <a:bodyPr wrap="square" rtlCol="0">
            <a:spAutoFit/>
          </a:bodyPr>
          <a:lstStyle/>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İşletme</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İktisat</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Kamu Yönetimi</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Ekonometri</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Çalışma Ekonomisi ve Endüstri İlişkiler</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Uluslararası İlişkiler</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Yönetim Bilişim Sistemleri</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Uluslararası Ticaret ve Lojistik</a:t>
            </a:r>
          </a:p>
        </p:txBody>
      </p:sp>
    </p:spTree>
    <p:extLst>
      <p:ext uri="{BB962C8B-B14F-4D97-AF65-F5344CB8AC3E}">
        <p14:creationId xmlns:p14="http://schemas.microsoft.com/office/powerpoint/2010/main" val="2837842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Fiziki Kapasite</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65DBBE44-9484-D50A-8C72-6133968A2643}"/>
              </a:ext>
            </a:extLst>
          </p:cNvPr>
          <p:cNvSpPr txBox="1"/>
          <p:nvPr/>
        </p:nvSpPr>
        <p:spPr>
          <a:xfrm>
            <a:off x="1776142" y="1792869"/>
            <a:ext cx="5468720" cy="4632037"/>
          </a:xfrm>
          <a:prstGeom prst="rect">
            <a:avLst/>
          </a:prstGeom>
          <a:noFill/>
        </p:spPr>
        <p:txBody>
          <a:bodyPr wrap="square" rtlCol="0">
            <a:spAutoFit/>
          </a:bodyPr>
          <a:lstStyle/>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10.500 m2 Toplam kapalı alan</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Yönetim Odası 4</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Öğretim Elemanı odası 98</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İdari Büro 14</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Toplam Derslik sayısı 27</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Bilgisayar Laboratuvarı 3 </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Toplantı salonu 1 </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Seminer Odası 5 </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Proje Ofisi 1</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Kütüphane 1</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Kantin 1 </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Kuaför 1</a:t>
            </a:r>
          </a:p>
        </p:txBody>
      </p:sp>
    </p:spTree>
    <p:extLst>
      <p:ext uri="{BB962C8B-B14F-4D97-AF65-F5344CB8AC3E}">
        <p14:creationId xmlns:p14="http://schemas.microsoft.com/office/powerpoint/2010/main" val="741450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7DE2D0-260B-474F-B51C-851CD8D7A5E2}"/>
              </a:ext>
            </a:extLst>
          </p:cNvPr>
          <p:cNvSpPr/>
          <p:nvPr/>
        </p:nvSpPr>
        <p:spPr>
          <a:xfrm>
            <a:off x="1523674" y="1589314"/>
            <a:ext cx="10668326" cy="5268686"/>
          </a:xfrm>
          <a:prstGeom prst="rect">
            <a:avLst/>
          </a:prstGeom>
          <a:solidFill>
            <a:srgbClr val="201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Title 8">
            <a:extLst>
              <a:ext uri="{FF2B5EF4-FFF2-40B4-BE49-F238E27FC236}">
                <a16:creationId xmlns:a16="http://schemas.microsoft.com/office/drawing/2014/main" id="{7A337521-B5C3-EF42-8975-60812492DE2A}"/>
              </a:ext>
            </a:extLst>
          </p:cNvPr>
          <p:cNvSpPr>
            <a:spLocks noGrp="1"/>
          </p:cNvSpPr>
          <p:nvPr>
            <p:ph type="title"/>
          </p:nvPr>
        </p:nvSpPr>
        <p:spPr>
          <a:xfrm>
            <a:off x="2359650" y="2756947"/>
            <a:ext cx="8715023" cy="1485992"/>
          </a:xfrm>
        </p:spPr>
        <p:txBody>
          <a:bodyPr>
            <a:noAutofit/>
          </a:bodyPr>
          <a:lstStyle/>
          <a:p>
            <a:pPr>
              <a:lnSpc>
                <a:spcPct val="100000"/>
              </a:lnSpc>
            </a:pPr>
            <a:r>
              <a:rPr lang="tr-TR" sz="4000" b="0" dirty="0">
                <a:latin typeface="Helvetica Neue Medium" panose="02000503000000020004" pitchFamily="2" charset="0"/>
                <a:ea typeface="Helvetica Neue Medium" panose="02000503000000020004" pitchFamily="2" charset="0"/>
                <a:cs typeface="Helvetica Neue Medium" panose="02000503000000020004" pitchFamily="2" charset="0"/>
              </a:rPr>
              <a:t>ATATÜRK ÜNİVERSİTESİ</a:t>
            </a:r>
          </a:p>
        </p:txBody>
      </p:sp>
      <p:sp>
        <p:nvSpPr>
          <p:cNvPr id="11" name="Text Placeholder 10">
            <a:extLst>
              <a:ext uri="{FF2B5EF4-FFF2-40B4-BE49-F238E27FC236}">
                <a16:creationId xmlns:a16="http://schemas.microsoft.com/office/drawing/2014/main" id="{41098318-849D-274D-BF5F-838586C76E41}"/>
              </a:ext>
            </a:extLst>
          </p:cNvPr>
          <p:cNvSpPr>
            <a:spLocks noGrp="1"/>
          </p:cNvSpPr>
          <p:nvPr>
            <p:ph type="body" sz="quarter" idx="11"/>
          </p:nvPr>
        </p:nvSpPr>
        <p:spPr>
          <a:xfrm>
            <a:off x="2359650" y="4612965"/>
            <a:ext cx="8454124" cy="1306845"/>
          </a:xfrm>
        </p:spPr>
        <p:txBody>
          <a:bodyPr/>
          <a:lstStyle/>
          <a:p>
            <a:pPr>
              <a:spcBef>
                <a:spcPts val="600"/>
              </a:spcBef>
            </a:pPr>
            <a:r>
              <a:rPr lang="tr-TR" sz="2400" dirty="0">
                <a:latin typeface="Helvetica" pitchFamily="2" charset="0"/>
                <a:ea typeface="Helvetica Neue" panose="02000503000000020004" pitchFamily="2" charset="0"/>
                <a:cs typeface="Helvetica Neue" panose="02000503000000020004" pitchFamily="2" charset="0"/>
              </a:rPr>
              <a:t>İktisadi ve İdari Bilimler Fakültesi</a:t>
            </a:r>
          </a:p>
        </p:txBody>
      </p:sp>
      <p:sp>
        <p:nvSpPr>
          <p:cNvPr id="2" name="TextBox 1">
            <a:extLst>
              <a:ext uri="{FF2B5EF4-FFF2-40B4-BE49-F238E27FC236}">
                <a16:creationId xmlns:a16="http://schemas.microsoft.com/office/drawing/2014/main" id="{A61BF22D-A00C-ED41-87E7-94B78A161556}"/>
              </a:ext>
            </a:extLst>
          </p:cNvPr>
          <p:cNvSpPr txBox="1"/>
          <p:nvPr/>
        </p:nvSpPr>
        <p:spPr>
          <a:xfrm>
            <a:off x="971227" y="805912"/>
            <a:ext cx="0" cy="0"/>
          </a:xfrm>
          <a:prstGeom prst="rect">
            <a:avLst/>
          </a:prstGeom>
        </p:spPr>
        <p:txBody>
          <a:bodyPr vert="horz" wrap="none" lIns="121920" tIns="60960" rIns="121920" bIns="60960" rtlCol="0" anchor="ctr">
            <a:noAutofit/>
          </a:bodyPr>
          <a:lstStyle/>
          <a:p>
            <a:pPr algn="l"/>
            <a:endParaRPr lang="en-US" sz="1067" dirty="0">
              <a:solidFill>
                <a:schemeClr val="bg1">
                  <a:lumMod val="75000"/>
                </a:schemeClr>
              </a:solidFill>
            </a:endParaRPr>
          </a:p>
        </p:txBody>
      </p:sp>
      <p:cxnSp>
        <p:nvCxnSpPr>
          <p:cNvPr id="6" name="Straight Connector 5">
            <a:extLst>
              <a:ext uri="{FF2B5EF4-FFF2-40B4-BE49-F238E27FC236}">
                <a16:creationId xmlns:a16="http://schemas.microsoft.com/office/drawing/2014/main" id="{4FD004AA-D786-984E-8A96-674CAD656703}"/>
              </a:ext>
            </a:extLst>
          </p:cNvPr>
          <p:cNvCxnSpPr/>
          <p:nvPr/>
        </p:nvCxnSpPr>
        <p:spPr>
          <a:xfrm>
            <a:off x="2359650" y="4344570"/>
            <a:ext cx="871502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C2A30A62-F669-6B4B-92FF-9D89CBEEAAA8}"/>
              </a:ext>
            </a:extLst>
          </p:cNvPr>
          <p:cNvSpPr/>
          <p:nvPr/>
        </p:nvSpPr>
        <p:spPr>
          <a:xfrm>
            <a:off x="1719943" y="132203"/>
            <a:ext cx="5562600" cy="12383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TextBox 6">
            <a:extLst>
              <a:ext uri="{FF2B5EF4-FFF2-40B4-BE49-F238E27FC236}">
                <a16:creationId xmlns:a16="http://schemas.microsoft.com/office/drawing/2014/main" id="{B56CD5E1-D241-8B4E-AEE1-4DD640D0DFF7}"/>
              </a:ext>
            </a:extLst>
          </p:cNvPr>
          <p:cNvSpPr txBox="1"/>
          <p:nvPr/>
        </p:nvSpPr>
        <p:spPr>
          <a:xfrm>
            <a:off x="1338943" y="-43543"/>
            <a:ext cx="184731" cy="369332"/>
          </a:xfrm>
          <a:prstGeom prst="rect">
            <a:avLst/>
          </a:prstGeom>
          <a:noFill/>
        </p:spPr>
        <p:txBody>
          <a:bodyPr wrap="none" rtlCol="0">
            <a:spAutoFit/>
          </a:bodyPr>
          <a:lstStyle/>
          <a:p>
            <a:endParaRPr lang="tr-TR"/>
          </a:p>
        </p:txBody>
      </p:sp>
      <p:pic>
        <p:nvPicPr>
          <p:cNvPr id="10" name="Picture 9">
            <a:extLst>
              <a:ext uri="{FF2B5EF4-FFF2-40B4-BE49-F238E27FC236}">
                <a16:creationId xmlns:a16="http://schemas.microsoft.com/office/drawing/2014/main" id="{1A2AA849-9D42-CD42-B4D6-F0661F825739}"/>
              </a:ext>
            </a:extLst>
          </p:cNvPr>
          <p:cNvPicPr>
            <a:picLocks noChangeAspect="1"/>
          </p:cNvPicPr>
          <p:nvPr/>
        </p:nvPicPr>
        <p:blipFill rotWithShape="1">
          <a:blip r:embed="rId3"/>
          <a:srcRect l="3419" t="33231" b="33460"/>
          <a:stretch/>
        </p:blipFill>
        <p:spPr>
          <a:xfrm>
            <a:off x="0" y="14068"/>
            <a:ext cx="6780628" cy="1652553"/>
          </a:xfrm>
          <a:prstGeom prst="rect">
            <a:avLst/>
          </a:prstGeom>
        </p:spPr>
      </p:pic>
      <p:pic>
        <p:nvPicPr>
          <p:cNvPr id="8" name="Picture 7">
            <a:extLst>
              <a:ext uri="{FF2B5EF4-FFF2-40B4-BE49-F238E27FC236}">
                <a16:creationId xmlns:a16="http://schemas.microsoft.com/office/drawing/2014/main" id="{8B749B65-EF8F-B541-8B9B-D784EEAF35DE}"/>
              </a:ext>
            </a:extLst>
          </p:cNvPr>
          <p:cNvPicPr>
            <a:picLocks noChangeAspect="1"/>
          </p:cNvPicPr>
          <p:nvPr/>
        </p:nvPicPr>
        <p:blipFill rotWithShape="1">
          <a:blip r:embed="rId4"/>
          <a:srcRect r="63786" b="32051"/>
          <a:stretch/>
        </p:blipFill>
        <p:spPr>
          <a:xfrm>
            <a:off x="10091102" y="840275"/>
            <a:ext cx="1445344" cy="334916"/>
          </a:xfrm>
          <a:prstGeom prst="rect">
            <a:avLst/>
          </a:prstGeom>
        </p:spPr>
      </p:pic>
      <p:pic>
        <p:nvPicPr>
          <p:cNvPr id="13" name="Resim 9">
            <a:extLst>
              <a:ext uri="{FF2B5EF4-FFF2-40B4-BE49-F238E27FC236}">
                <a16:creationId xmlns:a16="http://schemas.microsoft.com/office/drawing/2014/main" id="{57A23D5A-D0E1-CE45-953E-D4967F5BF1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81" r="3441"/>
          <a:stretch/>
        </p:blipFill>
        <p:spPr>
          <a:xfrm>
            <a:off x="10091102" y="242847"/>
            <a:ext cx="1445344" cy="630688"/>
          </a:xfrm>
          <a:prstGeom prst="rect">
            <a:avLst/>
          </a:prstGeom>
          <a:solidFill>
            <a:schemeClr val="bg1"/>
          </a:solidFill>
          <a:ln>
            <a:noFill/>
          </a:ln>
        </p:spPr>
      </p:pic>
    </p:spTree>
    <p:extLst>
      <p:ext uri="{BB962C8B-B14F-4D97-AF65-F5344CB8AC3E}">
        <p14:creationId xmlns:p14="http://schemas.microsoft.com/office/powerpoint/2010/main" val="3319753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dissolve">
                                      <p:cBhvr>
                                        <p:cTn id="10" dur="500"/>
                                        <p:tgtEl>
                                          <p:spTgt spid="11">
                                            <p:txEl>
                                              <p:pRg st="0" end="0"/>
                                            </p:txEl>
                                          </p:spTgt>
                                        </p:tgtEl>
                                      </p:cBhvr>
                                    </p:animEffect>
                                  </p:childTnLst>
                                </p:cTn>
                              </p:par>
                              <p:par>
                                <p:cTn id="11" presetID="1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İdari Bina ve Ek Bina</a:t>
            </a:r>
            <a:endParaRPr lang="tr-T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65DBBE44-9484-D50A-8C72-6133968A2643}"/>
              </a:ext>
            </a:extLst>
          </p:cNvPr>
          <p:cNvSpPr txBox="1"/>
          <p:nvPr/>
        </p:nvSpPr>
        <p:spPr>
          <a:xfrm>
            <a:off x="1542933" y="2267143"/>
            <a:ext cx="6622270" cy="3093154"/>
          </a:xfrm>
          <a:prstGeom prst="rect">
            <a:avLst/>
          </a:prstGeom>
          <a:noFill/>
        </p:spPr>
        <p:txBody>
          <a:bodyPr wrap="square" rtlCol="0">
            <a:spAutoFit/>
          </a:bodyPr>
          <a:lstStyle/>
          <a:p>
            <a:pPr>
              <a:spcAft>
                <a:spcPts val="600"/>
              </a:spcAft>
            </a:pPr>
            <a:r>
              <a:rPr lang="tr-TR" sz="2000" b="1" u="sng"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İdari Bina</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Akademik personel odaları (92) </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Yönetim odası (4) </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İdari personel odaları (14) </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5 Adet seminer salonu (20 Kişilik)</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8 Adet derslik</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10 WC</a:t>
            </a:r>
          </a:p>
          <a:p>
            <a:pPr>
              <a:spcAft>
                <a:spcPts val="600"/>
              </a:spcAft>
            </a:pPr>
            <a:endPar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endParaRPr>
          </a:p>
        </p:txBody>
      </p:sp>
    </p:spTree>
    <p:extLst>
      <p:ext uri="{BB962C8B-B14F-4D97-AF65-F5344CB8AC3E}">
        <p14:creationId xmlns:p14="http://schemas.microsoft.com/office/powerpoint/2010/main" val="3016895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İdari Bina ve Ek Bina</a:t>
            </a:r>
            <a:endParaRPr lang="tr-T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65DBBE44-9484-D50A-8C72-6133968A2643}"/>
              </a:ext>
            </a:extLst>
          </p:cNvPr>
          <p:cNvSpPr txBox="1"/>
          <p:nvPr/>
        </p:nvSpPr>
        <p:spPr>
          <a:xfrm>
            <a:off x="1271227" y="2263626"/>
            <a:ext cx="6622270" cy="3862596"/>
          </a:xfrm>
          <a:prstGeom prst="rect">
            <a:avLst/>
          </a:prstGeom>
          <a:noFill/>
        </p:spPr>
        <p:txBody>
          <a:bodyPr wrap="square" rtlCol="0">
            <a:spAutoFit/>
          </a:bodyPr>
          <a:lstStyle/>
          <a:p>
            <a:pPr>
              <a:spcAft>
                <a:spcPts val="600"/>
              </a:spcAft>
            </a:pPr>
            <a:r>
              <a:rPr lang="tr-TR" sz="2000" b="1" u="sng"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Ek Bina</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19 Derslik </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3 Laboratuvar</a:t>
            </a:r>
          </a:p>
          <a:p>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	</a:t>
            </a:r>
            <a:r>
              <a:rPr lang="tr-TR" sz="2000" u="sng" dirty="0">
                <a:solidFill>
                  <a:srgbClr val="404042"/>
                </a:solidFill>
                <a:cs typeface="Times New Roman" panose="02020603050405020304" pitchFamily="18" charset="0"/>
              </a:rPr>
              <a:t>GİRİŞ KATI BİLGİSAYAR LABORATUVARI </a:t>
            </a:r>
          </a:p>
          <a:p>
            <a:r>
              <a:rPr lang="tr-TR" sz="2000" dirty="0"/>
              <a:t>	30 Kişi kapasiteli</a:t>
            </a:r>
          </a:p>
          <a:p>
            <a:r>
              <a:rPr lang="tr-TR" sz="2000" dirty="0">
                <a:solidFill>
                  <a:srgbClr val="404042"/>
                </a:solidFill>
                <a:cs typeface="Times New Roman" panose="02020603050405020304" pitchFamily="18" charset="0"/>
              </a:rPr>
              <a:t>	</a:t>
            </a:r>
            <a:r>
              <a:rPr lang="tr-TR" sz="2000" u="sng" dirty="0">
                <a:solidFill>
                  <a:srgbClr val="404042"/>
                </a:solidFill>
                <a:cs typeface="Times New Roman" panose="02020603050405020304" pitchFamily="18" charset="0"/>
              </a:rPr>
              <a:t>3. KAT BİLGİSAYAR LABORATUVARLARI </a:t>
            </a:r>
          </a:p>
          <a:p>
            <a:r>
              <a:rPr lang="tr-TR" sz="2000" dirty="0">
                <a:solidFill>
                  <a:srgbClr val="404042"/>
                </a:solidFill>
                <a:cs typeface="Times New Roman" panose="02020603050405020304" pitchFamily="18" charset="0"/>
              </a:rPr>
              <a:t>	</a:t>
            </a:r>
            <a:r>
              <a:rPr lang="tr-TR" sz="2000" dirty="0"/>
              <a:t>60 Kişi kapasiteli</a:t>
            </a:r>
          </a:p>
          <a:p>
            <a:r>
              <a:rPr lang="tr-TR" sz="2000" dirty="0"/>
              <a:t>	40 Kişi kapasiteli </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6 Akademik Personel odasından oluşmakta</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10 WC</a:t>
            </a:r>
          </a:p>
          <a:p>
            <a:pPr>
              <a:spcAft>
                <a:spcPts val="600"/>
              </a:spcAft>
            </a:pPr>
            <a:endPar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endParaRPr>
          </a:p>
        </p:txBody>
      </p:sp>
    </p:spTree>
    <p:extLst>
      <p:ext uri="{BB962C8B-B14F-4D97-AF65-F5344CB8AC3E}">
        <p14:creationId xmlns:p14="http://schemas.microsoft.com/office/powerpoint/2010/main" val="1362657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Araştırma Geliştirme ve Kültürel alan</a:t>
            </a:r>
            <a:endParaRPr lang="tr-T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65DBBE44-9484-D50A-8C72-6133968A2643}"/>
              </a:ext>
            </a:extLst>
          </p:cNvPr>
          <p:cNvSpPr txBox="1"/>
          <p:nvPr/>
        </p:nvSpPr>
        <p:spPr>
          <a:xfrm>
            <a:off x="1542933" y="2267143"/>
            <a:ext cx="6622270" cy="4016484"/>
          </a:xfrm>
          <a:prstGeom prst="rect">
            <a:avLst/>
          </a:prstGeom>
          <a:noFill/>
        </p:spPr>
        <p:txBody>
          <a:bodyPr wrap="square" rtlCol="0">
            <a:spAutoFit/>
          </a:bodyPr>
          <a:lstStyle/>
          <a:p>
            <a:r>
              <a:rPr lang="tr-TR" sz="2000" b="1" u="sng" dirty="0">
                <a:solidFill>
                  <a:srgbClr val="404042"/>
                </a:solidFill>
                <a:cs typeface="Times New Roman" panose="02020603050405020304" pitchFamily="18" charset="0"/>
              </a:rPr>
              <a:t>ÖĞRENCİ KÜTÜPHANESİ</a:t>
            </a:r>
          </a:p>
          <a:p>
            <a:r>
              <a:rPr lang="tr-TR" sz="2000" dirty="0">
                <a:solidFill>
                  <a:srgbClr val="404042"/>
                </a:solidFill>
                <a:cs typeface="Times New Roman" panose="02020603050405020304" pitchFamily="18" charset="0"/>
              </a:rPr>
              <a:t>150 Kişi kapasiteli</a:t>
            </a:r>
          </a:p>
          <a:p>
            <a:endParaRPr lang="tr-TR" sz="2000" dirty="0">
              <a:solidFill>
                <a:srgbClr val="404042"/>
              </a:solidFill>
              <a:cs typeface="Times New Roman" panose="02020603050405020304" pitchFamily="18" charset="0"/>
            </a:endParaRPr>
          </a:p>
          <a:p>
            <a:pPr>
              <a:spcAft>
                <a:spcPts val="600"/>
              </a:spcAft>
            </a:pPr>
            <a:r>
              <a:rPr lang="tr-TR" sz="2000" b="1" u="sng"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PROJE OFİSİ</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10 Kişi çalışma kapasitesi</a:t>
            </a:r>
          </a:p>
          <a:p>
            <a:pPr>
              <a:spcAft>
                <a:spcPts val="600"/>
              </a:spcAft>
            </a:pPr>
            <a:endPar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endParaRPr>
          </a:p>
          <a:p>
            <a:pPr>
              <a:spcAft>
                <a:spcPts val="600"/>
              </a:spcAft>
            </a:pPr>
            <a:r>
              <a:rPr lang="tr-TR" sz="2000" b="1" u="sng"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TOPLANTI SALONU</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26 Kişi Kapasiteli</a:t>
            </a:r>
          </a:p>
          <a:p>
            <a:pPr>
              <a:spcAft>
                <a:spcPts val="600"/>
              </a:spcAft>
            </a:pPr>
            <a:endPar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endParaRPr>
          </a:p>
          <a:p>
            <a:pPr>
              <a:spcAft>
                <a:spcPts val="600"/>
              </a:spcAft>
            </a:pPr>
            <a:r>
              <a:rPr lang="tr-TR" sz="2000" b="1" u="sng"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SEMİNER SALONLARI TOPLAM 5</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Her biri 20 Kişi kapasiteli</a:t>
            </a:r>
          </a:p>
        </p:txBody>
      </p:sp>
    </p:spTree>
    <p:extLst>
      <p:ext uri="{BB962C8B-B14F-4D97-AF65-F5344CB8AC3E}">
        <p14:creationId xmlns:p14="http://schemas.microsoft.com/office/powerpoint/2010/main" val="1149562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Akademik Personel</a:t>
            </a:r>
            <a:endParaRPr lang="tr-T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5" name="Tablo 4">
            <a:extLst>
              <a:ext uri="{FF2B5EF4-FFF2-40B4-BE49-F238E27FC236}">
                <a16:creationId xmlns:a16="http://schemas.microsoft.com/office/drawing/2014/main" id="{EE22F353-13F0-4B56-AE5E-27B36439BB86}"/>
              </a:ext>
            </a:extLst>
          </p:cNvPr>
          <p:cNvGraphicFramePr>
            <a:graphicFrameLocks noGrp="1"/>
          </p:cNvGraphicFramePr>
          <p:nvPr>
            <p:extLst>
              <p:ext uri="{D42A27DB-BD31-4B8C-83A1-F6EECF244321}">
                <p14:modId xmlns:p14="http://schemas.microsoft.com/office/powerpoint/2010/main" val="2990543486"/>
              </p:ext>
            </p:extLst>
          </p:nvPr>
        </p:nvGraphicFramePr>
        <p:xfrm>
          <a:off x="1805353" y="1633691"/>
          <a:ext cx="8581293" cy="4110369"/>
        </p:xfrm>
        <a:graphic>
          <a:graphicData uri="http://schemas.openxmlformats.org/drawingml/2006/table">
            <a:tbl>
              <a:tblPr firstRow="1" firstCol="1" lastRow="1" lastCol="1" bandRow="1" bandCol="1">
                <a:tableStyleId>{5C22544A-7EE6-4342-B048-85BDC9FD1C3A}</a:tableStyleId>
              </a:tblPr>
              <a:tblGrid>
                <a:gridCol w="2746717">
                  <a:extLst>
                    <a:ext uri="{9D8B030D-6E8A-4147-A177-3AD203B41FA5}">
                      <a16:colId xmlns:a16="http://schemas.microsoft.com/office/drawing/2014/main" val="2594392174"/>
                    </a:ext>
                  </a:extLst>
                </a:gridCol>
                <a:gridCol w="5834576">
                  <a:extLst>
                    <a:ext uri="{9D8B030D-6E8A-4147-A177-3AD203B41FA5}">
                      <a16:colId xmlns:a16="http://schemas.microsoft.com/office/drawing/2014/main" val="4061594035"/>
                    </a:ext>
                  </a:extLst>
                </a:gridCol>
              </a:tblGrid>
              <a:tr h="267721">
                <a:tc>
                  <a:txBody>
                    <a:bodyPr/>
                    <a:lstStyle/>
                    <a:p>
                      <a:pPr algn="l" rtl="0" fontAlgn="ctr"/>
                      <a:r>
                        <a:rPr lang="tr-TR" sz="2000" u="none" strike="noStrike" dirty="0" err="1">
                          <a:effectLst/>
                        </a:rPr>
                        <a:t>Ünvan</a:t>
                      </a:r>
                      <a:endParaRPr lang="tr-TR" sz="2000" b="1" i="0" u="none" strike="noStrike" dirty="0">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u="none" strike="noStrike">
                          <a:effectLst/>
                        </a:rPr>
                        <a:t>Sayı</a:t>
                      </a:r>
                      <a:endParaRPr lang="tr-TR" sz="2000" b="1" i="0" u="none" strike="noStrike">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2006194618"/>
                  </a:ext>
                </a:extLst>
              </a:tr>
              <a:tr h="267721">
                <a:tc>
                  <a:txBody>
                    <a:bodyPr/>
                    <a:lstStyle/>
                    <a:p>
                      <a:pPr algn="l" rtl="0" fontAlgn="ctr"/>
                      <a:r>
                        <a:rPr lang="tr-TR" sz="2000" u="none" strike="noStrike">
                          <a:effectLst/>
                        </a:rPr>
                        <a:t>Profesör</a:t>
                      </a:r>
                      <a:endParaRPr lang="tr-TR" sz="2000" b="1" i="0" u="none" strike="noStrike">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u="none" strike="noStrike" dirty="0">
                          <a:effectLst/>
                        </a:rPr>
                        <a:t>34</a:t>
                      </a:r>
                      <a:endParaRPr lang="tr-TR" sz="20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453939942"/>
                  </a:ext>
                </a:extLst>
              </a:tr>
              <a:tr h="267721">
                <a:tc>
                  <a:txBody>
                    <a:bodyPr/>
                    <a:lstStyle/>
                    <a:p>
                      <a:pPr algn="l" rtl="0" fontAlgn="ctr"/>
                      <a:r>
                        <a:rPr lang="tr-TR" sz="2000" u="none" strike="noStrike">
                          <a:effectLst/>
                        </a:rPr>
                        <a:t> </a:t>
                      </a:r>
                      <a:endParaRPr lang="tr-TR" sz="2000" b="1" i="0" u="none" strike="noStrike">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u="none" strike="noStrike" dirty="0">
                          <a:effectLst/>
                        </a:rPr>
                        <a:t> </a:t>
                      </a:r>
                      <a:endParaRPr lang="tr-TR" sz="20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1289410856"/>
                  </a:ext>
                </a:extLst>
              </a:tr>
              <a:tr h="267721">
                <a:tc>
                  <a:txBody>
                    <a:bodyPr/>
                    <a:lstStyle/>
                    <a:p>
                      <a:pPr algn="l" rtl="0" fontAlgn="ctr"/>
                      <a:r>
                        <a:rPr lang="tr-TR" sz="2000" u="none" strike="noStrike">
                          <a:effectLst/>
                        </a:rPr>
                        <a:t>Doçent</a:t>
                      </a:r>
                      <a:endParaRPr lang="tr-TR" sz="2000" b="1" i="0" u="none" strike="noStrike">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b="1" i="0" u="none" strike="noStrike" dirty="0">
                          <a:solidFill>
                            <a:srgbClr val="FFFFFF"/>
                          </a:solidFill>
                          <a:effectLst/>
                          <a:latin typeface="Calibri" panose="020F0502020204030204" pitchFamily="34" charset="0"/>
                        </a:rPr>
                        <a:t>25</a:t>
                      </a:r>
                    </a:p>
                  </a:txBody>
                  <a:tcPr marL="6693" marR="6693" marT="6693" marB="0" anchor="ctr"/>
                </a:tc>
                <a:extLst>
                  <a:ext uri="{0D108BD9-81ED-4DB2-BD59-A6C34878D82A}">
                    <a16:rowId xmlns:a16="http://schemas.microsoft.com/office/drawing/2014/main" val="1294850176"/>
                  </a:ext>
                </a:extLst>
              </a:tr>
              <a:tr h="267721">
                <a:tc>
                  <a:txBody>
                    <a:bodyPr/>
                    <a:lstStyle/>
                    <a:p>
                      <a:pPr algn="l" fontAlgn="ctr"/>
                      <a:r>
                        <a:rPr lang="tr-TR" sz="2000" u="none" strike="noStrike" dirty="0">
                          <a:effectLst/>
                        </a:rPr>
                        <a:t> </a:t>
                      </a:r>
                      <a:endParaRPr lang="tr-TR" sz="2000" b="0" i="0" u="none" strike="noStrike" dirty="0">
                        <a:solidFill>
                          <a:srgbClr val="000000"/>
                        </a:solidFill>
                        <a:effectLst/>
                        <a:latin typeface="Arial" panose="020B0604020202020204" pitchFamily="34" charset="0"/>
                      </a:endParaRPr>
                    </a:p>
                  </a:txBody>
                  <a:tcPr marL="6693" marR="6693" marT="6693" marB="0" anchor="ctr"/>
                </a:tc>
                <a:tc>
                  <a:txBody>
                    <a:bodyPr/>
                    <a:lstStyle/>
                    <a:p>
                      <a:pPr algn="ctr" fontAlgn="ctr"/>
                      <a:r>
                        <a:rPr lang="tr-TR" sz="2000" u="none" strike="noStrike" dirty="0">
                          <a:effectLst/>
                        </a:rPr>
                        <a:t> </a:t>
                      </a:r>
                      <a:endParaRPr lang="tr-TR" sz="2000" b="0" i="0" u="none" strike="noStrike" dirty="0">
                        <a:solidFill>
                          <a:srgbClr val="000000"/>
                        </a:solidFill>
                        <a:effectLst/>
                        <a:latin typeface="Arial" panose="020B0604020202020204" pitchFamily="34" charset="0"/>
                      </a:endParaRPr>
                    </a:p>
                  </a:txBody>
                  <a:tcPr marL="6693" marR="6693" marT="6693" marB="0" anchor="ctr"/>
                </a:tc>
                <a:extLst>
                  <a:ext uri="{0D108BD9-81ED-4DB2-BD59-A6C34878D82A}">
                    <a16:rowId xmlns:a16="http://schemas.microsoft.com/office/drawing/2014/main" val="4086331353"/>
                  </a:ext>
                </a:extLst>
              </a:tr>
              <a:tr h="267721">
                <a:tc>
                  <a:txBody>
                    <a:bodyPr/>
                    <a:lstStyle/>
                    <a:p>
                      <a:pPr algn="l" rtl="0" fontAlgn="ctr"/>
                      <a:r>
                        <a:rPr lang="tr-TR" sz="2000" u="none" strike="noStrike">
                          <a:effectLst/>
                        </a:rPr>
                        <a:t>Dr.Öğr.Üyesi</a:t>
                      </a:r>
                      <a:endParaRPr lang="tr-TR" sz="2000" b="1" i="0" u="none" strike="noStrike">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u="none" strike="noStrike" dirty="0">
                          <a:effectLst/>
                        </a:rPr>
                        <a:t>25</a:t>
                      </a:r>
                      <a:endParaRPr lang="tr-TR" sz="20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3204929760"/>
                  </a:ext>
                </a:extLst>
              </a:tr>
              <a:tr h="267721">
                <a:tc>
                  <a:txBody>
                    <a:bodyPr/>
                    <a:lstStyle/>
                    <a:p>
                      <a:pPr algn="l" rtl="0" fontAlgn="ctr"/>
                      <a:r>
                        <a:rPr lang="tr-TR" sz="2000" u="none" strike="noStrike">
                          <a:effectLst/>
                        </a:rPr>
                        <a:t> </a:t>
                      </a:r>
                      <a:endParaRPr lang="tr-TR" sz="2000" b="1" i="0" u="none" strike="noStrike">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u="none" strike="noStrike" dirty="0">
                          <a:effectLst/>
                        </a:rPr>
                        <a:t> </a:t>
                      </a:r>
                      <a:endParaRPr lang="tr-TR" sz="20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4089260442"/>
                  </a:ext>
                </a:extLst>
              </a:tr>
              <a:tr h="267721">
                <a:tc>
                  <a:txBody>
                    <a:bodyPr/>
                    <a:lstStyle/>
                    <a:p>
                      <a:pPr algn="l" rtl="0" fontAlgn="ctr"/>
                      <a:r>
                        <a:rPr lang="tr-TR" sz="2000" u="none" strike="noStrike">
                          <a:effectLst/>
                        </a:rPr>
                        <a:t>Dr. Öğretim Görevlisi</a:t>
                      </a:r>
                      <a:endParaRPr lang="tr-TR" sz="2000" b="1" i="0" u="none" strike="noStrike">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b="1" i="0" u="none" strike="noStrike" dirty="0">
                          <a:solidFill>
                            <a:srgbClr val="FFFFFF"/>
                          </a:solidFill>
                          <a:effectLst/>
                          <a:latin typeface="Calibri" panose="020F0502020204030204" pitchFamily="34" charset="0"/>
                        </a:rPr>
                        <a:t>7</a:t>
                      </a:r>
                    </a:p>
                  </a:txBody>
                  <a:tcPr marL="6693" marR="6693" marT="6693" marB="0" anchor="ctr"/>
                </a:tc>
                <a:extLst>
                  <a:ext uri="{0D108BD9-81ED-4DB2-BD59-A6C34878D82A}">
                    <a16:rowId xmlns:a16="http://schemas.microsoft.com/office/drawing/2014/main" val="2783151174"/>
                  </a:ext>
                </a:extLst>
              </a:tr>
              <a:tr h="267721">
                <a:tc>
                  <a:txBody>
                    <a:bodyPr/>
                    <a:lstStyle/>
                    <a:p>
                      <a:pPr algn="l" rtl="0" fontAlgn="ctr"/>
                      <a:r>
                        <a:rPr lang="tr-TR" sz="2000" u="none" strike="noStrike" dirty="0">
                          <a:effectLst/>
                        </a:rPr>
                        <a:t>Dr. Araştırma Görevlisi</a:t>
                      </a:r>
                      <a:endParaRPr lang="tr-TR" sz="2000" b="1" i="0" u="none" strike="noStrike" dirty="0">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b="1" i="0" u="none" strike="noStrike" dirty="0">
                          <a:solidFill>
                            <a:schemeClr val="lt1"/>
                          </a:solidFill>
                          <a:effectLst/>
                          <a:latin typeface="+mn-lt"/>
                        </a:rPr>
                        <a:t>6</a:t>
                      </a:r>
                      <a:endParaRPr lang="tr-TR" sz="20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1741757724"/>
                  </a:ext>
                </a:extLst>
              </a:tr>
              <a:tr h="267721">
                <a:tc>
                  <a:txBody>
                    <a:bodyPr/>
                    <a:lstStyle/>
                    <a:p>
                      <a:pPr algn="l" fontAlgn="ctr"/>
                      <a:r>
                        <a:rPr lang="tr-TR" sz="2000" u="none" strike="noStrike">
                          <a:effectLst/>
                        </a:rPr>
                        <a:t> </a:t>
                      </a:r>
                      <a:endParaRPr lang="tr-TR" sz="2000" b="0" i="0" u="none" strike="noStrike">
                        <a:solidFill>
                          <a:srgbClr val="000000"/>
                        </a:solidFill>
                        <a:effectLst/>
                        <a:latin typeface="Arial" panose="020B0604020202020204" pitchFamily="34" charset="0"/>
                      </a:endParaRPr>
                    </a:p>
                  </a:txBody>
                  <a:tcPr marL="6693" marR="6693" marT="6693" marB="0" anchor="ctr"/>
                </a:tc>
                <a:tc>
                  <a:txBody>
                    <a:bodyPr/>
                    <a:lstStyle/>
                    <a:p>
                      <a:pPr algn="ctr" fontAlgn="ctr"/>
                      <a:r>
                        <a:rPr lang="tr-TR" sz="2000" u="none" strike="noStrike" dirty="0">
                          <a:effectLst/>
                        </a:rPr>
                        <a:t> </a:t>
                      </a:r>
                      <a:endParaRPr lang="tr-TR" sz="2000" b="0" i="0" u="none" strike="noStrike" dirty="0">
                        <a:solidFill>
                          <a:srgbClr val="000000"/>
                        </a:solidFill>
                        <a:effectLst/>
                        <a:latin typeface="Arial" panose="020B0604020202020204" pitchFamily="34" charset="0"/>
                      </a:endParaRPr>
                    </a:p>
                  </a:txBody>
                  <a:tcPr marL="6693" marR="6693" marT="6693" marB="0" anchor="ctr"/>
                </a:tc>
                <a:extLst>
                  <a:ext uri="{0D108BD9-81ED-4DB2-BD59-A6C34878D82A}">
                    <a16:rowId xmlns:a16="http://schemas.microsoft.com/office/drawing/2014/main" val="2184307051"/>
                  </a:ext>
                </a:extLst>
              </a:tr>
              <a:tr h="267721">
                <a:tc>
                  <a:txBody>
                    <a:bodyPr/>
                    <a:lstStyle/>
                    <a:p>
                      <a:pPr algn="l" rtl="0" fontAlgn="ctr"/>
                      <a:r>
                        <a:rPr lang="tr-TR" sz="2000" u="none" strike="noStrike" dirty="0">
                          <a:effectLst/>
                        </a:rPr>
                        <a:t>Araştırma Görevlisi</a:t>
                      </a:r>
                      <a:endParaRPr lang="tr-TR" sz="2000" b="1" i="0" u="none" strike="noStrike" dirty="0">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b="1" i="0" u="none" strike="noStrike" dirty="0">
                          <a:solidFill>
                            <a:srgbClr val="FFFFFF"/>
                          </a:solidFill>
                          <a:effectLst/>
                          <a:latin typeface="Calibri" panose="020F0502020204030204" pitchFamily="34" charset="0"/>
                        </a:rPr>
                        <a:t>26</a:t>
                      </a:r>
                      <a:endParaRPr lang="nb-NO" sz="20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2335530105"/>
                  </a:ext>
                </a:extLst>
              </a:tr>
              <a:tr h="267721">
                <a:tc>
                  <a:txBody>
                    <a:bodyPr/>
                    <a:lstStyle/>
                    <a:p>
                      <a:pPr algn="l" rtl="0" fontAlgn="ctr"/>
                      <a:r>
                        <a:rPr lang="tr-TR" sz="2000" u="none" strike="noStrike" dirty="0">
                          <a:effectLst/>
                        </a:rPr>
                        <a:t> </a:t>
                      </a:r>
                      <a:endParaRPr lang="tr-TR" sz="2000" b="1" i="0" u="none" strike="noStrike" dirty="0">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u="none" strike="noStrike" dirty="0">
                          <a:effectLst/>
                        </a:rPr>
                        <a:t>23 + </a:t>
                      </a:r>
                      <a:r>
                        <a:rPr lang="nb-NO" sz="2000" u="none" strike="noStrike" dirty="0">
                          <a:effectLst/>
                        </a:rPr>
                        <a:t> </a:t>
                      </a:r>
                      <a:r>
                        <a:rPr lang="tr-TR" sz="2000" u="none" strike="noStrike" dirty="0">
                          <a:effectLst/>
                        </a:rPr>
                        <a:t>1</a:t>
                      </a:r>
                      <a:r>
                        <a:rPr lang="nb-NO" sz="2000" u="none" strike="noStrike" dirty="0">
                          <a:effectLst/>
                        </a:rPr>
                        <a:t> ÖYP </a:t>
                      </a:r>
                      <a:r>
                        <a:rPr lang="tr-TR" sz="2000" u="none" strike="noStrike" dirty="0">
                          <a:effectLst/>
                        </a:rPr>
                        <a:t>+</a:t>
                      </a:r>
                      <a:r>
                        <a:rPr lang="tr-TR" sz="2000" u="none" strike="noStrike" baseline="0" dirty="0">
                          <a:effectLst/>
                        </a:rPr>
                        <a:t> 2</a:t>
                      </a:r>
                      <a:r>
                        <a:rPr lang="nb-NO" sz="2000" u="none" strike="noStrike" dirty="0">
                          <a:effectLst/>
                        </a:rPr>
                        <a:t> </a:t>
                      </a:r>
                      <a:r>
                        <a:rPr lang="tr-TR" sz="2000" u="none" strike="noStrike" dirty="0">
                          <a:effectLst/>
                        </a:rPr>
                        <a:t>(</a:t>
                      </a:r>
                      <a:r>
                        <a:rPr lang="nb-NO" sz="2000" u="none" strike="noStrike" dirty="0">
                          <a:effectLst/>
                        </a:rPr>
                        <a:t>35</a:t>
                      </a:r>
                      <a:r>
                        <a:rPr lang="tr-TR" sz="2000" u="none" strike="noStrike" dirty="0">
                          <a:effectLst/>
                        </a:rPr>
                        <a:t>.</a:t>
                      </a:r>
                      <a:r>
                        <a:rPr lang="nb-NO" sz="2000" u="none" strike="noStrike" dirty="0">
                          <a:effectLst/>
                        </a:rPr>
                        <a:t>madde</a:t>
                      </a:r>
                      <a:r>
                        <a:rPr lang="tr-TR" sz="2000" u="none" strike="noStrike" dirty="0">
                          <a:effectLst/>
                        </a:rPr>
                        <a:t>)</a:t>
                      </a:r>
                      <a:endParaRPr lang="tr-TR" sz="20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2177850233"/>
                  </a:ext>
                </a:extLst>
              </a:tr>
              <a:tr h="267721">
                <a:tc>
                  <a:txBody>
                    <a:bodyPr/>
                    <a:lstStyle/>
                    <a:p>
                      <a:pPr algn="l" rtl="0" fontAlgn="ctr"/>
                      <a:r>
                        <a:rPr lang="tr-TR" sz="2400" u="none" strike="noStrike" dirty="0">
                          <a:effectLst/>
                        </a:rPr>
                        <a:t>Toplam</a:t>
                      </a:r>
                      <a:endParaRPr lang="tr-TR" sz="2400" b="1" i="0" u="none" strike="noStrike" dirty="0">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400" u="none" strike="noStrike" dirty="0">
                          <a:effectLst/>
                        </a:rPr>
                        <a:t>123</a:t>
                      </a:r>
                      <a:endParaRPr lang="tr-TR" sz="24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1026763069"/>
                  </a:ext>
                </a:extLst>
              </a:tr>
            </a:tbl>
          </a:graphicData>
        </a:graphic>
      </p:graphicFrame>
    </p:spTree>
    <p:extLst>
      <p:ext uri="{BB962C8B-B14F-4D97-AF65-F5344CB8AC3E}">
        <p14:creationId xmlns:p14="http://schemas.microsoft.com/office/powerpoint/2010/main" val="939226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İdari Personel</a:t>
            </a:r>
            <a:endParaRPr lang="tr-T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6" name="Tablo 5">
            <a:extLst>
              <a:ext uri="{FF2B5EF4-FFF2-40B4-BE49-F238E27FC236}">
                <a16:creationId xmlns:a16="http://schemas.microsoft.com/office/drawing/2014/main" id="{E6DDBC39-EA15-412B-913C-320B8802FA91}"/>
              </a:ext>
            </a:extLst>
          </p:cNvPr>
          <p:cNvGraphicFramePr>
            <a:graphicFrameLocks noGrp="1"/>
          </p:cNvGraphicFramePr>
          <p:nvPr>
            <p:extLst>
              <p:ext uri="{D42A27DB-BD31-4B8C-83A1-F6EECF244321}">
                <p14:modId xmlns:p14="http://schemas.microsoft.com/office/powerpoint/2010/main" val="37186034"/>
              </p:ext>
            </p:extLst>
          </p:nvPr>
        </p:nvGraphicFramePr>
        <p:xfrm>
          <a:off x="1801838" y="1477485"/>
          <a:ext cx="9356774" cy="4957746"/>
        </p:xfrm>
        <a:graphic>
          <a:graphicData uri="http://schemas.openxmlformats.org/drawingml/2006/table">
            <a:tbl>
              <a:tblPr firstRow="1" firstCol="1" lastRow="1" lastCol="1" bandRow="1" bandCol="1">
                <a:tableStyleId>{5C22544A-7EE6-4342-B048-85BDC9FD1C3A}</a:tableStyleId>
              </a:tblPr>
              <a:tblGrid>
                <a:gridCol w="3178125">
                  <a:extLst>
                    <a:ext uri="{9D8B030D-6E8A-4147-A177-3AD203B41FA5}">
                      <a16:colId xmlns:a16="http://schemas.microsoft.com/office/drawing/2014/main" val="3949691420"/>
                    </a:ext>
                  </a:extLst>
                </a:gridCol>
                <a:gridCol w="2757268">
                  <a:extLst>
                    <a:ext uri="{9D8B030D-6E8A-4147-A177-3AD203B41FA5}">
                      <a16:colId xmlns:a16="http://schemas.microsoft.com/office/drawing/2014/main" val="781891022"/>
                    </a:ext>
                  </a:extLst>
                </a:gridCol>
                <a:gridCol w="3421381">
                  <a:extLst>
                    <a:ext uri="{9D8B030D-6E8A-4147-A177-3AD203B41FA5}">
                      <a16:colId xmlns:a16="http://schemas.microsoft.com/office/drawing/2014/main" val="1051903990"/>
                    </a:ext>
                  </a:extLst>
                </a:gridCol>
              </a:tblGrid>
              <a:tr h="141969">
                <a:tc>
                  <a:txBody>
                    <a:bodyPr/>
                    <a:lstStyle/>
                    <a:p>
                      <a:pPr algn="l" rtl="0" fontAlgn="ctr"/>
                      <a:r>
                        <a:rPr lang="tr-TR" sz="2000" u="none" strike="noStrike" dirty="0">
                          <a:effectLst/>
                        </a:rPr>
                        <a:t>Pozisyon</a:t>
                      </a:r>
                      <a:endParaRPr lang="tr-TR" sz="20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2000" u="none" strike="noStrike">
                          <a:effectLst/>
                        </a:rPr>
                        <a:t>Ünvanı</a:t>
                      </a:r>
                      <a:endParaRPr lang="tr-TR" sz="20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2000" u="none" strike="noStrike">
                          <a:effectLst/>
                        </a:rPr>
                        <a:t>Adı Soyadı</a:t>
                      </a:r>
                      <a:endParaRPr lang="tr-TR" sz="20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743096960"/>
                  </a:ext>
                </a:extLst>
              </a:tr>
              <a:tr h="141969">
                <a:tc rowSpan="12">
                  <a:txBody>
                    <a:bodyPr/>
                    <a:lstStyle/>
                    <a:p>
                      <a:pPr algn="l" rtl="0" fontAlgn="ctr"/>
                      <a:r>
                        <a:rPr lang="tr-TR" sz="1800" u="none" strike="noStrike" dirty="0">
                          <a:effectLst/>
                        </a:rPr>
                        <a:t>Genel İdari Hizmetler</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fontAlgn="ctr"/>
                      <a:r>
                        <a:rPr lang="tr-TR" sz="1600" u="none" strike="noStrike" dirty="0">
                          <a:effectLst/>
                        </a:rPr>
                        <a:t> </a:t>
                      </a:r>
                      <a:endParaRPr lang="tr-TR" sz="1600" b="0" i="0" u="none" strike="noStrike" dirty="0">
                        <a:solidFill>
                          <a:srgbClr val="000000"/>
                        </a:solidFill>
                        <a:effectLst/>
                        <a:latin typeface="Arial" panose="020B0604020202020204" pitchFamily="34" charset="0"/>
                      </a:endParaRPr>
                    </a:p>
                  </a:txBody>
                  <a:tcPr marL="2640" marR="2640" marT="2640" marB="0" anchor="ctr"/>
                </a:tc>
                <a:tc>
                  <a:txBody>
                    <a:bodyPr/>
                    <a:lstStyle/>
                    <a:p>
                      <a:pPr algn="l" rtl="0" fontAlgn="ctr"/>
                      <a:r>
                        <a:rPr lang="tr-TR" sz="1800" u="none" strike="noStrike">
                          <a:effectLst/>
                        </a:rPr>
                        <a:t>Fakülte Sekreteri </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Fatih ÖZTÜRK</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609040676"/>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Şef</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Name EŞREFOĞLU</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503493080"/>
                  </a:ext>
                </a:extLst>
              </a:tr>
              <a:tr h="141969">
                <a:tc vMerge="1">
                  <a:txBody>
                    <a:bodyPr/>
                    <a:lstStyle/>
                    <a:p>
                      <a:pPr algn="l" rtl="0" fontAlgn="ct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Şef</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Hakan EKİNCİ</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411062225"/>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Ayniyat Saymanı</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Ahmet BAYRAKÇEKEN</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2778811588"/>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dirty="0">
                          <a:effectLst/>
                        </a:rPr>
                        <a:t>V.H.K.İ</a:t>
                      </a: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Yusuf AKÇAY</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822669068"/>
                  </a:ext>
                </a:extLst>
              </a:tr>
              <a:tr h="282546">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V.H.K.İ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Mustafa BAYIR</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286336184"/>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975730420"/>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V.H.K.İ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dirty="0">
                          <a:effectLst/>
                        </a:rPr>
                        <a:t>Aykut EZİCİ</a:t>
                      </a:r>
                      <a:endParaRPr lang="tr-TR" sz="1800" b="1" i="0" u="none" strike="noStrike" dirty="0">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20398533"/>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V.H.K.İ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Ülkü KELEŞ</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2243020612"/>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V.H.K.İ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Figen AKYÜREK</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269924692"/>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Memur </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Mustafa ÇOBAN</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392923761"/>
                  </a:ext>
                </a:extLst>
              </a:tr>
              <a:tr h="141969">
                <a:tc vMerge="1">
                  <a:txBody>
                    <a:bodyPr/>
                    <a:lstStyle/>
                    <a:p>
                      <a:pPr algn="l" fontAlgn="ctr"/>
                      <a:endParaRPr lang="tr-TR" sz="1600" b="0" i="0" u="none" strike="noStrike" dirty="0">
                        <a:solidFill>
                          <a:srgbClr val="000000"/>
                        </a:solidFill>
                        <a:effectLst/>
                        <a:latin typeface="Arial" panose="020B0604020202020204" pitchFamily="34" charset="0"/>
                      </a:endParaRPr>
                    </a:p>
                  </a:txBody>
                  <a:tcPr marL="2640" marR="2640" marT="2640" marB="0" anchor="ctr"/>
                </a:tc>
                <a:tc>
                  <a:txBody>
                    <a:bodyPr/>
                    <a:lstStyle/>
                    <a:p>
                      <a:pPr algn="l" fontAlgn="ctr"/>
                      <a:r>
                        <a:rPr lang="tr-TR" sz="1600" u="none" strike="noStrike">
                          <a:effectLst/>
                        </a:rPr>
                        <a:t> </a:t>
                      </a:r>
                      <a:endParaRPr lang="tr-TR" sz="1600" b="0" i="0" u="none" strike="noStrike">
                        <a:solidFill>
                          <a:srgbClr val="000000"/>
                        </a:solidFill>
                        <a:effectLst/>
                        <a:latin typeface="Arial" panose="020B0604020202020204" pitchFamily="34" charset="0"/>
                      </a:endParaRPr>
                    </a:p>
                  </a:txBody>
                  <a:tcPr marL="2640" marR="2640" marT="2640" marB="0" anchor="ctr"/>
                </a:tc>
                <a:tc>
                  <a:txBody>
                    <a:bodyPr/>
                    <a:lstStyle/>
                    <a:p>
                      <a:pPr algn="l" fontAlgn="ctr"/>
                      <a:r>
                        <a:rPr lang="tr-TR" sz="1600" u="none" strike="noStrike">
                          <a:effectLst/>
                        </a:rPr>
                        <a:t> </a:t>
                      </a:r>
                      <a:endParaRPr lang="tr-TR" sz="1600" b="0" i="0" u="none" strike="noStrike">
                        <a:solidFill>
                          <a:srgbClr val="000000"/>
                        </a:solidFill>
                        <a:effectLst/>
                        <a:latin typeface="Arial" panose="020B0604020202020204" pitchFamily="34" charset="0"/>
                      </a:endParaRPr>
                    </a:p>
                  </a:txBody>
                  <a:tcPr marL="2640" marR="2640" marT="2640" marB="0" anchor="ctr"/>
                </a:tc>
                <a:extLst>
                  <a:ext uri="{0D108BD9-81ED-4DB2-BD59-A6C34878D82A}">
                    <a16:rowId xmlns:a16="http://schemas.microsoft.com/office/drawing/2014/main" val="3260545611"/>
                  </a:ext>
                </a:extLst>
              </a:tr>
              <a:tr h="129370">
                <a:tc>
                  <a:txBody>
                    <a:bodyPr/>
                    <a:lstStyle/>
                    <a:p>
                      <a:pPr algn="l" rtl="0" fontAlgn="ctr"/>
                      <a:r>
                        <a:rPr lang="tr-TR" sz="1800" u="none" strike="noStrike" dirty="0">
                          <a:effectLst/>
                        </a:rPr>
                        <a:t>Teknik Hizmetleri Sınıfı</a:t>
                      </a:r>
                      <a:endParaRPr lang="tr-TR" sz="1800" b="1" i="0" u="none" strike="noStrike" dirty="0">
                        <a:solidFill>
                          <a:srgbClr val="000000"/>
                        </a:solidFill>
                        <a:effectLst/>
                        <a:latin typeface="Calibri" panose="020F0502020204030204" pitchFamily="34" charset="0"/>
                      </a:endParaRPr>
                    </a:p>
                    <a:p>
                      <a:pPr algn="l" fontAlgn="ctr"/>
                      <a:r>
                        <a:rPr lang="tr-TR" sz="1600" u="none" strike="noStrike" dirty="0">
                          <a:effectLst/>
                        </a:rPr>
                        <a:t> </a:t>
                      </a:r>
                      <a:endParaRPr lang="tr-TR" sz="1600" b="0" i="0" u="none" strike="noStrike" dirty="0">
                        <a:solidFill>
                          <a:srgbClr val="000000"/>
                        </a:solidFill>
                        <a:effectLst/>
                        <a:latin typeface="Arial" panose="020B0604020202020204" pitchFamily="34" charset="0"/>
                      </a:endParaRPr>
                    </a:p>
                  </a:txBody>
                  <a:tcPr marL="2640" marR="2640" marT="2640" marB="0" anchor="ctr"/>
                </a:tc>
                <a:tc>
                  <a:txBody>
                    <a:bodyPr/>
                    <a:lstStyle/>
                    <a:p>
                      <a:pPr algn="l" rtl="0" fontAlgn="ctr"/>
                      <a:r>
                        <a:rPr lang="tr-TR" sz="1800" u="none" strike="noStrike" dirty="0">
                          <a:effectLst/>
                        </a:rPr>
                        <a:t>Teknisyen</a:t>
                      </a: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dirty="0">
                          <a:effectLst/>
                        </a:rPr>
                        <a:t>Cemalettin KILIÇ</a:t>
                      </a:r>
                      <a:endParaRPr lang="tr-TR" sz="1800" b="1" i="0" u="none" strike="noStrike" dirty="0">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209206656"/>
                  </a:ext>
                </a:extLst>
              </a:tr>
              <a:tr h="141969">
                <a:tc rowSpan="3">
                  <a:txBody>
                    <a:bodyPr/>
                    <a:lstStyle/>
                    <a:p>
                      <a:pPr algn="l" rtl="0" fontAlgn="ctr"/>
                      <a:r>
                        <a:rPr lang="tr-TR" sz="1800" u="none" strike="noStrike" dirty="0">
                          <a:effectLst/>
                        </a:rPr>
                        <a:t>Yardımcı Hizmetli</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Celal AKDAĞ</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793822952"/>
                  </a:ext>
                </a:extLst>
              </a:tr>
              <a:tr h="0">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 </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Onur KERVANCIOĞLU</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960692519"/>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 </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dirty="0">
                          <a:effectLst/>
                        </a:rPr>
                        <a:t>Zekeriya AKDAĞ</a:t>
                      </a:r>
                      <a:endParaRPr lang="tr-TR" sz="1800" b="1" i="0" u="none" strike="noStrike" dirty="0">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978711423"/>
                  </a:ext>
                </a:extLst>
              </a:tr>
            </a:tbl>
          </a:graphicData>
        </a:graphic>
      </p:graphicFrame>
    </p:spTree>
    <p:extLst>
      <p:ext uri="{BB962C8B-B14F-4D97-AF65-F5344CB8AC3E}">
        <p14:creationId xmlns:p14="http://schemas.microsoft.com/office/powerpoint/2010/main" val="3379692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İdari Personel</a:t>
            </a:r>
            <a:endParaRPr lang="tr-T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6" name="Tablo 5">
            <a:extLst>
              <a:ext uri="{FF2B5EF4-FFF2-40B4-BE49-F238E27FC236}">
                <a16:creationId xmlns:a16="http://schemas.microsoft.com/office/drawing/2014/main" id="{E6DDBC39-EA15-412B-913C-320B8802FA91}"/>
              </a:ext>
            </a:extLst>
          </p:cNvPr>
          <p:cNvGraphicFramePr>
            <a:graphicFrameLocks noGrp="1"/>
          </p:cNvGraphicFramePr>
          <p:nvPr>
            <p:extLst>
              <p:ext uri="{D42A27DB-BD31-4B8C-83A1-F6EECF244321}">
                <p14:modId xmlns:p14="http://schemas.microsoft.com/office/powerpoint/2010/main" val="713780126"/>
              </p:ext>
            </p:extLst>
          </p:nvPr>
        </p:nvGraphicFramePr>
        <p:xfrm>
          <a:off x="1801838" y="1477485"/>
          <a:ext cx="9356774" cy="3323520"/>
        </p:xfrm>
        <a:graphic>
          <a:graphicData uri="http://schemas.openxmlformats.org/drawingml/2006/table">
            <a:tbl>
              <a:tblPr firstRow="1" firstCol="1" lastRow="1" lastCol="1" bandRow="1" bandCol="1">
                <a:tableStyleId>{5C22544A-7EE6-4342-B048-85BDC9FD1C3A}</a:tableStyleId>
              </a:tblPr>
              <a:tblGrid>
                <a:gridCol w="3178125">
                  <a:extLst>
                    <a:ext uri="{9D8B030D-6E8A-4147-A177-3AD203B41FA5}">
                      <a16:colId xmlns:a16="http://schemas.microsoft.com/office/drawing/2014/main" val="3949691420"/>
                    </a:ext>
                  </a:extLst>
                </a:gridCol>
                <a:gridCol w="2757268">
                  <a:extLst>
                    <a:ext uri="{9D8B030D-6E8A-4147-A177-3AD203B41FA5}">
                      <a16:colId xmlns:a16="http://schemas.microsoft.com/office/drawing/2014/main" val="781891022"/>
                    </a:ext>
                  </a:extLst>
                </a:gridCol>
                <a:gridCol w="3421381">
                  <a:extLst>
                    <a:ext uri="{9D8B030D-6E8A-4147-A177-3AD203B41FA5}">
                      <a16:colId xmlns:a16="http://schemas.microsoft.com/office/drawing/2014/main" val="1051903990"/>
                    </a:ext>
                  </a:extLst>
                </a:gridCol>
              </a:tblGrid>
              <a:tr h="141969">
                <a:tc>
                  <a:txBody>
                    <a:bodyPr/>
                    <a:lstStyle/>
                    <a:p>
                      <a:pPr algn="l" rtl="0" fontAlgn="ctr"/>
                      <a:r>
                        <a:rPr lang="tr-TR" sz="2000" u="none" strike="noStrike" dirty="0">
                          <a:effectLst/>
                        </a:rPr>
                        <a:t>Pozisyon</a:t>
                      </a:r>
                      <a:endParaRPr lang="tr-TR" sz="20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2000" u="none" strike="noStrike">
                          <a:effectLst/>
                        </a:rPr>
                        <a:t>Ünvanı</a:t>
                      </a:r>
                      <a:endParaRPr lang="tr-TR" sz="20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2000" u="none" strike="noStrike">
                          <a:effectLst/>
                        </a:rPr>
                        <a:t>Adı Soyadı</a:t>
                      </a:r>
                      <a:endParaRPr lang="tr-TR" sz="20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743096960"/>
                  </a:ext>
                </a:extLst>
              </a:tr>
              <a:tr h="141969">
                <a:tc rowSpan="11">
                  <a:txBody>
                    <a:bodyPr/>
                    <a:lstStyle/>
                    <a:p>
                      <a:pPr algn="l" rtl="0" fontAlgn="ctr"/>
                      <a:r>
                        <a:rPr lang="tr-TR" sz="1800" u="none" strike="noStrike" dirty="0">
                          <a:effectLst/>
                        </a:rPr>
                        <a:t>Sürekli İşçi Sayısı</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600" u="none" strike="noStrike" dirty="0">
                          <a:effectLst/>
                        </a:rPr>
                        <a:t> </a:t>
                      </a:r>
                      <a:endParaRPr lang="tr-TR" sz="1600" b="1" i="0" u="none" strike="noStrike" dirty="0">
                        <a:solidFill>
                          <a:srgbClr val="000000"/>
                        </a:solidFill>
                        <a:effectLst/>
                        <a:latin typeface="Calibri" panose="020F0502020204030204" pitchFamily="34" charset="0"/>
                      </a:endParaRPr>
                    </a:p>
                    <a:p>
                      <a:pPr algn="l" rtl="0" fontAlgn="ctr"/>
                      <a:r>
                        <a:rPr lang="tr-TR" sz="1600" u="none" strike="noStrike" dirty="0">
                          <a:effectLst/>
                        </a:rPr>
                        <a:t> </a:t>
                      </a:r>
                      <a:endParaRPr lang="tr-TR" sz="16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dirty="0">
                          <a:effectLst/>
                        </a:rPr>
                        <a:t>İşçi</a:t>
                      </a: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dirty="0">
                          <a:effectLst/>
                        </a:rPr>
                        <a:t>Şeyma HANAY</a:t>
                      </a:r>
                      <a:endParaRPr lang="tr-TR" sz="1800" b="1" i="0" u="none" strike="noStrike" dirty="0">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130365098"/>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Nihal KORKMAZ</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272802309"/>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Nergiz BAŞAR</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700013170"/>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Bedirhan TURAN</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2274728182"/>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Burak ÖZTERCAN</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854398999"/>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Köksal KOCAMAN</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707086964"/>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Bülent KADAN</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275301453"/>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Yalçın ERDİK</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742916560"/>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Ahmet DEMİR</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635661819"/>
                  </a:ext>
                </a:extLst>
              </a:tr>
              <a:tr h="141969">
                <a:tc vMerge="1">
                  <a:txBody>
                    <a:bodyPr/>
                    <a:lstStyle/>
                    <a:p>
                      <a:pPr algn="l" rtl="0" fontAlgn="ctr"/>
                      <a:endParaRPr lang="tr-TR" sz="16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600" u="none" strike="noStrike">
                          <a:effectLst/>
                        </a:rPr>
                        <a:t>Ahmet ADANIR</a:t>
                      </a:r>
                      <a:endParaRPr lang="tr-TR" sz="16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314068190"/>
                  </a:ext>
                </a:extLst>
              </a:tr>
              <a:tr h="141969">
                <a:tc vMerge="1">
                  <a:txBody>
                    <a:bodyPr/>
                    <a:lstStyle/>
                    <a:p>
                      <a:pPr algn="l" rtl="0" fontAlgn="ctr"/>
                      <a:endParaRPr lang="tr-TR" sz="16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600" u="none" strike="noStrike">
                          <a:effectLst/>
                        </a:rPr>
                        <a:t>Vakıf Personeli</a:t>
                      </a:r>
                      <a:endParaRPr lang="tr-TR" sz="16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600" u="none" strike="noStrike" dirty="0">
                          <a:effectLst/>
                        </a:rPr>
                        <a:t>Abuzer KARAKAŞ</a:t>
                      </a:r>
                      <a:endParaRPr lang="tr-TR" sz="1600" b="1" i="0" u="none" strike="noStrike" dirty="0">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611302196"/>
                  </a:ext>
                </a:extLst>
              </a:tr>
            </a:tbl>
          </a:graphicData>
        </a:graphic>
      </p:graphicFrame>
    </p:spTree>
    <p:extLst>
      <p:ext uri="{BB962C8B-B14F-4D97-AF65-F5344CB8AC3E}">
        <p14:creationId xmlns:p14="http://schemas.microsoft.com/office/powerpoint/2010/main" val="2106778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Program Tanıtımı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3" name="Table 7">
            <a:extLst>
              <a:ext uri="{FF2B5EF4-FFF2-40B4-BE49-F238E27FC236}">
                <a16:creationId xmlns:a16="http://schemas.microsoft.com/office/drawing/2014/main" id="{6F932DDC-30D4-9BA9-ED58-5D1B09F78F54}"/>
              </a:ext>
            </a:extLst>
          </p:cNvPr>
          <p:cNvGraphicFramePr>
            <a:graphicFrameLocks noGrp="1"/>
          </p:cNvGraphicFramePr>
          <p:nvPr>
            <p:extLst>
              <p:ext uri="{D42A27DB-BD31-4B8C-83A1-F6EECF244321}">
                <p14:modId xmlns:p14="http://schemas.microsoft.com/office/powerpoint/2010/main" val="1819578895"/>
              </p:ext>
            </p:extLst>
          </p:nvPr>
        </p:nvGraphicFramePr>
        <p:xfrm>
          <a:off x="7442812" y="954728"/>
          <a:ext cx="4011403" cy="1333541"/>
        </p:xfrm>
        <a:graphic>
          <a:graphicData uri="http://schemas.openxmlformats.org/drawingml/2006/table">
            <a:tbl>
              <a:tblPr>
                <a:tableStyleId>{5C22544A-7EE6-4342-B048-85BDC9FD1C3A}</a:tableStyleId>
              </a:tblPr>
              <a:tblGrid>
                <a:gridCol w="1143286">
                  <a:extLst>
                    <a:ext uri="{9D8B030D-6E8A-4147-A177-3AD203B41FA5}">
                      <a16:colId xmlns:a16="http://schemas.microsoft.com/office/drawing/2014/main" val="799960126"/>
                    </a:ext>
                  </a:extLst>
                </a:gridCol>
                <a:gridCol w="2868117">
                  <a:extLst>
                    <a:ext uri="{9D8B030D-6E8A-4147-A177-3AD203B41FA5}">
                      <a16:colId xmlns:a16="http://schemas.microsoft.com/office/drawing/2014/main" val="2838800866"/>
                    </a:ext>
                  </a:extLst>
                </a:gridCol>
              </a:tblGrid>
              <a:tr h="461861">
                <a:tc gridSpan="2">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600" b="1" i="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Program Bilgisi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F1D52"/>
                    </a:solidFill>
                  </a:tcPr>
                </a:tc>
                <a:tc hMerge="1">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tr-TR" sz="1400" b="1"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F1D52"/>
                    </a:solidFill>
                  </a:tcPr>
                </a:tc>
                <a:extLst>
                  <a:ext uri="{0D108BD9-81ED-4DB2-BD59-A6C34878D82A}">
                    <a16:rowId xmlns:a16="http://schemas.microsoft.com/office/drawing/2014/main" val="2377950043"/>
                  </a:ext>
                </a:extLst>
              </a:tr>
              <a:tr h="461861">
                <a:tc>
                  <a:txBody>
                    <a:bodyPr/>
                    <a:lstStyle/>
                    <a:p>
                      <a:pPr marL="0" marR="0" indent="0" algn="ctr" defTabSz="609570" rtl="0" eaLnBrk="1" fontAlgn="auto" latinLnBrk="0" hangingPunct="1">
                        <a:lnSpc>
                          <a:spcPct val="100000"/>
                        </a:lnSpc>
                        <a:spcBef>
                          <a:spcPts val="600"/>
                        </a:spcBef>
                        <a:spcAft>
                          <a:spcPts val="0"/>
                        </a:spcAft>
                        <a:buClr>
                          <a:schemeClr val="tx1">
                            <a:lumMod val="50000"/>
                            <a:lumOff val="50000"/>
                          </a:schemeClr>
                        </a:buClr>
                        <a:buSzPct val="100000"/>
                        <a:buFontTx/>
                        <a:buNone/>
                        <a:tabLst/>
                      </a:pPr>
                      <a:r>
                        <a:rPr lang="tr-TR" sz="1200" b="0" i="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Eğitim Dili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lvl="1" algn="l">
                        <a:lnSpc>
                          <a:spcPct val="100000"/>
                        </a:lnSpc>
                        <a:spcBef>
                          <a:spcPts val="600"/>
                        </a:spcBef>
                        <a:spcAft>
                          <a:spcPts val="0"/>
                        </a:spcAft>
                      </a:pPr>
                      <a:r>
                        <a:rPr lang="tr-TR" sz="1200" b="0" i="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%100 Türkçe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2200876"/>
                  </a:ext>
                </a:extLst>
              </a:tr>
              <a:tr h="409819">
                <a:tc>
                  <a:txBody>
                    <a:bodyPr/>
                    <a:lstStyle/>
                    <a:p>
                      <a:pPr algn="ctr">
                        <a:lnSpc>
                          <a:spcPct val="100000"/>
                        </a:lnSpc>
                        <a:spcBef>
                          <a:spcPts val="600"/>
                        </a:spcBef>
                        <a:spcAft>
                          <a:spcPts val="0"/>
                        </a:spcAft>
                      </a:pPr>
                      <a:r>
                        <a:rPr lang="tr-TR" sz="1200" b="0" i="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Eğitim Süresi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lvl="1" algn="l">
                        <a:lnSpc>
                          <a:spcPct val="100000"/>
                        </a:lnSpc>
                        <a:spcBef>
                          <a:spcPts val="600"/>
                        </a:spcBef>
                        <a:spcAft>
                          <a:spcPts val="0"/>
                        </a:spcAft>
                      </a:pPr>
                      <a:r>
                        <a:rPr lang="tr-TR" sz="1200" b="0" i="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 8 yarıyıl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480870"/>
                  </a:ext>
                </a:extLst>
              </a:tr>
            </a:tbl>
          </a:graphicData>
        </a:graphic>
      </p:graphicFrame>
      <p:sp>
        <p:nvSpPr>
          <p:cNvPr id="10" name="TextBox 9">
            <a:extLst>
              <a:ext uri="{FF2B5EF4-FFF2-40B4-BE49-F238E27FC236}">
                <a16:creationId xmlns:a16="http://schemas.microsoft.com/office/drawing/2014/main" id="{E5F7086A-0D6A-06BF-55C5-DE0587000DE5}"/>
              </a:ext>
            </a:extLst>
          </p:cNvPr>
          <p:cNvSpPr txBox="1"/>
          <p:nvPr/>
        </p:nvSpPr>
        <p:spPr>
          <a:xfrm>
            <a:off x="737784" y="2365328"/>
            <a:ext cx="10716431" cy="3046988"/>
          </a:xfrm>
          <a:prstGeom prst="rect">
            <a:avLst/>
          </a:prstGeom>
          <a:noFill/>
        </p:spPr>
        <p:txBody>
          <a:bodyPr wrap="square" rtlCol="0">
            <a:spAutoFit/>
          </a:bodyPr>
          <a:lstStyle/>
          <a:p>
            <a:pPr algn="just"/>
            <a:r>
              <a:rPr lang="tr-TR" sz="1600" b="0" i="0" dirty="0">
                <a:solidFill>
                  <a:srgbClr val="7A7A7A"/>
                </a:solidFill>
                <a:effectLst/>
                <a:latin typeface="Roboto"/>
              </a:rPr>
              <a:t>Kamu Yönetimi Bölümü 16.02.1997 Tarihli Y.Ö.K Kararıyla kurulmuş, 25.03.2009 Tarihinde ise İkinci Öğretim programı açılmış, 2009-2010 Eğitim öğretim yılı itibariyle Yüksek Lisans Programlarına başlanmıştır. Lisans 1.Sınıfa her yıl ortalama 120 ( N.Ö , İ.Ö) öğrenci alınmaktadır ve halihazırda toplam öğrenci sayısı 606’dır. Her yıl yaklaşık 3-4 yabancı uyruklu öğrenci (N.Ö, İ.Ö) Kamu Yönetimi bölümünde lisans eğitimine başlamakta, 4 yıllık eğitim süresi göz önüne alındığında toplamda 10 civarında yabancı uyruklu öğrenci Kamu Yönetimi bölümünde eğitim görmektedir.  Kamu Yönetimi Bölümü’nün eğitim için hâlihazırdaki fiziki imkânları ve eğitim materyali altyapısı bölüm amaçlarını fazlasıyla gerçekleştirmeye yetecek seviyededir. Ek binanın hizmete girmesi ve fakültenin pek çok bölümünün ikinci öğretim programlarının kapanması nedeniyle öğrenci yoğunluğundaki azalma, fiziki ortamın daha elverişli hale gelmesini sağlamıştır.</a:t>
            </a:r>
          </a:p>
          <a:p>
            <a:pPr algn="just"/>
            <a:r>
              <a:rPr lang="tr-TR" sz="1600" b="0" i="0" dirty="0">
                <a:solidFill>
                  <a:srgbClr val="7A7A7A"/>
                </a:solidFill>
                <a:effectLst/>
                <a:latin typeface="Roboto"/>
              </a:rPr>
              <a:t>Kamu yönetimi bölümünde, “Siyaset ve Sosyal Bilimler”, “Yönetim Bilimleri”, “Hukuk Bilimleri”, “Kentleşme ve Çevre Sorunları” olmak üzere 4 Anabilim Dalı bulunmaktadır.   </a:t>
            </a:r>
          </a:p>
          <a:p>
            <a:endParaRPr lang="en-US" sz="1600" dirty="0"/>
          </a:p>
        </p:txBody>
      </p:sp>
    </p:spTree>
    <p:extLst>
      <p:ext uri="{BB962C8B-B14F-4D97-AF65-F5344CB8AC3E}">
        <p14:creationId xmlns:p14="http://schemas.microsoft.com/office/powerpoint/2010/main" val="3657385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2022 Kontenjan</a:t>
            </a:r>
            <a:r>
              <a:rPr lang="tr-TR" dirty="0">
                <a:latin typeface="Helvetica Neue" panose="02000503000000020004" pitchFamily="2" charset="0"/>
                <a:ea typeface="Helvetica Neue" panose="02000503000000020004" pitchFamily="2" charset="0"/>
                <a:cs typeface="Helvetica Neue" panose="02000503000000020004" pitchFamily="2" charset="0"/>
              </a:rPr>
              <a:t>, Yerleştirme ve Kayıt İstatistikleri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253" name="Picture 252">
            <a:extLst>
              <a:ext uri="{FF2B5EF4-FFF2-40B4-BE49-F238E27FC236}">
                <a16:creationId xmlns:a16="http://schemas.microsoft.com/office/drawing/2014/main" id="{8357D983-147F-1A63-58ED-6F48F50B91B2}"/>
              </a:ext>
            </a:extLst>
          </p:cNvPr>
          <p:cNvPicPr>
            <a:picLocks noChangeAspect="1"/>
          </p:cNvPicPr>
          <p:nvPr/>
        </p:nvPicPr>
        <p:blipFill rotWithShape="1">
          <a:blip r:embed="rId3"/>
          <a:srcRect l="1" r="936" b="51377"/>
          <a:stretch/>
        </p:blipFill>
        <p:spPr>
          <a:xfrm>
            <a:off x="1733482" y="2452169"/>
            <a:ext cx="5846534" cy="2998593"/>
          </a:xfrm>
          <a:prstGeom prst="rect">
            <a:avLst/>
          </a:prstGeom>
        </p:spPr>
      </p:pic>
      <p:sp>
        <p:nvSpPr>
          <p:cNvPr id="256" name="TextBox 255">
            <a:extLst>
              <a:ext uri="{FF2B5EF4-FFF2-40B4-BE49-F238E27FC236}">
                <a16:creationId xmlns:a16="http://schemas.microsoft.com/office/drawing/2014/main" id="{5C6E4ADF-BAE7-969D-1381-509607BB7341}"/>
              </a:ext>
            </a:extLst>
          </p:cNvPr>
          <p:cNvSpPr txBox="1"/>
          <p:nvPr/>
        </p:nvSpPr>
        <p:spPr>
          <a:xfrm>
            <a:off x="1845260" y="5780199"/>
            <a:ext cx="5101347" cy="246221"/>
          </a:xfrm>
          <a:prstGeom prst="rect">
            <a:avLst/>
          </a:prstGeom>
          <a:noFill/>
        </p:spPr>
        <p:txBody>
          <a:bodyPr wrap="square" lIns="0" rIns="0" rtlCol="0" anchor="b">
            <a:spAutoFit/>
          </a:bodyPr>
          <a:lstStyle/>
          <a:p>
            <a:r>
              <a:rPr lang="tr-TR" sz="10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Kaynak: </a:t>
            </a:r>
            <a:r>
              <a:rPr lang="tr-TR" sz="1000" i="1" dirty="0" err="1">
                <a:solidFill>
                  <a:srgbClr val="404042"/>
                </a:solidFill>
                <a:latin typeface="Helvetica Neue Light" panose="02000403000000020004" pitchFamily="2" charset="0"/>
                <a:ea typeface="Helvetica Neue Light" panose="02000403000000020004" pitchFamily="2" charset="0"/>
              </a:rPr>
              <a:t>https</a:t>
            </a:r>
            <a:r>
              <a:rPr lang="tr-TR" sz="1000" i="1" dirty="0">
                <a:solidFill>
                  <a:srgbClr val="404042"/>
                </a:solidFill>
                <a:latin typeface="Helvetica Neue Light" panose="02000403000000020004" pitchFamily="2" charset="0"/>
                <a:ea typeface="Helvetica Neue Light" panose="02000403000000020004" pitchFamily="2" charset="0"/>
              </a:rPr>
              <a:t>://</a:t>
            </a:r>
            <a:r>
              <a:rPr lang="tr-TR" sz="1000" i="1" dirty="0" err="1">
                <a:solidFill>
                  <a:srgbClr val="404042"/>
                </a:solidFill>
                <a:latin typeface="Helvetica Neue Light" panose="02000403000000020004" pitchFamily="2" charset="0"/>
                <a:ea typeface="Helvetica Neue Light" panose="02000403000000020004" pitchFamily="2" charset="0"/>
              </a:rPr>
              <a:t>yokatlas.yok.gov.tr</a:t>
            </a:r>
            <a:r>
              <a:rPr lang="tr-TR" sz="1000" i="1" dirty="0">
                <a:solidFill>
                  <a:srgbClr val="404042"/>
                </a:solidFill>
                <a:latin typeface="Helvetica Neue Light" panose="02000403000000020004" pitchFamily="2" charset="0"/>
                <a:ea typeface="Helvetica Neue Light" panose="02000403000000020004" pitchFamily="2" charset="0"/>
              </a:rPr>
              <a:t>/</a:t>
            </a:r>
          </a:p>
        </p:txBody>
      </p:sp>
      <p:pic>
        <p:nvPicPr>
          <p:cNvPr id="2" name="Picture 1">
            <a:extLst>
              <a:ext uri="{FF2B5EF4-FFF2-40B4-BE49-F238E27FC236}">
                <a16:creationId xmlns:a16="http://schemas.microsoft.com/office/drawing/2014/main" id="{8CDD09CF-F2D6-C928-3CF5-1A00DFF55E4F}"/>
              </a:ext>
            </a:extLst>
          </p:cNvPr>
          <p:cNvPicPr>
            <a:picLocks noChangeAspect="1"/>
          </p:cNvPicPr>
          <p:nvPr/>
        </p:nvPicPr>
        <p:blipFill rotWithShape="1">
          <a:blip r:embed="rId3"/>
          <a:srcRect l="16834" t="48623" r="25163" b="9184"/>
          <a:stretch/>
        </p:blipFill>
        <p:spPr>
          <a:xfrm>
            <a:off x="7918099" y="2452169"/>
            <a:ext cx="3498852" cy="2659585"/>
          </a:xfrm>
          <a:prstGeom prst="rect">
            <a:avLst/>
          </a:prstGeom>
        </p:spPr>
      </p:pic>
      <p:sp>
        <p:nvSpPr>
          <p:cNvPr id="3" name="Rectangle 2">
            <a:extLst>
              <a:ext uri="{FF2B5EF4-FFF2-40B4-BE49-F238E27FC236}">
                <a16:creationId xmlns:a16="http://schemas.microsoft.com/office/drawing/2014/main" id="{0479D543-1830-F8B1-CCE9-317D68D0B7CE}"/>
              </a:ext>
            </a:extLst>
          </p:cNvPr>
          <p:cNvSpPr/>
          <p:nvPr/>
        </p:nvSpPr>
        <p:spPr>
          <a:xfrm>
            <a:off x="1542933" y="1621499"/>
            <a:ext cx="9874018" cy="5463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51" name="TextBox 250">
            <a:extLst>
              <a:ext uri="{FF2B5EF4-FFF2-40B4-BE49-F238E27FC236}">
                <a16:creationId xmlns:a16="http://schemas.microsoft.com/office/drawing/2014/main" id="{94FEF711-DD80-61CD-DE17-D0276F8683E1}"/>
              </a:ext>
            </a:extLst>
          </p:cNvPr>
          <p:cNvSpPr txBox="1"/>
          <p:nvPr/>
        </p:nvSpPr>
        <p:spPr>
          <a:xfrm>
            <a:off x="1542933" y="1704397"/>
            <a:ext cx="9874019" cy="380515"/>
          </a:xfrm>
          <a:prstGeom prst="rect">
            <a:avLst/>
          </a:prstGeom>
          <a:noFill/>
        </p:spPr>
        <p:txBody>
          <a:bodyPr wrap="square" rtlCol="0">
            <a:spAutoFit/>
          </a:bodyPr>
          <a:lstStyle/>
          <a:p>
            <a:pPr algn="ctr"/>
            <a:r>
              <a:rPr lang="tr-TR" dirty="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İlköğretim Matematik Öğretmenliği</a:t>
            </a:r>
            <a:endParaRPr lang="tr-TR"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824174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Program Öğrenci </a:t>
            </a:r>
            <a:r>
              <a:rPr lang="tr-TR" dirty="0">
                <a:latin typeface="Helvetica Neue" panose="02000503000000020004" pitchFamily="2" charset="0"/>
                <a:ea typeface="Helvetica Neue" panose="02000503000000020004" pitchFamily="2" charset="0"/>
                <a:cs typeface="Helvetica Neue" panose="02000503000000020004" pitchFamily="2" charset="0"/>
              </a:rPr>
              <a:t>İstatistikleri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2" name="Table 7">
            <a:extLst>
              <a:ext uri="{FF2B5EF4-FFF2-40B4-BE49-F238E27FC236}">
                <a16:creationId xmlns:a16="http://schemas.microsoft.com/office/drawing/2014/main" id="{6E9109B0-56C2-2D9D-A335-BA373174F368}"/>
              </a:ext>
            </a:extLst>
          </p:cNvPr>
          <p:cNvGraphicFramePr>
            <a:graphicFrameLocks noGrp="1"/>
          </p:cNvGraphicFramePr>
          <p:nvPr>
            <p:extLst>
              <p:ext uri="{D42A27DB-BD31-4B8C-83A1-F6EECF244321}">
                <p14:modId xmlns:p14="http://schemas.microsoft.com/office/powerpoint/2010/main" val="3691810608"/>
              </p:ext>
            </p:extLst>
          </p:nvPr>
        </p:nvGraphicFramePr>
        <p:xfrm>
          <a:off x="1542933" y="1621499"/>
          <a:ext cx="5527385" cy="3778661"/>
        </p:xfrm>
        <a:graphic>
          <a:graphicData uri="http://schemas.openxmlformats.org/drawingml/2006/table">
            <a:tbl>
              <a:tblPr firstRow="1" bandRow="1">
                <a:tableStyleId>{5C22544A-7EE6-4342-B048-85BDC9FD1C3A}</a:tableStyleId>
              </a:tblPr>
              <a:tblGrid>
                <a:gridCol w="1688030">
                  <a:extLst>
                    <a:ext uri="{9D8B030D-6E8A-4147-A177-3AD203B41FA5}">
                      <a16:colId xmlns:a16="http://schemas.microsoft.com/office/drawing/2014/main" val="799960126"/>
                    </a:ext>
                  </a:extLst>
                </a:gridCol>
                <a:gridCol w="3839355">
                  <a:extLst>
                    <a:ext uri="{9D8B030D-6E8A-4147-A177-3AD203B41FA5}">
                      <a16:colId xmlns:a16="http://schemas.microsoft.com/office/drawing/2014/main" val="2838800866"/>
                    </a:ext>
                  </a:extLst>
                </a:gridCol>
              </a:tblGrid>
              <a:tr h="548640">
                <a:tc gridSpan="2">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800" b="1" noProof="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Öğrenci Sayıları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F1D52"/>
                    </a:solidFill>
                  </a:tcPr>
                </a:tc>
                <a:tc hMerge="1">
                  <a:txBody>
                    <a:bodyPr/>
                    <a:lstStyle/>
                    <a:p>
                      <a:pPr algn="ctr"/>
                      <a:endParaRPr lang="tr-TR" sz="1200" b="0" dirty="0">
                        <a:solidFill>
                          <a:schemeClr val="tx1">
                            <a:lumMod val="75000"/>
                            <a:lumOff val="25000"/>
                          </a:schemeClr>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97734878"/>
                  </a:ext>
                </a:extLst>
              </a:tr>
              <a:tr h="813996">
                <a:tc>
                  <a:txBody>
                    <a:bodyPr/>
                    <a:lstStyle/>
                    <a:p>
                      <a:pPr algn="ctr"/>
                      <a:r>
                        <a:rPr lang="tr-TR"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 Sınıf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tr-TR" sz="1600" b="0" i="0" dirty="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245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2200876"/>
                  </a:ext>
                </a:extLst>
              </a:tr>
              <a:tr h="844003">
                <a:tc>
                  <a:txBody>
                    <a:bodyPr/>
                    <a:lstStyle/>
                    <a:p>
                      <a:pPr algn="ctr"/>
                      <a:r>
                        <a:rPr lang="tr-TR"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2. Sınıf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tr-TR" sz="1600" b="0" i="0" dirty="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129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480870"/>
                  </a:ext>
                </a:extLst>
              </a:tr>
              <a:tr h="786011">
                <a:tc>
                  <a:txBody>
                    <a:bodyPr/>
                    <a:lstStyle/>
                    <a:p>
                      <a:pPr algn="ctr"/>
                      <a:r>
                        <a:rPr lang="tr-TR"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3. Sınıf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tr-TR" sz="1600" b="0" i="0" dirty="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87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0018913"/>
                  </a:ext>
                </a:extLst>
              </a:tr>
              <a:tr h="786011">
                <a:tc>
                  <a:txBody>
                    <a:bodyPr/>
                    <a:lstStyle/>
                    <a:p>
                      <a:pPr algn="ctr"/>
                      <a:r>
                        <a:rPr lang="tr-TR"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4. Sınıf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tr-TR" sz="1600" b="0" i="0" dirty="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145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9662860"/>
                  </a:ext>
                </a:extLst>
              </a:tr>
            </a:tbl>
          </a:graphicData>
        </a:graphic>
      </p:graphicFrame>
      <p:sp>
        <p:nvSpPr>
          <p:cNvPr id="4" name="TextBox 3">
            <a:extLst>
              <a:ext uri="{FF2B5EF4-FFF2-40B4-BE49-F238E27FC236}">
                <a16:creationId xmlns:a16="http://schemas.microsoft.com/office/drawing/2014/main" id="{C29311F4-E5CD-8D90-4735-C1EBACDACC88}"/>
              </a:ext>
            </a:extLst>
          </p:cNvPr>
          <p:cNvSpPr txBox="1"/>
          <p:nvPr/>
        </p:nvSpPr>
        <p:spPr>
          <a:xfrm>
            <a:off x="7857342" y="2321004"/>
            <a:ext cx="3162111" cy="1892826"/>
          </a:xfrm>
          <a:prstGeom prst="rect">
            <a:avLst/>
          </a:prstGeom>
          <a:noFill/>
        </p:spPr>
        <p:txBody>
          <a:bodyPr wrap="square" rtlCol="0">
            <a:spAutoFit/>
          </a:bodyPr>
          <a:lstStyle/>
          <a:p>
            <a:pPr algn="l">
              <a:spcAft>
                <a:spcPts val="600"/>
              </a:spcAft>
            </a:pPr>
            <a:r>
              <a:rPr lang="tr-TR" sz="1600" dirty="0">
                <a:solidFill>
                  <a:srgbClr val="C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AKREDİTE BAŞVURUSU YAPILMIŞ PROGRAM !</a:t>
            </a:r>
          </a:p>
          <a:p>
            <a:pPr>
              <a:spcAft>
                <a:spcPts val="600"/>
              </a:spcAft>
            </a:pPr>
            <a:r>
              <a:rPr lang="tr-TR" sz="1600" b="0" i="0" dirty="0">
                <a:solidFill>
                  <a:srgbClr val="333333"/>
                </a:solidFill>
                <a:effectLst/>
                <a:latin typeface="Helvetica Neue" panose="02000503000000020004" pitchFamily="2" charset="0"/>
              </a:rPr>
              <a:t>Bu program</a:t>
            </a:r>
            <a:r>
              <a:rPr lang="tr-TR" sz="1600" b="0" i="0" dirty="0">
                <a:solidFill>
                  <a:srgbClr val="333333"/>
                </a:solidFill>
                <a:latin typeface="Helvetica Neue Medium" panose="02000503000000020004" pitchFamily="2" charset="0"/>
                <a:ea typeface="Helvetica Neue Medium" panose="02000503000000020004" pitchFamily="2" charset="0"/>
                <a:cs typeface="Helvetica Neue Medium" panose="02000503000000020004" pitchFamily="2" charset="0"/>
              </a:rPr>
              <a:t> STAR (</a:t>
            </a:r>
            <a:r>
              <a:rPr lang="tr-TR" sz="1600" b="1" i="0" dirty="0">
                <a:solidFill>
                  <a:srgbClr val="202B5D"/>
                </a:solidFill>
                <a:effectLst/>
                <a:latin typeface="gilroy"/>
              </a:rPr>
              <a:t>Sosyal Beşeri ve Temel Bilimler Akreditasyon ve </a:t>
            </a:r>
            <a:r>
              <a:rPr lang="tr-TR" sz="1600" b="1" i="0" dirty="0" err="1">
                <a:solidFill>
                  <a:srgbClr val="202B5D"/>
                </a:solidFill>
                <a:effectLst/>
                <a:latin typeface="gilroy"/>
              </a:rPr>
              <a:t>Rating</a:t>
            </a:r>
            <a:r>
              <a:rPr lang="tr-TR" sz="1600" b="1" i="0" dirty="0">
                <a:solidFill>
                  <a:srgbClr val="202B5D"/>
                </a:solidFill>
                <a:effectLst/>
                <a:latin typeface="gilroy"/>
              </a:rPr>
              <a:t> Derneği</a:t>
            </a:r>
            <a:r>
              <a:rPr lang="tr-TR" sz="1600" b="0" i="0" dirty="0">
                <a:solidFill>
                  <a:srgbClr val="333333"/>
                </a:solidFill>
                <a:latin typeface="Helvetica Neue Medium" panose="02000503000000020004" pitchFamily="2" charset="0"/>
                <a:ea typeface="Helvetica Neue Medium" panose="02000503000000020004" pitchFamily="2" charset="0"/>
                <a:cs typeface="Helvetica Neue Medium" panose="02000503000000020004" pitchFamily="2" charset="0"/>
              </a:rPr>
              <a:t>)</a:t>
            </a:r>
            <a:r>
              <a:rPr lang="tr-TR" sz="1600" b="0" i="0" dirty="0">
                <a:solidFill>
                  <a:srgbClr val="333333"/>
                </a:solidFill>
                <a:effectLst/>
                <a:latin typeface="Helvetica Neue" panose="02000503000000020004" pitchFamily="2" charset="0"/>
              </a:rPr>
              <a:t> tarafından akredite edilmesi için başvuru yapılmıştır</a:t>
            </a:r>
            <a:r>
              <a:rPr lang="tr-TR" sz="1600" dirty="0">
                <a:solidFill>
                  <a:srgbClr val="333333"/>
                </a:solidFill>
                <a:latin typeface="Helvetica Neue" panose="02000503000000020004" pitchFamily="2" charset="0"/>
              </a:rPr>
              <a:t>.</a:t>
            </a:r>
          </a:p>
        </p:txBody>
      </p:sp>
    </p:spTree>
    <p:extLst>
      <p:ext uri="{BB962C8B-B14F-4D97-AF65-F5344CB8AC3E}">
        <p14:creationId xmlns:p14="http://schemas.microsoft.com/office/powerpoint/2010/main" val="3416711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Temel Kavramlar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00402E68-4DBB-9243-AC2B-7553B5D80AC0}"/>
              </a:ext>
            </a:extLst>
          </p:cNvPr>
          <p:cNvSpPr txBox="1"/>
          <p:nvPr/>
        </p:nvSpPr>
        <p:spPr>
          <a:xfrm>
            <a:off x="4752964" y="1934906"/>
            <a:ext cx="6092836" cy="830997"/>
          </a:xfrm>
          <a:prstGeom prst="rect">
            <a:avLst/>
          </a:prstGeom>
          <a:noFill/>
        </p:spPr>
        <p:txBody>
          <a:bodyPr wrap="square" rtlCol="0">
            <a:spAutoFit/>
          </a:bodyPr>
          <a:lstStyle/>
          <a:p>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Anabilim dalının eğitim-öğretim ve araştırmalarından ve anabilim dalıyla ilgili her türlü faaliyetin düzenli ve verimli olarak yürütülmesinden sorumlu yöneticidir.</a:t>
            </a:r>
          </a:p>
        </p:txBody>
      </p:sp>
      <p:sp>
        <p:nvSpPr>
          <p:cNvPr id="4" name="TextBox 3">
            <a:extLst>
              <a:ext uri="{FF2B5EF4-FFF2-40B4-BE49-F238E27FC236}">
                <a16:creationId xmlns:a16="http://schemas.microsoft.com/office/drawing/2014/main" id="{535F898C-F89D-D84C-99ED-E05E44F612E3}"/>
              </a:ext>
            </a:extLst>
          </p:cNvPr>
          <p:cNvSpPr txBox="1"/>
          <p:nvPr/>
        </p:nvSpPr>
        <p:spPr>
          <a:xfrm>
            <a:off x="4752963" y="3241894"/>
            <a:ext cx="4975237" cy="584775"/>
          </a:xfrm>
          <a:prstGeom prst="rect">
            <a:avLst/>
          </a:prstGeom>
          <a:noFill/>
        </p:spPr>
        <p:txBody>
          <a:bodyPr wrap="square" rtlCol="0">
            <a:spAutoFit/>
          </a:bodyPr>
          <a:lstStyle/>
          <a:p>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Yükseköğretim kurumlarında görevli profesör, doçent ve doktor öğretim üyeleridir.</a:t>
            </a:r>
          </a:p>
        </p:txBody>
      </p:sp>
      <p:sp>
        <p:nvSpPr>
          <p:cNvPr id="6" name="TextBox 5">
            <a:extLst>
              <a:ext uri="{FF2B5EF4-FFF2-40B4-BE49-F238E27FC236}">
                <a16:creationId xmlns:a16="http://schemas.microsoft.com/office/drawing/2014/main" id="{3D3702DB-8616-2B46-936E-C41B066CE70D}"/>
              </a:ext>
            </a:extLst>
          </p:cNvPr>
          <p:cNvSpPr txBox="1"/>
          <p:nvPr/>
        </p:nvSpPr>
        <p:spPr>
          <a:xfrm>
            <a:off x="4752963" y="4476824"/>
            <a:ext cx="5896105" cy="584775"/>
          </a:xfrm>
          <a:prstGeom prst="rect">
            <a:avLst/>
          </a:prstGeom>
          <a:noFill/>
        </p:spPr>
        <p:txBody>
          <a:bodyPr wrap="square" rtlCol="0">
            <a:spAutoFit/>
          </a:bodyPr>
          <a:lstStyle/>
          <a:p>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Yükseköğretim kurumlarında okutulan dersleri vermek, uygulama yapmak veya yaptırmakla yükümlü olan öğretim elemanıdır.</a:t>
            </a:r>
          </a:p>
        </p:txBody>
      </p:sp>
      <p:sp>
        <p:nvSpPr>
          <p:cNvPr id="9" name="TextBox 8">
            <a:extLst>
              <a:ext uri="{FF2B5EF4-FFF2-40B4-BE49-F238E27FC236}">
                <a16:creationId xmlns:a16="http://schemas.microsoft.com/office/drawing/2014/main" id="{F3534442-596B-4641-AB9B-4D570A426435}"/>
              </a:ext>
            </a:extLst>
          </p:cNvPr>
          <p:cNvSpPr txBox="1"/>
          <p:nvPr/>
        </p:nvSpPr>
        <p:spPr>
          <a:xfrm>
            <a:off x="4752963" y="5587100"/>
            <a:ext cx="6266490" cy="830997"/>
          </a:xfrm>
          <a:prstGeom prst="rect">
            <a:avLst/>
          </a:prstGeom>
          <a:noFill/>
        </p:spPr>
        <p:txBody>
          <a:bodyPr wrap="square" rtlCol="0">
            <a:spAutoFit/>
          </a:bodyPr>
          <a:lstStyle/>
          <a:p>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Yükseköğretim kurumlarında yapılan araştırma, inceleme ve deneylerde yardımcı olan ve yetkili organlarca verilen ilgili diğer görevleri yapan öğretim üyesi yardımcılarıdır.</a:t>
            </a:r>
          </a:p>
        </p:txBody>
      </p:sp>
      <p:sp>
        <p:nvSpPr>
          <p:cNvPr id="32" name="Rounded Rectangle 31">
            <a:extLst>
              <a:ext uri="{FF2B5EF4-FFF2-40B4-BE49-F238E27FC236}">
                <a16:creationId xmlns:a16="http://schemas.microsoft.com/office/drawing/2014/main" id="{193F9CF9-06BB-9243-9E78-0E49DFEC042F}"/>
              </a:ext>
            </a:extLst>
          </p:cNvPr>
          <p:cNvSpPr/>
          <p:nvPr/>
        </p:nvSpPr>
        <p:spPr>
          <a:xfrm>
            <a:off x="1774157" y="1934906"/>
            <a:ext cx="2550047" cy="728893"/>
          </a:xfrm>
          <a:prstGeom prst="roundRect">
            <a:avLst/>
          </a:prstGeom>
          <a:solidFill>
            <a:srgbClr val="4F9450"/>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algn="ct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Anabilim Dalı Başkanı</a:t>
            </a:r>
          </a:p>
        </p:txBody>
      </p:sp>
      <p:sp>
        <p:nvSpPr>
          <p:cNvPr id="33" name="Rounded Rectangle 32">
            <a:extLst>
              <a:ext uri="{FF2B5EF4-FFF2-40B4-BE49-F238E27FC236}">
                <a16:creationId xmlns:a16="http://schemas.microsoft.com/office/drawing/2014/main" id="{9DE652CE-CB5C-9A4B-BA8B-5D9E5E6CFB65}"/>
              </a:ext>
            </a:extLst>
          </p:cNvPr>
          <p:cNvSpPr/>
          <p:nvPr/>
        </p:nvSpPr>
        <p:spPr>
          <a:xfrm>
            <a:off x="1774156" y="3169836"/>
            <a:ext cx="2550047" cy="728893"/>
          </a:xfrm>
          <a:prstGeom prst="roundRect">
            <a:avLst/>
          </a:prstGeom>
          <a:solidFill>
            <a:schemeClr val="accent5">
              <a:lumMod val="75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lvl="0" algn="ctr"/>
            <a:r>
              <a:rPr lang="tr-TR" sz="1600" dirty="0">
                <a:solidFill>
                  <a:prstClr val="white"/>
                </a:solidFill>
                <a:latin typeface="Helvetica Neue Medium" panose="02000503000000020004" pitchFamily="2" charset="0"/>
                <a:ea typeface="Helvetica Neue Medium" panose="02000503000000020004" pitchFamily="2" charset="0"/>
                <a:cs typeface="Helvetica Neue Medium" panose="02000503000000020004" pitchFamily="2" charset="0"/>
              </a:rPr>
              <a:t>Öğretim Üyeleri</a:t>
            </a:r>
          </a:p>
        </p:txBody>
      </p:sp>
      <p:sp>
        <p:nvSpPr>
          <p:cNvPr id="34" name="Rounded Rectangle 33">
            <a:extLst>
              <a:ext uri="{FF2B5EF4-FFF2-40B4-BE49-F238E27FC236}">
                <a16:creationId xmlns:a16="http://schemas.microsoft.com/office/drawing/2014/main" id="{B963C7E8-EF75-B746-B293-5D8114268F08}"/>
              </a:ext>
            </a:extLst>
          </p:cNvPr>
          <p:cNvSpPr/>
          <p:nvPr/>
        </p:nvSpPr>
        <p:spPr>
          <a:xfrm>
            <a:off x="1774156" y="4404766"/>
            <a:ext cx="2550047" cy="728893"/>
          </a:xfrm>
          <a:prstGeom prst="roundRect">
            <a:avLst/>
          </a:prstGeom>
          <a:solidFill>
            <a:schemeClr val="accent4">
              <a:lumMod val="75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algn="ct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Öğretim Görevlileri</a:t>
            </a:r>
          </a:p>
        </p:txBody>
      </p:sp>
      <p:sp>
        <p:nvSpPr>
          <p:cNvPr id="35" name="Rounded Rectangle 34">
            <a:extLst>
              <a:ext uri="{FF2B5EF4-FFF2-40B4-BE49-F238E27FC236}">
                <a16:creationId xmlns:a16="http://schemas.microsoft.com/office/drawing/2014/main" id="{13B5F8F2-DB75-3D43-977A-2C94AF2C3310}"/>
              </a:ext>
            </a:extLst>
          </p:cNvPr>
          <p:cNvSpPr/>
          <p:nvPr/>
        </p:nvSpPr>
        <p:spPr>
          <a:xfrm>
            <a:off x="1774156" y="5638153"/>
            <a:ext cx="2550047" cy="728893"/>
          </a:xfrm>
          <a:prstGeom prst="roundRect">
            <a:avLst/>
          </a:prstGeom>
          <a:solidFill>
            <a:schemeClr val="accent3">
              <a:lumMod val="75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algn="ct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 Görevlileri</a:t>
            </a:r>
          </a:p>
        </p:txBody>
      </p:sp>
      <p:sp>
        <p:nvSpPr>
          <p:cNvPr id="36" name="Rectangle 35">
            <a:extLst>
              <a:ext uri="{FF2B5EF4-FFF2-40B4-BE49-F238E27FC236}">
                <a16:creationId xmlns:a16="http://schemas.microsoft.com/office/drawing/2014/main" id="{AC88AE6E-B34C-3040-9126-E23318597467}"/>
              </a:ext>
            </a:extLst>
          </p:cNvPr>
          <p:cNvSpPr/>
          <p:nvPr/>
        </p:nvSpPr>
        <p:spPr>
          <a:xfrm flipV="1">
            <a:off x="1542932" y="2915116"/>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718396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0A1B2B9-4FA0-6847-9E0B-5D828A6AC50E}"/>
              </a:ext>
            </a:extLst>
          </p:cNvPr>
          <p:cNvSpPr/>
          <p:nvPr/>
        </p:nvSpPr>
        <p:spPr>
          <a:xfrm>
            <a:off x="1551478" y="1621498"/>
            <a:ext cx="4082363" cy="52365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bg1"/>
              </a:solidFill>
            </a:endParaRP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Program İçeriği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 name="TextBox 11">
            <a:extLst>
              <a:ext uri="{FF2B5EF4-FFF2-40B4-BE49-F238E27FC236}">
                <a16:creationId xmlns:a16="http://schemas.microsoft.com/office/drawing/2014/main" id="{C4448749-0462-2731-F12B-F6F44D330BD2}"/>
              </a:ext>
            </a:extLst>
          </p:cNvPr>
          <p:cNvSpPr txBox="1"/>
          <p:nvPr/>
        </p:nvSpPr>
        <p:spPr>
          <a:xfrm>
            <a:off x="2053361" y="1898747"/>
            <a:ext cx="4081478" cy="4108817"/>
          </a:xfrm>
          <a:prstGeom prst="rect">
            <a:avLst/>
          </a:prstGeom>
          <a:noFill/>
        </p:spPr>
        <p:txBody>
          <a:bodyPr wrap="square" lIns="0" rIns="0" rtlCol="0" anchor="b">
            <a:spAutoFit/>
          </a:bodyPr>
          <a:lstStyle/>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 Tanıtımı</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Fakülte Tanıtımı</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Program Tanıtımı</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Akademik Kadro &amp; Tanışma</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Akademik Danışman</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Müfredat</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Yararlı Bilgiler</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Soru-Cevap</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Anket</a:t>
            </a:r>
          </a:p>
          <a:p>
            <a:endPar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7" name="Picture 6">
            <a:extLst>
              <a:ext uri="{FF2B5EF4-FFF2-40B4-BE49-F238E27FC236}">
                <a16:creationId xmlns:a16="http://schemas.microsoft.com/office/drawing/2014/main" id="{4F9F387D-9729-DE43-91A4-AB5B990073D7}"/>
              </a:ext>
            </a:extLst>
          </p:cNvPr>
          <p:cNvPicPr>
            <a:picLocks noChangeAspect="1"/>
          </p:cNvPicPr>
          <p:nvPr/>
        </p:nvPicPr>
        <p:blipFill>
          <a:blip r:embed="rId3"/>
          <a:stretch>
            <a:fillRect/>
          </a:stretch>
        </p:blipFill>
        <p:spPr>
          <a:xfrm>
            <a:off x="5625296" y="490954"/>
            <a:ext cx="6566704" cy="6367188"/>
          </a:xfrm>
          <a:prstGeom prst="rect">
            <a:avLst/>
          </a:prstGeom>
        </p:spPr>
      </p:pic>
      <p:grpSp>
        <p:nvGrpSpPr>
          <p:cNvPr id="4" name="Group 3">
            <a:extLst>
              <a:ext uri="{FF2B5EF4-FFF2-40B4-BE49-F238E27FC236}">
                <a16:creationId xmlns:a16="http://schemas.microsoft.com/office/drawing/2014/main" id="{09A7B5C0-5984-6442-7923-951E295E3049}"/>
              </a:ext>
            </a:extLst>
          </p:cNvPr>
          <p:cNvGrpSpPr/>
          <p:nvPr/>
        </p:nvGrpSpPr>
        <p:grpSpPr>
          <a:xfrm>
            <a:off x="5726207" y="5827205"/>
            <a:ext cx="1756274" cy="965058"/>
            <a:chOff x="5726207" y="5827205"/>
            <a:chExt cx="1756274" cy="965058"/>
          </a:xfrm>
          <a:solidFill>
            <a:schemeClr val="bg1"/>
          </a:solidFill>
        </p:grpSpPr>
        <p:sp>
          <p:nvSpPr>
            <p:cNvPr id="2" name="Rectangle 1">
              <a:extLst>
                <a:ext uri="{FF2B5EF4-FFF2-40B4-BE49-F238E27FC236}">
                  <a16:creationId xmlns:a16="http://schemas.microsoft.com/office/drawing/2014/main" id="{5B3A4A4F-B2BE-BDF8-252B-058871F9323F}"/>
                </a:ext>
              </a:extLst>
            </p:cNvPr>
            <p:cNvSpPr/>
            <p:nvPr/>
          </p:nvSpPr>
          <p:spPr>
            <a:xfrm>
              <a:off x="5726207" y="5941828"/>
              <a:ext cx="1663908" cy="85043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53B9C69-9C3F-9662-4853-389C55D93C37}"/>
                </a:ext>
              </a:extLst>
            </p:cNvPr>
            <p:cNvSpPr/>
            <p:nvPr/>
          </p:nvSpPr>
          <p:spPr>
            <a:xfrm>
              <a:off x="6670550" y="5827205"/>
              <a:ext cx="811931" cy="85043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64720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Akademik Kadro </a:t>
            </a:r>
            <a:r>
              <a:rPr lang="tr-TR" dirty="0">
                <a:latin typeface="Helvetica Neue" panose="02000503000000020004" pitchFamily="2" charset="0"/>
                <a:ea typeface="Helvetica Neue" panose="02000503000000020004" pitchFamily="2" charset="0"/>
                <a:cs typeface="Helvetica Neue" panose="02000503000000020004" pitchFamily="2" charset="0"/>
              </a:rPr>
              <a:t>&amp; Tanışma</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06856B9D-52F8-459C-B69C-7611BCEF86B1}"/>
              </a:ext>
            </a:extLst>
          </p:cNvPr>
          <p:cNvSpPr txBox="1"/>
          <p:nvPr/>
        </p:nvSpPr>
        <p:spPr>
          <a:xfrm>
            <a:off x="1701334" y="3248251"/>
            <a:ext cx="3255228" cy="1094146"/>
          </a:xfrm>
          <a:prstGeom prst="rect">
            <a:avLst/>
          </a:prstGeom>
          <a:noFill/>
        </p:spPr>
        <p:txBody>
          <a:bodyPr wrap="square" rtlCol="0">
            <a:spAutoFit/>
          </a:bodyPr>
          <a:lstStyle/>
          <a:p>
            <a:pPr>
              <a:lnSpc>
                <a:spcPct val="90000"/>
              </a:lnSpc>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Prof. Dr. Şükrü NİŞANCI</a:t>
            </a:r>
          </a:p>
          <a:p>
            <a:pPr>
              <a:lnSpc>
                <a:spcPct val="90000"/>
              </a:lnSpc>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Doç. Dr. Hasan Emir AKTAŞ</a:t>
            </a:r>
          </a:p>
          <a:p>
            <a:pPr>
              <a:lnSpc>
                <a:spcPct val="90000"/>
              </a:lnSpc>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Doç. Dr. Tuna BATUHAN</a:t>
            </a:r>
          </a:p>
          <a:p>
            <a:pPr>
              <a:lnSpc>
                <a:spcPct val="90000"/>
              </a:lnSpc>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Doç. Dr. Cemile Burcu KARTAL</a:t>
            </a:r>
          </a:p>
        </p:txBody>
      </p:sp>
      <p:sp>
        <p:nvSpPr>
          <p:cNvPr id="4" name="Rounded Rectangle 3">
            <a:extLst>
              <a:ext uri="{FF2B5EF4-FFF2-40B4-BE49-F238E27FC236}">
                <a16:creationId xmlns:a16="http://schemas.microsoft.com/office/drawing/2014/main" id="{E83BFCAE-38C5-E5E1-0AD9-45B30F660E6F}"/>
              </a:ext>
            </a:extLst>
          </p:cNvPr>
          <p:cNvSpPr/>
          <p:nvPr/>
        </p:nvSpPr>
        <p:spPr>
          <a:xfrm>
            <a:off x="1701333" y="1901026"/>
            <a:ext cx="3072267" cy="832448"/>
          </a:xfrm>
          <a:prstGeom prst="roundRect">
            <a:avLst/>
          </a:prstGeom>
          <a:solidFill>
            <a:srgbClr val="4F9450"/>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algn="ctr">
              <a:spcAft>
                <a:spcPts val="300"/>
              </a:spcAft>
            </a:pP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Doç. Dr. Salih </a:t>
            </a:r>
            <a:r>
              <a:rPr lang="tr-TR" sz="1600" dirty="0" err="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Börteçine</a:t>
            </a: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 AVCİ</a:t>
            </a:r>
          </a:p>
          <a:p>
            <a:pPr algn="ctr">
              <a:spcAft>
                <a:spcPts val="300"/>
              </a:spcAft>
            </a:pPr>
            <a:r>
              <a:rPr lang="tr-TR" sz="1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Bölüm Dalı Başkanı</a:t>
            </a:r>
          </a:p>
        </p:txBody>
      </p:sp>
      <p:sp>
        <p:nvSpPr>
          <p:cNvPr id="5" name="TextBox 4">
            <a:extLst>
              <a:ext uri="{FF2B5EF4-FFF2-40B4-BE49-F238E27FC236}">
                <a16:creationId xmlns:a16="http://schemas.microsoft.com/office/drawing/2014/main" id="{D5D25579-C9EB-88A3-E7F6-90352D440AE4}"/>
              </a:ext>
            </a:extLst>
          </p:cNvPr>
          <p:cNvSpPr txBox="1"/>
          <p:nvPr/>
        </p:nvSpPr>
        <p:spPr>
          <a:xfrm>
            <a:off x="1701334" y="4803438"/>
            <a:ext cx="3654438" cy="1354217"/>
          </a:xfrm>
          <a:prstGeom prst="rect">
            <a:avLst/>
          </a:prstGeom>
          <a:noFill/>
        </p:spPr>
        <p:txBody>
          <a:bodyPr wrap="square" rtlCol="0">
            <a:spAutoFit/>
          </a:bodyPr>
          <a:lstStyle/>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Arş. Gör. Dr. Fatih UÇAN</a:t>
            </a:r>
          </a:p>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Arş. Gör. Gökçe GÖK</a:t>
            </a:r>
          </a:p>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Arş. Gör. Lokman ŞAHİN</a:t>
            </a:r>
          </a:p>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Arş. Gör. Tuğba SALMAN</a:t>
            </a:r>
          </a:p>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Arş. Gör. </a:t>
            </a:r>
            <a:r>
              <a:rPr lang="tr-TR" sz="1600" dirty="0" err="1">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Şuheda</a:t>
            </a: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 ALTUNOK</a:t>
            </a:r>
          </a:p>
        </p:txBody>
      </p:sp>
      <p:sp>
        <p:nvSpPr>
          <p:cNvPr id="7" name="TextBox 6">
            <a:extLst>
              <a:ext uri="{FF2B5EF4-FFF2-40B4-BE49-F238E27FC236}">
                <a16:creationId xmlns:a16="http://schemas.microsoft.com/office/drawing/2014/main" id="{03D22690-A1BE-E8DC-52E3-57C05304E71C}"/>
              </a:ext>
            </a:extLst>
          </p:cNvPr>
          <p:cNvSpPr txBox="1"/>
          <p:nvPr/>
        </p:nvSpPr>
        <p:spPr>
          <a:xfrm>
            <a:off x="5565600" y="3237272"/>
            <a:ext cx="3562902" cy="834074"/>
          </a:xfrm>
          <a:prstGeom prst="rect">
            <a:avLst/>
          </a:prstGeom>
          <a:noFill/>
        </p:spPr>
        <p:txBody>
          <a:bodyPr wrap="square" rtlCol="0">
            <a:spAutoFit/>
          </a:bodyPr>
          <a:lstStyle/>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Dr. </a:t>
            </a:r>
            <a:r>
              <a:rPr lang="tr-TR" sz="1600" dirty="0" err="1">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Öğr</a:t>
            </a: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 Üyesi Hasan Faruk USLU</a:t>
            </a:r>
          </a:p>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Dr. </a:t>
            </a:r>
            <a:r>
              <a:rPr lang="tr-TR" sz="1600" dirty="0" err="1">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Öğr</a:t>
            </a: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 Üyesi Ezgi ÖREN</a:t>
            </a:r>
          </a:p>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Dr. </a:t>
            </a:r>
            <a:r>
              <a:rPr lang="tr-TR" sz="1600" dirty="0" err="1">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Öğr</a:t>
            </a: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 Üyesi Adnan KARATAŞ</a:t>
            </a:r>
          </a:p>
        </p:txBody>
      </p:sp>
      <p:sp>
        <p:nvSpPr>
          <p:cNvPr id="9" name="Rectangle 8">
            <a:extLst>
              <a:ext uri="{FF2B5EF4-FFF2-40B4-BE49-F238E27FC236}">
                <a16:creationId xmlns:a16="http://schemas.microsoft.com/office/drawing/2014/main" id="{3DF228B6-71E7-707F-2D05-CE8C23E357A9}"/>
              </a:ext>
            </a:extLst>
          </p:cNvPr>
          <p:cNvSpPr/>
          <p:nvPr/>
        </p:nvSpPr>
        <p:spPr>
          <a:xfrm flipV="1">
            <a:off x="1542932" y="2987116"/>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Rectangle 9">
            <a:extLst>
              <a:ext uri="{FF2B5EF4-FFF2-40B4-BE49-F238E27FC236}">
                <a16:creationId xmlns:a16="http://schemas.microsoft.com/office/drawing/2014/main" id="{F8FD543B-6875-D241-BA1A-D2CF8856BB1D}"/>
              </a:ext>
            </a:extLst>
          </p:cNvPr>
          <p:cNvSpPr/>
          <p:nvPr/>
        </p:nvSpPr>
        <p:spPr>
          <a:xfrm flipV="1">
            <a:off x="1542932" y="4558046"/>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391191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57561FF-67A7-59B7-1289-93BF7ABF2BC0}"/>
              </a:ext>
            </a:extLst>
          </p:cNvPr>
          <p:cNvSpPr>
            <a:spLocks noGrp="1"/>
          </p:cNvSpPr>
          <p:nvPr>
            <p:ph type="ctrTitle"/>
          </p:nvPr>
        </p:nvSpPr>
        <p:spPr/>
        <p:txBody>
          <a:bodyPr/>
          <a:lstStyle/>
          <a:p>
            <a:r>
              <a:rPr lang="tr-TR" dirty="0"/>
              <a:t>Bölüm Organizasyon Yapısı</a:t>
            </a:r>
          </a:p>
        </p:txBody>
      </p:sp>
      <p:graphicFrame>
        <p:nvGraphicFramePr>
          <p:cNvPr id="6" name="İçerik Yer Tutucusu 3">
            <a:extLst>
              <a:ext uri="{FF2B5EF4-FFF2-40B4-BE49-F238E27FC236}">
                <a16:creationId xmlns:a16="http://schemas.microsoft.com/office/drawing/2014/main" id="{60103150-F1D7-4D26-A176-F4DB5991E5A1}"/>
              </a:ext>
            </a:extLst>
          </p:cNvPr>
          <p:cNvGraphicFramePr>
            <a:graphicFrameLocks noGrp="1"/>
          </p:cNvGraphicFramePr>
          <p:nvPr>
            <p:ph idx="1"/>
            <p:extLst>
              <p:ext uri="{D42A27DB-BD31-4B8C-83A1-F6EECF244321}">
                <p14:modId xmlns:p14="http://schemas.microsoft.com/office/powerpoint/2010/main" val="922763853"/>
              </p:ext>
            </p:extLst>
          </p:nvPr>
        </p:nvGraphicFramePr>
        <p:xfrm>
          <a:off x="1303094" y="1344197"/>
          <a:ext cx="10244137" cy="50212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2071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E39DAF9-4DDF-4740-9934-7144BFC915FE}"/>
              </a:ext>
            </a:extLst>
          </p:cNvPr>
          <p:cNvSpPr>
            <a:spLocks noGrp="1"/>
          </p:cNvSpPr>
          <p:nvPr>
            <p:ph type="ctrTitle"/>
          </p:nvPr>
        </p:nvSpPr>
        <p:spPr/>
        <p:txBody>
          <a:bodyPr/>
          <a:lstStyle/>
          <a:p>
            <a:r>
              <a:rPr lang="tr-TR" dirty="0"/>
              <a:t>Anabilim Dallarına Göre Akademik Personel</a:t>
            </a:r>
          </a:p>
        </p:txBody>
      </p:sp>
      <p:graphicFrame>
        <p:nvGraphicFramePr>
          <p:cNvPr id="4" name="İçerik Yer Tutucusu 6">
            <a:extLst>
              <a:ext uri="{FF2B5EF4-FFF2-40B4-BE49-F238E27FC236}">
                <a16:creationId xmlns:a16="http://schemas.microsoft.com/office/drawing/2014/main" id="{887C62E7-14A4-4507-A7ED-F8B5F2344D20}"/>
              </a:ext>
            </a:extLst>
          </p:cNvPr>
          <p:cNvGraphicFramePr>
            <a:graphicFrameLocks noGrp="1"/>
          </p:cNvGraphicFramePr>
          <p:nvPr>
            <p:ph idx="1"/>
            <p:extLst>
              <p:ext uri="{D42A27DB-BD31-4B8C-83A1-F6EECF244321}">
                <p14:modId xmlns:p14="http://schemas.microsoft.com/office/powerpoint/2010/main" val="826622850"/>
              </p:ext>
            </p:extLst>
          </p:nvPr>
        </p:nvGraphicFramePr>
        <p:xfrm>
          <a:off x="1033463" y="1674813"/>
          <a:ext cx="10244137" cy="50212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42774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Akademik Danışman</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F9D443E2-39E7-5469-D08B-3EAE907CF613}"/>
              </a:ext>
            </a:extLst>
          </p:cNvPr>
          <p:cNvSpPr txBox="1"/>
          <p:nvPr/>
        </p:nvSpPr>
        <p:spPr>
          <a:xfrm>
            <a:off x="1612209" y="1885209"/>
            <a:ext cx="5679240" cy="4201150"/>
          </a:xfrm>
          <a:prstGeom prst="rect">
            <a:avLst/>
          </a:prstGeom>
          <a:noFill/>
        </p:spPr>
        <p:txBody>
          <a:bodyPr wrap="square" rtlCol="0">
            <a:spAutoFit/>
          </a:bodyPr>
          <a:lstStyle/>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Üniversitemizde eğitim gören her öğrenciye bağlı olduğu bölüm öğretim elemanlarında biri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akademik danışman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olarak atanır. </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Danışman, öğrenciye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 hayatına uyum</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akademik konularda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rehberlik ve kariyer planlaması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gibi çeşitli konularda yardımcı olur.</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Akademik danışmanınız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ÖBS sisteminde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belirtilmiştir. </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Danışman öğrencinin ders kayıtlarını izleyerek onay verir. Akademik ders kayıtları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danışman onayı</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ndan sonra kesinleşir. Ders kayıtları dönemlerinde danışmanınızla iletişim halinde olup programınızı beraber oluşturmanız kayıt onay sürecini hızlandıracaktır. </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Düzenli olarak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danışmanınızla görüşme</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niz, soru ve sorunlarınızı paylaşmanız kuvvetle önerilir.</a:t>
            </a:r>
          </a:p>
          <a:p>
            <a:endParaRPr lang="en-US" dirty="0">
              <a:solidFill>
                <a:srgbClr val="404042"/>
              </a:solidFill>
            </a:endParaRPr>
          </a:p>
        </p:txBody>
      </p:sp>
      <p:pic>
        <p:nvPicPr>
          <p:cNvPr id="6" name="Picture 5">
            <a:extLst>
              <a:ext uri="{FF2B5EF4-FFF2-40B4-BE49-F238E27FC236}">
                <a16:creationId xmlns:a16="http://schemas.microsoft.com/office/drawing/2014/main" id="{72A5B4AB-5887-61D0-091E-8E00DB248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8593" y="1885209"/>
            <a:ext cx="2528705" cy="2247951"/>
          </a:xfrm>
          <a:prstGeom prst="rect">
            <a:avLst/>
          </a:prstGeom>
        </p:spPr>
      </p:pic>
    </p:spTree>
    <p:extLst>
      <p:ext uri="{BB962C8B-B14F-4D97-AF65-F5344CB8AC3E}">
        <p14:creationId xmlns:p14="http://schemas.microsoft.com/office/powerpoint/2010/main" val="1947700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Akademik Danışman </a:t>
            </a:r>
            <a:r>
              <a:rPr lang="tr-TR" dirty="0">
                <a:latin typeface="Helvetica Neue" panose="02000503000000020004" pitchFamily="2" charset="0"/>
                <a:ea typeface="Helvetica Neue" panose="02000503000000020004" pitchFamily="2" charset="0"/>
                <a:cs typeface="Helvetica Neue" panose="02000503000000020004" pitchFamily="2" charset="0"/>
              </a:rPr>
              <a:t>Bilgileri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5" name="Table 7">
            <a:extLst>
              <a:ext uri="{FF2B5EF4-FFF2-40B4-BE49-F238E27FC236}">
                <a16:creationId xmlns:a16="http://schemas.microsoft.com/office/drawing/2014/main" id="{D31DA6DC-5ABE-F13E-DFA4-332607F50FF2}"/>
              </a:ext>
            </a:extLst>
          </p:cNvPr>
          <p:cNvGraphicFramePr>
            <a:graphicFrameLocks noGrp="1"/>
          </p:cNvGraphicFramePr>
          <p:nvPr>
            <p:extLst>
              <p:ext uri="{D42A27DB-BD31-4B8C-83A1-F6EECF244321}">
                <p14:modId xmlns:p14="http://schemas.microsoft.com/office/powerpoint/2010/main" val="1895251863"/>
              </p:ext>
            </p:extLst>
          </p:nvPr>
        </p:nvGraphicFramePr>
        <p:xfrm>
          <a:off x="1576800" y="1621499"/>
          <a:ext cx="7864538" cy="5040279"/>
        </p:xfrm>
        <a:graphic>
          <a:graphicData uri="http://schemas.openxmlformats.org/drawingml/2006/table">
            <a:tbl>
              <a:tblPr firstRow="1" bandRow="1">
                <a:tableStyleId>{5C22544A-7EE6-4342-B048-85BDC9FD1C3A}</a:tableStyleId>
              </a:tblPr>
              <a:tblGrid>
                <a:gridCol w="3596460">
                  <a:extLst>
                    <a:ext uri="{9D8B030D-6E8A-4147-A177-3AD203B41FA5}">
                      <a16:colId xmlns:a16="http://schemas.microsoft.com/office/drawing/2014/main" val="799960126"/>
                    </a:ext>
                  </a:extLst>
                </a:gridCol>
                <a:gridCol w="4268078">
                  <a:extLst>
                    <a:ext uri="{9D8B030D-6E8A-4147-A177-3AD203B41FA5}">
                      <a16:colId xmlns:a16="http://schemas.microsoft.com/office/drawing/2014/main" val="2838800866"/>
                    </a:ext>
                  </a:extLst>
                </a:gridCol>
              </a:tblGrid>
              <a:tr h="1021599">
                <a:tc>
                  <a:txBody>
                    <a:bodyPr/>
                    <a:lstStyle/>
                    <a:p>
                      <a:pPr algn="ctr"/>
                      <a:r>
                        <a:rPr lang="tr-TR" sz="1600" b="0" dirty="0">
                          <a:solidFill>
                            <a:schemeClr val="bg1"/>
                          </a:solidFill>
                          <a:latin typeface="Avenir Next" panose="020B0503020202020204" pitchFamily="34" charset="0"/>
                          <a:cs typeface="Times New Roman" panose="02020603050405020304" pitchFamily="18" charset="0"/>
                        </a:rPr>
                        <a:t>1. Sınıflar</a:t>
                      </a:r>
                      <a:endParaRPr lang="tr-TR" sz="1600" b="1" dirty="0">
                        <a:solidFill>
                          <a:schemeClr val="bg1"/>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17F7D"/>
                    </a:solidFill>
                  </a:tcPr>
                </a:tc>
                <a:tc>
                  <a:txBody>
                    <a:bodyPr/>
                    <a:lstStyle/>
                    <a:p>
                      <a:pPr algn="ctr"/>
                      <a:r>
                        <a:rPr lang="tr-TR" sz="1600" b="0" dirty="0">
                          <a:solidFill>
                            <a:schemeClr val="tx1">
                              <a:lumMod val="75000"/>
                              <a:lumOff val="25000"/>
                            </a:schemeClr>
                          </a:solidFill>
                          <a:latin typeface="Avenir Next" panose="020B0503020202020204" pitchFamily="34" charset="0"/>
                          <a:cs typeface="Times New Roman" panose="02020603050405020304" pitchFamily="18" charset="0"/>
                        </a:rPr>
                        <a:t>Arş. Gör. Tuğba SALMAN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2200876"/>
                  </a:ext>
                </a:extLst>
              </a:tr>
              <a:tr h="1059258">
                <a:tc>
                  <a:txBody>
                    <a:bodyPr/>
                    <a:lstStyle/>
                    <a:p>
                      <a:pPr algn="ctr"/>
                      <a:r>
                        <a:rPr lang="tr-TR" sz="1600" b="0" dirty="0">
                          <a:solidFill>
                            <a:schemeClr val="bg1"/>
                          </a:solidFill>
                          <a:latin typeface="Avenir Next" panose="020B0503020202020204" pitchFamily="34" charset="0"/>
                          <a:cs typeface="Times New Roman" panose="02020603050405020304" pitchFamily="18" charset="0"/>
                        </a:rPr>
                        <a:t>2. Sınıflar</a:t>
                      </a:r>
                      <a:endParaRPr lang="tr-TR" sz="1600" b="1" dirty="0">
                        <a:solidFill>
                          <a:schemeClr val="bg1"/>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17F7D"/>
                    </a:solidFill>
                  </a:tcPr>
                </a:tc>
                <a:tc>
                  <a:txBody>
                    <a:bodyPr/>
                    <a:lstStyle/>
                    <a:p>
                      <a:pPr algn="ctr"/>
                      <a:r>
                        <a:rPr lang="tr-TR" sz="1600" b="0" dirty="0">
                          <a:solidFill>
                            <a:schemeClr val="tx1">
                              <a:lumMod val="75000"/>
                              <a:lumOff val="25000"/>
                            </a:schemeClr>
                          </a:solidFill>
                          <a:latin typeface="Avenir Next" panose="020B0503020202020204" pitchFamily="34" charset="0"/>
                          <a:cs typeface="Times New Roman" panose="02020603050405020304" pitchFamily="18" charset="0"/>
                        </a:rPr>
                        <a:t>Arş. Gör. Gökçe GÖK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480870"/>
                  </a:ext>
                </a:extLst>
              </a:tr>
              <a:tr h="986474">
                <a:tc>
                  <a:txBody>
                    <a:bodyPr/>
                    <a:lstStyle/>
                    <a:p>
                      <a:pPr algn="ctr"/>
                      <a:r>
                        <a:rPr lang="tr-TR" sz="1600" b="0" dirty="0">
                          <a:solidFill>
                            <a:schemeClr val="bg1"/>
                          </a:solidFill>
                          <a:latin typeface="Avenir Next" panose="020B0503020202020204" pitchFamily="34" charset="0"/>
                          <a:cs typeface="Times New Roman" panose="02020603050405020304" pitchFamily="18" charset="0"/>
                        </a:rPr>
                        <a:t>3. Sınıflar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17F7D"/>
                    </a:solidFill>
                  </a:tcPr>
                </a:tc>
                <a:tc>
                  <a:txBody>
                    <a:bodyPr/>
                    <a:lstStyle/>
                    <a:p>
                      <a:pPr algn="ctr"/>
                      <a:r>
                        <a:rPr lang="tr-TR" sz="1600" b="0" dirty="0">
                          <a:solidFill>
                            <a:schemeClr val="tx1">
                              <a:lumMod val="75000"/>
                              <a:lumOff val="25000"/>
                            </a:schemeClr>
                          </a:solidFill>
                          <a:latin typeface="Avenir Next" panose="020B0503020202020204" pitchFamily="34" charset="0"/>
                          <a:cs typeface="Times New Roman" panose="02020603050405020304" pitchFamily="18" charset="0"/>
                        </a:rPr>
                        <a:t>Arş. Gör. </a:t>
                      </a:r>
                      <a:r>
                        <a:rPr lang="tr-TR" sz="1600" b="0" dirty="0" err="1">
                          <a:solidFill>
                            <a:schemeClr val="tx1">
                              <a:lumMod val="75000"/>
                              <a:lumOff val="25000"/>
                            </a:schemeClr>
                          </a:solidFill>
                          <a:latin typeface="Avenir Next" panose="020B0503020202020204" pitchFamily="34" charset="0"/>
                          <a:cs typeface="Times New Roman" panose="02020603050405020304" pitchFamily="18" charset="0"/>
                        </a:rPr>
                        <a:t>Şuheda</a:t>
                      </a:r>
                      <a:r>
                        <a:rPr lang="tr-TR" sz="1600" b="0" dirty="0">
                          <a:solidFill>
                            <a:schemeClr val="tx1">
                              <a:lumMod val="75000"/>
                              <a:lumOff val="25000"/>
                            </a:schemeClr>
                          </a:solidFill>
                          <a:latin typeface="Avenir Next" panose="020B0503020202020204" pitchFamily="34" charset="0"/>
                          <a:cs typeface="Times New Roman" panose="02020603050405020304" pitchFamily="18" charset="0"/>
                        </a:rPr>
                        <a:t> ALTUNOK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0018913"/>
                  </a:ext>
                </a:extLst>
              </a:tr>
              <a:tr h="986474">
                <a:tc>
                  <a:txBody>
                    <a:bodyPr/>
                    <a:lstStyle/>
                    <a:p>
                      <a:pPr algn="ctr"/>
                      <a:r>
                        <a:rPr lang="tr-TR" sz="1600" b="0" dirty="0">
                          <a:solidFill>
                            <a:schemeClr val="bg1"/>
                          </a:solidFill>
                          <a:latin typeface="Avenir Next" panose="020B0503020202020204" pitchFamily="34" charset="0"/>
                          <a:cs typeface="Times New Roman" panose="02020603050405020304" pitchFamily="18" charset="0"/>
                        </a:rPr>
                        <a:t>4. Sınıflar Birinci Öğretim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17F7D"/>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600" b="0" dirty="0">
                          <a:solidFill>
                            <a:schemeClr val="tx1">
                              <a:lumMod val="75000"/>
                              <a:lumOff val="25000"/>
                            </a:schemeClr>
                          </a:solidFill>
                          <a:latin typeface="Avenir Next" panose="020B0503020202020204" pitchFamily="34" charset="0"/>
                          <a:cs typeface="Times New Roman" panose="02020603050405020304" pitchFamily="18" charset="0"/>
                        </a:rPr>
                        <a:t>Arş. Gör. Lokman ŞAHİN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8828541"/>
                  </a:ext>
                </a:extLst>
              </a:tr>
              <a:tr h="986474">
                <a:tc>
                  <a:txBody>
                    <a:bodyPr/>
                    <a:lstStyle/>
                    <a:p>
                      <a:pPr algn="ctr"/>
                      <a:r>
                        <a:rPr lang="tr-TR" sz="1600" b="0" dirty="0">
                          <a:solidFill>
                            <a:schemeClr val="bg1"/>
                          </a:solidFill>
                          <a:latin typeface="Avenir Next" panose="020B0503020202020204" pitchFamily="34" charset="0"/>
                          <a:cs typeface="Times New Roman" panose="02020603050405020304" pitchFamily="18" charset="0"/>
                        </a:rPr>
                        <a:t>4. Sınıflar İkinci Öğretim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17F7D"/>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600" b="0" dirty="0">
                          <a:solidFill>
                            <a:schemeClr val="tx1">
                              <a:lumMod val="75000"/>
                              <a:lumOff val="25000"/>
                            </a:schemeClr>
                          </a:solidFill>
                          <a:latin typeface="Avenir Next" panose="020B0503020202020204" pitchFamily="34" charset="0"/>
                          <a:cs typeface="Times New Roman" panose="02020603050405020304" pitchFamily="18" charset="0"/>
                        </a:rPr>
                        <a:t>Arş. Gör. Dr. Fatih UÇAN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2051759"/>
                  </a:ext>
                </a:extLst>
              </a:tr>
            </a:tbl>
          </a:graphicData>
        </a:graphic>
      </p:graphicFrame>
    </p:spTree>
    <p:extLst>
      <p:ext uri="{BB962C8B-B14F-4D97-AF65-F5344CB8AC3E}">
        <p14:creationId xmlns:p14="http://schemas.microsoft.com/office/powerpoint/2010/main" val="1025295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Öğrencilerimize Öneriler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3" name="Content Placeholder 3">
            <a:extLst>
              <a:ext uri="{FF2B5EF4-FFF2-40B4-BE49-F238E27FC236}">
                <a16:creationId xmlns:a16="http://schemas.microsoft.com/office/drawing/2014/main" id="{40D2C3F4-324D-D928-20FE-019992ADFCC3}"/>
              </a:ext>
            </a:extLst>
          </p:cNvPr>
          <p:cNvGraphicFramePr>
            <a:graphicFrameLocks/>
          </p:cNvGraphicFramePr>
          <p:nvPr>
            <p:extLst>
              <p:ext uri="{D42A27DB-BD31-4B8C-83A1-F6EECF244321}">
                <p14:modId xmlns:p14="http://schemas.microsoft.com/office/powerpoint/2010/main" val="547218113"/>
              </p:ext>
            </p:extLst>
          </p:nvPr>
        </p:nvGraphicFramePr>
        <p:xfrm>
          <a:off x="1542933" y="1621499"/>
          <a:ext cx="9697452" cy="4562244"/>
        </p:xfrm>
        <a:graphic>
          <a:graphicData uri="http://schemas.openxmlformats.org/drawingml/2006/table">
            <a:tbl>
              <a:tblPr firstRow="1" bandRow="1">
                <a:tableStyleId>{C083E6E3-FA7D-4D7B-A595-EF9225AFEA82}</a:tableStyleId>
              </a:tblPr>
              <a:tblGrid>
                <a:gridCol w="4848726">
                  <a:extLst>
                    <a:ext uri="{9D8B030D-6E8A-4147-A177-3AD203B41FA5}">
                      <a16:colId xmlns:a16="http://schemas.microsoft.com/office/drawing/2014/main" val="3252166307"/>
                    </a:ext>
                  </a:extLst>
                </a:gridCol>
                <a:gridCol w="4848726">
                  <a:extLst>
                    <a:ext uri="{9D8B030D-6E8A-4147-A177-3AD203B41FA5}">
                      <a16:colId xmlns:a16="http://schemas.microsoft.com/office/drawing/2014/main" val="1445882671"/>
                    </a:ext>
                  </a:extLst>
                </a:gridCol>
              </a:tblGrid>
              <a:tr h="548640">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l"/>
                      <a:r>
                        <a:rPr lang="tr-TR" sz="1800" b="0" i="0" noProof="0" dirty="0">
                          <a:latin typeface="Helvetica Neue Medium" panose="02000503000000020004" pitchFamily="2" charset="0"/>
                          <a:ea typeface="Helvetica Neue Medium" panose="02000503000000020004" pitchFamily="2" charset="0"/>
                          <a:cs typeface="Helvetica Neue Medium" panose="02000503000000020004" pitchFamily="2" charset="0"/>
                        </a:rPr>
                        <a:t>Yap</a:t>
                      </a: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l"/>
                      <a:r>
                        <a:rPr lang="tr-TR" sz="1800" b="0" i="0" noProof="0" dirty="0">
                          <a:latin typeface="Helvetica Neue Medium" panose="02000503000000020004" pitchFamily="2" charset="0"/>
                          <a:ea typeface="Helvetica Neue Medium" panose="02000503000000020004" pitchFamily="2" charset="0"/>
                          <a:cs typeface="Helvetica Neue Medium" panose="02000503000000020004" pitchFamily="2" charset="0"/>
                        </a:rPr>
                        <a:t>Yapma</a:t>
                      </a: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178190795"/>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Akademik danışmanınla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GÖRÜŞ</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Plagiarism</a:t>
                      </a:r>
                      <a:r>
                        <a:rPr lang="tr-TR" sz="1600" b="0" i="0" baseline="0" dirty="0">
                          <a:solidFill>
                            <a:srgbClr val="404042"/>
                          </a:solidFill>
                          <a:latin typeface="Helvetica Neue Light" panose="02000403000000020004" pitchFamily="2" charset="0"/>
                          <a:ea typeface="Helvetica Neue Light" panose="02000403000000020004" pitchFamily="2" charset="0"/>
                        </a:rPr>
                        <a:t> (İntihal)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YAPMA</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8189163"/>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600" b="0" i="0" dirty="0">
                          <a:solidFill>
                            <a:srgbClr val="404042"/>
                          </a:solidFill>
                          <a:latin typeface="Helvetica Neue Light" panose="02000403000000020004" pitchFamily="2" charset="0"/>
                          <a:ea typeface="Helvetica Neue Light" panose="02000403000000020004" pitchFamily="2" charset="0"/>
                        </a:rPr>
                        <a:t>Dersleri</a:t>
                      </a:r>
                      <a:r>
                        <a:rPr lang="tr-TR" sz="1600" b="0" i="0" baseline="0" dirty="0">
                          <a:solidFill>
                            <a:srgbClr val="404042"/>
                          </a:solidFill>
                          <a:latin typeface="Helvetica Neue Light" panose="02000403000000020004" pitchFamily="2" charset="0"/>
                          <a:ea typeface="Helvetica Neue Light" panose="02000403000000020004" pitchFamily="2" charset="0"/>
                        </a:rPr>
                        <a:t> açılan döneminde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AL</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Kopya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ÇEKME</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479423"/>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ÖBS ve </a:t>
                      </a:r>
                      <a:r>
                        <a:rPr lang="tr-TR" sz="1600" b="0" i="0" dirty="0" err="1">
                          <a:solidFill>
                            <a:srgbClr val="404042"/>
                          </a:solidFill>
                          <a:latin typeface="Helvetica Neue Light" panose="02000403000000020004" pitchFamily="2" charset="0"/>
                          <a:ea typeface="Helvetica Neue Light" panose="02000403000000020004" pitchFamily="2" charset="0"/>
                        </a:rPr>
                        <a:t>DBS’yi</a:t>
                      </a:r>
                      <a:r>
                        <a:rPr lang="tr-TR" sz="1600" b="0" i="0" baseline="0" dirty="0">
                          <a:solidFill>
                            <a:srgbClr val="404042"/>
                          </a:solidFill>
                          <a:latin typeface="Helvetica Neue Light" panose="02000403000000020004" pitchFamily="2" charset="0"/>
                          <a:ea typeface="Helvetica Neue Light" panose="02000403000000020004" pitchFamily="2" charset="0"/>
                        </a:rPr>
                        <a:t> sıklıkla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ZİYARET ET</a:t>
                      </a:r>
                      <a:endPar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Kendinden</a:t>
                      </a:r>
                      <a:r>
                        <a:rPr lang="tr-TR" sz="1600" b="0" i="0" baseline="0" dirty="0">
                          <a:solidFill>
                            <a:srgbClr val="404042"/>
                          </a:solidFill>
                          <a:latin typeface="Helvetica Neue Light" panose="02000403000000020004" pitchFamily="2" charset="0"/>
                          <a:ea typeface="Helvetica Neue Light" panose="02000403000000020004" pitchFamily="2" charset="0"/>
                        </a:rPr>
                        <a:t> farklı kimseleri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ÖTEKİLEŞTİRME</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1479186"/>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Spor aktivitelerine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KATIL</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Derslere devamsızlık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YAPMA</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169606"/>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E-postalarını</a:t>
                      </a:r>
                      <a:r>
                        <a:rPr lang="tr-TR" sz="1600" b="0" i="0" baseline="0" dirty="0">
                          <a:solidFill>
                            <a:srgbClr val="404042"/>
                          </a:solidFill>
                          <a:latin typeface="Helvetica Neue Light" panose="02000403000000020004" pitchFamily="2" charset="0"/>
                          <a:ea typeface="Helvetica Neue Light" panose="02000403000000020004" pitchFamily="2" charset="0"/>
                        </a:rPr>
                        <a:t> dikkatlice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OKU</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Sosyal</a:t>
                      </a:r>
                      <a:r>
                        <a:rPr lang="tr-TR" sz="1600" b="0" i="0" baseline="0" dirty="0">
                          <a:solidFill>
                            <a:srgbClr val="404042"/>
                          </a:solidFill>
                          <a:latin typeface="Helvetica Neue Light" panose="02000403000000020004" pitchFamily="2" charset="0"/>
                          <a:ea typeface="Helvetica Neue Light" panose="02000403000000020004" pitchFamily="2" charset="0"/>
                        </a:rPr>
                        <a:t> hayatı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AKSATMA</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6409768"/>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Kütüphane olanaklarını</a:t>
                      </a:r>
                      <a:r>
                        <a:rPr lang="tr-TR" sz="1600" b="0" i="0" baseline="0" dirty="0">
                          <a:solidFill>
                            <a:srgbClr val="404042"/>
                          </a:solidFill>
                          <a:latin typeface="Helvetica Neue Light" panose="02000403000000020004" pitchFamily="2" charset="0"/>
                          <a:ea typeface="Helvetica Neue Light" panose="02000403000000020004" pitchFamily="2" charset="0"/>
                        </a:rPr>
                        <a:t>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KULLAN</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Derse</a:t>
                      </a:r>
                      <a:r>
                        <a:rPr lang="tr-TR" sz="1600" b="0" i="0" baseline="0" dirty="0">
                          <a:solidFill>
                            <a:srgbClr val="404042"/>
                          </a:solidFill>
                          <a:latin typeface="Helvetica Neue Light" panose="02000403000000020004" pitchFamily="2" charset="0"/>
                          <a:ea typeface="Helvetica Neue Light" panose="02000403000000020004" pitchFamily="2" charset="0"/>
                        </a:rPr>
                        <a:t> katılmaktan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ÇEKİNME</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2349459"/>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Kulüp</a:t>
                      </a:r>
                      <a:r>
                        <a:rPr lang="tr-TR" sz="1600" b="0" i="0" baseline="0" dirty="0">
                          <a:solidFill>
                            <a:srgbClr val="404042"/>
                          </a:solidFill>
                          <a:latin typeface="Helvetica Neue Light" panose="02000403000000020004" pitchFamily="2" charset="0"/>
                          <a:ea typeface="Helvetica Neue Light" panose="02000403000000020004" pitchFamily="2" charset="0"/>
                        </a:rPr>
                        <a:t> etkinliklerinde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ROL AL</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600" b="0" i="0" dirty="0">
                          <a:solidFill>
                            <a:srgbClr val="404042"/>
                          </a:solidFill>
                          <a:latin typeface="Helvetica Neue Light" panose="02000403000000020004" pitchFamily="2" charset="0"/>
                          <a:ea typeface="Helvetica Neue Light" panose="02000403000000020004" pitchFamily="2" charset="0"/>
                        </a:rPr>
                        <a:t>Okumaları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BİRİKTİRME</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919721"/>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Başkalarının</a:t>
                      </a:r>
                      <a:r>
                        <a:rPr lang="tr-TR" sz="1600" b="0" i="0" baseline="0" dirty="0">
                          <a:solidFill>
                            <a:srgbClr val="404042"/>
                          </a:solidFill>
                          <a:latin typeface="Helvetica Neue Light" panose="02000403000000020004" pitchFamily="2" charset="0"/>
                          <a:ea typeface="Helvetica Neue Light" panose="02000403000000020004" pitchFamily="2" charset="0"/>
                        </a:rPr>
                        <a:t> sınırlarına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SAYGI DUY</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Zor</a:t>
                      </a:r>
                      <a:r>
                        <a:rPr lang="tr-TR" sz="1600" b="0" i="0" baseline="0" dirty="0">
                          <a:solidFill>
                            <a:srgbClr val="404042"/>
                          </a:solidFill>
                          <a:latin typeface="Helvetica Neue Light" panose="02000403000000020004" pitchFamily="2" charset="0"/>
                          <a:ea typeface="Helvetica Neue Light" panose="02000403000000020004" pitchFamily="2" charset="0"/>
                        </a:rPr>
                        <a:t> ve ş</a:t>
                      </a:r>
                      <a:r>
                        <a:rPr lang="tr-TR" sz="1600" b="0" i="0" dirty="0">
                          <a:solidFill>
                            <a:srgbClr val="404042"/>
                          </a:solidFill>
                          <a:latin typeface="Helvetica Neue Light" panose="02000403000000020004" pitchFamily="2" charset="0"/>
                          <a:ea typeface="Helvetica Neue Light" panose="02000403000000020004" pitchFamily="2" charset="0"/>
                        </a:rPr>
                        <a:t>iddet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UYGULAMA</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7447285"/>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Yardıma</a:t>
                      </a:r>
                      <a:r>
                        <a:rPr lang="tr-TR" sz="1600" b="0" i="0" baseline="0" dirty="0">
                          <a:solidFill>
                            <a:srgbClr val="404042"/>
                          </a:solidFill>
                          <a:latin typeface="Helvetica Neue Light" panose="02000403000000020004" pitchFamily="2" charset="0"/>
                          <a:ea typeface="Helvetica Neue Light" panose="02000403000000020004" pitchFamily="2" charset="0"/>
                        </a:rPr>
                        <a:t> ihtiyaç duyduğunda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YARDIM İSTE</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600" b="0" i="0" dirty="0">
                          <a:solidFill>
                            <a:srgbClr val="404042"/>
                          </a:solidFill>
                          <a:latin typeface="Helvetica Neue Light" panose="02000403000000020004" pitchFamily="2" charset="0"/>
                          <a:ea typeface="Helvetica Neue Light" panose="02000403000000020004" pitchFamily="2" charset="0"/>
                        </a:rPr>
                        <a:t>Çevreye duyarsız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OLMA</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81849084"/>
                  </a:ext>
                </a:extLst>
              </a:tr>
            </a:tbl>
          </a:graphicData>
        </a:graphic>
      </p:graphicFrame>
    </p:spTree>
    <p:extLst>
      <p:ext uri="{BB962C8B-B14F-4D97-AF65-F5344CB8AC3E}">
        <p14:creationId xmlns:p14="http://schemas.microsoft.com/office/powerpoint/2010/main" val="20218621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Üniversite Kimlik Kartı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TextBox 1">
            <a:extLst>
              <a:ext uri="{FF2B5EF4-FFF2-40B4-BE49-F238E27FC236}">
                <a16:creationId xmlns:a16="http://schemas.microsoft.com/office/drawing/2014/main" id="{F9DD1606-9736-1516-F07B-4C79285118B1}"/>
              </a:ext>
            </a:extLst>
          </p:cNvPr>
          <p:cNvSpPr txBox="1"/>
          <p:nvPr/>
        </p:nvSpPr>
        <p:spPr>
          <a:xfrm>
            <a:off x="5790893" y="1969338"/>
            <a:ext cx="5458382" cy="3354765"/>
          </a:xfrm>
          <a:prstGeom prst="rect">
            <a:avLst/>
          </a:prstGeom>
          <a:noFill/>
        </p:spPr>
        <p:txBody>
          <a:bodyPr wrap="square" rtlCol="0">
            <a:spAutoFit/>
          </a:bodyPr>
          <a:lstStyle/>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Üniversiteye ilk kaydını yaptıran öğrenciye Üniversite öğrencisi olduğunu belirten kimlik kartı verilir.</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Öğrenci kimlik kartı,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azami öğrenim süreleri içerisinde geçerlidir</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Öğrenci kimlik kartları para yüklenerek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kampüs içerisindeki yemekhane ve benzeri yerlerde kullanılabilir.</a:t>
            </a:r>
          </a:p>
          <a:p>
            <a:pPr marL="342900" indent="-331788">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Para transferi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bankalardan veya kredi kartından yapılabilir.</a:t>
            </a:r>
          </a:p>
          <a:p>
            <a:pPr marL="342900" indent="-331788">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Kimlik kartının kaybedilmesi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halinde, yerel veya ulusal bir gazetede yayımlanmış ilân üzerine yazılı başvuruya dayalı olarak yeniden kimlik kartı verilir.</a:t>
            </a:r>
          </a:p>
        </p:txBody>
      </p:sp>
      <p:pic>
        <p:nvPicPr>
          <p:cNvPr id="5" name="Picture 4">
            <a:extLst>
              <a:ext uri="{FF2B5EF4-FFF2-40B4-BE49-F238E27FC236}">
                <a16:creationId xmlns:a16="http://schemas.microsoft.com/office/drawing/2014/main" id="{F384A51D-A0F0-BA19-643E-369275110E34}"/>
              </a:ext>
            </a:extLst>
          </p:cNvPr>
          <p:cNvPicPr>
            <a:picLocks noChangeAspect="1"/>
          </p:cNvPicPr>
          <p:nvPr/>
        </p:nvPicPr>
        <p:blipFill>
          <a:blip r:embed="rId3"/>
          <a:stretch>
            <a:fillRect/>
          </a:stretch>
        </p:blipFill>
        <p:spPr>
          <a:xfrm>
            <a:off x="1805981" y="1977087"/>
            <a:ext cx="3597291" cy="2276591"/>
          </a:xfrm>
          <a:prstGeom prst="rect">
            <a:avLst/>
          </a:prstGeom>
        </p:spPr>
      </p:pic>
    </p:spTree>
    <p:extLst>
      <p:ext uri="{BB962C8B-B14F-4D97-AF65-F5344CB8AC3E}">
        <p14:creationId xmlns:p14="http://schemas.microsoft.com/office/powerpoint/2010/main" val="3779730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Akademik Takvim</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TextBox 1">
            <a:extLst>
              <a:ext uri="{FF2B5EF4-FFF2-40B4-BE49-F238E27FC236}">
                <a16:creationId xmlns:a16="http://schemas.microsoft.com/office/drawing/2014/main" id="{679A3690-55C9-46BE-007F-57C589E2002E}"/>
              </a:ext>
            </a:extLst>
          </p:cNvPr>
          <p:cNvSpPr txBox="1"/>
          <p:nvPr/>
        </p:nvSpPr>
        <p:spPr>
          <a:xfrm>
            <a:off x="1542933" y="5253321"/>
            <a:ext cx="9793336" cy="1231106"/>
          </a:xfrm>
          <a:prstGeom prst="rect">
            <a:avLst/>
          </a:prstGeom>
          <a:noFill/>
        </p:spPr>
        <p:txBody>
          <a:bodyPr wrap="square" rtlCol="0">
            <a:spAutoFit/>
          </a:bodyPr>
          <a:lstStyle/>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Akademik takvim,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her yıl güncellenen</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akademik ve idari işlemler için belirlenmiş tarihleri içerir.</a:t>
            </a:r>
          </a:p>
          <a:p>
            <a:pPr marL="342900" indent="-331788">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 İşleri Daire Başkanlığı</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nın web sayfası üzerinden akademik takvimine erişebilir, sizler için önemli olan tarihlerin takibini yapabilirsiniz.</a:t>
            </a:r>
          </a:p>
          <a:p>
            <a:pPr marL="349250" lvl="1">
              <a:spcAft>
                <a:spcPts val="600"/>
              </a:spcAft>
            </a:pPr>
            <a:r>
              <a:rPr lang="tr-TR" sz="16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hlinkClick r:id="rId3"/>
              </a:rPr>
              <a:t>https://birimler.atauni.edu.tr/ogrenci-isleri-daire-baskanligi/</a:t>
            </a:r>
            <a:endParaRPr lang="tr-TR" sz="16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graphicFrame>
        <p:nvGraphicFramePr>
          <p:cNvPr id="9" name="Table 8">
            <a:extLst>
              <a:ext uri="{FF2B5EF4-FFF2-40B4-BE49-F238E27FC236}">
                <a16:creationId xmlns:a16="http://schemas.microsoft.com/office/drawing/2014/main" id="{911C9D8A-FAA5-2E43-E641-21709B2E2CDE}"/>
              </a:ext>
            </a:extLst>
          </p:cNvPr>
          <p:cNvGraphicFramePr>
            <a:graphicFrameLocks noGrp="1"/>
          </p:cNvGraphicFramePr>
          <p:nvPr>
            <p:extLst>
              <p:ext uri="{D42A27DB-BD31-4B8C-83A1-F6EECF244321}">
                <p14:modId xmlns:p14="http://schemas.microsoft.com/office/powerpoint/2010/main" val="1296077500"/>
              </p:ext>
            </p:extLst>
          </p:nvPr>
        </p:nvGraphicFramePr>
        <p:xfrm>
          <a:off x="1542933" y="1621499"/>
          <a:ext cx="7181995" cy="3267253"/>
        </p:xfrm>
        <a:graphic>
          <a:graphicData uri="http://schemas.openxmlformats.org/drawingml/2006/table">
            <a:tbl>
              <a:tblPr firstRow="1" firstCol="1" bandRow="1">
                <a:tableStyleId>{F5AB1C69-6EDB-4FF4-983F-18BD219EF322}</a:tableStyleId>
              </a:tblPr>
              <a:tblGrid>
                <a:gridCol w="2041701">
                  <a:extLst>
                    <a:ext uri="{9D8B030D-6E8A-4147-A177-3AD203B41FA5}">
                      <a16:colId xmlns:a16="http://schemas.microsoft.com/office/drawing/2014/main" val="3375294645"/>
                    </a:ext>
                  </a:extLst>
                </a:gridCol>
                <a:gridCol w="1357038">
                  <a:extLst>
                    <a:ext uri="{9D8B030D-6E8A-4147-A177-3AD203B41FA5}">
                      <a16:colId xmlns:a16="http://schemas.microsoft.com/office/drawing/2014/main" val="3434444235"/>
                    </a:ext>
                  </a:extLst>
                </a:gridCol>
                <a:gridCol w="1308371">
                  <a:extLst>
                    <a:ext uri="{9D8B030D-6E8A-4147-A177-3AD203B41FA5}">
                      <a16:colId xmlns:a16="http://schemas.microsoft.com/office/drawing/2014/main" val="3208555617"/>
                    </a:ext>
                  </a:extLst>
                </a:gridCol>
                <a:gridCol w="1227507">
                  <a:extLst>
                    <a:ext uri="{9D8B030D-6E8A-4147-A177-3AD203B41FA5}">
                      <a16:colId xmlns:a16="http://schemas.microsoft.com/office/drawing/2014/main" val="3979452785"/>
                    </a:ext>
                  </a:extLst>
                </a:gridCol>
                <a:gridCol w="1247378">
                  <a:extLst>
                    <a:ext uri="{9D8B030D-6E8A-4147-A177-3AD203B41FA5}">
                      <a16:colId xmlns:a16="http://schemas.microsoft.com/office/drawing/2014/main" val="2881803600"/>
                    </a:ext>
                  </a:extLst>
                </a:gridCol>
              </a:tblGrid>
              <a:tr h="396769">
                <a:tc rowSpan="2">
                  <a:txBody>
                    <a:bodyPr/>
                    <a:lstStyle/>
                    <a:p>
                      <a:pPr marL="4445" marR="0" indent="0" algn="ctr" defTabSz="914377" rtl="0" eaLnBrk="1" latinLnBrk="0" hangingPunct="1">
                        <a:lnSpc>
                          <a:spcPct val="107000"/>
                        </a:lnSpc>
                        <a:spcBef>
                          <a:spcPts val="0"/>
                        </a:spcBef>
                        <a:spcAft>
                          <a:spcPts val="0"/>
                        </a:spcAft>
                        <a:tabLst/>
                      </a:pPr>
                      <a:r>
                        <a:rPr lang="tr-TR" sz="1100" b="0" i="0" kern="1200" dirty="0">
                          <a:solidFill>
                            <a:schemeClr val="lt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2023-2024 YILI</a:t>
                      </a:r>
                    </a:p>
                    <a:p>
                      <a:pPr marL="4445" marR="0" indent="0" algn="ctr" defTabSz="914377" rtl="0" eaLnBrk="1" latinLnBrk="0" hangingPunct="1">
                        <a:lnSpc>
                          <a:spcPct val="107000"/>
                        </a:lnSpc>
                        <a:spcBef>
                          <a:spcPts val="0"/>
                        </a:spcBef>
                        <a:spcAft>
                          <a:spcPts val="0"/>
                        </a:spcAft>
                        <a:tabLst/>
                      </a:pPr>
                      <a:r>
                        <a:rPr lang="tr-TR" sz="1100" b="0" i="0" kern="1200" dirty="0">
                          <a:solidFill>
                            <a:schemeClr val="lt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AKADEMİK TAKVİMİ</a:t>
                      </a:r>
                      <a:endParaRPr lang="en-US" sz="1100" b="0" i="0" kern="1200" dirty="0">
                        <a:solidFill>
                          <a:schemeClr val="lt1"/>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0" marR="0" marT="889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17F7D"/>
                    </a:solidFill>
                  </a:tcPr>
                </a:tc>
                <a:tc gridSpan="2">
                  <a:txBody>
                    <a:bodyPr/>
                    <a:lstStyle/>
                    <a:p>
                      <a:pPr marL="4445" marR="0" indent="0" algn="ctr">
                        <a:lnSpc>
                          <a:spcPct val="107000"/>
                        </a:lnSpc>
                        <a:spcBef>
                          <a:spcPts val="0"/>
                        </a:spcBef>
                        <a:spcAft>
                          <a:spcPts val="0"/>
                        </a:spcAft>
                      </a:pPr>
                      <a:r>
                        <a:rPr lang="tr-TR" sz="1100" b="0" i="0" dirty="0">
                          <a:effectLst/>
                          <a:latin typeface="Helvetica Neue Medium" panose="02000503000000020004" pitchFamily="2" charset="0"/>
                          <a:ea typeface="Helvetica Neue Medium" panose="02000503000000020004" pitchFamily="2" charset="0"/>
                          <a:cs typeface="Helvetica Neue Medium" panose="02000503000000020004" pitchFamily="2" charset="0"/>
                        </a:rPr>
                        <a:t>GÜZ YARIYILI </a:t>
                      </a:r>
                      <a:endParaRPr lang="en-US" sz="1100" b="0" i="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7945" marR="73025" marT="889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17F7D"/>
                    </a:solidFill>
                  </a:tcPr>
                </a:tc>
                <a:tc hMerge="1">
                  <a:txBody>
                    <a:bodyPr/>
                    <a:lstStyle/>
                    <a:p>
                      <a:endParaRPr lang="en-US"/>
                    </a:p>
                  </a:txBody>
                  <a:tcPr/>
                </a:tc>
                <a:tc gridSpan="2">
                  <a:txBody>
                    <a:bodyPr/>
                    <a:lstStyle/>
                    <a:p>
                      <a:pPr marL="1905" marR="0" indent="0" algn="ctr">
                        <a:lnSpc>
                          <a:spcPct val="107000"/>
                        </a:lnSpc>
                        <a:spcBef>
                          <a:spcPts val="0"/>
                        </a:spcBef>
                        <a:spcAft>
                          <a:spcPts val="0"/>
                        </a:spcAft>
                      </a:pPr>
                      <a:r>
                        <a:rPr lang="tr-TR" sz="1100" b="0" i="0" dirty="0">
                          <a:effectLst/>
                          <a:latin typeface="Helvetica Neue Medium" panose="02000503000000020004" pitchFamily="2" charset="0"/>
                          <a:ea typeface="Helvetica Neue Medium" panose="02000503000000020004" pitchFamily="2" charset="0"/>
                          <a:cs typeface="Helvetica Neue Medium" panose="02000503000000020004" pitchFamily="2" charset="0"/>
                        </a:rPr>
                        <a:t>BAHAR YARIYILI </a:t>
                      </a:r>
                      <a:endParaRPr lang="en-US" sz="1100" b="0" i="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7945" marR="73025" marT="889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17F7D"/>
                    </a:solidFill>
                  </a:tcPr>
                </a:tc>
                <a:tc hMerge="1">
                  <a:txBody>
                    <a:bodyPr/>
                    <a:lstStyle/>
                    <a:p>
                      <a:endParaRPr lang="en-US"/>
                    </a:p>
                  </a:txBody>
                  <a:tcPr/>
                </a:tc>
                <a:extLst>
                  <a:ext uri="{0D108BD9-81ED-4DB2-BD59-A6C34878D82A}">
                    <a16:rowId xmlns:a16="http://schemas.microsoft.com/office/drawing/2014/main" val="84642232"/>
                  </a:ext>
                </a:extLst>
              </a:tr>
              <a:tr h="342134">
                <a:tc vMerge="1">
                  <a:txBody>
                    <a:bodyPr/>
                    <a:lstStyle/>
                    <a:p>
                      <a:endParaRPr lang="en-US"/>
                    </a:p>
                  </a:txBody>
                  <a:tcPr/>
                </a:tc>
                <a:tc>
                  <a:txBody>
                    <a:bodyPr/>
                    <a:lstStyle/>
                    <a:p>
                      <a:pPr marL="4445" marR="0" indent="0" algn="ctr">
                        <a:lnSpc>
                          <a:spcPct val="107000"/>
                        </a:lnSpc>
                        <a:spcBef>
                          <a:spcPts val="0"/>
                        </a:spcBef>
                        <a:spcAft>
                          <a:spcPts val="0"/>
                        </a:spcAft>
                      </a:pPr>
                      <a:r>
                        <a:rPr lang="tr-TR"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Başlangıç </a:t>
                      </a:r>
                      <a:endParaRPr lang="en-US"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7945" marR="73025" marT="8890" marB="0" anchor="ctr">
                    <a:lnL w="38100" cmpd="sng">
                      <a:noFill/>
                    </a:lnL>
                    <a:lnR w="12700" cmpd="sng">
                      <a:noFill/>
                    </a:lnR>
                    <a:lnT w="38100" cmpd="sng">
                      <a:noFill/>
                    </a:lnT>
                    <a:lnB w="12700" cmpd="sng">
                      <a:noFill/>
                    </a:lnB>
                    <a:lnTlToBr w="12700" cmpd="sng">
                      <a:noFill/>
                      <a:prstDash val="solid"/>
                    </a:lnTlToBr>
                    <a:lnBlToTr w="12700" cmpd="sng">
                      <a:noFill/>
                      <a:prstDash val="solid"/>
                    </a:lnBlToTr>
                    <a:solidFill>
                      <a:srgbClr val="C00000"/>
                    </a:solidFill>
                  </a:tcPr>
                </a:tc>
                <a:tc>
                  <a:txBody>
                    <a:bodyPr/>
                    <a:lstStyle/>
                    <a:p>
                      <a:pPr marL="3175" marR="0" indent="0" algn="ctr">
                        <a:lnSpc>
                          <a:spcPct val="107000"/>
                        </a:lnSpc>
                        <a:spcBef>
                          <a:spcPts val="0"/>
                        </a:spcBef>
                        <a:spcAft>
                          <a:spcPts val="0"/>
                        </a:spcAft>
                      </a:pPr>
                      <a:r>
                        <a:rPr lang="tr-TR"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Bitiş </a:t>
                      </a:r>
                      <a:endParaRPr lang="en-US"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7945" marR="73025" marT="889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00000"/>
                    </a:solidFill>
                  </a:tcPr>
                </a:tc>
                <a:tc>
                  <a:txBody>
                    <a:bodyPr/>
                    <a:lstStyle/>
                    <a:p>
                      <a:pPr marL="4445" marR="0" indent="0" algn="ctr">
                        <a:lnSpc>
                          <a:spcPct val="107000"/>
                        </a:lnSpc>
                        <a:spcBef>
                          <a:spcPts val="0"/>
                        </a:spcBef>
                        <a:spcAft>
                          <a:spcPts val="0"/>
                        </a:spcAft>
                      </a:pPr>
                      <a:r>
                        <a:rPr lang="tr-TR"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Başlangıç </a:t>
                      </a:r>
                      <a:endParaRPr lang="en-US"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7945" marR="73025" marT="889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00000"/>
                    </a:solidFill>
                  </a:tcPr>
                </a:tc>
                <a:tc>
                  <a:txBody>
                    <a:bodyPr/>
                    <a:lstStyle/>
                    <a:p>
                      <a:pPr marL="6350" marR="0" indent="0" algn="ctr">
                        <a:lnSpc>
                          <a:spcPct val="107000"/>
                        </a:lnSpc>
                        <a:spcBef>
                          <a:spcPts val="0"/>
                        </a:spcBef>
                        <a:spcAft>
                          <a:spcPts val="0"/>
                        </a:spcAft>
                      </a:pPr>
                      <a:r>
                        <a:rPr lang="tr-TR"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Bitiş </a:t>
                      </a:r>
                      <a:endParaRPr lang="en-US"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7945" marR="73025" marT="889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2100992785"/>
                  </a:ext>
                </a:extLst>
              </a:tr>
              <a:tr h="350432">
                <a:tc>
                  <a:txBody>
                    <a:bodyPr/>
                    <a:lstStyle/>
                    <a:p>
                      <a:pPr marL="0" marR="0" indent="0" algn="l">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Ders Kayıtları (Öğrenci)</a:t>
                      </a:r>
                      <a:r>
                        <a:rPr lang="tr-TR" sz="1100" b="0" i="0" kern="100" baseline="300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2730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25.09.2023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9210"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29.09.2023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873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12.02.2024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5560"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16.02.2024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23902778"/>
                  </a:ext>
                </a:extLst>
              </a:tr>
              <a:tr h="350432">
                <a:tc>
                  <a:txBody>
                    <a:bodyPr/>
                    <a:lstStyle/>
                    <a:p>
                      <a:pPr marL="0" marR="0" indent="0" algn="l">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Ders Onayı (Danışman)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1E1"/>
                    </a:solidFill>
                  </a:tcPr>
                </a:tc>
                <a:tc>
                  <a:txBody>
                    <a:bodyPr/>
                    <a:lstStyle/>
                    <a:p>
                      <a:pPr marL="0" marR="2730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26.09.2023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9210"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03.10.2023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238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13.02.2024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9210"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20.02.2024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98562027"/>
                  </a:ext>
                </a:extLst>
              </a:tr>
              <a:tr h="425758">
                <a:tc>
                  <a:txBody>
                    <a:bodyPr/>
                    <a:lstStyle/>
                    <a:p>
                      <a:pPr marL="0" marR="0" indent="0" algn="l">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Ders Değiştirme (Ekle &amp; Bırak) Haftası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27940"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02.10.2023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857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15.10.2023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873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19.02.2024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5560"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03.03.2024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1199745"/>
                  </a:ext>
                </a:extLst>
              </a:tr>
              <a:tr h="350432">
                <a:tc>
                  <a:txBody>
                    <a:bodyPr/>
                    <a:lstStyle/>
                    <a:p>
                      <a:pPr marL="0" marR="0" indent="0" algn="l">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Mazeretli Ders Kaydı Onayı</a:t>
                      </a:r>
                      <a:r>
                        <a:rPr lang="tr-TR" sz="1100" b="0" i="0" kern="100" baseline="30000">
                          <a:solidFill>
                            <a:srgbClr val="FF0000"/>
                          </a:solidFill>
                          <a:effectLst/>
                          <a:latin typeface="Helvetica Neue Light" panose="02000403000000020004" pitchFamily="2" charset="0"/>
                          <a:ea typeface="Helvetica Neue Light" panose="02000403000000020004" pitchFamily="2" charset="0"/>
                          <a:cs typeface="Helvetica Neue" panose="02000503000000020004" pitchFamily="2" charset="0"/>
                        </a:rPr>
                        <a:t>1</a:t>
                      </a: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1E1"/>
                    </a:solidFill>
                  </a:tcPr>
                </a:tc>
                <a:tc>
                  <a:txBody>
                    <a:bodyPr/>
                    <a:lstStyle/>
                    <a:p>
                      <a:pPr marL="0" marR="2730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09.10.2023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857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15.10.2023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873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26.02.2024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5560"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03.03.2024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53007315"/>
                  </a:ext>
                </a:extLst>
              </a:tr>
              <a:tr h="350432">
                <a:tc>
                  <a:txBody>
                    <a:bodyPr/>
                    <a:lstStyle/>
                    <a:p>
                      <a:pPr marL="0" marR="0" indent="0" algn="l">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Eğitim-Öğretim (Ders)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27940"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02.10.2023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857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07.01.2024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873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19.02.2024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5560"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02.06.2024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43593698"/>
                  </a:ext>
                </a:extLst>
              </a:tr>
              <a:tr h="350432">
                <a:tc>
                  <a:txBody>
                    <a:bodyPr/>
                    <a:lstStyle/>
                    <a:p>
                      <a:pPr marL="0" marR="0" indent="0" algn="l">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Yarıyıl Sonu Sınavları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1E1"/>
                    </a:solidFill>
                  </a:tcPr>
                </a:tc>
                <a:tc>
                  <a:txBody>
                    <a:bodyPr/>
                    <a:lstStyle/>
                    <a:p>
                      <a:pPr marL="0" marR="2730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08.01.2024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857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21.01.2024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873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03.06.2024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5560"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14.06.2024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22186552"/>
                  </a:ext>
                </a:extLst>
              </a:tr>
              <a:tr h="350432">
                <a:tc>
                  <a:txBody>
                    <a:bodyPr/>
                    <a:lstStyle/>
                    <a:p>
                      <a:pPr marL="0" marR="0" indent="0" algn="l">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Bütünleme Sınavları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2730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22.01.2024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857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28.01.2024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873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24.06.2024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5560"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30.06.2024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72384763"/>
                  </a:ext>
                </a:extLst>
              </a:tr>
            </a:tbl>
          </a:graphicData>
        </a:graphic>
      </p:graphicFrame>
      <p:pic>
        <p:nvPicPr>
          <p:cNvPr id="4" name="Picture 3">
            <a:extLst>
              <a:ext uri="{FF2B5EF4-FFF2-40B4-BE49-F238E27FC236}">
                <a16:creationId xmlns:a16="http://schemas.microsoft.com/office/drawing/2014/main" id="{3D006B25-D181-B561-2D72-ABFEB28475AB}"/>
              </a:ext>
            </a:extLst>
          </p:cNvPr>
          <p:cNvPicPr>
            <a:picLocks noChangeAspect="1"/>
          </p:cNvPicPr>
          <p:nvPr/>
        </p:nvPicPr>
        <p:blipFill>
          <a:blip r:embed="rId4"/>
          <a:stretch>
            <a:fillRect/>
          </a:stretch>
        </p:blipFill>
        <p:spPr>
          <a:xfrm>
            <a:off x="9000517" y="1502500"/>
            <a:ext cx="2768323" cy="3386252"/>
          </a:xfrm>
          <a:prstGeom prst="rect">
            <a:avLst/>
          </a:prstGeom>
        </p:spPr>
      </p:pic>
    </p:spTree>
    <p:extLst>
      <p:ext uri="{BB962C8B-B14F-4D97-AF65-F5344CB8AC3E}">
        <p14:creationId xmlns:p14="http://schemas.microsoft.com/office/powerpoint/2010/main" val="20244905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Yeni Müfredat</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TextBox 6">
            <a:extLst>
              <a:ext uri="{FF2B5EF4-FFF2-40B4-BE49-F238E27FC236}">
                <a16:creationId xmlns:a16="http://schemas.microsoft.com/office/drawing/2014/main" id="{C0C72659-C261-C143-B2CD-EA609F227DE2}"/>
              </a:ext>
            </a:extLst>
          </p:cNvPr>
          <p:cNvSpPr txBox="1"/>
          <p:nvPr/>
        </p:nvSpPr>
        <p:spPr>
          <a:xfrm>
            <a:off x="1755139" y="1690516"/>
            <a:ext cx="8857444" cy="4739759"/>
          </a:xfrm>
          <a:prstGeom prst="rect">
            <a:avLst/>
          </a:prstGeom>
          <a:noFill/>
        </p:spPr>
        <p:txBody>
          <a:bodyPr wrap="square" rtlCol="0">
            <a:spAutoFit/>
          </a:bodyPr>
          <a:lstStyle/>
          <a:p>
            <a:pPr marL="296862" indent="-285750">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Eğitim</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ve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Toplumsal Katkı</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entegre edildi.</a:t>
            </a:r>
          </a:p>
          <a:p>
            <a:pPr marL="285750" indent="-285750">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Kurumsal yetkinlikler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eklendi.</a:t>
            </a:r>
            <a:endPar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lvl="1"/>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Dijitalleşme: </a:t>
            </a:r>
            <a:r>
              <a:rPr lang="tr-TR" sz="1600" dirty="0">
                <a:solidFill>
                  <a:srgbClr val="404042"/>
                </a:solidFill>
                <a:latin typeface="Helvetica Neue Light" panose="02000403000000020004" pitchFamily="2" charset="0"/>
                <a:ea typeface="Helvetica Neue Light" panose="02000403000000020004" pitchFamily="2" charset="0"/>
              </a:rPr>
              <a:t>Alanıyla ilişkili dijital teknolojileri ve ortamları dijital güvenlik ve etik kurallar çerçevesinde kullanma ve geliştirme becerisi kazanır.</a:t>
            </a:r>
          </a:p>
          <a:p>
            <a:pPr lvl="1"/>
            <a:r>
              <a:rPr lang="tr-TR" sz="1600" dirty="0" err="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Disiplinlerarası</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 olma: </a:t>
            </a:r>
            <a:r>
              <a:rPr lang="tr-TR" sz="1600" dirty="0">
                <a:solidFill>
                  <a:srgbClr val="404042"/>
                </a:solidFill>
                <a:latin typeface="Helvetica Neue Light" panose="02000403000000020004" pitchFamily="2" charset="0"/>
                <a:ea typeface="Helvetica Neue Light" panose="02000403000000020004" pitchFamily="2" charset="0"/>
              </a:rPr>
              <a:t>Alanının diğer alanlarla ilişkisini kurar ve </a:t>
            </a:r>
            <a:r>
              <a:rPr lang="tr-TR" sz="1600" dirty="0" err="1">
                <a:solidFill>
                  <a:srgbClr val="404042"/>
                </a:solidFill>
                <a:latin typeface="Helvetica Neue Light" panose="02000403000000020004" pitchFamily="2" charset="0"/>
                <a:ea typeface="Helvetica Neue Light" panose="02000403000000020004" pitchFamily="2" charset="0"/>
              </a:rPr>
              <a:t>disiplinlerarası</a:t>
            </a:r>
            <a:r>
              <a:rPr lang="tr-TR" sz="1600" dirty="0">
                <a:solidFill>
                  <a:srgbClr val="404042"/>
                </a:solidFill>
                <a:latin typeface="Helvetica Neue Light" panose="02000403000000020004" pitchFamily="2" charset="0"/>
                <a:ea typeface="Helvetica Neue Light" panose="02000403000000020004" pitchFamily="2" charset="0"/>
              </a:rPr>
              <a:t> çalışabilme becerisi kazanır.</a:t>
            </a:r>
          </a:p>
          <a:p>
            <a:pPr lvl="1"/>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Topluma katkı: </a:t>
            </a:r>
            <a:r>
              <a:rPr lang="tr-TR" sz="1600" dirty="0">
                <a:solidFill>
                  <a:srgbClr val="404042"/>
                </a:solidFill>
                <a:latin typeface="Helvetica Neue Light" panose="02000403000000020004" pitchFamily="2" charset="0"/>
                <a:ea typeface="Helvetica Neue Light" panose="02000403000000020004" pitchFamily="2" charset="0"/>
              </a:rPr>
              <a:t>Toplumsal sorunlara yönelik çözümler üretir ve paylaşır.</a:t>
            </a:r>
          </a:p>
          <a:p>
            <a:pPr lvl="1"/>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Girişimcilik: </a:t>
            </a:r>
            <a:r>
              <a:rPr lang="tr-TR" sz="1600" dirty="0">
                <a:solidFill>
                  <a:srgbClr val="404042"/>
                </a:solidFill>
                <a:latin typeface="Helvetica Neue Light" panose="02000403000000020004" pitchFamily="2" charset="0"/>
                <a:ea typeface="Helvetica Neue Light" panose="02000403000000020004" pitchFamily="2" charset="0"/>
              </a:rPr>
              <a:t>Toplumsal ihtiyaçlara yönelik girişimci fikirler (araştırma, sosyal, üretim vb.) geliştirir ve uygular.</a:t>
            </a:r>
          </a:p>
          <a:p>
            <a:pPr lvl="1"/>
            <a:r>
              <a:rPr lang="tr-TR" sz="1600" dirty="0" err="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Uluslararasılaşma</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 </a:t>
            </a:r>
            <a:r>
              <a:rPr lang="tr-TR" sz="1600" dirty="0">
                <a:solidFill>
                  <a:srgbClr val="404042"/>
                </a:solidFill>
                <a:latin typeface="Helvetica Neue Light" panose="02000403000000020004" pitchFamily="2" charset="0"/>
                <a:ea typeface="Helvetica Neue Light" panose="02000403000000020004" pitchFamily="2" charset="0"/>
              </a:rPr>
              <a:t>Uluslararası ölçekte alanıyla ilişkili çalışmaları takip ederek katkı sağlama ve işbirliği yapma amacıyla bir yabancı dili kullanma yeterliği kazanır.</a:t>
            </a:r>
            <a:endPar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p>
            <a:pPr marL="342900" indent="-331788">
              <a:spcBef>
                <a:spcPts val="600"/>
              </a:spcBef>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 seçmeli dersler</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i oluşturuldu.</a:t>
            </a:r>
          </a:p>
          <a:p>
            <a:pPr marL="342900" indent="-331788">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Seçmeli dersler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%25 oranında arttırıldı.</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Ulusal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krediler azaltıldı</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t>
            </a:r>
          </a:p>
          <a:p>
            <a:pPr marL="468312" lvl="1"/>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Ön Lisans 80 ± 10</a:t>
            </a:r>
          </a:p>
          <a:p>
            <a:pPr marL="468312" lvl="1"/>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Lisans 4 yıllık 160 ± 20</a:t>
            </a:r>
          </a:p>
          <a:p>
            <a:pPr marL="468312" lvl="1"/>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Lisans 5 yıllık 225 ± 25</a:t>
            </a:r>
          </a:p>
        </p:txBody>
      </p:sp>
    </p:spTree>
    <p:extLst>
      <p:ext uri="{BB962C8B-B14F-4D97-AF65-F5344CB8AC3E}">
        <p14:creationId xmlns:p14="http://schemas.microsoft.com/office/powerpoint/2010/main" val="14111978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Dersler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3" name="Table 2">
            <a:extLst>
              <a:ext uri="{FF2B5EF4-FFF2-40B4-BE49-F238E27FC236}">
                <a16:creationId xmlns:a16="http://schemas.microsoft.com/office/drawing/2014/main" id="{28B96F2A-9102-F7C3-BFE5-7B923A12D2CA}"/>
              </a:ext>
            </a:extLst>
          </p:cNvPr>
          <p:cNvGraphicFramePr>
            <a:graphicFrameLocks noGrp="1"/>
          </p:cNvGraphicFramePr>
          <p:nvPr>
            <p:extLst>
              <p:ext uri="{D42A27DB-BD31-4B8C-83A1-F6EECF244321}">
                <p14:modId xmlns:p14="http://schemas.microsoft.com/office/powerpoint/2010/main" val="2342126473"/>
              </p:ext>
            </p:extLst>
          </p:nvPr>
        </p:nvGraphicFramePr>
        <p:xfrm>
          <a:off x="1542933" y="1618914"/>
          <a:ext cx="4937761" cy="3291840"/>
        </p:xfrm>
        <a:graphic>
          <a:graphicData uri="http://schemas.openxmlformats.org/drawingml/2006/table">
            <a:tbl>
              <a:tblPr bandRow="1">
                <a:tableStyleId>{1FECB4D8-DB02-4DC6-A0A2-4F2EBAE1DC90}</a:tableStyleId>
              </a:tblPr>
              <a:tblGrid>
                <a:gridCol w="506022">
                  <a:extLst>
                    <a:ext uri="{9D8B030D-6E8A-4147-A177-3AD203B41FA5}">
                      <a16:colId xmlns:a16="http://schemas.microsoft.com/office/drawing/2014/main" val="1693873193"/>
                    </a:ext>
                  </a:extLst>
                </a:gridCol>
                <a:gridCol w="762499">
                  <a:extLst>
                    <a:ext uri="{9D8B030D-6E8A-4147-A177-3AD203B41FA5}">
                      <a16:colId xmlns:a16="http://schemas.microsoft.com/office/drawing/2014/main" val="2336600600"/>
                    </a:ext>
                  </a:extLst>
                </a:gridCol>
                <a:gridCol w="3009325">
                  <a:extLst>
                    <a:ext uri="{9D8B030D-6E8A-4147-A177-3AD203B41FA5}">
                      <a16:colId xmlns:a16="http://schemas.microsoft.com/office/drawing/2014/main" val="3240679006"/>
                    </a:ext>
                  </a:extLst>
                </a:gridCol>
                <a:gridCol w="37580">
                  <a:extLst>
                    <a:ext uri="{9D8B030D-6E8A-4147-A177-3AD203B41FA5}">
                      <a16:colId xmlns:a16="http://schemas.microsoft.com/office/drawing/2014/main" val="2982198708"/>
                    </a:ext>
                  </a:extLst>
                </a:gridCol>
                <a:gridCol w="622335">
                  <a:extLst>
                    <a:ext uri="{9D8B030D-6E8A-4147-A177-3AD203B41FA5}">
                      <a16:colId xmlns:a16="http://schemas.microsoft.com/office/drawing/2014/main" val="3209781189"/>
                    </a:ext>
                  </a:extLst>
                </a:gridCol>
              </a:tblGrid>
              <a:tr h="548640">
                <a:tc gridSpan="5">
                  <a:txBody>
                    <a:bodyPr/>
                    <a:lstStyle/>
                    <a:p>
                      <a:pPr algn="ctr" fontAlgn="b"/>
                      <a:r>
                        <a:rPr lang="tr-TR" sz="1600" b="0" i="0" u="none" strike="noStrike" noProof="0" dirty="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1. Yarıyıl</a:t>
                      </a:r>
                    </a:p>
                  </a:txBody>
                  <a:tcPr marL="6090" marR="6090" marT="60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17F7D"/>
                    </a:solidFill>
                  </a:tcPr>
                </a:tc>
                <a:tc hMerge="1">
                  <a:txBody>
                    <a:bodyPr/>
                    <a:lstStyle/>
                    <a:p>
                      <a:pPr algn="l"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l"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ctr"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ctr"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w="12700" cmpd="sng">
                      <a:noFill/>
                    </a:lnR>
                    <a:lnT w="127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900515000"/>
                  </a:ext>
                </a:extLst>
              </a:tr>
              <a:tr h="274320">
                <a:tc>
                  <a:txBody>
                    <a:bodyPr/>
                    <a:lstStyle/>
                    <a:p>
                      <a:pPr algn="ctr" fontAlgn="b"/>
                      <a:endParaRPr lang="en-US" sz="1200" b="0" i="0" u="none" strike="noStrike">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l"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D. Kodu</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l"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Dersin Adı</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ctr" fontAlgn="b"/>
                      <a:endPar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ctr"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AKTS</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80436244"/>
                  </a:ext>
                </a:extLst>
              </a:tr>
              <a:tr h="274320">
                <a:tc>
                  <a:txBody>
                    <a:bodyPr/>
                    <a:lstStyle/>
                    <a:p>
                      <a:pPr algn="ctr" fontAlgn="b"/>
                      <a:r>
                        <a:rPr lang="en-US" sz="1500" u="none" strike="noStrike" dirty="0">
                          <a:solidFill>
                            <a:srgbClr val="404042"/>
                          </a:solidFill>
                          <a:effectLst/>
                        </a:rPr>
                        <a:t>Z</a:t>
                      </a:r>
                      <a:endParaRPr lang="en-US" sz="1500" b="0" i="0" u="none" strike="noStrike"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500" b="0" i="0" u="none" strike="noStrike" dirty="0">
                          <a:solidFill>
                            <a:srgbClr val="000000"/>
                          </a:solidFill>
                          <a:effectLst/>
                          <a:latin typeface="Arial" panose="020B0604020202020204" pitchFamily="34" charset="0"/>
                        </a:rPr>
                        <a:t>İŞL101</a:t>
                      </a:r>
                    </a:p>
                  </a:txBody>
                  <a:tcPr marL="0" marR="0" marT="0" marB="0" anchor="b">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500" b="0" i="0" u="none" strike="noStrike">
                          <a:solidFill>
                            <a:srgbClr val="000000"/>
                          </a:solidFill>
                          <a:effectLst/>
                          <a:latin typeface="Arial" panose="020B0604020202020204" pitchFamily="34" charset="0"/>
                        </a:rPr>
                        <a:t>Davranış Bilimleri</a:t>
                      </a:r>
                    </a:p>
                  </a:txBody>
                  <a:tcPr marL="0" marR="0" marT="0" marB="0" anchor="b">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500" b="0" i="0" u="none" strike="noStrike" noProof="0"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500" b="0" i="0" u="none" strike="noStrike">
                          <a:solidFill>
                            <a:srgbClr val="000000"/>
                          </a:solidFill>
                          <a:effectLst/>
                          <a:latin typeface="Arial" panose="020B0604020202020204" pitchFamily="34" charset="0"/>
                        </a:rPr>
                        <a:t>4</a:t>
                      </a:r>
                    </a:p>
                  </a:txBody>
                  <a:tcPr marL="0" marR="0" marT="0" marB="0" anchor="b">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18659269"/>
                  </a:ext>
                </a:extLst>
              </a:tr>
              <a:tr h="274320">
                <a:tc>
                  <a:txBody>
                    <a:bodyPr/>
                    <a:lstStyle/>
                    <a:p>
                      <a:pPr algn="ctr" fontAlgn="b"/>
                      <a:r>
                        <a:rPr lang="en-US" sz="1500" u="none" strike="noStrike">
                          <a:solidFill>
                            <a:srgbClr val="404042"/>
                          </a:solidFill>
                          <a:effectLst/>
                        </a:rPr>
                        <a:t>Z</a:t>
                      </a:r>
                      <a:endParaRPr lang="en-US" sz="1500" b="0" i="0" u="none" strike="noStrike">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500" b="0" i="0" u="none" strike="noStrike" dirty="0">
                          <a:solidFill>
                            <a:srgbClr val="000000"/>
                          </a:solidFill>
                          <a:effectLst/>
                          <a:latin typeface="Arial" panose="020B0604020202020204" pitchFamily="34" charset="0"/>
                        </a:rPr>
                        <a:t>İŞL103</a:t>
                      </a:r>
                    </a:p>
                  </a:txBody>
                  <a:tcPr marL="0" marR="0" marT="0" marB="0" anchor="b">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500" b="0" i="0" u="none" strike="noStrike" dirty="0">
                          <a:solidFill>
                            <a:srgbClr val="000000"/>
                          </a:solidFill>
                          <a:effectLst/>
                          <a:latin typeface="Arial" panose="020B0604020202020204" pitchFamily="34" charset="0"/>
                        </a:rPr>
                        <a:t>Genel Muhasebe I</a:t>
                      </a:r>
                    </a:p>
                  </a:txBody>
                  <a:tcPr marL="0" marR="0" marT="0" marB="0" anchor="b">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500" b="0" i="0" u="none" strike="noStrike" noProof="0"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500" b="0" i="0" u="none" strike="noStrike">
                          <a:solidFill>
                            <a:srgbClr val="000000"/>
                          </a:solidFill>
                          <a:effectLst/>
                          <a:latin typeface="Arial" panose="020B0604020202020204" pitchFamily="34" charset="0"/>
                        </a:rPr>
                        <a:t>4</a:t>
                      </a:r>
                    </a:p>
                  </a:txBody>
                  <a:tcPr marL="0" marR="0" marT="0" marB="0" anchor="b">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32261101"/>
                  </a:ext>
                </a:extLst>
              </a:tr>
              <a:tr h="274320">
                <a:tc>
                  <a:txBody>
                    <a:bodyPr/>
                    <a:lstStyle/>
                    <a:p>
                      <a:pPr algn="ctr" fontAlgn="b"/>
                      <a:r>
                        <a:rPr lang="en-US" sz="1500" b="0" i="0" u="none" strike="noStrike" dirty="0">
                          <a:solidFill>
                            <a:srgbClr val="000000"/>
                          </a:solidFill>
                          <a:effectLst/>
                          <a:latin typeface="Helvetica Neue Light" panose="02000403000000020004" pitchFamily="2" charset="0"/>
                          <a:ea typeface="Helvetica Neue Light" panose="02000403000000020004" pitchFamily="2" charset="0"/>
                        </a:rPr>
                        <a:t>Z</a:t>
                      </a: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500" b="0" i="0" u="none" strike="noStrike" dirty="0">
                          <a:solidFill>
                            <a:srgbClr val="000000"/>
                          </a:solidFill>
                          <a:effectLst/>
                          <a:latin typeface="Arial" panose="020B0604020202020204" pitchFamily="34" charset="0"/>
                        </a:rPr>
                        <a:t>HF105</a:t>
                      </a:r>
                    </a:p>
                  </a:txBody>
                  <a:tcPr marL="0" marR="0" marT="0" marB="0" anchor="b">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500" b="0" i="0" u="none" strike="noStrike" dirty="0">
                          <a:solidFill>
                            <a:srgbClr val="000000"/>
                          </a:solidFill>
                          <a:effectLst/>
                          <a:latin typeface="Arial" panose="020B0604020202020204" pitchFamily="34" charset="0"/>
                        </a:rPr>
                        <a:t>Hukukun Temel Kavramları</a:t>
                      </a:r>
                    </a:p>
                  </a:txBody>
                  <a:tcPr marL="0" marR="0" marT="0" marB="0" anchor="b">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5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500" b="0" i="0" u="none" strike="noStrike">
                          <a:solidFill>
                            <a:srgbClr val="000000"/>
                          </a:solidFill>
                          <a:effectLst/>
                          <a:latin typeface="Arial" panose="020B0604020202020204" pitchFamily="34" charset="0"/>
                        </a:rPr>
                        <a:t>4</a:t>
                      </a:r>
                    </a:p>
                  </a:txBody>
                  <a:tcPr marL="0" marR="0" marT="0" marB="0" anchor="b">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08542614"/>
                  </a:ext>
                </a:extLst>
              </a:tr>
              <a:tr h="274320">
                <a:tc>
                  <a:txBody>
                    <a:bodyPr/>
                    <a:lstStyle/>
                    <a:p>
                      <a:pPr algn="ctr" fontAlgn="b"/>
                      <a:r>
                        <a:rPr lang="en-US" sz="1500" b="0" i="0" u="none" strike="noStrike" dirty="0">
                          <a:solidFill>
                            <a:srgbClr val="000000"/>
                          </a:solidFill>
                          <a:effectLst/>
                          <a:latin typeface="Helvetica Neue Light" panose="02000403000000020004" pitchFamily="2" charset="0"/>
                          <a:ea typeface="Helvetica Neue Light" panose="02000403000000020004" pitchFamily="2" charset="0"/>
                        </a:rPr>
                        <a:t>Z</a:t>
                      </a: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500" b="0" i="0" u="none" strike="noStrike">
                          <a:solidFill>
                            <a:srgbClr val="000000"/>
                          </a:solidFill>
                          <a:effectLst/>
                          <a:latin typeface="Arial" panose="020B0604020202020204" pitchFamily="34" charset="0"/>
                        </a:rPr>
                        <a:t>İKT107</a:t>
                      </a:r>
                    </a:p>
                  </a:txBody>
                  <a:tcPr marL="0" marR="0" marT="0" marB="0" anchor="b">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500" b="0" i="0" u="none" strike="noStrike" dirty="0">
                          <a:solidFill>
                            <a:srgbClr val="000000"/>
                          </a:solidFill>
                          <a:effectLst/>
                          <a:latin typeface="Arial" panose="020B0604020202020204" pitchFamily="34" charset="0"/>
                        </a:rPr>
                        <a:t>İktisada Giriş I</a:t>
                      </a:r>
                    </a:p>
                  </a:txBody>
                  <a:tcPr marL="0" marR="0" marT="0" marB="0" anchor="b">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5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500" b="0" i="0" u="none" strike="noStrike">
                          <a:solidFill>
                            <a:srgbClr val="000000"/>
                          </a:solidFill>
                          <a:effectLst/>
                          <a:latin typeface="Arial" panose="020B0604020202020204" pitchFamily="34" charset="0"/>
                        </a:rPr>
                        <a:t>4</a:t>
                      </a:r>
                    </a:p>
                  </a:txBody>
                  <a:tcPr marL="0" marR="0" marT="0" marB="0" anchor="b">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78333402"/>
                  </a:ext>
                </a:extLst>
              </a:tr>
              <a:tr h="274320">
                <a:tc>
                  <a:txBody>
                    <a:bodyPr/>
                    <a:lstStyle/>
                    <a:p>
                      <a:pPr algn="ctr" fontAlgn="b"/>
                      <a:r>
                        <a:rPr lang="en-US" sz="1500" b="0" i="0" u="none" strike="noStrike" dirty="0">
                          <a:solidFill>
                            <a:srgbClr val="000000"/>
                          </a:solidFill>
                          <a:effectLst/>
                          <a:latin typeface="Helvetica Neue Light" panose="02000403000000020004" pitchFamily="2" charset="0"/>
                          <a:ea typeface="Helvetica Neue Light" panose="02000403000000020004" pitchFamily="2" charset="0"/>
                        </a:rPr>
                        <a:t>Z</a:t>
                      </a: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500" b="0" i="0" u="none" strike="noStrike">
                          <a:solidFill>
                            <a:srgbClr val="000000"/>
                          </a:solidFill>
                          <a:effectLst/>
                          <a:latin typeface="Arial" panose="020B0604020202020204" pitchFamily="34" charset="0"/>
                        </a:rPr>
                        <a:t>EKO109</a:t>
                      </a:r>
                    </a:p>
                  </a:txBody>
                  <a:tcPr marL="0" marR="0" marT="0" marB="0" anchor="b">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500" b="0" i="0" u="none" strike="noStrike" dirty="0">
                          <a:solidFill>
                            <a:srgbClr val="000000"/>
                          </a:solidFill>
                          <a:effectLst/>
                          <a:latin typeface="Arial" panose="020B0604020202020204" pitchFamily="34" charset="0"/>
                        </a:rPr>
                        <a:t>Matematik I</a:t>
                      </a:r>
                    </a:p>
                  </a:txBody>
                  <a:tcPr marL="0" marR="0" marT="0" marB="0" anchor="b">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5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500" b="0" i="0" u="none" strike="noStrike">
                          <a:solidFill>
                            <a:srgbClr val="000000"/>
                          </a:solidFill>
                          <a:effectLst/>
                          <a:latin typeface="Arial" panose="020B0604020202020204" pitchFamily="34" charset="0"/>
                        </a:rPr>
                        <a:t>4</a:t>
                      </a:r>
                    </a:p>
                  </a:txBody>
                  <a:tcPr marL="0" marR="0" marT="0" marB="0" anchor="b">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92646"/>
                  </a:ext>
                </a:extLst>
              </a:tr>
              <a:tr h="274320">
                <a:tc>
                  <a:txBody>
                    <a:bodyPr/>
                    <a:lstStyle/>
                    <a:p>
                      <a:pPr algn="ctr" fontAlgn="b"/>
                      <a:r>
                        <a:rPr lang="en-US" sz="1500" b="0" i="0" u="none" strike="noStrike"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Z</a:t>
                      </a: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500" b="0" i="0" u="none" strike="noStrike">
                          <a:solidFill>
                            <a:srgbClr val="000000"/>
                          </a:solidFill>
                          <a:effectLst/>
                          <a:latin typeface="Arial" panose="020B0604020202020204" pitchFamily="34" charset="0"/>
                        </a:rPr>
                        <a:t>YBS111</a:t>
                      </a:r>
                    </a:p>
                  </a:txBody>
                  <a:tcPr marL="0" marR="0" marT="0" marB="0" anchor="b">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500" b="0" i="0" u="none" strike="noStrike" dirty="0">
                          <a:solidFill>
                            <a:srgbClr val="000000"/>
                          </a:solidFill>
                          <a:effectLst/>
                          <a:latin typeface="Arial" panose="020B0604020202020204" pitchFamily="34" charset="0"/>
                        </a:rPr>
                        <a:t>Temel Bilgi Teknolojileri</a:t>
                      </a:r>
                    </a:p>
                  </a:txBody>
                  <a:tcPr marL="0" marR="0" marT="0" marB="0" anchor="b">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500" b="0" i="0" u="none" strike="noStrike" noProof="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500" b="0" i="0" u="none" strike="noStrike">
                          <a:solidFill>
                            <a:srgbClr val="000000"/>
                          </a:solidFill>
                          <a:effectLst/>
                          <a:latin typeface="Arial" panose="020B0604020202020204" pitchFamily="34" charset="0"/>
                        </a:rPr>
                        <a:t>3</a:t>
                      </a:r>
                    </a:p>
                  </a:txBody>
                  <a:tcPr marL="0" marR="0" marT="0" marB="0" anchor="b">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16360088"/>
                  </a:ext>
                </a:extLst>
              </a:tr>
              <a:tr h="274320">
                <a:tc>
                  <a:txBody>
                    <a:bodyPr/>
                    <a:lstStyle/>
                    <a:p>
                      <a:pPr algn="ctr" fontAlgn="b"/>
                      <a:r>
                        <a:rPr lang="en-US" sz="1500" b="0" i="0" u="none" strike="noStrike" dirty="0">
                          <a:solidFill>
                            <a:srgbClr val="000000"/>
                          </a:solidFill>
                          <a:effectLst/>
                          <a:latin typeface="Helvetica Neue Light" panose="02000403000000020004" pitchFamily="2" charset="0"/>
                          <a:ea typeface="Helvetica Neue Light" panose="02000403000000020004" pitchFamily="2" charset="0"/>
                        </a:rPr>
                        <a:t>Z</a:t>
                      </a: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500" b="0" i="0" u="none" strike="noStrike">
                          <a:solidFill>
                            <a:srgbClr val="000000"/>
                          </a:solidFill>
                          <a:effectLst/>
                          <a:latin typeface="Arial" panose="020B0604020202020204" pitchFamily="34" charset="0"/>
                        </a:rPr>
                        <a:t>YD 101</a:t>
                      </a:r>
                    </a:p>
                  </a:txBody>
                  <a:tcPr marL="0" marR="0" marT="0" marB="0" anchor="b">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500" b="0" i="0" u="none" strike="noStrike" dirty="0">
                          <a:solidFill>
                            <a:srgbClr val="000000"/>
                          </a:solidFill>
                          <a:effectLst/>
                          <a:latin typeface="Arial" panose="020B0604020202020204" pitchFamily="34" charset="0"/>
                        </a:rPr>
                        <a:t>İngilizce Dilbilgisi I</a:t>
                      </a:r>
                    </a:p>
                  </a:txBody>
                  <a:tcPr marL="0" marR="0" marT="0" marB="0" anchor="b">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5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500" b="0" i="0" u="none" strike="noStrike" dirty="0">
                          <a:solidFill>
                            <a:srgbClr val="000000"/>
                          </a:solidFill>
                          <a:effectLst/>
                          <a:latin typeface="Arial" panose="020B0604020202020204" pitchFamily="34" charset="0"/>
                        </a:rPr>
                        <a:t>5</a:t>
                      </a:r>
                    </a:p>
                  </a:txBody>
                  <a:tcPr marL="0" marR="0" marT="0" marB="0" anchor="b">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44099856"/>
                  </a:ext>
                </a:extLst>
              </a:tr>
              <a:tr h="274320">
                <a:tc>
                  <a:txBody>
                    <a:bodyPr/>
                    <a:lstStyle/>
                    <a:p>
                      <a:pPr algn="ctr" fontAlgn="b"/>
                      <a:r>
                        <a:rPr lang="en-US" sz="1500" b="0" i="0" u="none" strike="noStrike" dirty="0">
                          <a:solidFill>
                            <a:srgbClr val="000000"/>
                          </a:solidFill>
                          <a:effectLst/>
                          <a:latin typeface="Helvetica Neue Light" panose="02000403000000020004" pitchFamily="2" charset="0"/>
                          <a:ea typeface="Helvetica Neue Light" panose="02000403000000020004" pitchFamily="2" charset="0"/>
                        </a:rPr>
                        <a:t>Z</a:t>
                      </a: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500" b="0" i="0" u="none" strike="noStrike">
                          <a:solidFill>
                            <a:srgbClr val="000000"/>
                          </a:solidFill>
                          <a:effectLst/>
                          <a:latin typeface="Arial" panose="020B0604020202020204" pitchFamily="34" charset="0"/>
                        </a:rPr>
                        <a:t>AİİT1</a:t>
                      </a:r>
                    </a:p>
                  </a:txBody>
                  <a:tcPr marL="0" marR="0" marT="0" marB="0" anchor="b">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500" b="0" i="0" u="none" strike="noStrike">
                          <a:solidFill>
                            <a:srgbClr val="000000"/>
                          </a:solidFill>
                          <a:effectLst/>
                          <a:latin typeface="Arial" panose="020B0604020202020204" pitchFamily="34" charset="0"/>
                        </a:rPr>
                        <a:t>Atatürk İlkeleri ve İnkılap Tarihi I</a:t>
                      </a:r>
                    </a:p>
                  </a:txBody>
                  <a:tcPr marL="0" marR="0" marT="0" marB="0" anchor="b">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5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500" b="0" i="0" u="none" strike="noStrike" dirty="0">
                          <a:solidFill>
                            <a:srgbClr val="000000"/>
                          </a:solidFill>
                          <a:effectLst/>
                          <a:latin typeface="Arial" panose="020B0604020202020204" pitchFamily="34" charset="0"/>
                        </a:rPr>
                        <a:t>1</a:t>
                      </a:r>
                    </a:p>
                  </a:txBody>
                  <a:tcPr marL="0" marR="0" marT="0" marB="0" anchor="b">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4871251"/>
                  </a:ext>
                </a:extLst>
              </a:tr>
              <a:tr h="274320">
                <a:tc>
                  <a:txBody>
                    <a:bodyPr/>
                    <a:lstStyle/>
                    <a:p>
                      <a:pPr algn="ctr" fontAlgn="b"/>
                      <a:r>
                        <a:rPr lang="en-US" sz="1500" b="0" i="0" u="none" strike="noStrike" dirty="0">
                          <a:solidFill>
                            <a:srgbClr val="000000"/>
                          </a:solidFill>
                          <a:effectLst/>
                          <a:latin typeface="Helvetica Neue Light" panose="02000403000000020004" pitchFamily="2" charset="0"/>
                          <a:ea typeface="Helvetica Neue Light" panose="02000403000000020004" pitchFamily="2" charset="0"/>
                        </a:rPr>
                        <a:t>Z</a:t>
                      </a: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500" b="0" i="0" u="none" strike="noStrike">
                          <a:solidFill>
                            <a:srgbClr val="000000"/>
                          </a:solidFill>
                          <a:effectLst/>
                          <a:latin typeface="Arial" panose="020B0604020202020204" pitchFamily="34" charset="0"/>
                        </a:rPr>
                        <a:t>TD1</a:t>
                      </a:r>
                    </a:p>
                  </a:txBody>
                  <a:tcPr marL="0" marR="0" marT="0" marB="0" anchor="b">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500" b="0" i="0" u="none" strike="noStrike" dirty="0">
                          <a:solidFill>
                            <a:srgbClr val="000000"/>
                          </a:solidFill>
                          <a:effectLst/>
                          <a:latin typeface="Arial" panose="020B0604020202020204" pitchFamily="34" charset="0"/>
                        </a:rPr>
                        <a:t>Türk Dili I</a:t>
                      </a:r>
                    </a:p>
                  </a:txBody>
                  <a:tcPr marL="0" marR="0" marT="0" marB="0" anchor="b">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5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500" b="0" i="0" u="none" strike="noStrike" dirty="0">
                          <a:solidFill>
                            <a:srgbClr val="000000"/>
                          </a:solidFill>
                          <a:effectLst/>
                          <a:latin typeface="Arial" panose="020B0604020202020204" pitchFamily="34" charset="0"/>
                        </a:rPr>
                        <a:t>1</a:t>
                      </a:r>
                    </a:p>
                  </a:txBody>
                  <a:tcPr marL="0" marR="0" marT="0" marB="0" anchor="b">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753426"/>
                  </a:ext>
                </a:extLst>
              </a:tr>
            </a:tbl>
          </a:graphicData>
        </a:graphic>
      </p:graphicFrame>
      <p:graphicFrame>
        <p:nvGraphicFramePr>
          <p:cNvPr id="4" name="Table 3">
            <a:extLst>
              <a:ext uri="{FF2B5EF4-FFF2-40B4-BE49-F238E27FC236}">
                <a16:creationId xmlns:a16="http://schemas.microsoft.com/office/drawing/2014/main" id="{929B6A2E-CCB3-76B9-8479-5BC098F6C30C}"/>
              </a:ext>
            </a:extLst>
          </p:cNvPr>
          <p:cNvGraphicFramePr>
            <a:graphicFrameLocks noGrp="1"/>
          </p:cNvGraphicFramePr>
          <p:nvPr>
            <p:extLst>
              <p:ext uri="{D42A27DB-BD31-4B8C-83A1-F6EECF244321}">
                <p14:modId xmlns:p14="http://schemas.microsoft.com/office/powerpoint/2010/main" val="538511785"/>
              </p:ext>
            </p:extLst>
          </p:nvPr>
        </p:nvGraphicFramePr>
        <p:xfrm>
          <a:off x="6625104" y="1618914"/>
          <a:ext cx="4937761" cy="3566160"/>
        </p:xfrm>
        <a:graphic>
          <a:graphicData uri="http://schemas.openxmlformats.org/drawingml/2006/table">
            <a:tbl>
              <a:tblPr bandRow="1">
                <a:tableStyleId>{1FECB4D8-DB02-4DC6-A0A2-4F2EBAE1DC90}</a:tableStyleId>
              </a:tblPr>
              <a:tblGrid>
                <a:gridCol w="487417">
                  <a:extLst>
                    <a:ext uri="{9D8B030D-6E8A-4147-A177-3AD203B41FA5}">
                      <a16:colId xmlns:a16="http://schemas.microsoft.com/office/drawing/2014/main" val="1693873193"/>
                    </a:ext>
                  </a:extLst>
                </a:gridCol>
                <a:gridCol w="812800">
                  <a:extLst>
                    <a:ext uri="{9D8B030D-6E8A-4147-A177-3AD203B41FA5}">
                      <a16:colId xmlns:a16="http://schemas.microsoft.com/office/drawing/2014/main" val="2336600600"/>
                    </a:ext>
                  </a:extLst>
                </a:gridCol>
                <a:gridCol w="3140469">
                  <a:extLst>
                    <a:ext uri="{9D8B030D-6E8A-4147-A177-3AD203B41FA5}">
                      <a16:colId xmlns:a16="http://schemas.microsoft.com/office/drawing/2014/main" val="3240679006"/>
                    </a:ext>
                  </a:extLst>
                </a:gridCol>
                <a:gridCol w="92990">
                  <a:extLst>
                    <a:ext uri="{9D8B030D-6E8A-4147-A177-3AD203B41FA5}">
                      <a16:colId xmlns:a16="http://schemas.microsoft.com/office/drawing/2014/main" val="2982198708"/>
                    </a:ext>
                  </a:extLst>
                </a:gridCol>
                <a:gridCol w="404085">
                  <a:extLst>
                    <a:ext uri="{9D8B030D-6E8A-4147-A177-3AD203B41FA5}">
                      <a16:colId xmlns:a16="http://schemas.microsoft.com/office/drawing/2014/main" val="3209781189"/>
                    </a:ext>
                  </a:extLst>
                </a:gridCol>
              </a:tblGrid>
              <a:tr h="548640">
                <a:tc gridSpan="5">
                  <a:txBody>
                    <a:bodyPr/>
                    <a:lstStyle/>
                    <a:p>
                      <a:pPr algn="ctr" fontAlgn="b"/>
                      <a:r>
                        <a:rPr lang="tr-TR" sz="1600" b="0" i="0" u="none" strike="noStrike" noProof="0" dirty="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2. Yarıyıl</a:t>
                      </a:r>
                    </a:p>
                  </a:txBody>
                  <a:tcPr marL="6090" marR="6090" marT="60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17F7D"/>
                    </a:solidFill>
                  </a:tcPr>
                </a:tc>
                <a:tc hMerge="1">
                  <a:txBody>
                    <a:bodyPr/>
                    <a:lstStyle/>
                    <a:p>
                      <a:pPr algn="l"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l"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ctr"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ctr"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w="12700" cmpd="sng">
                      <a:noFill/>
                    </a:lnR>
                    <a:lnT w="127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900515000"/>
                  </a:ext>
                </a:extLst>
              </a:tr>
              <a:tr h="274320">
                <a:tc>
                  <a:txBody>
                    <a:bodyPr/>
                    <a:lstStyle/>
                    <a:p>
                      <a:pPr algn="ctr" fontAlgn="b"/>
                      <a:endParaRPr lang="en-US" sz="1200" b="0" i="0" u="none" strike="noStrike">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l"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D. Kodu</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l"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Dersin Adı</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ctr" fontAlgn="b"/>
                      <a:endPar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ctr"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AKTS</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80436244"/>
                  </a:ext>
                </a:extLst>
              </a:tr>
              <a:tr h="274320">
                <a:tc>
                  <a:txBody>
                    <a:bodyPr/>
                    <a:lstStyle/>
                    <a:p>
                      <a:pPr algn="ctr" fontAlgn="b"/>
                      <a:r>
                        <a:rPr lang="en-US" sz="1500" b="0" i="0" u="none" strike="noStrike"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Z</a:t>
                      </a: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500" b="0" i="0" u="none" strike="noStrike" dirty="0">
                          <a:solidFill>
                            <a:srgbClr val="000000"/>
                          </a:solidFill>
                          <a:effectLst/>
                          <a:latin typeface="Arial" panose="020B0604020202020204" pitchFamily="34" charset="0"/>
                        </a:rPr>
                        <a:t>İŞL102</a:t>
                      </a:r>
                    </a:p>
                  </a:txBody>
                  <a:tcPr marL="0" marR="0" marT="0" marB="0" anchor="b">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500" b="0" i="0" u="none" strike="noStrike">
                          <a:solidFill>
                            <a:srgbClr val="000000"/>
                          </a:solidFill>
                          <a:effectLst/>
                          <a:latin typeface="Arial" panose="020B0604020202020204" pitchFamily="34" charset="0"/>
                        </a:rPr>
                        <a:t>Genel Muhasebe II</a:t>
                      </a:r>
                    </a:p>
                  </a:txBody>
                  <a:tcPr marL="0" marR="0" marT="0" marB="0" anchor="b">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500" b="0" i="0" u="none" strike="noStrike" noProof="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500" b="0" i="0" u="none" strike="noStrike" dirty="0">
                          <a:solidFill>
                            <a:srgbClr val="000000"/>
                          </a:solidFill>
                          <a:effectLst/>
                          <a:latin typeface="Arial" panose="020B0604020202020204" pitchFamily="34" charset="0"/>
                        </a:rPr>
                        <a:t>5</a:t>
                      </a:r>
                    </a:p>
                  </a:txBody>
                  <a:tcPr marL="0" marR="0" marT="0" marB="0" anchor="b">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29146281"/>
                  </a:ext>
                </a:extLst>
              </a:tr>
              <a:tr h="274320">
                <a:tc>
                  <a:txBody>
                    <a:bodyPr/>
                    <a:lstStyle/>
                    <a:p>
                      <a:pPr algn="ctr" fontAlgn="b"/>
                      <a:r>
                        <a:rPr lang="en-US" sz="1500" b="0" i="0" u="none" strike="noStrike" dirty="0">
                          <a:solidFill>
                            <a:srgbClr val="000000"/>
                          </a:solidFill>
                          <a:effectLst/>
                          <a:latin typeface="Helvetica Neue Light" panose="02000403000000020004" pitchFamily="2" charset="0"/>
                          <a:ea typeface="Helvetica Neue Light" panose="02000403000000020004" pitchFamily="2" charset="0"/>
                        </a:rPr>
                        <a:t>Z</a:t>
                      </a: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500" b="0" i="0" u="none" strike="noStrike" dirty="0">
                          <a:solidFill>
                            <a:srgbClr val="000000"/>
                          </a:solidFill>
                          <a:effectLst/>
                          <a:latin typeface="Arial" panose="020B0604020202020204" pitchFamily="34" charset="0"/>
                        </a:rPr>
                        <a:t>İKT104</a:t>
                      </a:r>
                    </a:p>
                  </a:txBody>
                  <a:tcPr marL="0" marR="0" marT="0" marB="0" anchor="b">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500" b="0" i="0" u="none" strike="noStrike" dirty="0">
                          <a:solidFill>
                            <a:srgbClr val="000000"/>
                          </a:solidFill>
                          <a:effectLst/>
                          <a:latin typeface="Arial" panose="020B0604020202020204" pitchFamily="34" charset="0"/>
                        </a:rPr>
                        <a:t>İktisada Giriş II</a:t>
                      </a:r>
                    </a:p>
                  </a:txBody>
                  <a:tcPr marL="0" marR="0" marT="0" marB="0" anchor="b">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5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500" b="0" i="0" u="none" strike="noStrike">
                          <a:solidFill>
                            <a:srgbClr val="000000"/>
                          </a:solidFill>
                          <a:effectLst/>
                          <a:latin typeface="Arial" panose="020B0604020202020204" pitchFamily="34" charset="0"/>
                        </a:rPr>
                        <a:t>5</a:t>
                      </a:r>
                    </a:p>
                  </a:txBody>
                  <a:tcPr marL="0" marR="0" marT="0" marB="0" anchor="b">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44156198"/>
                  </a:ext>
                </a:extLst>
              </a:tr>
              <a:tr h="274320">
                <a:tc>
                  <a:txBody>
                    <a:bodyPr/>
                    <a:lstStyle/>
                    <a:p>
                      <a:pPr algn="ctr" fontAlgn="b"/>
                      <a:r>
                        <a:rPr lang="en-US" sz="1500" b="0" i="0" u="none" strike="noStrike" dirty="0">
                          <a:solidFill>
                            <a:srgbClr val="000000"/>
                          </a:solidFill>
                          <a:effectLst/>
                          <a:latin typeface="Helvetica Neue Light" panose="02000403000000020004" pitchFamily="2" charset="0"/>
                          <a:ea typeface="Helvetica Neue Light" panose="02000403000000020004" pitchFamily="2" charset="0"/>
                        </a:rPr>
                        <a:t>Z</a:t>
                      </a: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500" b="0" i="0" u="none" strike="noStrike">
                          <a:solidFill>
                            <a:srgbClr val="000000"/>
                          </a:solidFill>
                          <a:effectLst/>
                          <a:latin typeface="Arial" panose="020B0604020202020204" pitchFamily="34" charset="0"/>
                        </a:rPr>
                        <a:t>İŞL104</a:t>
                      </a:r>
                    </a:p>
                  </a:txBody>
                  <a:tcPr marL="0" marR="0" marT="0" marB="0" anchor="b">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500" b="0" i="0" u="none" strike="noStrike" dirty="0">
                          <a:solidFill>
                            <a:srgbClr val="000000"/>
                          </a:solidFill>
                          <a:effectLst/>
                          <a:latin typeface="Arial" panose="020B0604020202020204" pitchFamily="34" charset="0"/>
                        </a:rPr>
                        <a:t>İşletme Bilimlerine Giriş</a:t>
                      </a:r>
                    </a:p>
                  </a:txBody>
                  <a:tcPr marL="0" marR="0" marT="0" marB="0" anchor="b">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5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500" b="0" i="0" u="none" strike="noStrike">
                          <a:solidFill>
                            <a:srgbClr val="000000"/>
                          </a:solidFill>
                          <a:effectLst/>
                          <a:latin typeface="Arial" panose="020B0604020202020204" pitchFamily="34" charset="0"/>
                        </a:rPr>
                        <a:t>4</a:t>
                      </a:r>
                    </a:p>
                  </a:txBody>
                  <a:tcPr marL="0" marR="0" marT="0" marB="0" anchor="b">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69927685"/>
                  </a:ext>
                </a:extLst>
              </a:tr>
              <a:tr h="274320">
                <a:tc>
                  <a:txBody>
                    <a:bodyPr/>
                    <a:lstStyle/>
                    <a:p>
                      <a:pPr algn="ctr" fontAlgn="b"/>
                      <a:r>
                        <a:rPr lang="en-US" sz="1500" b="0" i="0" u="none" strike="noStrike" dirty="0">
                          <a:solidFill>
                            <a:srgbClr val="000000"/>
                          </a:solidFill>
                          <a:effectLst/>
                          <a:latin typeface="Helvetica Neue Light" panose="02000403000000020004" pitchFamily="2" charset="0"/>
                          <a:ea typeface="Helvetica Neue Light" panose="02000403000000020004" pitchFamily="2" charset="0"/>
                        </a:rPr>
                        <a:t>Z</a:t>
                      </a: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500" b="0" i="0" u="none" strike="noStrike">
                          <a:solidFill>
                            <a:srgbClr val="000000"/>
                          </a:solidFill>
                          <a:effectLst/>
                          <a:latin typeface="Arial" panose="020B0604020202020204" pitchFamily="34" charset="0"/>
                        </a:rPr>
                        <a:t>EKO108</a:t>
                      </a:r>
                    </a:p>
                  </a:txBody>
                  <a:tcPr marL="0" marR="0" marT="0" marB="0" anchor="b">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500" b="0" i="0" u="none" strike="noStrike" dirty="0">
                          <a:solidFill>
                            <a:srgbClr val="000000"/>
                          </a:solidFill>
                          <a:effectLst/>
                          <a:latin typeface="Arial" panose="020B0604020202020204" pitchFamily="34" charset="0"/>
                        </a:rPr>
                        <a:t>Matematik II</a:t>
                      </a:r>
                    </a:p>
                  </a:txBody>
                  <a:tcPr marL="0" marR="0" marT="0" marB="0" anchor="b">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5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500" b="0" i="0" u="none" strike="noStrike">
                          <a:solidFill>
                            <a:srgbClr val="000000"/>
                          </a:solidFill>
                          <a:effectLst/>
                          <a:latin typeface="Arial" panose="020B0604020202020204" pitchFamily="34" charset="0"/>
                        </a:rPr>
                        <a:t>5</a:t>
                      </a:r>
                    </a:p>
                  </a:txBody>
                  <a:tcPr marL="0" marR="0" marT="0" marB="0" anchor="b">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12245166"/>
                  </a:ext>
                </a:extLst>
              </a:tr>
              <a:tr h="274320">
                <a:tc>
                  <a:txBody>
                    <a:bodyPr/>
                    <a:lstStyle/>
                    <a:p>
                      <a:pPr algn="ctr" fontAlgn="b"/>
                      <a:r>
                        <a:rPr lang="en-US" sz="1500" b="0" i="0" u="none" strike="noStrike"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Z</a:t>
                      </a: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500" b="0" i="0" u="none" strike="noStrike">
                          <a:solidFill>
                            <a:srgbClr val="000000"/>
                          </a:solidFill>
                          <a:effectLst/>
                          <a:latin typeface="Arial" panose="020B0604020202020204" pitchFamily="34" charset="0"/>
                        </a:rPr>
                        <a:t>İŞL106</a:t>
                      </a:r>
                    </a:p>
                  </a:txBody>
                  <a:tcPr marL="0" marR="0" marT="0" marB="0" anchor="b">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500" b="0" i="0" u="none" strike="noStrike" dirty="0">
                          <a:solidFill>
                            <a:srgbClr val="000000"/>
                          </a:solidFill>
                          <a:effectLst/>
                          <a:latin typeface="Arial" panose="020B0604020202020204" pitchFamily="34" charset="0"/>
                        </a:rPr>
                        <a:t>Yönetim ve Organizasyon</a:t>
                      </a:r>
                    </a:p>
                  </a:txBody>
                  <a:tcPr marL="0" marR="0" marT="0" marB="0" anchor="b">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500" b="0" i="0" u="none" strike="noStrike" noProof="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500" b="0" i="0" u="none" strike="noStrike">
                          <a:solidFill>
                            <a:srgbClr val="000000"/>
                          </a:solidFill>
                          <a:effectLst/>
                          <a:latin typeface="Arial" panose="020B0604020202020204" pitchFamily="34" charset="0"/>
                        </a:rPr>
                        <a:t>4</a:t>
                      </a:r>
                    </a:p>
                  </a:txBody>
                  <a:tcPr marL="0" marR="0" marT="0" marB="0" anchor="b">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63044069"/>
                  </a:ext>
                </a:extLst>
              </a:tr>
              <a:tr h="274320">
                <a:tc>
                  <a:txBody>
                    <a:bodyPr/>
                    <a:lstStyle/>
                    <a:p>
                      <a:pPr algn="ctr" fontAlgn="b"/>
                      <a:r>
                        <a:rPr lang="en-US" sz="1500" b="0" i="0" u="none" strike="noStrike"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Z</a:t>
                      </a: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500" b="0" i="0" u="none" strike="noStrike">
                          <a:solidFill>
                            <a:srgbClr val="000000"/>
                          </a:solidFill>
                          <a:effectLst/>
                          <a:latin typeface="Arial" panose="020B0604020202020204" pitchFamily="34" charset="0"/>
                        </a:rPr>
                        <a:t>YD 102</a:t>
                      </a:r>
                    </a:p>
                  </a:txBody>
                  <a:tcPr marL="0" marR="0" marT="0" marB="0" anchor="b">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500" b="0" i="0" u="none" strike="noStrike" dirty="0">
                          <a:solidFill>
                            <a:srgbClr val="000000"/>
                          </a:solidFill>
                          <a:effectLst/>
                          <a:latin typeface="Arial" panose="020B0604020202020204" pitchFamily="34" charset="0"/>
                        </a:rPr>
                        <a:t>İngilizce Dilbilgisi II</a:t>
                      </a:r>
                    </a:p>
                  </a:txBody>
                  <a:tcPr marL="0" marR="0" marT="0" marB="0" anchor="b">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500" b="0" i="0" u="none" strike="noStrike" noProof="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500" b="0" i="0" u="none" strike="noStrike">
                          <a:solidFill>
                            <a:srgbClr val="000000"/>
                          </a:solidFill>
                          <a:effectLst/>
                          <a:latin typeface="Arial" panose="020B0604020202020204" pitchFamily="34" charset="0"/>
                        </a:rPr>
                        <a:t>5</a:t>
                      </a:r>
                    </a:p>
                  </a:txBody>
                  <a:tcPr marL="0" marR="0" marT="0" marB="0" anchor="b">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26405887"/>
                  </a:ext>
                </a:extLst>
              </a:tr>
              <a:tr h="274320">
                <a:tc>
                  <a:txBody>
                    <a:bodyPr/>
                    <a:lstStyle/>
                    <a:p>
                      <a:pPr algn="ctr" fontAlgn="b"/>
                      <a:r>
                        <a:rPr lang="en-US" sz="1500" b="0" i="0" u="none" strike="noStrike" dirty="0">
                          <a:solidFill>
                            <a:srgbClr val="000000"/>
                          </a:solidFill>
                          <a:effectLst/>
                          <a:latin typeface="Helvetica Neue Light" panose="02000403000000020004" pitchFamily="2" charset="0"/>
                          <a:ea typeface="Helvetica Neue Light" panose="02000403000000020004" pitchFamily="2" charset="0"/>
                        </a:rPr>
                        <a:t>Z</a:t>
                      </a: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500" b="0" i="0" u="none" strike="noStrike">
                          <a:solidFill>
                            <a:srgbClr val="000000"/>
                          </a:solidFill>
                          <a:effectLst/>
                          <a:latin typeface="Arial" panose="020B0604020202020204" pitchFamily="34" charset="0"/>
                        </a:rPr>
                        <a:t>AİİT2</a:t>
                      </a:r>
                    </a:p>
                  </a:txBody>
                  <a:tcPr marL="0" marR="0" marT="0" marB="0" anchor="b">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500" b="0" i="0" u="none" strike="noStrike" dirty="0">
                          <a:solidFill>
                            <a:srgbClr val="000000"/>
                          </a:solidFill>
                          <a:effectLst/>
                          <a:latin typeface="Arial" panose="020B0604020202020204" pitchFamily="34" charset="0"/>
                        </a:rPr>
                        <a:t>Atatürk İlkeleri ve İnkılap Tarihi II</a:t>
                      </a:r>
                    </a:p>
                  </a:txBody>
                  <a:tcPr marL="0" marR="0" marT="0" marB="0" anchor="b">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5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500" b="0" i="0" u="none" strike="noStrike">
                          <a:solidFill>
                            <a:srgbClr val="000000"/>
                          </a:solidFill>
                          <a:effectLst/>
                          <a:latin typeface="Arial" panose="020B0604020202020204" pitchFamily="34" charset="0"/>
                        </a:rPr>
                        <a:t>1</a:t>
                      </a:r>
                    </a:p>
                  </a:txBody>
                  <a:tcPr marL="0" marR="0" marT="0" marB="0" anchor="b">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64416176"/>
                  </a:ext>
                </a:extLst>
              </a:tr>
              <a:tr h="274320">
                <a:tc>
                  <a:txBody>
                    <a:bodyPr/>
                    <a:lstStyle/>
                    <a:p>
                      <a:pPr algn="ctr" fontAlgn="b"/>
                      <a:r>
                        <a:rPr lang="en-US" sz="1500" b="0" i="0" u="none" strike="noStrike" dirty="0">
                          <a:solidFill>
                            <a:srgbClr val="000000"/>
                          </a:solidFill>
                          <a:effectLst/>
                          <a:latin typeface="Helvetica Neue Light" panose="02000403000000020004" pitchFamily="2" charset="0"/>
                          <a:ea typeface="Helvetica Neue Light" panose="02000403000000020004" pitchFamily="2" charset="0"/>
                        </a:rPr>
                        <a:t>Z</a:t>
                      </a: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500" b="0" i="0" u="none" strike="noStrike">
                          <a:solidFill>
                            <a:srgbClr val="000000"/>
                          </a:solidFill>
                          <a:effectLst/>
                          <a:latin typeface="Arial" panose="020B0604020202020204" pitchFamily="34" charset="0"/>
                        </a:rPr>
                        <a:t>TD2</a:t>
                      </a:r>
                    </a:p>
                  </a:txBody>
                  <a:tcPr marL="0" marR="0" marT="0" marB="0" anchor="b">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500" b="0" i="0" u="none" strike="noStrike" dirty="0">
                          <a:solidFill>
                            <a:srgbClr val="000000"/>
                          </a:solidFill>
                          <a:effectLst/>
                          <a:latin typeface="Arial" panose="020B0604020202020204" pitchFamily="34" charset="0"/>
                        </a:rPr>
                        <a:t>Türk Dili II</a:t>
                      </a:r>
                    </a:p>
                  </a:txBody>
                  <a:tcPr marL="0" marR="0" marT="0" marB="0" anchor="b">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5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500" b="0" i="0" u="none" strike="noStrike" dirty="0">
                          <a:solidFill>
                            <a:srgbClr val="000000"/>
                          </a:solidFill>
                          <a:effectLst/>
                          <a:latin typeface="Arial" panose="020B0604020202020204" pitchFamily="34" charset="0"/>
                        </a:rPr>
                        <a:t>1</a:t>
                      </a:r>
                    </a:p>
                  </a:txBody>
                  <a:tcPr marL="0" marR="0" marT="0" marB="0" anchor="b">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53871494"/>
                  </a:ext>
                </a:extLst>
              </a:tr>
              <a:tr h="274320">
                <a:tc>
                  <a:txBody>
                    <a:bodyPr/>
                    <a:lstStyle/>
                    <a:p>
                      <a:pPr algn="ctr" fontAlgn="b"/>
                      <a:endParaRPr lang="en-US" sz="1200" b="0" i="0" u="none" strike="noStrike">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44771570"/>
                  </a:ext>
                </a:extLst>
              </a:tr>
              <a:tr h="274320">
                <a:tc>
                  <a:txBody>
                    <a:bodyPr/>
                    <a:lstStyle/>
                    <a:p>
                      <a:pPr algn="ctr" fontAlgn="b"/>
                      <a:endParaRPr lang="en-US" sz="1200" b="0" i="0" u="none" strike="noStrike">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57856199"/>
                  </a:ext>
                </a:extLst>
              </a:tr>
            </a:tbl>
          </a:graphicData>
        </a:graphic>
      </p:graphicFrame>
    </p:spTree>
    <p:extLst>
      <p:ext uri="{BB962C8B-B14F-4D97-AF65-F5344CB8AC3E}">
        <p14:creationId xmlns:p14="http://schemas.microsoft.com/office/powerpoint/2010/main" val="3526563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E7E9E9E-41C3-1D03-DAF5-0EE069AE6FD6}"/>
              </a:ext>
            </a:extLst>
          </p:cNvPr>
          <p:cNvSpPr>
            <a:spLocks noChangeAspect="1"/>
          </p:cNvSpPr>
          <p:nvPr/>
        </p:nvSpPr>
        <p:spPr>
          <a:xfrm rot="10800000">
            <a:off x="8332525" y="3751668"/>
            <a:ext cx="1414423" cy="1355190"/>
          </a:xfrm>
          <a:custGeom>
            <a:avLst/>
            <a:gdLst>
              <a:gd name="connsiteX0" fmla="*/ 449256 w 1011557"/>
              <a:gd name="connsiteY0" fmla="*/ 0 h 969195"/>
              <a:gd name="connsiteX1" fmla="*/ 957139 w 1011557"/>
              <a:gd name="connsiteY1" fmla="*/ 128601 h 969195"/>
              <a:gd name="connsiteX2" fmla="*/ 1011557 w 1011557"/>
              <a:gd name="connsiteY2" fmla="*/ 161661 h 969195"/>
              <a:gd name="connsiteX3" fmla="*/ 982337 w 1011557"/>
              <a:gd name="connsiteY3" fmla="*/ 183511 h 969195"/>
              <a:gd name="connsiteX4" fmla="*/ 572292 w 1011557"/>
              <a:gd name="connsiteY4" fmla="*/ 948640 h 969195"/>
              <a:gd name="connsiteX5" fmla="*/ 571254 w 1011557"/>
              <a:gd name="connsiteY5" fmla="*/ 969195 h 969195"/>
              <a:gd name="connsiteX6" fmla="*/ 553759 w 1011557"/>
              <a:gd name="connsiteY6" fmla="*/ 960767 h 969195"/>
              <a:gd name="connsiteX7" fmla="*/ 1638 w 1011557"/>
              <a:gd name="connsiteY7" fmla="*/ 132805 h 969195"/>
              <a:gd name="connsiteX8" fmla="*/ 0 w 1011557"/>
              <a:gd name="connsiteY8" fmla="*/ 100359 h 969195"/>
              <a:gd name="connsiteX9" fmla="*/ 34513 w 1011557"/>
              <a:gd name="connsiteY9" fmla="*/ 83733 h 969195"/>
              <a:gd name="connsiteX10" fmla="*/ 449256 w 1011557"/>
              <a:gd name="connsiteY10" fmla="*/ 0 h 96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1557" h="969195">
                <a:moveTo>
                  <a:pt x="449256" y="0"/>
                </a:moveTo>
                <a:cubicBezTo>
                  <a:pt x="633151" y="0"/>
                  <a:pt x="806164" y="46586"/>
                  <a:pt x="957139" y="128601"/>
                </a:cubicBezTo>
                <a:lnTo>
                  <a:pt x="1011557" y="161661"/>
                </a:lnTo>
                <a:lnTo>
                  <a:pt x="982337" y="183511"/>
                </a:lnTo>
                <a:cubicBezTo>
                  <a:pt x="756534" y="369860"/>
                  <a:pt x="603510" y="641246"/>
                  <a:pt x="572292" y="948640"/>
                </a:cubicBezTo>
                <a:lnTo>
                  <a:pt x="571254" y="969195"/>
                </a:lnTo>
                <a:lnTo>
                  <a:pt x="553759" y="960767"/>
                </a:lnTo>
                <a:cubicBezTo>
                  <a:pt x="251810" y="796738"/>
                  <a:pt x="38015" y="490996"/>
                  <a:pt x="1638" y="132805"/>
                </a:cubicBezTo>
                <a:lnTo>
                  <a:pt x="0" y="100359"/>
                </a:lnTo>
                <a:lnTo>
                  <a:pt x="34513" y="83733"/>
                </a:lnTo>
                <a:cubicBezTo>
                  <a:pt x="161989" y="29815"/>
                  <a:pt x="302141" y="0"/>
                  <a:pt x="449256" y="0"/>
                </a:cubicBezTo>
                <a:close/>
              </a:path>
            </a:pathLst>
          </a:custGeom>
          <a:solidFill>
            <a:srgbClr val="4F9450"/>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Freeform 4">
            <a:extLst>
              <a:ext uri="{FF2B5EF4-FFF2-40B4-BE49-F238E27FC236}">
                <a16:creationId xmlns:a16="http://schemas.microsoft.com/office/drawing/2014/main" id="{1451101D-7339-6490-EEE6-8C0BA2EF4B59}"/>
              </a:ext>
            </a:extLst>
          </p:cNvPr>
          <p:cNvSpPr>
            <a:spLocks noChangeAspect="1"/>
          </p:cNvSpPr>
          <p:nvPr/>
        </p:nvSpPr>
        <p:spPr>
          <a:xfrm rot="10800000">
            <a:off x="6780580" y="3782080"/>
            <a:ext cx="1366151" cy="1329030"/>
          </a:xfrm>
          <a:custGeom>
            <a:avLst/>
            <a:gdLst>
              <a:gd name="connsiteX0" fmla="*/ 562301 w 977034"/>
              <a:gd name="connsiteY0" fmla="*/ 0 h 950486"/>
              <a:gd name="connsiteX1" fmla="*/ 879150 w 977034"/>
              <a:gd name="connsiteY1" fmla="*/ 47903 h 950486"/>
              <a:gd name="connsiteX2" fmla="*/ 977034 w 977034"/>
              <a:gd name="connsiteY2" fmla="*/ 83729 h 950486"/>
              <a:gd name="connsiteX3" fmla="*/ 974556 w 977034"/>
              <a:gd name="connsiteY3" fmla="*/ 132805 h 950486"/>
              <a:gd name="connsiteX4" fmla="*/ 510286 w 977034"/>
              <a:gd name="connsiteY4" fmla="*/ 907396 h 950486"/>
              <a:gd name="connsiteX5" fmla="*/ 439358 w 977034"/>
              <a:gd name="connsiteY5" fmla="*/ 950486 h 950486"/>
              <a:gd name="connsiteX6" fmla="*/ 439265 w 977034"/>
              <a:gd name="connsiteY6" fmla="*/ 948640 h 950486"/>
              <a:gd name="connsiteX7" fmla="*/ 29220 w 977034"/>
              <a:gd name="connsiteY7" fmla="*/ 183511 h 950486"/>
              <a:gd name="connsiteX8" fmla="*/ 0 w 977034"/>
              <a:gd name="connsiteY8" fmla="*/ 161661 h 950486"/>
              <a:gd name="connsiteX9" fmla="*/ 54418 w 977034"/>
              <a:gd name="connsiteY9" fmla="*/ 128601 h 950486"/>
              <a:gd name="connsiteX10" fmla="*/ 562301 w 977034"/>
              <a:gd name="connsiteY10" fmla="*/ 0 h 95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7034" h="950486">
                <a:moveTo>
                  <a:pt x="562301" y="0"/>
                </a:moveTo>
                <a:cubicBezTo>
                  <a:pt x="672638" y="0"/>
                  <a:pt x="779057" y="16771"/>
                  <a:pt x="879150" y="47903"/>
                </a:cubicBezTo>
                <a:lnTo>
                  <a:pt x="977034" y="83729"/>
                </a:lnTo>
                <a:lnTo>
                  <a:pt x="974556" y="132805"/>
                </a:lnTo>
                <a:cubicBezTo>
                  <a:pt x="941817" y="455177"/>
                  <a:pt x="765370" y="735065"/>
                  <a:pt x="510286" y="907396"/>
                </a:cubicBezTo>
                <a:lnTo>
                  <a:pt x="439358" y="950486"/>
                </a:lnTo>
                <a:lnTo>
                  <a:pt x="439265" y="948640"/>
                </a:lnTo>
                <a:cubicBezTo>
                  <a:pt x="408047" y="641246"/>
                  <a:pt x="255023" y="369860"/>
                  <a:pt x="29220" y="183511"/>
                </a:cubicBezTo>
                <a:lnTo>
                  <a:pt x="0" y="161661"/>
                </a:lnTo>
                <a:lnTo>
                  <a:pt x="54418" y="128601"/>
                </a:lnTo>
                <a:cubicBezTo>
                  <a:pt x="205393" y="46586"/>
                  <a:pt x="378407" y="0"/>
                  <a:pt x="562301" y="0"/>
                </a:cubicBezTo>
                <a:close/>
              </a:path>
            </a:pathLst>
          </a:custGeom>
          <a:solidFill>
            <a:srgbClr val="F66C1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eeform 5">
            <a:extLst>
              <a:ext uri="{FF2B5EF4-FFF2-40B4-BE49-F238E27FC236}">
                <a16:creationId xmlns:a16="http://schemas.microsoft.com/office/drawing/2014/main" id="{95CF9450-3165-A0B3-4192-FD5012158777}"/>
              </a:ext>
            </a:extLst>
          </p:cNvPr>
          <p:cNvSpPr>
            <a:spLocks noChangeAspect="1"/>
          </p:cNvSpPr>
          <p:nvPr/>
        </p:nvSpPr>
        <p:spPr>
          <a:xfrm rot="10800000">
            <a:off x="7626197" y="2418168"/>
            <a:ext cx="1215620" cy="1188652"/>
          </a:xfrm>
          <a:custGeom>
            <a:avLst/>
            <a:gdLst>
              <a:gd name="connsiteX0" fmla="*/ 869378 w 869378"/>
              <a:gd name="connsiteY0" fmla="*/ 0 h 850091"/>
              <a:gd name="connsiteX1" fmla="*/ 864269 w 869378"/>
              <a:gd name="connsiteY1" fmla="*/ 101174 h 850091"/>
              <a:gd name="connsiteX2" fmla="*/ 482025 w 869378"/>
              <a:gd name="connsiteY2" fmla="*/ 814427 h 850091"/>
              <a:gd name="connsiteX3" fmla="*/ 434333 w 869378"/>
              <a:gd name="connsiteY3" fmla="*/ 850091 h 850091"/>
              <a:gd name="connsiteX4" fmla="*/ 386640 w 869378"/>
              <a:gd name="connsiteY4" fmla="*/ 814427 h 850091"/>
              <a:gd name="connsiteX5" fmla="*/ 4396 w 869378"/>
              <a:gd name="connsiteY5" fmla="*/ 101174 h 850091"/>
              <a:gd name="connsiteX6" fmla="*/ 0 w 869378"/>
              <a:gd name="connsiteY6" fmla="*/ 14109 h 850091"/>
              <a:gd name="connsiteX7" fmla="*/ 76758 w 869378"/>
              <a:gd name="connsiteY7" fmla="*/ 42203 h 850091"/>
              <a:gd name="connsiteX8" fmla="*/ 416651 w 869378"/>
              <a:gd name="connsiteY8" fmla="*/ 93590 h 850091"/>
              <a:gd name="connsiteX9" fmla="*/ 861558 w 869378"/>
              <a:gd name="connsiteY9" fmla="*/ 3767 h 850091"/>
              <a:gd name="connsiteX10" fmla="*/ 869378 w 869378"/>
              <a:gd name="connsiteY10" fmla="*/ 0 h 850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378" h="850091">
                <a:moveTo>
                  <a:pt x="869378" y="0"/>
                </a:moveTo>
                <a:lnTo>
                  <a:pt x="864269" y="101174"/>
                </a:lnTo>
                <a:cubicBezTo>
                  <a:pt x="835168" y="387727"/>
                  <a:pt x="692519" y="640713"/>
                  <a:pt x="482025" y="814427"/>
                </a:cubicBezTo>
                <a:lnTo>
                  <a:pt x="434333" y="850091"/>
                </a:lnTo>
                <a:lnTo>
                  <a:pt x="386640" y="814427"/>
                </a:lnTo>
                <a:cubicBezTo>
                  <a:pt x="176146" y="640713"/>
                  <a:pt x="33497" y="387727"/>
                  <a:pt x="4396" y="101174"/>
                </a:cubicBezTo>
                <a:lnTo>
                  <a:pt x="0" y="14109"/>
                </a:lnTo>
                <a:lnTo>
                  <a:pt x="76758" y="42203"/>
                </a:lnTo>
                <a:cubicBezTo>
                  <a:pt x="184130" y="75599"/>
                  <a:pt x="298290" y="93590"/>
                  <a:pt x="416651" y="93590"/>
                </a:cubicBezTo>
                <a:cubicBezTo>
                  <a:pt x="574466" y="93590"/>
                  <a:pt x="724812" y="61606"/>
                  <a:pt x="861558" y="3767"/>
                </a:cubicBezTo>
                <a:lnTo>
                  <a:pt x="869378" y="0"/>
                </a:lnTo>
                <a:close/>
              </a:path>
            </a:pathLst>
          </a:custGeom>
          <a:solidFill>
            <a:srgbClr val="117F7D"/>
          </a:solidFill>
          <a:ln w="1905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eeform 6">
            <a:extLst>
              <a:ext uri="{FF2B5EF4-FFF2-40B4-BE49-F238E27FC236}">
                <a16:creationId xmlns:a16="http://schemas.microsoft.com/office/drawing/2014/main" id="{FBAE73E3-8C48-F988-4ED0-11FB6BC78036}"/>
              </a:ext>
            </a:extLst>
          </p:cNvPr>
          <p:cNvSpPr>
            <a:spLocks noChangeAspect="1"/>
          </p:cNvSpPr>
          <p:nvPr/>
        </p:nvSpPr>
        <p:spPr>
          <a:xfrm rot="10800000">
            <a:off x="6776643" y="4952621"/>
            <a:ext cx="2977622" cy="1613443"/>
          </a:xfrm>
          <a:custGeom>
            <a:avLst/>
            <a:gdLst>
              <a:gd name="connsiteX0" fmla="*/ 1065113 w 2129514"/>
              <a:gd name="connsiteY0" fmla="*/ 0 h 1153890"/>
              <a:gd name="connsiteX1" fmla="*/ 2125117 w 2129514"/>
              <a:gd name="connsiteY1" fmla="*/ 956563 h 1153890"/>
              <a:gd name="connsiteX2" fmla="*/ 2129514 w 2129514"/>
              <a:gd name="connsiteY2" fmla="*/ 1043628 h 1153890"/>
              <a:gd name="connsiteX3" fmla="*/ 2052755 w 2129514"/>
              <a:gd name="connsiteY3" fmla="*/ 1015534 h 1153890"/>
              <a:gd name="connsiteX4" fmla="*/ 1712862 w 2129514"/>
              <a:gd name="connsiteY4" fmla="*/ 964147 h 1153890"/>
              <a:gd name="connsiteX5" fmla="*/ 1168041 w 2129514"/>
              <a:gd name="connsiteY5" fmla="*/ 1102101 h 1153890"/>
              <a:gd name="connsiteX6" fmla="*/ 1082795 w 2129514"/>
              <a:gd name="connsiteY6" fmla="*/ 1153890 h 1153890"/>
              <a:gd name="connsiteX7" fmla="*/ 997548 w 2129514"/>
              <a:gd name="connsiteY7" fmla="*/ 1102101 h 1153890"/>
              <a:gd name="connsiteX8" fmla="*/ 452727 w 2129514"/>
              <a:gd name="connsiteY8" fmla="*/ 964147 h 1153890"/>
              <a:gd name="connsiteX9" fmla="*/ 7820 w 2129514"/>
              <a:gd name="connsiteY9" fmla="*/ 1053970 h 1153890"/>
              <a:gd name="connsiteX10" fmla="*/ 0 w 2129514"/>
              <a:gd name="connsiteY10" fmla="*/ 1057737 h 1153890"/>
              <a:gd name="connsiteX11" fmla="*/ 5109 w 2129514"/>
              <a:gd name="connsiteY11" fmla="*/ 956563 h 1153890"/>
              <a:gd name="connsiteX12" fmla="*/ 1065113 w 2129514"/>
              <a:gd name="connsiteY12" fmla="*/ 0 h 115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514" h="1153890">
                <a:moveTo>
                  <a:pt x="1065113" y="0"/>
                </a:moveTo>
                <a:cubicBezTo>
                  <a:pt x="1616796" y="0"/>
                  <a:pt x="2070553" y="419276"/>
                  <a:pt x="2125117" y="956563"/>
                </a:cubicBezTo>
                <a:lnTo>
                  <a:pt x="2129514" y="1043628"/>
                </a:lnTo>
                <a:lnTo>
                  <a:pt x="2052755" y="1015534"/>
                </a:lnTo>
                <a:cubicBezTo>
                  <a:pt x="1945383" y="982138"/>
                  <a:pt x="1831224" y="964147"/>
                  <a:pt x="1712862" y="964147"/>
                </a:cubicBezTo>
                <a:cubicBezTo>
                  <a:pt x="1515593" y="964147"/>
                  <a:pt x="1329996" y="1014122"/>
                  <a:pt x="1168041" y="1102101"/>
                </a:cubicBezTo>
                <a:lnTo>
                  <a:pt x="1082795" y="1153890"/>
                </a:lnTo>
                <a:lnTo>
                  <a:pt x="997548" y="1102101"/>
                </a:lnTo>
                <a:cubicBezTo>
                  <a:pt x="835593" y="1014122"/>
                  <a:pt x="649996" y="964147"/>
                  <a:pt x="452727" y="964147"/>
                </a:cubicBezTo>
                <a:cubicBezTo>
                  <a:pt x="294912" y="964147"/>
                  <a:pt x="144567" y="996131"/>
                  <a:pt x="7820" y="1053970"/>
                </a:cubicBezTo>
                <a:lnTo>
                  <a:pt x="0" y="1057737"/>
                </a:lnTo>
                <a:lnTo>
                  <a:pt x="5109" y="956563"/>
                </a:lnTo>
                <a:cubicBezTo>
                  <a:pt x="59674" y="419276"/>
                  <a:pt x="513430" y="0"/>
                  <a:pt x="1065113" y="0"/>
                </a:cubicBezTo>
                <a:close/>
              </a:path>
            </a:pathLst>
          </a:cu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eeform 7">
            <a:extLst>
              <a:ext uri="{FF2B5EF4-FFF2-40B4-BE49-F238E27FC236}">
                <a16:creationId xmlns:a16="http://schemas.microsoft.com/office/drawing/2014/main" id="{BDDF5B0A-1EB7-0C2E-7E65-746267A1694A}"/>
              </a:ext>
            </a:extLst>
          </p:cNvPr>
          <p:cNvSpPr>
            <a:spLocks noChangeAspect="1"/>
          </p:cNvSpPr>
          <p:nvPr/>
        </p:nvSpPr>
        <p:spPr>
          <a:xfrm rot="10800000">
            <a:off x="5860169" y="2126264"/>
            <a:ext cx="2276102" cy="2811681"/>
          </a:xfrm>
          <a:custGeom>
            <a:avLst/>
            <a:gdLst>
              <a:gd name="connsiteX0" fmla="*/ 1052689 w 1627806"/>
              <a:gd name="connsiteY0" fmla="*/ 0 h 2010837"/>
              <a:gd name="connsiteX1" fmla="*/ 1070184 w 1627806"/>
              <a:gd name="connsiteY1" fmla="*/ 8428 h 2010837"/>
              <a:gd name="connsiteX2" fmla="*/ 1627806 w 1627806"/>
              <a:gd name="connsiteY2" fmla="*/ 945332 h 2010837"/>
              <a:gd name="connsiteX3" fmla="*/ 562301 w 1627806"/>
              <a:gd name="connsiteY3" fmla="*/ 2010837 h 2010837"/>
              <a:gd name="connsiteX4" fmla="*/ 54418 w 1627806"/>
              <a:gd name="connsiteY4" fmla="*/ 1882236 h 2010837"/>
              <a:gd name="connsiteX5" fmla="*/ 0 w 1627806"/>
              <a:gd name="connsiteY5" fmla="*/ 1849176 h 2010837"/>
              <a:gd name="connsiteX6" fmla="*/ 29220 w 1627806"/>
              <a:gd name="connsiteY6" fmla="*/ 1827326 h 2010837"/>
              <a:gd name="connsiteX7" fmla="*/ 445166 w 1627806"/>
              <a:gd name="connsiteY7" fmla="*/ 945332 h 2010837"/>
              <a:gd name="connsiteX8" fmla="*/ 443700 w 1627806"/>
              <a:gd name="connsiteY8" fmla="*/ 916286 h 2010837"/>
              <a:gd name="connsiteX9" fmla="*/ 459373 w 1627806"/>
              <a:gd name="connsiteY9" fmla="*/ 908736 h 2010837"/>
              <a:gd name="connsiteX10" fmla="*/ 1051651 w 1627806"/>
              <a:gd name="connsiteY10" fmla="*/ 20555 h 2010837"/>
              <a:gd name="connsiteX11" fmla="*/ 1052689 w 1627806"/>
              <a:gd name="connsiteY11" fmla="*/ 0 h 201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7806" h="2010837">
                <a:moveTo>
                  <a:pt x="1052689" y="0"/>
                </a:moveTo>
                <a:lnTo>
                  <a:pt x="1070184" y="8428"/>
                </a:lnTo>
                <a:cubicBezTo>
                  <a:pt x="1402329" y="188860"/>
                  <a:pt x="1627806" y="540765"/>
                  <a:pt x="1627806" y="945332"/>
                </a:cubicBezTo>
                <a:cubicBezTo>
                  <a:pt x="1627806" y="1533794"/>
                  <a:pt x="1150763" y="2010837"/>
                  <a:pt x="562301" y="2010837"/>
                </a:cubicBezTo>
                <a:cubicBezTo>
                  <a:pt x="378407" y="2010837"/>
                  <a:pt x="205393" y="1964251"/>
                  <a:pt x="54418" y="1882236"/>
                </a:cubicBezTo>
                <a:lnTo>
                  <a:pt x="0" y="1849176"/>
                </a:lnTo>
                <a:lnTo>
                  <a:pt x="29220" y="1827326"/>
                </a:lnTo>
                <a:cubicBezTo>
                  <a:pt x="283249" y="1617683"/>
                  <a:pt x="445166" y="1300416"/>
                  <a:pt x="445166" y="945332"/>
                </a:cubicBezTo>
                <a:lnTo>
                  <a:pt x="443700" y="916286"/>
                </a:lnTo>
                <a:lnTo>
                  <a:pt x="459373" y="908736"/>
                </a:lnTo>
                <a:cubicBezTo>
                  <a:pt x="783285" y="732777"/>
                  <a:pt x="1012629" y="404798"/>
                  <a:pt x="1051651" y="20555"/>
                </a:cubicBezTo>
                <a:lnTo>
                  <a:pt x="1052689" y="0"/>
                </a:lnTo>
                <a:close/>
              </a:path>
            </a:pathLst>
          </a:cu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eeform 8">
            <a:extLst>
              <a:ext uri="{FF2B5EF4-FFF2-40B4-BE49-F238E27FC236}">
                <a16:creationId xmlns:a16="http://schemas.microsoft.com/office/drawing/2014/main" id="{47CD79A9-A2BD-C5C8-4785-F8D7617164B2}"/>
              </a:ext>
            </a:extLst>
          </p:cNvPr>
          <p:cNvSpPr>
            <a:spLocks noChangeAspect="1"/>
          </p:cNvSpPr>
          <p:nvPr/>
        </p:nvSpPr>
        <p:spPr>
          <a:xfrm rot="10800000">
            <a:off x="8327705" y="2124951"/>
            <a:ext cx="2276102" cy="2785521"/>
          </a:xfrm>
          <a:custGeom>
            <a:avLst/>
            <a:gdLst>
              <a:gd name="connsiteX0" fmla="*/ 540699 w 1627806"/>
              <a:gd name="connsiteY0" fmla="*/ 0 h 1992128"/>
              <a:gd name="connsiteX1" fmla="*/ 540792 w 1627806"/>
              <a:gd name="connsiteY1" fmla="*/ 1846 h 1992128"/>
              <a:gd name="connsiteX2" fmla="*/ 1133070 w 1627806"/>
              <a:gd name="connsiteY2" fmla="*/ 890027 h 1992128"/>
              <a:gd name="connsiteX3" fmla="*/ 1183267 w 1627806"/>
              <a:gd name="connsiteY3" fmla="*/ 914208 h 1992128"/>
              <a:gd name="connsiteX4" fmla="*/ 1182640 w 1627806"/>
              <a:gd name="connsiteY4" fmla="*/ 926623 h 1992128"/>
              <a:gd name="connsiteX5" fmla="*/ 1598586 w 1627806"/>
              <a:gd name="connsiteY5" fmla="*/ 1808617 h 1992128"/>
              <a:gd name="connsiteX6" fmla="*/ 1627806 w 1627806"/>
              <a:gd name="connsiteY6" fmla="*/ 1830467 h 1992128"/>
              <a:gd name="connsiteX7" fmla="*/ 1573388 w 1627806"/>
              <a:gd name="connsiteY7" fmla="*/ 1863527 h 1992128"/>
              <a:gd name="connsiteX8" fmla="*/ 1065505 w 1627806"/>
              <a:gd name="connsiteY8" fmla="*/ 1992128 h 1992128"/>
              <a:gd name="connsiteX9" fmla="*/ 0 w 1627806"/>
              <a:gd name="connsiteY9" fmla="*/ 926623 h 1992128"/>
              <a:gd name="connsiteX10" fmla="*/ 469771 w 1627806"/>
              <a:gd name="connsiteY10" fmla="*/ 43090 h 1992128"/>
              <a:gd name="connsiteX11" fmla="*/ 540699 w 1627806"/>
              <a:gd name="connsiteY11" fmla="*/ 0 h 199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7806" h="1992128">
                <a:moveTo>
                  <a:pt x="540699" y="0"/>
                </a:moveTo>
                <a:lnTo>
                  <a:pt x="540792" y="1846"/>
                </a:lnTo>
                <a:cubicBezTo>
                  <a:pt x="579814" y="386089"/>
                  <a:pt x="809159" y="714068"/>
                  <a:pt x="1133070" y="890027"/>
                </a:cubicBezTo>
                <a:lnTo>
                  <a:pt x="1183267" y="914208"/>
                </a:lnTo>
                <a:lnTo>
                  <a:pt x="1182640" y="926623"/>
                </a:lnTo>
                <a:cubicBezTo>
                  <a:pt x="1182640" y="1281707"/>
                  <a:pt x="1344558" y="1598974"/>
                  <a:pt x="1598586" y="1808617"/>
                </a:cubicBezTo>
                <a:lnTo>
                  <a:pt x="1627806" y="1830467"/>
                </a:lnTo>
                <a:lnTo>
                  <a:pt x="1573388" y="1863527"/>
                </a:lnTo>
                <a:cubicBezTo>
                  <a:pt x="1422413" y="1945542"/>
                  <a:pt x="1249400" y="1992128"/>
                  <a:pt x="1065505" y="1992128"/>
                </a:cubicBezTo>
                <a:cubicBezTo>
                  <a:pt x="477043" y="1992128"/>
                  <a:pt x="0" y="1515085"/>
                  <a:pt x="0" y="926623"/>
                </a:cubicBezTo>
                <a:cubicBezTo>
                  <a:pt x="0" y="558834"/>
                  <a:pt x="186345" y="234569"/>
                  <a:pt x="469771" y="43090"/>
                </a:cubicBezTo>
                <a:lnTo>
                  <a:pt x="540699" y="0"/>
                </a:lnTo>
                <a:close/>
              </a:path>
            </a:pathLst>
          </a:custGeom>
          <a:solidFill>
            <a:srgbClr val="4569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Freeform 9">
            <a:extLst>
              <a:ext uri="{FF2B5EF4-FFF2-40B4-BE49-F238E27FC236}">
                <a16:creationId xmlns:a16="http://schemas.microsoft.com/office/drawing/2014/main" id="{F00BAE57-4463-057C-770F-998C8EFFD7A8}"/>
              </a:ext>
            </a:extLst>
          </p:cNvPr>
          <p:cNvSpPr>
            <a:spLocks noChangeAspect="1"/>
          </p:cNvSpPr>
          <p:nvPr/>
        </p:nvSpPr>
        <p:spPr>
          <a:xfrm rot="10800000">
            <a:off x="7629755" y="3585117"/>
            <a:ext cx="1208086" cy="1232880"/>
          </a:xfrm>
          <a:custGeom>
            <a:avLst/>
            <a:gdLst>
              <a:gd name="connsiteX0" fmla="*/ 432415 w 863990"/>
              <a:gd name="connsiteY0" fmla="*/ 0 h 881722"/>
              <a:gd name="connsiteX1" fmla="*/ 480107 w 863990"/>
              <a:gd name="connsiteY1" fmla="*/ 35664 h 881722"/>
              <a:gd name="connsiteX2" fmla="*/ 862351 w 863990"/>
              <a:gd name="connsiteY2" fmla="*/ 748917 h 881722"/>
              <a:gd name="connsiteX3" fmla="*/ 863990 w 863990"/>
              <a:gd name="connsiteY3" fmla="*/ 781363 h 881722"/>
              <a:gd name="connsiteX4" fmla="*/ 829476 w 863990"/>
              <a:gd name="connsiteY4" fmla="*/ 797989 h 881722"/>
              <a:gd name="connsiteX5" fmla="*/ 414733 w 863990"/>
              <a:gd name="connsiteY5" fmla="*/ 881722 h 881722"/>
              <a:gd name="connsiteX6" fmla="*/ 97884 w 863990"/>
              <a:gd name="connsiteY6" fmla="*/ 833819 h 881722"/>
              <a:gd name="connsiteX7" fmla="*/ 0 w 863990"/>
              <a:gd name="connsiteY7" fmla="*/ 797993 h 881722"/>
              <a:gd name="connsiteX8" fmla="*/ 2478 w 863990"/>
              <a:gd name="connsiteY8" fmla="*/ 748917 h 881722"/>
              <a:gd name="connsiteX9" fmla="*/ 384722 w 863990"/>
              <a:gd name="connsiteY9" fmla="*/ 35664 h 881722"/>
              <a:gd name="connsiteX10" fmla="*/ 432415 w 863990"/>
              <a:gd name="connsiteY10" fmla="*/ 0 h 88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3990" h="881722">
                <a:moveTo>
                  <a:pt x="432415" y="0"/>
                </a:moveTo>
                <a:lnTo>
                  <a:pt x="480107" y="35664"/>
                </a:lnTo>
                <a:cubicBezTo>
                  <a:pt x="690601" y="209379"/>
                  <a:pt x="833250" y="462364"/>
                  <a:pt x="862351" y="748917"/>
                </a:cubicBezTo>
                <a:lnTo>
                  <a:pt x="863990" y="781363"/>
                </a:lnTo>
                <a:lnTo>
                  <a:pt x="829476" y="797989"/>
                </a:lnTo>
                <a:cubicBezTo>
                  <a:pt x="702001" y="851907"/>
                  <a:pt x="561849" y="881722"/>
                  <a:pt x="414733" y="881722"/>
                </a:cubicBezTo>
                <a:cubicBezTo>
                  <a:pt x="304397" y="881722"/>
                  <a:pt x="197977" y="864951"/>
                  <a:pt x="97884" y="833819"/>
                </a:cubicBezTo>
                <a:lnTo>
                  <a:pt x="0" y="797993"/>
                </a:lnTo>
                <a:lnTo>
                  <a:pt x="2478" y="748917"/>
                </a:lnTo>
                <a:cubicBezTo>
                  <a:pt x="31579" y="462364"/>
                  <a:pt x="174228" y="209379"/>
                  <a:pt x="384722" y="35664"/>
                </a:cubicBezTo>
                <a:lnTo>
                  <a:pt x="432415" y="0"/>
                </a:lnTo>
                <a:close/>
              </a:path>
            </a:pathLst>
          </a:custGeom>
          <a:solidFill>
            <a:schemeClr val="bg1">
              <a:lumMod val="65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B3FD7A09-EEA8-C6EA-591D-926BFB036480}"/>
              </a:ext>
            </a:extLst>
          </p:cNvPr>
          <p:cNvSpPr txBox="1"/>
          <p:nvPr/>
        </p:nvSpPr>
        <p:spPr>
          <a:xfrm>
            <a:off x="1734695" y="3699290"/>
            <a:ext cx="2926080" cy="400340"/>
          </a:xfrm>
          <a:prstGeom prst="rect">
            <a:avLst/>
          </a:prstGeom>
          <a:noFill/>
        </p:spPr>
        <p:txBody>
          <a:bodyPr wrap="square" lIns="0" rIns="0" rtlCol="0" anchor="b">
            <a:spAutoFit/>
          </a:bodyPr>
          <a:lstStyle/>
          <a:p>
            <a:r>
              <a:rPr lang="en-US" sz="20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a:t>
            </a:r>
          </a:p>
        </p:txBody>
      </p:sp>
      <p:sp>
        <p:nvSpPr>
          <p:cNvPr id="19" name="TextBox 18">
            <a:extLst>
              <a:ext uri="{FF2B5EF4-FFF2-40B4-BE49-F238E27FC236}">
                <a16:creationId xmlns:a16="http://schemas.microsoft.com/office/drawing/2014/main" id="{0205BEA1-3DFF-C52F-C4E1-743C1C1F1048}"/>
              </a:ext>
            </a:extLst>
          </p:cNvPr>
          <p:cNvSpPr txBox="1"/>
          <p:nvPr/>
        </p:nvSpPr>
        <p:spPr>
          <a:xfrm>
            <a:off x="1704565" y="4952621"/>
            <a:ext cx="2234469" cy="707886"/>
          </a:xfrm>
          <a:prstGeom prst="rect">
            <a:avLst/>
          </a:prstGeom>
          <a:noFill/>
        </p:spPr>
        <p:txBody>
          <a:bodyPr wrap="square" lIns="0" rIns="0" rtlCol="0" anchor="b">
            <a:spAutoFit/>
          </a:bodyPr>
          <a:lstStyle/>
          <a:p>
            <a:r>
              <a:rPr lang="en-US" sz="20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Toplumsal</a:t>
            </a:r>
          </a:p>
          <a:p>
            <a:r>
              <a:rPr lang="en-US" sz="20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Katkı</a:t>
            </a:r>
          </a:p>
        </p:txBody>
      </p:sp>
      <p:sp>
        <p:nvSpPr>
          <p:cNvPr id="24" name="TextBox 23">
            <a:extLst>
              <a:ext uri="{FF2B5EF4-FFF2-40B4-BE49-F238E27FC236}">
                <a16:creationId xmlns:a16="http://schemas.microsoft.com/office/drawing/2014/main" id="{24BC5A22-E8F9-B388-555C-E5773FD34432}"/>
              </a:ext>
            </a:extLst>
          </p:cNvPr>
          <p:cNvSpPr txBox="1"/>
          <p:nvPr/>
        </p:nvSpPr>
        <p:spPr>
          <a:xfrm>
            <a:off x="1721657" y="2399528"/>
            <a:ext cx="3723578" cy="400110"/>
          </a:xfrm>
          <a:prstGeom prst="rect">
            <a:avLst/>
          </a:prstGeom>
          <a:noFill/>
        </p:spPr>
        <p:txBody>
          <a:bodyPr wrap="square" lIns="0" rIns="0" rtlCol="0" anchor="b">
            <a:spAutoFit/>
          </a:bodyPr>
          <a:lstStyle/>
          <a:p>
            <a:r>
              <a:rPr lang="en-US" sz="20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Eğitim</a:t>
            </a:r>
          </a:p>
        </p:txBody>
      </p:sp>
      <p:sp>
        <p:nvSpPr>
          <p:cNvPr id="26" name="TextBox 25">
            <a:extLst>
              <a:ext uri="{FF2B5EF4-FFF2-40B4-BE49-F238E27FC236}">
                <a16:creationId xmlns:a16="http://schemas.microsoft.com/office/drawing/2014/main" id="{8A2355AF-83DC-BF8B-1167-33119307F63F}"/>
              </a:ext>
            </a:extLst>
          </p:cNvPr>
          <p:cNvSpPr txBox="1"/>
          <p:nvPr/>
        </p:nvSpPr>
        <p:spPr>
          <a:xfrm>
            <a:off x="6686088" y="3063267"/>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a:t>
            </a:r>
          </a:p>
        </p:txBody>
      </p:sp>
      <p:sp>
        <p:nvSpPr>
          <p:cNvPr id="30" name="TextBox 29">
            <a:extLst>
              <a:ext uri="{FF2B5EF4-FFF2-40B4-BE49-F238E27FC236}">
                <a16:creationId xmlns:a16="http://schemas.microsoft.com/office/drawing/2014/main" id="{E17138D7-652F-EF61-127F-6244FCB8110C}"/>
              </a:ext>
            </a:extLst>
          </p:cNvPr>
          <p:cNvSpPr txBox="1"/>
          <p:nvPr/>
        </p:nvSpPr>
        <p:spPr>
          <a:xfrm>
            <a:off x="9666028" y="3069555"/>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2</a:t>
            </a:r>
          </a:p>
        </p:txBody>
      </p:sp>
      <p:sp>
        <p:nvSpPr>
          <p:cNvPr id="33" name="TextBox 32">
            <a:extLst>
              <a:ext uri="{FF2B5EF4-FFF2-40B4-BE49-F238E27FC236}">
                <a16:creationId xmlns:a16="http://schemas.microsoft.com/office/drawing/2014/main" id="{37C4C3E8-FF6D-819F-C186-21B21AB5A4C5}"/>
              </a:ext>
            </a:extLst>
          </p:cNvPr>
          <p:cNvSpPr txBox="1"/>
          <p:nvPr/>
        </p:nvSpPr>
        <p:spPr>
          <a:xfrm>
            <a:off x="8151232" y="5559734"/>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3</a:t>
            </a:r>
          </a:p>
        </p:txBody>
      </p:sp>
      <p:sp>
        <p:nvSpPr>
          <p:cNvPr id="34" name="TextBox 33">
            <a:extLst>
              <a:ext uri="{FF2B5EF4-FFF2-40B4-BE49-F238E27FC236}">
                <a16:creationId xmlns:a16="http://schemas.microsoft.com/office/drawing/2014/main" id="{38930C90-620D-4853-8FC7-DB566BB4EE22}"/>
              </a:ext>
            </a:extLst>
          </p:cNvPr>
          <p:cNvSpPr txBox="1"/>
          <p:nvPr/>
        </p:nvSpPr>
        <p:spPr>
          <a:xfrm>
            <a:off x="8136271" y="2867665"/>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4</a:t>
            </a:r>
          </a:p>
        </p:txBody>
      </p:sp>
      <p:sp>
        <p:nvSpPr>
          <p:cNvPr id="35" name="TextBox 34">
            <a:extLst>
              <a:ext uri="{FF2B5EF4-FFF2-40B4-BE49-F238E27FC236}">
                <a16:creationId xmlns:a16="http://schemas.microsoft.com/office/drawing/2014/main" id="{57957BF1-57D9-1894-54C9-236637A49800}"/>
              </a:ext>
            </a:extLst>
          </p:cNvPr>
          <p:cNvSpPr txBox="1"/>
          <p:nvPr/>
        </p:nvSpPr>
        <p:spPr>
          <a:xfrm>
            <a:off x="7245887" y="4388495"/>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5</a:t>
            </a:r>
          </a:p>
        </p:txBody>
      </p:sp>
      <p:sp>
        <p:nvSpPr>
          <p:cNvPr id="36" name="TextBox 35">
            <a:extLst>
              <a:ext uri="{FF2B5EF4-FFF2-40B4-BE49-F238E27FC236}">
                <a16:creationId xmlns:a16="http://schemas.microsoft.com/office/drawing/2014/main" id="{F668C401-4423-24F9-CCF2-7D1E48CE1FD2}"/>
              </a:ext>
            </a:extLst>
          </p:cNvPr>
          <p:cNvSpPr txBox="1"/>
          <p:nvPr/>
        </p:nvSpPr>
        <p:spPr>
          <a:xfrm>
            <a:off x="9034520" y="4388495"/>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6</a:t>
            </a:r>
          </a:p>
        </p:txBody>
      </p:sp>
      <p:sp>
        <p:nvSpPr>
          <p:cNvPr id="37" name="TextBox 36">
            <a:extLst>
              <a:ext uri="{FF2B5EF4-FFF2-40B4-BE49-F238E27FC236}">
                <a16:creationId xmlns:a16="http://schemas.microsoft.com/office/drawing/2014/main" id="{4A7AD075-3706-D843-9D98-4BE117EA9252}"/>
              </a:ext>
            </a:extLst>
          </p:cNvPr>
          <p:cNvSpPr txBox="1"/>
          <p:nvPr/>
        </p:nvSpPr>
        <p:spPr>
          <a:xfrm>
            <a:off x="8156834" y="3888823"/>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7</a:t>
            </a:r>
          </a:p>
        </p:txBody>
      </p:sp>
      <p:sp>
        <p:nvSpPr>
          <p:cNvPr id="47" name="TextBox 46">
            <a:extLst>
              <a:ext uri="{FF2B5EF4-FFF2-40B4-BE49-F238E27FC236}">
                <a16:creationId xmlns:a16="http://schemas.microsoft.com/office/drawing/2014/main" id="{7F5B9143-DE40-404B-3166-3D93083C2CF3}"/>
              </a:ext>
            </a:extLst>
          </p:cNvPr>
          <p:cNvSpPr txBox="1"/>
          <p:nvPr/>
        </p:nvSpPr>
        <p:spPr>
          <a:xfrm>
            <a:off x="7143708" y="1633625"/>
            <a:ext cx="2184457" cy="292388"/>
          </a:xfrm>
          <a:prstGeom prst="rect">
            <a:avLst/>
          </a:prstGeom>
          <a:noFill/>
        </p:spPr>
        <p:txBody>
          <a:bodyPr wrap="square" lIns="0" rIns="0" rtlCol="0" anchor="b">
            <a:spAutoFit/>
          </a:bodyPr>
          <a:lstStyle/>
          <a:p>
            <a:pPr algn="ctr"/>
            <a:r>
              <a:rPr lang="en-US" sz="13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 Temelli Eğitim</a:t>
            </a:r>
          </a:p>
        </p:txBody>
      </p:sp>
      <p:cxnSp>
        <p:nvCxnSpPr>
          <p:cNvPr id="54" name="Straight Arrow Connector 53">
            <a:extLst>
              <a:ext uri="{FF2B5EF4-FFF2-40B4-BE49-F238E27FC236}">
                <a16:creationId xmlns:a16="http://schemas.microsoft.com/office/drawing/2014/main" id="{612B93E8-3B8E-184C-8CEC-5034273592AC}"/>
              </a:ext>
            </a:extLst>
          </p:cNvPr>
          <p:cNvCxnSpPr>
            <a:cxnSpLocks/>
            <a:stCxn id="6" idx="3"/>
          </p:cNvCxnSpPr>
          <p:nvPr/>
        </p:nvCxnSpPr>
        <p:spPr>
          <a:xfrm flipH="1" flipV="1">
            <a:off x="8233796" y="2001971"/>
            <a:ext cx="709" cy="416197"/>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6A00080-D87F-C08E-29DB-1B82C0DCDF22}"/>
              </a:ext>
            </a:extLst>
          </p:cNvPr>
          <p:cNvSpPr txBox="1"/>
          <p:nvPr/>
        </p:nvSpPr>
        <p:spPr>
          <a:xfrm>
            <a:off x="4922440" y="5135424"/>
            <a:ext cx="1465963" cy="492443"/>
          </a:xfrm>
          <a:prstGeom prst="rect">
            <a:avLst/>
          </a:prstGeom>
          <a:noFill/>
        </p:spPr>
        <p:txBody>
          <a:bodyPr wrap="square" lIns="0" rIns="0" rtlCol="0" anchor="b">
            <a:spAutoFit/>
          </a:bodyPr>
          <a:lstStyle/>
          <a:p>
            <a:pPr algn="ctr"/>
            <a:r>
              <a:rPr lang="en-US" sz="13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Eğitim Temelli Toplumsal Katkı</a:t>
            </a:r>
          </a:p>
        </p:txBody>
      </p:sp>
      <p:sp>
        <p:nvSpPr>
          <p:cNvPr id="41" name="TextBox 40">
            <a:extLst>
              <a:ext uri="{FF2B5EF4-FFF2-40B4-BE49-F238E27FC236}">
                <a16:creationId xmlns:a16="http://schemas.microsoft.com/office/drawing/2014/main" id="{D71705F0-56C2-18E4-DE7F-4FD7A1652B34}"/>
              </a:ext>
            </a:extLst>
          </p:cNvPr>
          <p:cNvSpPr txBox="1"/>
          <p:nvPr/>
        </p:nvSpPr>
        <p:spPr>
          <a:xfrm>
            <a:off x="10202277" y="5113640"/>
            <a:ext cx="1465963" cy="492443"/>
          </a:xfrm>
          <a:prstGeom prst="rect">
            <a:avLst/>
          </a:prstGeom>
          <a:noFill/>
        </p:spPr>
        <p:txBody>
          <a:bodyPr wrap="square" lIns="0" rIns="0" rtlCol="0" anchor="b">
            <a:spAutoFit/>
          </a:bodyPr>
          <a:lstStyle/>
          <a:p>
            <a:pPr algn="ctr"/>
            <a:r>
              <a:rPr lang="en-US" sz="13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 Temelli Toplumsal Katkı</a:t>
            </a:r>
          </a:p>
        </p:txBody>
      </p:sp>
      <p:cxnSp>
        <p:nvCxnSpPr>
          <p:cNvPr id="42" name="Straight Arrow Connector 41">
            <a:extLst>
              <a:ext uri="{FF2B5EF4-FFF2-40B4-BE49-F238E27FC236}">
                <a16:creationId xmlns:a16="http://schemas.microsoft.com/office/drawing/2014/main" id="{F27D6766-8612-C570-E1C0-EB2DA71ADD8D}"/>
              </a:ext>
            </a:extLst>
          </p:cNvPr>
          <p:cNvCxnSpPr>
            <a:cxnSpLocks/>
          </p:cNvCxnSpPr>
          <p:nvPr/>
        </p:nvCxnSpPr>
        <p:spPr>
          <a:xfrm flipH="1">
            <a:off x="6328631" y="4989520"/>
            <a:ext cx="451794" cy="223228"/>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890EFB5-8A6B-DF00-2368-9D6DEC92A691}"/>
              </a:ext>
            </a:extLst>
          </p:cNvPr>
          <p:cNvCxnSpPr>
            <a:cxnSpLocks/>
          </p:cNvCxnSpPr>
          <p:nvPr/>
        </p:nvCxnSpPr>
        <p:spPr>
          <a:xfrm>
            <a:off x="9750606" y="4971022"/>
            <a:ext cx="451671" cy="209853"/>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Atatürk Üniversitesi: 3 Misyon &amp; 7 Alan</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5" name="Rectangle 54">
            <a:extLst>
              <a:ext uri="{FF2B5EF4-FFF2-40B4-BE49-F238E27FC236}">
                <a16:creationId xmlns:a16="http://schemas.microsoft.com/office/drawing/2014/main" id="{E9582F84-8F55-5567-36D8-DD508F1449DE}"/>
              </a:ext>
            </a:extLst>
          </p:cNvPr>
          <p:cNvSpPr/>
          <p:nvPr/>
        </p:nvSpPr>
        <p:spPr>
          <a:xfrm>
            <a:off x="999521" y="217549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6" name="Rectangle 55">
            <a:extLst>
              <a:ext uri="{FF2B5EF4-FFF2-40B4-BE49-F238E27FC236}">
                <a16:creationId xmlns:a16="http://schemas.microsoft.com/office/drawing/2014/main" id="{C6151E37-C1C4-A986-68FA-143193F0F0DD}"/>
              </a:ext>
            </a:extLst>
          </p:cNvPr>
          <p:cNvSpPr/>
          <p:nvPr/>
        </p:nvSpPr>
        <p:spPr>
          <a:xfrm>
            <a:off x="1007204" y="3528744"/>
            <a:ext cx="543412" cy="1130546"/>
          </a:xfrm>
          <a:prstGeom prst="rect">
            <a:avLst/>
          </a:prstGeom>
          <a:solidFill>
            <a:srgbClr val="456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7" name="Rectangle 56">
            <a:extLst>
              <a:ext uri="{FF2B5EF4-FFF2-40B4-BE49-F238E27FC236}">
                <a16:creationId xmlns:a16="http://schemas.microsoft.com/office/drawing/2014/main" id="{3BEF02AE-07DD-2984-C287-D45DCEEB2C89}"/>
              </a:ext>
            </a:extLst>
          </p:cNvPr>
          <p:cNvSpPr/>
          <p:nvPr/>
        </p:nvSpPr>
        <p:spPr>
          <a:xfrm>
            <a:off x="1016053" y="4899440"/>
            <a:ext cx="543412" cy="1130546"/>
          </a:xfrm>
          <a:prstGeom prst="rect">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3134725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Temel Kavramlar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334F9A16-5B0A-F151-1C01-46519D20B7F4}"/>
              </a:ext>
            </a:extLst>
          </p:cNvPr>
          <p:cNvSpPr txBox="1"/>
          <p:nvPr/>
        </p:nvSpPr>
        <p:spPr>
          <a:xfrm>
            <a:off x="1790699" y="1697757"/>
            <a:ext cx="8960428" cy="2939266"/>
          </a:xfrm>
          <a:prstGeom prst="rect">
            <a:avLst/>
          </a:prstGeom>
          <a:noFill/>
        </p:spPr>
        <p:txBody>
          <a:bodyPr wrap="squar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AKTS</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Avrupa Kredi Transfer Sistemi</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AKTS kredisi, bir akademik yılı herhangi bir yükseköğretim kurumunda tam zamanlı olarak tamamlamak için gereken toplam çalışma zamanına göre ilgili dersin ne kadar çalışma gerektirdiğini belirten değerdir.</a:t>
            </a:r>
          </a:p>
          <a:p>
            <a:pPr>
              <a:spcBef>
                <a:spcPts val="600"/>
              </a:spcBef>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AGNO</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Ağırlıklı Genel Not Ortalamasını</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AGNO; öğrencinin fakülte/konservatuvar/yüksekokul/meslek yüksekokulunda öğrenimine başladığı andan itibaren, tamamlamış olduğu yarıyıl/yıl da dâhil olmak üzere, o güne kadar kayıt yaptırdığı her dersin AKTS değeri ile o dersin başarı notunun ağırlık katsayısıyla çarpılarak tamamının toplanmasından elde edilen sayının, toplam AKTS miktarına bölünmesi ile hesaplanır.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Bölme sonucu, virgülden sonra iki hane olacak şekilde yuvarlatılır.</a:t>
            </a:r>
          </a:p>
        </p:txBody>
      </p:sp>
    </p:spTree>
    <p:extLst>
      <p:ext uri="{BB962C8B-B14F-4D97-AF65-F5344CB8AC3E}">
        <p14:creationId xmlns:p14="http://schemas.microsoft.com/office/powerpoint/2010/main" val="3014846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OBS, DBS ve Ders Bilgi Paketi Tanıtımı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TextBox 1">
            <a:extLst>
              <a:ext uri="{FF2B5EF4-FFF2-40B4-BE49-F238E27FC236}">
                <a16:creationId xmlns:a16="http://schemas.microsoft.com/office/drawing/2014/main" id="{08E1C8C6-23E7-EA3D-BAB8-CE564A66EC7F}"/>
              </a:ext>
            </a:extLst>
          </p:cNvPr>
          <p:cNvSpPr txBox="1"/>
          <p:nvPr/>
        </p:nvSpPr>
        <p:spPr>
          <a:xfrm>
            <a:off x="1784368" y="1834240"/>
            <a:ext cx="3424977" cy="1439240"/>
          </a:xfrm>
          <a:prstGeom prst="rect">
            <a:avLst/>
          </a:prstGeom>
          <a:noFill/>
        </p:spPr>
        <p:txBody>
          <a:bodyPr wrap="none" rtlCol="0">
            <a:spAutoFit/>
          </a:bodyPr>
          <a:lstStyle/>
          <a:p>
            <a:pPr indent="-342900">
              <a:lnSpc>
                <a:spcPct val="150000"/>
              </a:lnSpc>
              <a:spcAft>
                <a:spcPts val="600"/>
              </a:spcAft>
              <a:buFont typeface="Wingdings" pitchFamily="2" charset="2"/>
              <a:buChar char="§"/>
            </a:pPr>
            <a:r>
              <a:rPr lang="tr-TR"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3"/>
              </a:rPr>
              <a:t>Öğrenci Bilgi Sistemi (OBS)</a:t>
            </a:r>
            <a:endParaRPr lang="tr-TR"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indent="-342900">
              <a:lnSpc>
                <a:spcPct val="150000"/>
              </a:lnSpc>
              <a:spcAft>
                <a:spcPts val="600"/>
              </a:spcAft>
              <a:buFont typeface="Wingdings" pitchFamily="2" charset="2"/>
              <a:buChar char="§"/>
            </a:pPr>
            <a:r>
              <a:rPr lang="tr-TR"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Ders Bilgi Sistemi (DBS)</a:t>
            </a:r>
            <a:endParaRPr lang="tr-TR"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indent="-342900">
              <a:lnSpc>
                <a:spcPct val="150000"/>
              </a:lnSpc>
              <a:spcAft>
                <a:spcPts val="600"/>
              </a:spcAft>
              <a:buFont typeface="Wingdings" pitchFamily="2" charset="2"/>
              <a:buChar char="§"/>
            </a:pPr>
            <a:r>
              <a:rPr lang="tr-TR"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5"/>
              </a:rPr>
              <a:t>Ders Bilgi Paketi</a:t>
            </a:r>
            <a:endParaRPr lang="en-US"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6" name="Picture 5">
            <a:extLst>
              <a:ext uri="{FF2B5EF4-FFF2-40B4-BE49-F238E27FC236}">
                <a16:creationId xmlns:a16="http://schemas.microsoft.com/office/drawing/2014/main" id="{D0052E2E-EBEF-EC4D-ADAD-879E3C3FFD57}"/>
              </a:ext>
            </a:extLst>
          </p:cNvPr>
          <p:cNvPicPr>
            <a:picLocks noChangeAspect="1"/>
          </p:cNvPicPr>
          <p:nvPr/>
        </p:nvPicPr>
        <p:blipFill>
          <a:blip r:embed="rId6"/>
          <a:stretch>
            <a:fillRect/>
          </a:stretch>
        </p:blipFill>
        <p:spPr>
          <a:xfrm>
            <a:off x="8219127" y="1764107"/>
            <a:ext cx="3041693" cy="4662815"/>
          </a:xfrm>
          <a:prstGeom prst="rect">
            <a:avLst/>
          </a:prstGeom>
        </p:spPr>
      </p:pic>
    </p:spTree>
    <p:extLst>
      <p:ext uri="{BB962C8B-B14F-4D97-AF65-F5344CB8AC3E}">
        <p14:creationId xmlns:p14="http://schemas.microsoft.com/office/powerpoint/2010/main" val="96282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Kayıt Yenileme</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18E1319-1816-9BDD-8982-11BFF71431D7}"/>
              </a:ext>
            </a:extLst>
          </p:cNvPr>
          <p:cNvSpPr txBox="1"/>
          <p:nvPr/>
        </p:nvSpPr>
        <p:spPr>
          <a:xfrm>
            <a:off x="1782688" y="1764108"/>
            <a:ext cx="8843748" cy="3677930"/>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Ders kaydı işlemleri</a:t>
            </a:r>
            <a:r>
              <a:rPr lang="tr-TR" sz="1600" dirty="0">
                <a:solidFill>
                  <a:srgbClr val="404042"/>
                </a:solidFill>
                <a:effectLst/>
                <a:latin typeface="Helvetica Neue Light" panose="02000403000000020004" pitchFamily="2" charset="0"/>
                <a:ea typeface="Helvetica Neue Light" panose="02000403000000020004" pitchFamily="2" charset="0"/>
              </a:rPr>
              <a:t>, öğrencinin akademik takvimde belirtilen süreler içinde katkı payını ve/veya öğrenim ücretini ödemesi ve ders alma işlemini tamamlaması suretiyle gerçekleşir.</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Katkı payı ve/veya öğrenim ücretini ödeyip, öğrenci bilgi sistemi üzerinde almak istediği ders/dersler için ders kaydı yapan öğrencinin ders kayıt bilgileri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danışman tarafından kontrol edilip, öğrenci bilgi sistemi üzerinden onaylanır.</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Ders kayıtları ile ilgili olarak öğrenci ve danışman tarafından yapılan işlemlerin her biri ayrı ayrı olmak üzere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öğrenci bilgi sisteminde kayıt altına alınarak</a:t>
            </a:r>
            <a:r>
              <a:rPr lang="tr-TR" sz="1600" dirty="0">
                <a:solidFill>
                  <a:srgbClr val="404042"/>
                </a:solidFill>
                <a:effectLst/>
                <a:latin typeface="Helvetica Neue Light" panose="02000403000000020004" pitchFamily="2" charset="0"/>
                <a:ea typeface="Helvetica Neue Light" panose="02000403000000020004" pitchFamily="2" charset="0"/>
              </a:rPr>
              <a:t> ders kaydının yapıldığı sayfada gösterilir.</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Ders kayıt işlemlerinden </a:t>
            </a:r>
            <a:r>
              <a:rPr lang="tr-TR" sz="1600" u="sng" dirty="0">
                <a:solidFill>
                  <a:srgbClr val="C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birinci derecede öğrenci sorumludur</a:t>
            </a:r>
            <a:r>
              <a:rPr lang="tr-TR" sz="1600" dirty="0">
                <a:solidFill>
                  <a:srgbClr val="404042"/>
                </a:solidFill>
                <a:effectLst/>
                <a:latin typeface="Helvetica Neue Light" panose="02000403000000020004" pitchFamily="2" charset="0"/>
                <a:ea typeface="Helvetica Neue Light" panose="02000403000000020004" pitchFamily="2" charset="0"/>
              </a:rPr>
              <a:t>.</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Akademik takvimde belirtilen sürelerde ders kaydını yaptırmayan öğrenci, o yarıyılda/yılda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derslere devam edemez, sınavlara giremez ve öğrencilik haklarından yararlanamaz. </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Öğrenciler, öncelikle alt yarıyıl/yıldaki hiç almadıkları veya alıp devamsızlıktan (Z) harf notu ya da başarısızlıktan (FF) harf notu almış oldukları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ders/derslere kayıt yaptırmak zorundadırlar.</a:t>
            </a:r>
          </a:p>
        </p:txBody>
      </p:sp>
    </p:spTree>
    <p:extLst>
      <p:ext uri="{BB962C8B-B14F-4D97-AF65-F5344CB8AC3E}">
        <p14:creationId xmlns:p14="http://schemas.microsoft.com/office/powerpoint/2010/main" val="14596002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Ders Alma</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334F9A16-5B0A-F151-1C01-46519D20B7F4}"/>
              </a:ext>
            </a:extLst>
          </p:cNvPr>
          <p:cNvSpPr txBox="1"/>
          <p:nvPr/>
        </p:nvSpPr>
        <p:spPr>
          <a:xfrm>
            <a:off x="1790700" y="1697757"/>
            <a:ext cx="8835736" cy="3770263"/>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Ön lisans ve lisans programlarında bir öğrencinin bir yarıyıl/yılda alabileceği derslerin AKTS değerleri toplamı yarıyıllık/yıllık programlarda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en fazla 40/80</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’dir.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Belirlenen AKTS değeri, tekrar dersi olan veya </a:t>
            </a:r>
            <a:r>
              <a:rPr lang="tr-TR" sz="1600" dirty="0" err="1">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AGNO’su</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2,50’nin altında olan öğrencilere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üst yarıyıllardan ders alma hakkı vermez</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Lisans programlarının birinci sınıf öğrencileri ile meslek yüksekokulları öğrencileri hariç, bulundukları yarıyıl itibarıyla müfredatında bulunan bütün dersleri almış, tekrar dersi olmayan ve </a:t>
            </a:r>
            <a:r>
              <a:rPr lang="tr-TR" sz="1600" dirty="0" err="1">
                <a:solidFill>
                  <a:srgbClr val="404042"/>
                </a:solidFill>
                <a:effectLst/>
                <a:latin typeface="Helvetica Neue Light" panose="02000403000000020004" pitchFamily="2" charset="0"/>
                <a:ea typeface="Helvetica Neue Light" panose="02000403000000020004" pitchFamily="2" charset="0"/>
              </a:rPr>
              <a:t>AGNO’su</a:t>
            </a:r>
            <a:r>
              <a:rPr lang="tr-TR" sz="1600" dirty="0">
                <a:solidFill>
                  <a:srgbClr val="404042"/>
                </a:solidFill>
                <a:effectLst/>
                <a:latin typeface="Helvetica Neue Light" panose="02000403000000020004" pitchFamily="2" charset="0"/>
                <a:ea typeface="Helvetica Neue Light" panose="02000403000000020004" pitchFamily="2" charset="0"/>
              </a:rPr>
              <a:t> en az 2,50 olan öğrenciler, ilgili yarıyıl/yılda almaları gereken 30/60 </a:t>
            </a:r>
            <a:r>
              <a:rPr lang="tr-TR" sz="1600" dirty="0" err="1">
                <a:solidFill>
                  <a:srgbClr val="404042"/>
                </a:solidFill>
                <a:effectLst/>
                <a:latin typeface="Helvetica Neue Light" panose="02000403000000020004" pitchFamily="2" charset="0"/>
                <a:ea typeface="Helvetica Neue Light" panose="02000403000000020004" pitchFamily="2" charset="0"/>
              </a:rPr>
              <a:t>AKTS’ye</a:t>
            </a:r>
            <a:r>
              <a:rPr lang="tr-TR" sz="1600" dirty="0">
                <a:solidFill>
                  <a:srgbClr val="404042"/>
                </a:solidFill>
                <a:effectLst/>
                <a:latin typeface="Helvetica Neue Light" panose="02000403000000020004" pitchFamily="2" charset="0"/>
                <a:ea typeface="Helvetica Neue Light" panose="02000403000000020004" pitchFamily="2" charset="0"/>
              </a:rPr>
              <a:t> ilaveten ön şartlı olmayan veya ön şartını yerine getirdiği, üst yarıyılda/yılda açılan derslerden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en çok 15/30 </a:t>
            </a:r>
            <a:r>
              <a:rPr lang="tr-TR" sz="1600" dirty="0" err="1">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AKTS’ye</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 kadar daha ders alabilirler</a:t>
            </a:r>
            <a:r>
              <a:rPr lang="tr-TR" sz="1600" dirty="0">
                <a:solidFill>
                  <a:srgbClr val="404042"/>
                </a:solidFill>
                <a:effectLst/>
                <a:latin typeface="Helvetica Neue Light" panose="02000403000000020004" pitchFamily="2" charset="0"/>
                <a:ea typeface="Helvetica Neue Light" panose="02000403000000020004" pitchFamily="2" charset="0"/>
              </a:rPr>
              <a:t>.</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Öğrenciler; bu şartları yerine getirdiği sürece, kayıt yeniledikleri yarıyılda/yılda daha önceki yarıyılda/yılda ilave olarak aldıkları derslerin AKTS miktarı kadar dersi üst yarıyıldan/yıldan aldıktan sonra, ön şartlı olmayan veya ön şartını yerine getirdiği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en çok 15 </a:t>
            </a:r>
            <a:r>
              <a:rPr lang="tr-TR" sz="1600" dirty="0" err="1">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AKTS</a:t>
            </a:r>
            <a:r>
              <a:rPr lang="tr-TR" sz="1600" dirty="0" err="1">
                <a:solidFill>
                  <a:srgbClr val="404042"/>
                </a:solidFill>
                <a:effectLst/>
                <a:latin typeface="Helvetica Neue Light" panose="02000403000000020004" pitchFamily="2" charset="0"/>
                <a:ea typeface="Helvetica Neue Light" panose="02000403000000020004" pitchFamily="2" charset="0"/>
              </a:rPr>
              <a:t>’ye</a:t>
            </a:r>
            <a:r>
              <a:rPr lang="tr-TR" sz="1600" dirty="0">
                <a:solidFill>
                  <a:srgbClr val="404042"/>
                </a:solidFill>
                <a:effectLst/>
                <a:latin typeface="Helvetica Neue Light" panose="02000403000000020004" pitchFamily="2" charset="0"/>
                <a:ea typeface="Helvetica Neue Light" panose="02000403000000020004" pitchFamily="2" charset="0"/>
              </a:rPr>
              <a:t> kadar ilave dersi üst yarıyıldan/yıldan alabilirler. Bu şekilde alınan ilave derslerin AKTS miktarı, azami AKTS miktarını aşmamak üzere en çok 30 AKTS olabilir.</a:t>
            </a:r>
            <a:endPar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2" name="TextBox 1">
            <a:extLst>
              <a:ext uri="{FF2B5EF4-FFF2-40B4-BE49-F238E27FC236}">
                <a16:creationId xmlns:a16="http://schemas.microsoft.com/office/drawing/2014/main" id="{9F4E7198-4A48-D8E6-235F-E197D49297F8}"/>
              </a:ext>
            </a:extLst>
          </p:cNvPr>
          <p:cNvSpPr txBox="1"/>
          <p:nvPr/>
        </p:nvSpPr>
        <p:spPr>
          <a:xfrm>
            <a:off x="2075290" y="5652106"/>
            <a:ext cx="6506268" cy="338554"/>
          </a:xfrm>
          <a:prstGeom prst="rect">
            <a:avLst/>
          </a:prstGeom>
          <a:noFill/>
        </p:spPr>
        <p:txBody>
          <a:bodyPr wrap="none" rtlCol="0">
            <a:spAutoFit/>
          </a:bodyPr>
          <a:lstStyle/>
          <a:p>
            <a:r>
              <a:rPr lang="en-US" sz="16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3"/>
              </a:rPr>
              <a:t>birimler.atauni.edu.tr/ogrenci-isleri-daire-baskanligi/ders-kayitlari/</a:t>
            </a:r>
            <a:endParaRPr lang="en-US" sz="16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21557336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Sınavlar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18E1319-1816-9BDD-8982-11BFF71431D7}"/>
              </a:ext>
            </a:extLst>
          </p:cNvPr>
          <p:cNvSpPr txBox="1"/>
          <p:nvPr/>
        </p:nvSpPr>
        <p:spPr>
          <a:xfrm>
            <a:off x="1782688" y="1800010"/>
            <a:ext cx="6969426" cy="4093428"/>
          </a:xfrm>
          <a:prstGeom prst="rect">
            <a:avLst/>
          </a:prstGeom>
          <a:noFill/>
        </p:spPr>
        <p:txBody>
          <a:bodyPr wrap="square" rtlCol="0">
            <a:spAutoFit/>
          </a:bodyPr>
          <a:lstStyle/>
          <a:p>
            <a:pPr marL="342900" marR="0" lvl="0" indent="-342900">
              <a:spcBef>
                <a:spcPts val="0"/>
              </a:spcBef>
              <a:spcAft>
                <a:spcPts val="600"/>
              </a:spcAft>
              <a:buFont typeface="Wingdings" pitchFamily="2" charset="2"/>
              <a:buChar char="§"/>
              <a:tabLst>
                <a:tab pos="457200" algn="l"/>
              </a:tabLst>
            </a:pP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Ara sınavlar (vize), yarıyıl sonu sınavları (final) ve bütünleme sınavları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yazılı, sözlü veya hem yazılı hem sözlü ve/veya uygulamalı</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olarak yapılabilir. </a:t>
            </a:r>
            <a:endParaRPr lang="en-US"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p>
            <a:pPr marL="342900" marR="0" lvl="0" indent="-342900">
              <a:spcBef>
                <a:spcPts val="0"/>
              </a:spcBef>
              <a:spcAft>
                <a:spcPts val="600"/>
              </a:spcAft>
              <a:buFont typeface="Wingdings" pitchFamily="2" charset="2"/>
              <a:buChar char="§"/>
              <a:tabLst>
                <a:tab pos="457200" algn="l"/>
              </a:tabLst>
            </a:pP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Yarıyıl/yıl sonu/bütünleme sınav süreleri en az iki ders saati, ara sınav süresi ise en az bir ders saatidir. </a:t>
            </a:r>
          </a:p>
          <a:p>
            <a:pPr marL="342900" marR="0" lvl="0" indent="-342900">
              <a:spcBef>
                <a:spcPts val="0"/>
              </a:spcBef>
              <a:spcAft>
                <a:spcPts val="600"/>
              </a:spcAft>
              <a:buFont typeface="Wingdings" pitchFamily="2" charset="2"/>
              <a:buChar char="§"/>
              <a:tabLst>
                <a:tab pos="457200" algn="l"/>
              </a:tabLst>
            </a:pP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Bir dersin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ara sınavının (vize) </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yarıyıl/yıl sonu ham başarı notuna etkisi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%40</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yarıyıl/yıl sonu (final) veya bütünleme sınavının </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etkisi de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%60</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’tır. </a:t>
            </a:r>
            <a:endParaRPr lang="en-US"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p>
            <a:pPr marL="342900" marR="0" lvl="0" indent="-342900">
              <a:spcBef>
                <a:spcPts val="0"/>
              </a:spcBef>
              <a:spcAft>
                <a:spcPts val="600"/>
              </a:spcAft>
              <a:buFont typeface="Wingdings" pitchFamily="2" charset="2"/>
              <a:buChar char="§"/>
              <a:tabLst>
                <a:tab pos="457200" algn="l"/>
              </a:tabLst>
            </a:pP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Herhangi bir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sınava girmeyen öğrenci</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o sınav hakkını kullanmış ve o sınavdan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sıfır (0) puan almış sayılır</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Ayrıca, öğrencilerin, puanlamaya tabi tutulan ödev, seminer, panel gibi yarıyıl/yıl içi etkinliklerinden yapmadıkları veya katılmadıkları da aynı şekilde değerlendirilir.</a:t>
            </a:r>
            <a:endParaRPr lang="en-US"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p>
            <a:pPr marL="342900" marR="0" lvl="0" indent="-342900">
              <a:spcBef>
                <a:spcPts val="0"/>
              </a:spcBef>
              <a:spcAft>
                <a:spcPts val="600"/>
              </a:spcAft>
              <a:buFont typeface="Wingdings" pitchFamily="2" charset="2"/>
              <a:buChar char="§"/>
              <a:tabLst>
                <a:tab pos="457200" algn="l"/>
              </a:tabLst>
            </a:pP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Bütünleme sınavı</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yarıyıl/yıl sonunda akademik takvimde belirlenen tarihler arasında yapılan sınavdır. Bu sınava, sınav şartlarını yerine getirmek kaydıyla,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yarıyıl/yıl sonu sınavlarına girmeyen, bu sınavlara girdiği halde FF, DD veya DC harf notu alan öğrenciler girebilir. </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Bütünleme sınavında alınan not yarıyıl/yıl sonu sınavı notu yerine geçer.</a:t>
            </a:r>
            <a:endParaRPr lang="en-US"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p:txBody>
      </p:sp>
      <p:graphicFrame>
        <p:nvGraphicFramePr>
          <p:cNvPr id="2" name="Grafik 19">
            <a:extLst>
              <a:ext uri="{FF2B5EF4-FFF2-40B4-BE49-F238E27FC236}">
                <a16:creationId xmlns:a16="http://schemas.microsoft.com/office/drawing/2014/main" id="{7DE73D6D-CE1F-5CF0-B324-EFF2C6A22C25}"/>
              </a:ext>
            </a:extLst>
          </p:cNvPr>
          <p:cNvGraphicFramePr/>
          <p:nvPr>
            <p:extLst>
              <p:ext uri="{D42A27DB-BD31-4B8C-83A1-F6EECF244321}">
                <p14:modId xmlns:p14="http://schemas.microsoft.com/office/powerpoint/2010/main" val="1583027206"/>
              </p:ext>
            </p:extLst>
          </p:nvPr>
        </p:nvGraphicFramePr>
        <p:xfrm>
          <a:off x="8519627" y="1296038"/>
          <a:ext cx="3549885" cy="35671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506644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Bağıl Değerlendirme</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TextBox 1">
            <a:extLst>
              <a:ext uri="{FF2B5EF4-FFF2-40B4-BE49-F238E27FC236}">
                <a16:creationId xmlns:a16="http://schemas.microsoft.com/office/drawing/2014/main" id="{DEE5F09D-72A0-55F4-BEAF-96E5F6487DBD}"/>
              </a:ext>
            </a:extLst>
          </p:cNvPr>
          <p:cNvSpPr txBox="1"/>
          <p:nvPr/>
        </p:nvSpPr>
        <p:spPr>
          <a:xfrm>
            <a:off x="1739470" y="1978439"/>
            <a:ext cx="8886966" cy="2400657"/>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Öğrencilerin başarı durumlarının değerlendirilmesinde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bağıl değerlendirme sistemi </a:t>
            </a:r>
            <a:r>
              <a:rPr lang="tr-TR" sz="1600" dirty="0">
                <a:solidFill>
                  <a:srgbClr val="404042"/>
                </a:solidFill>
                <a:latin typeface="Helvetica Neue Light" panose="02000403000000020004" pitchFamily="2" charset="0"/>
                <a:ea typeface="Helvetica Neue Light" panose="02000403000000020004" pitchFamily="2" charset="0"/>
              </a:rPr>
              <a:t>kullanılmaktadır.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Bağıl değerlendirme sistemi: Öğrencinin başarı durumunun, birlikte ders aldığı diğer öğrencilerle beraber belirlendiği sistemdir.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Sistem her ders için, başarı ortalamasına göre ayrı ayrı harf notu aralıkları belirler.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Ders alan öğrenciler, aldıkları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mutlak notlara göre değil</a:t>
            </a:r>
            <a:r>
              <a:rPr lang="tr-TR" sz="1600" dirty="0">
                <a:solidFill>
                  <a:srgbClr val="404042"/>
                </a:solidFill>
                <a:latin typeface="Helvetica Neue Light" panose="02000403000000020004" pitchFamily="2" charset="0"/>
                <a:ea typeface="Helvetica Neue Light" panose="02000403000000020004" pitchFamily="2" charset="0"/>
              </a:rPr>
              <a:t>, o dersi alan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grup içerisinde gösterdikleri performansa göre değerlendirilir.</a:t>
            </a:r>
          </a:p>
          <a:p>
            <a:endParaRPr lang="tr-TR" dirty="0">
              <a:latin typeface="Helvetica Neue Light" panose="02000403000000020004" pitchFamily="2" charset="0"/>
              <a:ea typeface="Helvetica Neue Light" panose="02000403000000020004" pitchFamily="2" charset="0"/>
            </a:endParaRPr>
          </a:p>
        </p:txBody>
      </p:sp>
      <p:sp>
        <p:nvSpPr>
          <p:cNvPr id="3" name="TextBox 2">
            <a:extLst>
              <a:ext uri="{FF2B5EF4-FFF2-40B4-BE49-F238E27FC236}">
                <a16:creationId xmlns:a16="http://schemas.microsoft.com/office/drawing/2014/main" id="{7A567765-F384-CA2C-CE67-CB0DD92FCFCB}"/>
              </a:ext>
            </a:extLst>
          </p:cNvPr>
          <p:cNvSpPr txBox="1"/>
          <p:nvPr/>
        </p:nvSpPr>
        <p:spPr>
          <a:xfrm>
            <a:off x="1739470" y="4379096"/>
            <a:ext cx="8886966" cy="1952650"/>
          </a:xfrm>
          <a:prstGeom prst="rect">
            <a:avLst/>
          </a:prstGeom>
          <a:noFill/>
        </p:spPr>
        <p:txBody>
          <a:bodyPr wrap="square" rtlCol="0">
            <a:spAutoFit/>
          </a:bodyPr>
          <a:lstStyle/>
          <a:p>
            <a:pPr marL="279400" lvl="1">
              <a:spcAft>
                <a:spcPts val="1200"/>
              </a:spcAft>
            </a:pPr>
            <a:r>
              <a:rPr lang="en-US"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Daha fazla bilgi için lütfen </a:t>
            </a:r>
            <a:r>
              <a:rPr lang="en-US"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 İşleri Daire Başkanlığı web sayfas</a:t>
            </a:r>
            <a:r>
              <a:rPr lang="en-US"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ında yer alan uygulama esaslarını inceleyiniz.</a:t>
            </a:r>
            <a:endParaRPr lang="en-US"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hlinkClick r:id="rId3">
                <a:extLst>
                  <a:ext uri="{A12FA001-AC4F-418D-AE19-62706E023703}">
                    <ahyp:hlinkClr xmlns:ahyp="http://schemas.microsoft.com/office/drawing/2018/hyperlinkcolor" val="tx"/>
                  </a:ext>
                </a:extLst>
              </a:hlinkClick>
            </a:endParaRPr>
          </a:p>
          <a:p>
            <a:pPr marL="312738">
              <a:lnSpc>
                <a:spcPct val="150000"/>
              </a:lnSpc>
              <a:spcAft>
                <a:spcPts val="600"/>
              </a:spcAft>
            </a:pPr>
            <a:r>
              <a:rPr lang="tr-TR" sz="1600" dirty="0">
                <a:solidFill>
                  <a:srgbClr val="0563C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3"/>
              </a:rPr>
              <a:t>Atatürk Üniversitesi Bağıl Değerlendirme Sistemi Uygulama Esasları</a:t>
            </a:r>
            <a:endParaRPr lang="tr-TR" sz="1600" dirty="0">
              <a:solidFill>
                <a:srgbClr val="0563C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312738">
              <a:lnSpc>
                <a:spcPct val="150000"/>
              </a:lnSpc>
              <a:spcAft>
                <a:spcPts val="600"/>
              </a:spcAft>
            </a:pPr>
            <a:r>
              <a:rPr lang="tr-TR" sz="1600" dirty="0">
                <a:solidFill>
                  <a:srgbClr val="0563C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Atatürk Üniversitesi Başarı Değerlendirme Sistemleri Uygulama Esasları</a:t>
            </a:r>
            <a:endParaRPr lang="tr-TR" sz="1600" dirty="0">
              <a:solidFill>
                <a:srgbClr val="0563C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312738">
              <a:lnSpc>
                <a:spcPct val="150000"/>
              </a:lnSpc>
              <a:spcAft>
                <a:spcPts val="600"/>
              </a:spcAft>
            </a:pPr>
            <a:endParaRPr lang="en-US" sz="1600"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32519499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Dönem Sonu Başarı Notları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3" name="Tablo 1">
            <a:extLst>
              <a:ext uri="{FF2B5EF4-FFF2-40B4-BE49-F238E27FC236}">
                <a16:creationId xmlns:a16="http://schemas.microsoft.com/office/drawing/2014/main" id="{42AC7700-3B9A-13AB-88D9-B3ABD4E7E6FD}"/>
              </a:ext>
            </a:extLst>
          </p:cNvPr>
          <p:cNvGraphicFramePr>
            <a:graphicFrameLocks noGrp="1"/>
          </p:cNvGraphicFramePr>
          <p:nvPr>
            <p:extLst>
              <p:ext uri="{D42A27DB-BD31-4B8C-83A1-F6EECF244321}">
                <p14:modId xmlns:p14="http://schemas.microsoft.com/office/powerpoint/2010/main" val="2915790703"/>
              </p:ext>
            </p:extLst>
          </p:nvPr>
        </p:nvGraphicFramePr>
        <p:xfrm>
          <a:off x="1542933" y="1621498"/>
          <a:ext cx="4998272" cy="4572000"/>
        </p:xfrm>
        <a:graphic>
          <a:graphicData uri="http://schemas.openxmlformats.org/drawingml/2006/table">
            <a:tbl>
              <a:tblPr firstRow="1" firstCol="1" bandRow="1">
                <a:tableStyleId>{1FECB4D8-DB02-4DC6-A0A2-4F2EBAE1DC90}</a:tableStyleId>
              </a:tblPr>
              <a:tblGrid>
                <a:gridCol w="1998913">
                  <a:extLst>
                    <a:ext uri="{9D8B030D-6E8A-4147-A177-3AD203B41FA5}">
                      <a16:colId xmlns:a16="http://schemas.microsoft.com/office/drawing/2014/main" val="3243781622"/>
                    </a:ext>
                  </a:extLst>
                </a:gridCol>
                <a:gridCol w="1460311">
                  <a:extLst>
                    <a:ext uri="{9D8B030D-6E8A-4147-A177-3AD203B41FA5}">
                      <a16:colId xmlns:a16="http://schemas.microsoft.com/office/drawing/2014/main" val="1211325721"/>
                    </a:ext>
                  </a:extLst>
                </a:gridCol>
                <a:gridCol w="1539048">
                  <a:extLst>
                    <a:ext uri="{9D8B030D-6E8A-4147-A177-3AD203B41FA5}">
                      <a16:colId xmlns:a16="http://schemas.microsoft.com/office/drawing/2014/main" val="3890265324"/>
                    </a:ext>
                  </a:extLst>
                </a:gridCol>
              </a:tblGrid>
              <a:tr h="548640">
                <a:tc>
                  <a:txBody>
                    <a:bodyPr/>
                    <a:lstStyle/>
                    <a:p>
                      <a:pPr marL="11112" indent="0" algn="l" defTabSz="914400" rtl="0" eaLnBrk="1" latinLnBrk="0" hangingPunct="1">
                        <a:lnSpc>
                          <a:spcPct val="115000"/>
                        </a:lnSpc>
                        <a:spcAft>
                          <a:spcPts val="600"/>
                        </a:spcAft>
                        <a:buFont typeface="Wingdings" pitchFamily="2" charset="2"/>
                        <a:buNone/>
                      </a:pPr>
                      <a:r>
                        <a:rPr lang="tr-TR" sz="1600" b="0" i="0" kern="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Başarı Derecesi</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solidFill>
                      <a:srgbClr val="117F7D"/>
                    </a:solidFill>
                  </a:tcPr>
                </a:tc>
                <a:tc>
                  <a:txBody>
                    <a:bodyPr/>
                    <a:lstStyle/>
                    <a:p>
                      <a:pPr marL="11112" indent="0" algn="ctr" defTabSz="914400" rtl="0" eaLnBrk="1" latinLnBrk="0" hangingPunct="1">
                        <a:lnSpc>
                          <a:spcPct val="115000"/>
                        </a:lnSpc>
                        <a:spcAft>
                          <a:spcPts val="600"/>
                        </a:spcAft>
                        <a:buFont typeface="Wingdings" pitchFamily="2" charset="2"/>
                        <a:buNone/>
                      </a:pPr>
                      <a:r>
                        <a:rPr lang="tr-TR" sz="1600" b="0" i="0" kern="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Harf Notu </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solidFill>
                      <a:srgbClr val="117F7D"/>
                    </a:solidFill>
                  </a:tcPr>
                </a:tc>
                <a:tc>
                  <a:txBody>
                    <a:bodyPr/>
                    <a:lstStyle/>
                    <a:p>
                      <a:pPr marL="11112" indent="0" algn="ctr" defTabSz="914400" rtl="0" eaLnBrk="1" latinLnBrk="0" hangingPunct="1">
                        <a:lnSpc>
                          <a:spcPct val="115000"/>
                        </a:lnSpc>
                        <a:spcAft>
                          <a:spcPts val="600"/>
                        </a:spcAft>
                        <a:buFont typeface="Wingdings" pitchFamily="2" charset="2"/>
                        <a:buNone/>
                      </a:pPr>
                      <a:r>
                        <a:rPr lang="tr-TR" sz="1600" b="0" i="0" kern="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Ağırlık K.</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solidFill>
                      <a:srgbClr val="117F7D"/>
                    </a:solidFill>
                  </a:tcPr>
                </a:tc>
                <a:extLst>
                  <a:ext uri="{0D108BD9-81ED-4DB2-BD59-A6C34878D82A}">
                    <a16:rowId xmlns:a16="http://schemas.microsoft.com/office/drawing/2014/main" val="1437598872"/>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Mükemmel</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AA</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4.00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58095090"/>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Pekiyi</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BA</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3.50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82885700"/>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İyi</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BB</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3.00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86226285"/>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Orta</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CB</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2.50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7311095"/>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Geçer</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CC</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2.00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83841813"/>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Koşullu Geçer</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DC</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1.50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99461025"/>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Koşullu Geçer</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DD</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1.00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36384415"/>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Başarısız </a:t>
                      </a:r>
                    </a:p>
                  </a:txBody>
                  <a:tcPr marL="274320" marR="68580" marT="0" marB="0" anchor="ctr">
                    <a:lnL w="12700" cmpd="sng">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FF</a:t>
                      </a:r>
                    </a:p>
                  </a:txBody>
                  <a:tcPr marL="68580" marR="68580" marT="0" marB="0"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0.00</a:t>
                      </a:r>
                    </a:p>
                  </a:txBody>
                  <a:tcPr marL="68580" marR="68580" marT="0" marB="0" anchor="ctr">
                    <a:lnL>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6339259"/>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Muaf</a:t>
                      </a:r>
                    </a:p>
                  </a:txBody>
                  <a:tcPr marL="274320" marR="68580" marT="0" marB="0" anchor="ctr">
                    <a:lnL w="12700" cmpd="sng">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M</a:t>
                      </a:r>
                    </a:p>
                  </a:txBody>
                  <a:tcPr marL="68580" marR="68580" marT="0" marB="0" anchor="ct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endParaRPr lang="tr-TR" sz="1400" b="1"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txBody>
                  <a:tcPr marL="68580" marR="68580" marT="0" marB="0" anchor="ctr">
                    <a:lnL>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31169811"/>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Geçer</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G</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endParaRPr lang="tr-TR" sz="1400" b="1"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50327837"/>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Devamsız</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Z</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endParaRPr lang="tr-TR" sz="1400" b="1"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51102981"/>
                  </a:ext>
                </a:extLst>
              </a:tr>
            </a:tbl>
          </a:graphicData>
        </a:graphic>
      </p:graphicFrame>
      <p:sp>
        <p:nvSpPr>
          <p:cNvPr id="4" name="TextBox 3">
            <a:extLst>
              <a:ext uri="{FF2B5EF4-FFF2-40B4-BE49-F238E27FC236}">
                <a16:creationId xmlns:a16="http://schemas.microsoft.com/office/drawing/2014/main" id="{718E1319-1816-9BDD-8982-11BFF71431D7}"/>
              </a:ext>
            </a:extLst>
          </p:cNvPr>
          <p:cNvSpPr txBox="1"/>
          <p:nvPr/>
        </p:nvSpPr>
        <p:spPr>
          <a:xfrm>
            <a:off x="6977540" y="1621498"/>
            <a:ext cx="4691296" cy="4662815"/>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Bir dersten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AA, BA, BB, CB ve CC </a:t>
            </a:r>
            <a:r>
              <a:rPr lang="tr-TR" sz="1600" dirty="0">
                <a:solidFill>
                  <a:srgbClr val="404042"/>
                </a:solidFill>
                <a:effectLst/>
                <a:latin typeface="Helvetica Neue Light" panose="02000403000000020004" pitchFamily="2" charset="0"/>
                <a:ea typeface="Helvetica Neue Light" panose="02000403000000020004" pitchFamily="2" charset="0"/>
              </a:rPr>
              <a:t>notlarından birini alan öğrenci o dersi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başarmış</a:t>
            </a:r>
            <a:r>
              <a:rPr lang="tr-TR" sz="1600" dirty="0">
                <a:solidFill>
                  <a:srgbClr val="404042"/>
                </a:solidFill>
                <a:effectLst/>
                <a:latin typeface="Helvetica Neue Light" panose="02000403000000020004" pitchFamily="2" charset="0"/>
                <a:ea typeface="Helvetica Neue Light" panose="02000403000000020004" pitchFamily="2" charset="0"/>
              </a:rPr>
              <a:t> sayılır.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Mezuniyet durumuna gelen öğrencinin </a:t>
            </a:r>
            <a:r>
              <a:rPr lang="tr-TR" sz="1600" dirty="0" err="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AGNO’su</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 2,00 ve daha yukarı ise</a:t>
            </a:r>
            <a:r>
              <a:rPr lang="tr-TR" sz="1600" dirty="0">
                <a:solidFill>
                  <a:srgbClr val="404042"/>
                </a:solidFill>
                <a:latin typeface="Helvetica Neue Light" panose="02000403000000020004" pitchFamily="2" charset="0"/>
                <a:ea typeface="Helvetica Neue Light" panose="02000403000000020004" pitchFamily="2" charset="0"/>
              </a:rPr>
              <a:t> bu öğrencinin DC ve DD harf notu aldığı dersler başarılı sayılır.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FF notu, ilgili dersten başarısız olan öğrencilere verilir.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Başarı notu M ve G ile takdir edilen dersler, AGNO hesaplanmasında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değerlendirmeye katılmaz.</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Z (Devamsız) Derse devam yükümlülüğünü veya ders uygulamalarına ilişkin koşulları yerine getirmeyen öğrenciye verilir.</a:t>
            </a:r>
          </a:p>
          <a:p>
            <a:pPr marL="285750" indent="-285750">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Z, AGNO hesabında FF notu işlemi görür. </a:t>
            </a:r>
            <a:r>
              <a:rPr lang="tr-TR" sz="1600" dirty="0">
                <a:solidFill>
                  <a:srgbClr val="404042"/>
                </a:solidFill>
                <a:latin typeface="Helvetica Neue Light" panose="02000403000000020004" pitchFamily="2" charset="0"/>
                <a:ea typeface="Helvetica Neue Light" panose="02000403000000020004" pitchFamily="2" charset="0"/>
              </a:rPr>
              <a:t>Z ile değerlendirilen ders verildiği ilk yarıyılda/yılda alınarak devam ve sınav şartları yerine getirilir.</a:t>
            </a:r>
          </a:p>
        </p:txBody>
      </p:sp>
    </p:spTree>
    <p:extLst>
      <p:ext uri="{BB962C8B-B14F-4D97-AF65-F5344CB8AC3E}">
        <p14:creationId xmlns:p14="http://schemas.microsoft.com/office/powerpoint/2010/main" val="23034952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10938218" cy="1130545"/>
          </a:xfrm>
        </p:spPr>
        <p:txBody>
          <a:bodyPr/>
          <a:lstStyle/>
          <a:p>
            <a:pPr>
              <a:spcAft>
                <a:spcPts val="600"/>
              </a:spcAft>
            </a:pPr>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   Fakültemizde bir derse ait ham notun hesaplanmasında; </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334F9A16-5B0A-F151-1C01-46519D20B7F4}"/>
              </a:ext>
            </a:extLst>
          </p:cNvPr>
          <p:cNvSpPr txBox="1"/>
          <p:nvPr/>
        </p:nvSpPr>
        <p:spPr>
          <a:xfrm>
            <a:off x="1790699" y="1697757"/>
            <a:ext cx="8960428" cy="3754874"/>
          </a:xfrm>
          <a:prstGeom prst="rect">
            <a:avLst/>
          </a:prstGeom>
          <a:noFill/>
        </p:spPr>
        <p:txBody>
          <a:bodyPr wrap="square" rtlCol="0">
            <a:spAutoFit/>
          </a:bodyPr>
          <a:lstStyle/>
          <a:p>
            <a:pPr marL="342900" indent="-342900">
              <a:spcAft>
                <a:spcPts val="600"/>
              </a:spcAft>
              <a:buAutoNum type="alphaLcPeriod"/>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Bir öğrencinin ham başarı notu dönem içi ölçme değerlendirme etkinlikleri ve yarıyıl sonu final/(varsa) bütünleme sınavları ile belirlenir. </a:t>
            </a:r>
          </a:p>
          <a:p>
            <a:pPr marL="342900" indent="-342900">
              <a:spcAft>
                <a:spcPts val="600"/>
              </a:spcAft>
              <a:buAutoNum type="alphaLcPeriod"/>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Ara sınav dahil dönem içi tüm ölçme değerlendirme etkinliklerinin toplam etkisi %50, yarıyıl sonu / bütünleme sınavının etkisi %50’dir.</a:t>
            </a:r>
          </a:p>
          <a:p>
            <a:pPr marL="342900" indent="-342900">
              <a:spcAft>
                <a:spcPts val="600"/>
              </a:spcAft>
              <a:buAutoNum type="alphaLcPeriod"/>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Dönem içi ölçme değerlendirme; takvimi Dekanlık tarafından belirlenen ve ilan edilen 1 (bir) ara sınav olmak üzere en az 3 (üç), en çok (5) ölçme değerlendirme etkinliğinden oluşur. </a:t>
            </a:r>
          </a:p>
          <a:p>
            <a:pPr marL="342900" indent="-342900">
              <a:spcAft>
                <a:spcPts val="600"/>
              </a:spcAft>
              <a:buAutoNum type="alphaLcPeriod"/>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Ara sınavın ağırlığı en az %20 en çok %30’dur. Ara sınav dışında kalan ölçme değerlendirme etkinliklerinin (kısa sınav, araştırma ödevi, proje, akran eğitimi, video kayıt ödevi, saha ödevi, tartışma, vb.) türü ve ağırlığı dersin öğretim elemanı tarafından belirlenir. </a:t>
            </a:r>
          </a:p>
          <a:p>
            <a:pPr marL="342900" indent="-342900">
              <a:spcAft>
                <a:spcPts val="600"/>
              </a:spcAft>
              <a:buAutoNum type="alphaLcPeriod"/>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Ham Başarı Alt Limiti (HBAL) 50 puandır. Ham başarı puanları </a:t>
            </a:r>
            <a:r>
              <a:rPr lang="tr-TR" sz="1600" dirty="0" err="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HBAL’nin</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 altında kalan öğrenciler başarısız sayılarak FF notu ile değerlendirilir. </a:t>
            </a:r>
          </a:p>
          <a:p>
            <a:pPr marL="342900" indent="-342900">
              <a:spcAft>
                <a:spcPts val="600"/>
              </a:spcAft>
              <a:buAutoNum type="alphaLcPeriod"/>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Yarıyıl Sonu Sınav Limiti (YSSL) uygulaması yapılmaz.</a:t>
            </a:r>
          </a:p>
          <a:p>
            <a:pPr>
              <a:spcAft>
                <a:spcPts val="600"/>
              </a:spcAft>
            </a:pPr>
            <a:endPar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35495175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Sınav Sonuçlarına İtiraz</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18E1319-1816-9BDD-8982-11BFF71431D7}"/>
              </a:ext>
            </a:extLst>
          </p:cNvPr>
          <p:cNvSpPr txBox="1"/>
          <p:nvPr/>
        </p:nvSpPr>
        <p:spPr>
          <a:xfrm>
            <a:off x="1782688" y="1879523"/>
            <a:ext cx="8816039" cy="1723549"/>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Bir sınavın veya yarıyıl/yıl içi çalışmasının sonucuna, öğrenci maddi hata yönünden sonucun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ilanı tarihinden itibaren </a:t>
            </a:r>
            <a:r>
              <a:rPr lang="tr-TR" sz="1600" u="sng" dirty="0">
                <a:solidFill>
                  <a:srgbClr val="C00000"/>
                </a:solidFill>
                <a:latin typeface="Helvetica Neue Medium" panose="02000503000000020004" pitchFamily="2" charset="0"/>
                <a:ea typeface="Helvetica Neue Medium" panose="02000503000000020004" pitchFamily="2" charset="0"/>
                <a:cs typeface="Helvetica Neue Medium" panose="02000503000000020004" pitchFamily="2" charset="0"/>
              </a:rPr>
              <a:t>üç iş günü içinde</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 itiraz edilebilir.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İtiraz, bölüm/ana bilim/ana sanat dalı ve/veya dekanlığa/müdürlüğe verilen bir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dilekçe ile yapılır</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Sınav kâğıtlarında, ilgili öğretim elemanınca maddi bir hata tespit edilirse, bu hata ilgili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yönetim kurulu kararı ile düzeltilir ve ilan edilir</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a:t>
            </a:r>
          </a:p>
        </p:txBody>
      </p:sp>
    </p:spTree>
    <p:extLst>
      <p:ext uri="{BB962C8B-B14F-4D97-AF65-F5344CB8AC3E}">
        <p14:creationId xmlns:p14="http://schemas.microsoft.com/office/powerpoint/2010/main" val="13881096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Derse Devam</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18E1319-1816-9BDD-8982-11BFF71431D7}"/>
              </a:ext>
            </a:extLst>
          </p:cNvPr>
          <p:cNvSpPr txBox="1"/>
          <p:nvPr/>
        </p:nvSpPr>
        <p:spPr>
          <a:xfrm>
            <a:off x="1782688" y="1879522"/>
            <a:ext cx="8829894" cy="2123658"/>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Teorik dersler, laboratuvar ve benzeri çalışmaların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en az %80’ine devam etmek zorunludur</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Öğrenci devam şartını yerine getirmiş olsa bile; laboratuvar ve benzeri derslerden başarılı olmak için, birimlerin uygulama esaslarında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belirtilen çalışmaları başarı ile tamamlamak zorundadır</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Devamsız öğrenci,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sınavlara alınmaz </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ve not çizelgesinde bu durum Z (Devamsız) ile belirtilir.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Devamsızlıkları nedeniyle başarısız sayılan öğrencilerin listesi, en geç yarıyılın/yılın son haftası içinde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 bilgi sistemi (ÖBS)’de ilan edilir</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a:t>
            </a:r>
          </a:p>
          <a:p>
            <a:pPr marL="285750" indent="-285750">
              <a:spcAft>
                <a:spcPts val="600"/>
              </a:spcAft>
              <a:buFont typeface="Wingdings" pitchFamily="2" charset="2"/>
              <a:buChar char="§"/>
            </a:pPr>
            <a:endParaRPr lang="tr-TR" sz="1600" dirty="0">
              <a:solidFill>
                <a:srgbClr val="000000"/>
              </a:solidFill>
              <a:latin typeface="Helvetica Neue Light" panose="02000403000000020004" pitchFamily="2" charset="0"/>
              <a:ea typeface="Helvetica Neue Light" panose="02000403000000020004" pitchFamily="2" charset="0"/>
              <a:cs typeface="Helvetica Neue Medium" panose="02000503000000020004" pitchFamily="2" charset="0"/>
            </a:endParaRPr>
          </a:p>
        </p:txBody>
      </p:sp>
    </p:spTree>
    <p:extLst>
      <p:ext uri="{BB962C8B-B14F-4D97-AF65-F5344CB8AC3E}">
        <p14:creationId xmlns:p14="http://schemas.microsoft.com/office/powerpoint/2010/main" val="3508958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 name="Rounded Rectangle 7">
            <a:extLst>
              <a:ext uri="{FF2B5EF4-FFF2-40B4-BE49-F238E27FC236}">
                <a16:creationId xmlns:a16="http://schemas.microsoft.com/office/drawing/2014/main" id="{F96153A1-42DB-D043-9B21-E525F83C0EA1}"/>
              </a:ext>
            </a:extLst>
          </p:cNvPr>
          <p:cNvSpPr/>
          <p:nvPr/>
        </p:nvSpPr>
        <p:spPr>
          <a:xfrm>
            <a:off x="1826224" y="1949632"/>
            <a:ext cx="2604038" cy="986068"/>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9" name="TextBox 8">
            <a:extLst>
              <a:ext uri="{FF2B5EF4-FFF2-40B4-BE49-F238E27FC236}">
                <a16:creationId xmlns:a16="http://schemas.microsoft.com/office/drawing/2014/main" id="{86A4A77D-FD8B-4545-804F-9073BD1A0065}"/>
              </a:ext>
            </a:extLst>
          </p:cNvPr>
          <p:cNvSpPr txBox="1"/>
          <p:nvPr/>
        </p:nvSpPr>
        <p:spPr>
          <a:xfrm>
            <a:off x="2181248" y="2056003"/>
            <a:ext cx="1820155" cy="461665"/>
          </a:xfrm>
          <a:prstGeom prst="rect">
            <a:avLst/>
          </a:prstGeom>
          <a:noFill/>
        </p:spPr>
        <p:txBody>
          <a:bodyPr wrap="square" lIns="0" rIns="0" rtlCol="0" anchor="b">
            <a:spAutoFit/>
          </a:bodyPr>
          <a:lstStyle/>
          <a:p>
            <a:r>
              <a:rPr lang="en-US" sz="24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Önlisans</a:t>
            </a:r>
          </a:p>
        </p:txBody>
      </p:sp>
      <p:sp>
        <p:nvSpPr>
          <p:cNvPr id="24" name="TextBox 23">
            <a:extLst>
              <a:ext uri="{FF2B5EF4-FFF2-40B4-BE49-F238E27FC236}">
                <a16:creationId xmlns:a16="http://schemas.microsoft.com/office/drawing/2014/main" id="{A50C2D4E-2BCA-E047-8811-CA56973285A0}"/>
              </a:ext>
            </a:extLst>
          </p:cNvPr>
          <p:cNvSpPr txBox="1"/>
          <p:nvPr/>
        </p:nvSpPr>
        <p:spPr>
          <a:xfrm>
            <a:off x="2527710" y="3163752"/>
            <a:ext cx="1127232" cy="461665"/>
          </a:xfrm>
          <a:prstGeom prst="rect">
            <a:avLst/>
          </a:prstGeom>
          <a:solidFill>
            <a:srgbClr val="C00000"/>
          </a:solidFill>
        </p:spPr>
        <p:txBody>
          <a:bodyPr wrap="none" rtlCol="0">
            <a:spAutoFit/>
          </a:bodyPr>
          <a:lstStyle/>
          <a:p>
            <a:pPr algn="ctr"/>
            <a:r>
              <a:rPr lang="tr-TR" sz="2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14.637</a:t>
            </a:r>
          </a:p>
        </p:txBody>
      </p:sp>
      <p:sp>
        <p:nvSpPr>
          <p:cNvPr id="28" name="TextBox 27">
            <a:extLst>
              <a:ext uri="{FF2B5EF4-FFF2-40B4-BE49-F238E27FC236}">
                <a16:creationId xmlns:a16="http://schemas.microsoft.com/office/drawing/2014/main" id="{EF832C9A-FF5D-7C4D-99EB-515E477755A1}"/>
              </a:ext>
            </a:extLst>
          </p:cNvPr>
          <p:cNvSpPr txBox="1"/>
          <p:nvPr/>
        </p:nvSpPr>
        <p:spPr>
          <a:xfrm>
            <a:off x="9680517" y="3404855"/>
            <a:ext cx="955710" cy="461665"/>
          </a:xfrm>
          <a:prstGeom prst="rect">
            <a:avLst/>
          </a:prstGeom>
          <a:solidFill>
            <a:srgbClr val="002060"/>
          </a:solidFill>
        </p:spPr>
        <p:txBody>
          <a:bodyPr wrap="none" rtlCol="0">
            <a:spAutoFit/>
          </a:bodyPr>
          <a:lstStyle>
            <a:defPPr>
              <a:defRPr lang="en-US"/>
            </a:defPPr>
            <a:lvl1pPr algn="ctr">
              <a:defRPr sz="240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r>
              <a:rPr lang="tr-TR" dirty="0"/>
              <a:t>3.939</a:t>
            </a:r>
          </a:p>
        </p:txBody>
      </p:sp>
      <p:sp>
        <p:nvSpPr>
          <p:cNvPr id="52" name="Rounded Rectangle 51">
            <a:extLst>
              <a:ext uri="{FF2B5EF4-FFF2-40B4-BE49-F238E27FC236}">
                <a16:creationId xmlns:a16="http://schemas.microsoft.com/office/drawing/2014/main" id="{E40B99C4-0737-3C4F-80EE-6D85574D65F0}"/>
              </a:ext>
            </a:extLst>
          </p:cNvPr>
          <p:cNvSpPr/>
          <p:nvPr/>
        </p:nvSpPr>
        <p:spPr>
          <a:xfrm>
            <a:off x="1826224" y="3163752"/>
            <a:ext cx="2604038" cy="718310"/>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54" name="TextBox 53">
            <a:extLst>
              <a:ext uri="{FF2B5EF4-FFF2-40B4-BE49-F238E27FC236}">
                <a16:creationId xmlns:a16="http://schemas.microsoft.com/office/drawing/2014/main" id="{C6D4E202-7E08-F541-8FC1-090F5BDA7E7F}"/>
              </a:ext>
            </a:extLst>
          </p:cNvPr>
          <p:cNvSpPr txBox="1"/>
          <p:nvPr/>
        </p:nvSpPr>
        <p:spPr>
          <a:xfrm>
            <a:off x="2047694" y="3174175"/>
            <a:ext cx="755335" cy="707886"/>
          </a:xfrm>
          <a:prstGeom prst="rect">
            <a:avLst/>
          </a:prstGeom>
          <a:noFill/>
        </p:spPr>
        <p:txBody>
          <a:bodyPr wrap="none" rtlCol="0">
            <a:spAutoFit/>
          </a:bodyPr>
          <a:lstStyle/>
          <a:p>
            <a:r>
              <a:rPr lang="tr-TR" sz="4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13</a:t>
            </a:r>
          </a:p>
        </p:txBody>
      </p:sp>
      <p:sp>
        <p:nvSpPr>
          <p:cNvPr id="55" name="TextBox 54">
            <a:extLst>
              <a:ext uri="{FF2B5EF4-FFF2-40B4-BE49-F238E27FC236}">
                <a16:creationId xmlns:a16="http://schemas.microsoft.com/office/drawing/2014/main" id="{A21ECEEB-6A43-5D49-9A7C-28559D45458E}"/>
              </a:ext>
            </a:extLst>
          </p:cNvPr>
          <p:cNvSpPr txBox="1"/>
          <p:nvPr/>
        </p:nvSpPr>
        <p:spPr>
          <a:xfrm>
            <a:off x="2920464" y="3286778"/>
            <a:ext cx="1121397" cy="523220"/>
          </a:xfrm>
          <a:prstGeom prst="rect">
            <a:avLst/>
          </a:prstGeom>
          <a:noFill/>
        </p:spPr>
        <p:txBody>
          <a:bodyPr wrap="none" rtlCol="0">
            <a:spAutoFit/>
          </a:bodyPr>
          <a:lstStyle/>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Meslek</a:t>
            </a:r>
          </a:p>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Yüksekokul</a:t>
            </a:r>
          </a:p>
        </p:txBody>
      </p:sp>
      <p:sp>
        <p:nvSpPr>
          <p:cNvPr id="33" name="Rounded Rectangle 32">
            <a:extLst>
              <a:ext uri="{FF2B5EF4-FFF2-40B4-BE49-F238E27FC236}">
                <a16:creationId xmlns:a16="http://schemas.microsoft.com/office/drawing/2014/main" id="{7632DB82-CD45-914A-8512-90C6FA0D1D3C}"/>
              </a:ext>
            </a:extLst>
          </p:cNvPr>
          <p:cNvSpPr/>
          <p:nvPr/>
        </p:nvSpPr>
        <p:spPr>
          <a:xfrm>
            <a:off x="5209584" y="1949632"/>
            <a:ext cx="2604038" cy="986068"/>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34" name="TextBox 33">
            <a:extLst>
              <a:ext uri="{FF2B5EF4-FFF2-40B4-BE49-F238E27FC236}">
                <a16:creationId xmlns:a16="http://schemas.microsoft.com/office/drawing/2014/main" id="{55099387-CD5E-1342-8132-732D576CAF21}"/>
              </a:ext>
            </a:extLst>
          </p:cNvPr>
          <p:cNvSpPr txBox="1"/>
          <p:nvPr/>
        </p:nvSpPr>
        <p:spPr>
          <a:xfrm>
            <a:off x="5545691" y="2049984"/>
            <a:ext cx="1617109" cy="461665"/>
          </a:xfrm>
          <a:prstGeom prst="rect">
            <a:avLst/>
          </a:prstGeom>
          <a:noFill/>
        </p:spPr>
        <p:txBody>
          <a:bodyPr wrap="square" lIns="0" rIns="0" rtlCol="0" anchor="b">
            <a:spAutoFit/>
          </a:bodyPr>
          <a:lstStyle/>
          <a:p>
            <a:r>
              <a:rPr lang="en-US" sz="24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Lisans</a:t>
            </a:r>
          </a:p>
        </p:txBody>
      </p:sp>
      <p:sp>
        <p:nvSpPr>
          <p:cNvPr id="39" name="Rounded Rectangle 38">
            <a:extLst>
              <a:ext uri="{FF2B5EF4-FFF2-40B4-BE49-F238E27FC236}">
                <a16:creationId xmlns:a16="http://schemas.microsoft.com/office/drawing/2014/main" id="{11FA532A-D963-314B-A94C-962D4063AD37}"/>
              </a:ext>
            </a:extLst>
          </p:cNvPr>
          <p:cNvSpPr/>
          <p:nvPr/>
        </p:nvSpPr>
        <p:spPr>
          <a:xfrm>
            <a:off x="8592944" y="1949632"/>
            <a:ext cx="2604038" cy="986068"/>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48" name="TextBox 47">
            <a:extLst>
              <a:ext uri="{FF2B5EF4-FFF2-40B4-BE49-F238E27FC236}">
                <a16:creationId xmlns:a16="http://schemas.microsoft.com/office/drawing/2014/main" id="{920DF8D0-18B6-0E4B-894B-46F5E4FEA506}"/>
              </a:ext>
            </a:extLst>
          </p:cNvPr>
          <p:cNvSpPr txBox="1"/>
          <p:nvPr/>
        </p:nvSpPr>
        <p:spPr>
          <a:xfrm>
            <a:off x="8937418" y="2062258"/>
            <a:ext cx="1869128" cy="461665"/>
          </a:xfrm>
          <a:prstGeom prst="rect">
            <a:avLst/>
          </a:prstGeom>
          <a:noFill/>
        </p:spPr>
        <p:txBody>
          <a:bodyPr wrap="square" lIns="0" rIns="0" rtlCol="0" anchor="b">
            <a:spAutoFit/>
          </a:bodyPr>
          <a:lstStyle/>
          <a:p>
            <a:r>
              <a:rPr lang="en-US" sz="24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Lisansüstü</a:t>
            </a:r>
          </a:p>
        </p:txBody>
      </p:sp>
      <p:sp>
        <p:nvSpPr>
          <p:cNvPr id="70" name="Rectangle 69">
            <a:extLst>
              <a:ext uri="{FF2B5EF4-FFF2-40B4-BE49-F238E27FC236}">
                <a16:creationId xmlns:a16="http://schemas.microsoft.com/office/drawing/2014/main" id="{DD1951E8-CDBA-DD4D-BC1C-01F267CA2989}"/>
              </a:ext>
            </a:extLst>
          </p:cNvPr>
          <p:cNvSpPr/>
          <p:nvPr/>
        </p:nvSpPr>
        <p:spPr>
          <a:xfrm>
            <a:off x="2808454" y="3265248"/>
            <a:ext cx="27432" cy="54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4" name="TextBox 73">
            <a:extLst>
              <a:ext uri="{FF2B5EF4-FFF2-40B4-BE49-F238E27FC236}">
                <a16:creationId xmlns:a16="http://schemas.microsoft.com/office/drawing/2014/main" id="{ED7E1107-2DA7-DF48-88BC-86AABC1BFBBC}"/>
              </a:ext>
            </a:extLst>
          </p:cNvPr>
          <p:cNvSpPr txBox="1"/>
          <p:nvPr/>
        </p:nvSpPr>
        <p:spPr>
          <a:xfrm>
            <a:off x="9294430" y="3176167"/>
            <a:ext cx="1127232" cy="461665"/>
          </a:xfrm>
          <a:prstGeom prst="rect">
            <a:avLst/>
          </a:prstGeom>
          <a:solidFill>
            <a:srgbClr val="C00000"/>
          </a:solidFill>
        </p:spPr>
        <p:txBody>
          <a:bodyPr wrap="none" rtlCol="0">
            <a:spAutoFit/>
          </a:bodyPr>
          <a:lstStyle/>
          <a:p>
            <a:pPr algn="ctr"/>
            <a:r>
              <a:rPr lang="tr-TR" sz="2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14.637</a:t>
            </a:r>
          </a:p>
        </p:txBody>
      </p:sp>
      <p:sp>
        <p:nvSpPr>
          <p:cNvPr id="75" name="Rounded Rectangle 74">
            <a:extLst>
              <a:ext uri="{FF2B5EF4-FFF2-40B4-BE49-F238E27FC236}">
                <a16:creationId xmlns:a16="http://schemas.microsoft.com/office/drawing/2014/main" id="{D56C1D3C-FDAA-584F-9BB2-D71418208FE4}"/>
              </a:ext>
            </a:extLst>
          </p:cNvPr>
          <p:cNvSpPr/>
          <p:nvPr/>
        </p:nvSpPr>
        <p:spPr>
          <a:xfrm>
            <a:off x="8592944" y="3176167"/>
            <a:ext cx="2604038" cy="718310"/>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76" name="TextBox 75">
            <a:extLst>
              <a:ext uri="{FF2B5EF4-FFF2-40B4-BE49-F238E27FC236}">
                <a16:creationId xmlns:a16="http://schemas.microsoft.com/office/drawing/2014/main" id="{2C1DA34C-3D24-D745-AAAB-72F79E54D776}"/>
              </a:ext>
            </a:extLst>
          </p:cNvPr>
          <p:cNvSpPr txBox="1"/>
          <p:nvPr/>
        </p:nvSpPr>
        <p:spPr>
          <a:xfrm>
            <a:off x="8901195" y="3168964"/>
            <a:ext cx="470000" cy="707886"/>
          </a:xfrm>
          <a:prstGeom prst="rect">
            <a:avLst/>
          </a:prstGeom>
          <a:noFill/>
        </p:spPr>
        <p:txBody>
          <a:bodyPr wrap="none" rtlCol="0">
            <a:spAutoFit/>
          </a:bodyPr>
          <a:lstStyle/>
          <a:p>
            <a:r>
              <a:rPr lang="tr-TR" sz="4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8</a:t>
            </a:r>
          </a:p>
        </p:txBody>
      </p:sp>
      <p:sp>
        <p:nvSpPr>
          <p:cNvPr id="77" name="TextBox 76">
            <a:extLst>
              <a:ext uri="{FF2B5EF4-FFF2-40B4-BE49-F238E27FC236}">
                <a16:creationId xmlns:a16="http://schemas.microsoft.com/office/drawing/2014/main" id="{581CAF84-15B2-FB44-A910-421CA455464B}"/>
              </a:ext>
            </a:extLst>
          </p:cNvPr>
          <p:cNvSpPr txBox="1"/>
          <p:nvPr/>
        </p:nvSpPr>
        <p:spPr>
          <a:xfrm>
            <a:off x="9558642" y="3369018"/>
            <a:ext cx="758541" cy="307777"/>
          </a:xfrm>
          <a:prstGeom prst="rect">
            <a:avLst/>
          </a:prstGeom>
          <a:noFill/>
        </p:spPr>
        <p:txBody>
          <a:bodyPr wrap="none" rtlCol="0">
            <a:spAutoFit/>
          </a:bodyPr>
          <a:lstStyle/>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Enstitü</a:t>
            </a:r>
          </a:p>
        </p:txBody>
      </p:sp>
      <p:sp>
        <p:nvSpPr>
          <p:cNvPr id="78" name="Rectangle 77">
            <a:extLst>
              <a:ext uri="{FF2B5EF4-FFF2-40B4-BE49-F238E27FC236}">
                <a16:creationId xmlns:a16="http://schemas.microsoft.com/office/drawing/2014/main" id="{89553C31-EA7D-9D4D-8DCA-94DF94287424}"/>
              </a:ext>
            </a:extLst>
          </p:cNvPr>
          <p:cNvSpPr/>
          <p:nvPr/>
        </p:nvSpPr>
        <p:spPr>
          <a:xfrm>
            <a:off x="9382164" y="3252907"/>
            <a:ext cx="27432" cy="54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17" name="Rounded Rectangle 116">
            <a:extLst>
              <a:ext uri="{FF2B5EF4-FFF2-40B4-BE49-F238E27FC236}">
                <a16:creationId xmlns:a16="http://schemas.microsoft.com/office/drawing/2014/main" id="{C536D6E2-FD5B-6C41-B189-0E43C6D1C75D}"/>
              </a:ext>
            </a:extLst>
          </p:cNvPr>
          <p:cNvSpPr/>
          <p:nvPr/>
        </p:nvSpPr>
        <p:spPr>
          <a:xfrm>
            <a:off x="5219618" y="3150935"/>
            <a:ext cx="2604038" cy="986068"/>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118" name="TextBox 117">
            <a:extLst>
              <a:ext uri="{FF2B5EF4-FFF2-40B4-BE49-F238E27FC236}">
                <a16:creationId xmlns:a16="http://schemas.microsoft.com/office/drawing/2014/main" id="{8D73AE5F-CF14-8D4E-B5F4-458A15DFBF4E}"/>
              </a:ext>
            </a:extLst>
          </p:cNvPr>
          <p:cNvSpPr txBox="1"/>
          <p:nvPr/>
        </p:nvSpPr>
        <p:spPr>
          <a:xfrm>
            <a:off x="5509559" y="3236259"/>
            <a:ext cx="441146" cy="369332"/>
          </a:xfrm>
          <a:prstGeom prst="rect">
            <a:avLst/>
          </a:prstGeom>
          <a:noFill/>
        </p:spPr>
        <p:txBody>
          <a:bodyPr wrap="none" rtlCol="0">
            <a:spAutoFit/>
          </a:bodyPr>
          <a:lstStyle/>
          <a:p>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23</a:t>
            </a:r>
          </a:p>
        </p:txBody>
      </p:sp>
      <p:sp>
        <p:nvSpPr>
          <p:cNvPr id="119" name="TextBox 118">
            <a:extLst>
              <a:ext uri="{FF2B5EF4-FFF2-40B4-BE49-F238E27FC236}">
                <a16:creationId xmlns:a16="http://schemas.microsoft.com/office/drawing/2014/main" id="{73EB50BE-7307-424F-8639-52D897047ACE}"/>
              </a:ext>
            </a:extLst>
          </p:cNvPr>
          <p:cNvSpPr txBox="1"/>
          <p:nvPr/>
        </p:nvSpPr>
        <p:spPr>
          <a:xfrm>
            <a:off x="6032413" y="3525934"/>
            <a:ext cx="1121397" cy="307777"/>
          </a:xfrm>
          <a:prstGeom prst="rect">
            <a:avLst/>
          </a:prstGeom>
          <a:noFill/>
        </p:spPr>
        <p:txBody>
          <a:bodyPr wrap="none" rtlCol="0">
            <a:spAutoFit/>
          </a:bodyPr>
          <a:lstStyle/>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Yüksekokul</a:t>
            </a:r>
          </a:p>
        </p:txBody>
      </p:sp>
      <p:sp>
        <p:nvSpPr>
          <p:cNvPr id="120" name="Rectangle 119">
            <a:extLst>
              <a:ext uri="{FF2B5EF4-FFF2-40B4-BE49-F238E27FC236}">
                <a16:creationId xmlns:a16="http://schemas.microsoft.com/office/drawing/2014/main" id="{C200613B-17C3-3741-962B-DC8766734E1D}"/>
              </a:ext>
            </a:extLst>
          </p:cNvPr>
          <p:cNvSpPr/>
          <p:nvPr/>
        </p:nvSpPr>
        <p:spPr>
          <a:xfrm>
            <a:off x="5939142" y="3298361"/>
            <a:ext cx="27432" cy="7188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1" name="TextBox 120">
            <a:extLst>
              <a:ext uri="{FF2B5EF4-FFF2-40B4-BE49-F238E27FC236}">
                <a16:creationId xmlns:a16="http://schemas.microsoft.com/office/drawing/2014/main" id="{683444D2-0EDF-6B4D-BB3E-D664DC226D9B}"/>
              </a:ext>
            </a:extLst>
          </p:cNvPr>
          <p:cNvSpPr txBox="1"/>
          <p:nvPr/>
        </p:nvSpPr>
        <p:spPr>
          <a:xfrm>
            <a:off x="6046385" y="3264707"/>
            <a:ext cx="790601" cy="307777"/>
          </a:xfrm>
          <a:prstGeom prst="rect">
            <a:avLst/>
          </a:prstGeom>
          <a:noFill/>
        </p:spPr>
        <p:txBody>
          <a:bodyPr wrap="none" rtlCol="0">
            <a:spAutoFit/>
          </a:bodyPr>
          <a:lstStyle/>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Fakülte</a:t>
            </a:r>
          </a:p>
        </p:txBody>
      </p:sp>
      <p:sp>
        <p:nvSpPr>
          <p:cNvPr id="122" name="TextBox 121">
            <a:extLst>
              <a:ext uri="{FF2B5EF4-FFF2-40B4-BE49-F238E27FC236}">
                <a16:creationId xmlns:a16="http://schemas.microsoft.com/office/drawing/2014/main" id="{664EF159-DD2C-AA4F-99D0-03A6DC28E826}"/>
              </a:ext>
            </a:extLst>
          </p:cNvPr>
          <p:cNvSpPr txBox="1"/>
          <p:nvPr/>
        </p:nvSpPr>
        <p:spPr>
          <a:xfrm>
            <a:off x="6043055" y="3768382"/>
            <a:ext cx="1380506" cy="307777"/>
          </a:xfrm>
          <a:prstGeom prst="rect">
            <a:avLst/>
          </a:prstGeom>
          <a:noFill/>
        </p:spPr>
        <p:txBody>
          <a:bodyPr wrap="none" rtlCol="0">
            <a:spAutoFit/>
          </a:bodyPr>
          <a:lstStyle/>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Konservatuvar</a:t>
            </a:r>
          </a:p>
        </p:txBody>
      </p:sp>
      <p:sp>
        <p:nvSpPr>
          <p:cNvPr id="123" name="TextBox 122">
            <a:extLst>
              <a:ext uri="{FF2B5EF4-FFF2-40B4-BE49-F238E27FC236}">
                <a16:creationId xmlns:a16="http://schemas.microsoft.com/office/drawing/2014/main" id="{62FF154B-9EB5-DD40-9C2D-B4D1D357EBAB}"/>
              </a:ext>
            </a:extLst>
          </p:cNvPr>
          <p:cNvSpPr txBox="1"/>
          <p:nvPr/>
        </p:nvSpPr>
        <p:spPr>
          <a:xfrm>
            <a:off x="5505792" y="3495156"/>
            <a:ext cx="312906" cy="369332"/>
          </a:xfrm>
          <a:prstGeom prst="rect">
            <a:avLst/>
          </a:prstGeom>
          <a:noFill/>
        </p:spPr>
        <p:txBody>
          <a:bodyPr wrap="none" rtlCol="0">
            <a:spAutoFit/>
          </a:bodyPr>
          <a:lstStyle/>
          <a:p>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1</a:t>
            </a:r>
          </a:p>
        </p:txBody>
      </p:sp>
      <p:sp>
        <p:nvSpPr>
          <p:cNvPr id="124" name="TextBox 123">
            <a:extLst>
              <a:ext uri="{FF2B5EF4-FFF2-40B4-BE49-F238E27FC236}">
                <a16:creationId xmlns:a16="http://schemas.microsoft.com/office/drawing/2014/main" id="{C5FFD885-6E06-9E40-ADC2-DA555F4ABAFD}"/>
              </a:ext>
            </a:extLst>
          </p:cNvPr>
          <p:cNvSpPr txBox="1"/>
          <p:nvPr/>
        </p:nvSpPr>
        <p:spPr>
          <a:xfrm>
            <a:off x="5505792" y="3732368"/>
            <a:ext cx="312906" cy="369332"/>
          </a:xfrm>
          <a:prstGeom prst="rect">
            <a:avLst/>
          </a:prstGeom>
          <a:noFill/>
        </p:spPr>
        <p:txBody>
          <a:bodyPr wrap="none" rtlCol="0">
            <a:spAutoFit/>
          </a:bodyPr>
          <a:lstStyle/>
          <a:p>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1</a:t>
            </a:r>
          </a:p>
        </p:txBody>
      </p:sp>
      <p:sp>
        <p:nvSpPr>
          <p:cNvPr id="86" name="Rounded Rectangle 85">
            <a:extLst>
              <a:ext uri="{FF2B5EF4-FFF2-40B4-BE49-F238E27FC236}">
                <a16:creationId xmlns:a16="http://schemas.microsoft.com/office/drawing/2014/main" id="{A2207FA8-22FE-0E42-9E81-181F9EB2E2AD}"/>
              </a:ext>
            </a:extLst>
          </p:cNvPr>
          <p:cNvSpPr/>
          <p:nvPr/>
        </p:nvSpPr>
        <p:spPr>
          <a:xfrm>
            <a:off x="3613518" y="704969"/>
            <a:ext cx="5997832" cy="1040445"/>
          </a:xfrm>
          <a:prstGeom prst="roundRect">
            <a:avLst/>
          </a:prstGeom>
          <a:no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93" name="TextBox 92">
            <a:extLst>
              <a:ext uri="{FF2B5EF4-FFF2-40B4-BE49-F238E27FC236}">
                <a16:creationId xmlns:a16="http://schemas.microsoft.com/office/drawing/2014/main" id="{8DB1120C-8996-9B49-A878-371C2C6C0A03}"/>
              </a:ext>
            </a:extLst>
          </p:cNvPr>
          <p:cNvSpPr txBox="1"/>
          <p:nvPr/>
        </p:nvSpPr>
        <p:spPr>
          <a:xfrm>
            <a:off x="2181248" y="2544156"/>
            <a:ext cx="1820155" cy="276999"/>
          </a:xfrm>
          <a:prstGeom prst="rect">
            <a:avLst/>
          </a:prstGeom>
          <a:noFill/>
        </p:spPr>
        <p:txBody>
          <a:bodyPr wrap="square" lIns="0" rIns="0" rtlCol="0" anchor="b">
            <a:spAutoFit/>
          </a:bodyPr>
          <a:lstStyle/>
          <a:p>
            <a:r>
              <a:rPr lang="en-US" sz="12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2 Yıllık </a:t>
            </a:r>
            <a:r>
              <a:rPr lang="en-US" sz="11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Programlar</a:t>
            </a:r>
          </a:p>
        </p:txBody>
      </p:sp>
      <p:sp>
        <p:nvSpPr>
          <p:cNvPr id="94" name="TextBox 93">
            <a:extLst>
              <a:ext uri="{FF2B5EF4-FFF2-40B4-BE49-F238E27FC236}">
                <a16:creationId xmlns:a16="http://schemas.microsoft.com/office/drawing/2014/main" id="{38FB23A6-8C52-344D-823B-1447F84987DA}"/>
              </a:ext>
            </a:extLst>
          </p:cNvPr>
          <p:cNvSpPr txBox="1"/>
          <p:nvPr/>
        </p:nvSpPr>
        <p:spPr>
          <a:xfrm>
            <a:off x="5545691" y="2560744"/>
            <a:ext cx="1820155" cy="261610"/>
          </a:xfrm>
          <a:prstGeom prst="rect">
            <a:avLst/>
          </a:prstGeom>
          <a:noFill/>
        </p:spPr>
        <p:txBody>
          <a:bodyPr wrap="square" lIns="0" rIns="0" rtlCol="0" anchor="b">
            <a:spAutoFit/>
          </a:bodyPr>
          <a:lstStyle/>
          <a:p>
            <a:r>
              <a:rPr lang="en-US" sz="11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4/5 Yıllık Programlar</a:t>
            </a:r>
          </a:p>
        </p:txBody>
      </p:sp>
      <p:sp>
        <p:nvSpPr>
          <p:cNvPr id="95" name="TextBox 94">
            <a:extLst>
              <a:ext uri="{FF2B5EF4-FFF2-40B4-BE49-F238E27FC236}">
                <a16:creationId xmlns:a16="http://schemas.microsoft.com/office/drawing/2014/main" id="{51170D4A-C690-0A48-809D-6071C9725CD9}"/>
              </a:ext>
            </a:extLst>
          </p:cNvPr>
          <p:cNvSpPr txBox="1"/>
          <p:nvPr/>
        </p:nvSpPr>
        <p:spPr>
          <a:xfrm>
            <a:off x="8937417" y="2488786"/>
            <a:ext cx="2269599" cy="430887"/>
          </a:xfrm>
          <a:prstGeom prst="rect">
            <a:avLst/>
          </a:prstGeom>
          <a:noFill/>
        </p:spPr>
        <p:txBody>
          <a:bodyPr wrap="square" lIns="0" rIns="0" rtlCol="0" anchor="b">
            <a:spAutoFit/>
          </a:bodyPr>
          <a:lstStyle/>
          <a:p>
            <a:r>
              <a:rPr lang="en-US" sz="11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Yüksek Lisans, Sanatta Yeterlik</a:t>
            </a:r>
          </a:p>
          <a:p>
            <a:r>
              <a:rPr lang="en-US" sz="11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&amp; Doktora</a:t>
            </a:r>
          </a:p>
        </p:txBody>
      </p:sp>
      <p:sp>
        <p:nvSpPr>
          <p:cNvPr id="97" name="Rectangle 96">
            <a:extLst>
              <a:ext uri="{FF2B5EF4-FFF2-40B4-BE49-F238E27FC236}">
                <a16:creationId xmlns:a16="http://schemas.microsoft.com/office/drawing/2014/main" id="{739D5889-EB8E-E840-B77E-B527C1B0B8F3}"/>
              </a:ext>
            </a:extLst>
          </p:cNvPr>
          <p:cNvSpPr/>
          <p:nvPr/>
        </p:nvSpPr>
        <p:spPr>
          <a:xfrm>
            <a:off x="2188816" y="2516246"/>
            <a:ext cx="2035787" cy="1828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8" name="Rectangle 97">
            <a:extLst>
              <a:ext uri="{FF2B5EF4-FFF2-40B4-BE49-F238E27FC236}">
                <a16:creationId xmlns:a16="http://schemas.microsoft.com/office/drawing/2014/main" id="{578C8D68-E9A6-EF49-9C9C-D3982B822122}"/>
              </a:ext>
            </a:extLst>
          </p:cNvPr>
          <p:cNvSpPr/>
          <p:nvPr/>
        </p:nvSpPr>
        <p:spPr>
          <a:xfrm>
            <a:off x="5545691" y="2499062"/>
            <a:ext cx="2035787" cy="1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13" name="Rectangle 112">
            <a:extLst>
              <a:ext uri="{FF2B5EF4-FFF2-40B4-BE49-F238E27FC236}">
                <a16:creationId xmlns:a16="http://schemas.microsoft.com/office/drawing/2014/main" id="{9BD188BF-2CE3-FC43-94FC-76D431437490}"/>
              </a:ext>
            </a:extLst>
          </p:cNvPr>
          <p:cNvSpPr/>
          <p:nvPr/>
        </p:nvSpPr>
        <p:spPr>
          <a:xfrm>
            <a:off x="8937417" y="2478024"/>
            <a:ext cx="2035787" cy="1828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5" name="Title 1">
            <a:extLst>
              <a:ext uri="{FF2B5EF4-FFF2-40B4-BE49-F238E27FC236}">
                <a16:creationId xmlns:a16="http://schemas.microsoft.com/office/drawing/2014/main" id="{68B5580F-8210-A941-8048-08B9833C1D74}"/>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Eğitim</a:t>
            </a:r>
          </a:p>
        </p:txBody>
      </p:sp>
      <p:sp>
        <p:nvSpPr>
          <p:cNvPr id="3" name="Rounded Rectangle 2">
            <a:extLst>
              <a:ext uri="{FF2B5EF4-FFF2-40B4-BE49-F238E27FC236}">
                <a16:creationId xmlns:a16="http://schemas.microsoft.com/office/drawing/2014/main" id="{BA43AC5E-C3EF-0EF9-2F84-B8FD85682AE0}"/>
              </a:ext>
            </a:extLst>
          </p:cNvPr>
          <p:cNvSpPr/>
          <p:nvPr/>
        </p:nvSpPr>
        <p:spPr>
          <a:xfrm>
            <a:off x="4214741" y="4693606"/>
            <a:ext cx="4378203" cy="657341"/>
          </a:xfrm>
          <a:prstGeom prst="roundRect">
            <a:avLst/>
          </a:prstGeom>
          <a:solidFill>
            <a:srgbClr val="C00000"/>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4" name="TextBox 3">
            <a:extLst>
              <a:ext uri="{FF2B5EF4-FFF2-40B4-BE49-F238E27FC236}">
                <a16:creationId xmlns:a16="http://schemas.microsoft.com/office/drawing/2014/main" id="{C81013CB-3C24-9EF0-FE16-E793BF92C502}"/>
              </a:ext>
            </a:extLst>
          </p:cNvPr>
          <p:cNvSpPr txBox="1"/>
          <p:nvPr/>
        </p:nvSpPr>
        <p:spPr>
          <a:xfrm>
            <a:off x="4588204" y="4887703"/>
            <a:ext cx="1507796" cy="307777"/>
          </a:xfrm>
          <a:prstGeom prst="rect">
            <a:avLst/>
          </a:prstGeom>
          <a:noFill/>
        </p:spPr>
        <p:txBody>
          <a:bodyPr wrap="square" rtlCol="0">
            <a:spAutoFit/>
          </a:bodyPr>
          <a:lstStyle/>
          <a:p>
            <a:r>
              <a:rPr lang="tr-TR" sz="1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Toplam Öğrenci</a:t>
            </a:r>
          </a:p>
        </p:txBody>
      </p:sp>
      <p:sp>
        <p:nvSpPr>
          <p:cNvPr id="6" name="TextBox 5">
            <a:extLst>
              <a:ext uri="{FF2B5EF4-FFF2-40B4-BE49-F238E27FC236}">
                <a16:creationId xmlns:a16="http://schemas.microsoft.com/office/drawing/2014/main" id="{F33F15B8-BE5C-80AD-5C03-AF9D98FE705E}"/>
              </a:ext>
            </a:extLst>
          </p:cNvPr>
          <p:cNvSpPr txBox="1"/>
          <p:nvPr/>
        </p:nvSpPr>
        <p:spPr>
          <a:xfrm>
            <a:off x="6593111" y="4754450"/>
            <a:ext cx="1396536" cy="461665"/>
          </a:xfrm>
          <a:prstGeom prst="rect">
            <a:avLst/>
          </a:prstGeom>
          <a:noFill/>
        </p:spPr>
        <p:txBody>
          <a:bodyPr wrap="none" rtlCol="0">
            <a:spAutoFit/>
          </a:bodyPr>
          <a:lstStyle/>
          <a:p>
            <a:r>
              <a:rPr lang="en-US" sz="2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 </a:t>
            </a:r>
            <a:r>
              <a:rPr lang="tr-TR" sz="2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70.000</a:t>
            </a:r>
          </a:p>
        </p:txBody>
      </p:sp>
      <p:sp>
        <p:nvSpPr>
          <p:cNvPr id="10" name="Rectangle 9">
            <a:extLst>
              <a:ext uri="{FF2B5EF4-FFF2-40B4-BE49-F238E27FC236}">
                <a16:creationId xmlns:a16="http://schemas.microsoft.com/office/drawing/2014/main" id="{FC1B5777-42AB-1799-BFD5-556A232FB680}"/>
              </a:ext>
            </a:extLst>
          </p:cNvPr>
          <p:cNvSpPr/>
          <p:nvPr/>
        </p:nvSpPr>
        <p:spPr>
          <a:xfrm>
            <a:off x="6324662" y="4830026"/>
            <a:ext cx="18000" cy="359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24059465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Kulüpler ve Etkinlikler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34FACFB2-B51C-131C-5AFA-F43D69D1497C}"/>
              </a:ext>
            </a:extLst>
          </p:cNvPr>
          <p:cNvSpPr txBox="1"/>
          <p:nvPr/>
        </p:nvSpPr>
        <p:spPr>
          <a:xfrm>
            <a:off x="1765300" y="1781397"/>
            <a:ext cx="5275803" cy="6463308"/>
          </a:xfrm>
          <a:prstGeom prst="rect">
            <a:avLst/>
          </a:prstGeom>
          <a:noFill/>
        </p:spPr>
        <p:txBody>
          <a:bodyPr wrap="none" rtlCol="0">
            <a:spAutoFit/>
          </a:bodyPr>
          <a:lstStyle/>
          <a:p>
            <a:pPr marR="0">
              <a:spcBef>
                <a:spcPts val="0"/>
              </a:spcBef>
              <a:spcAft>
                <a:spcPts val="1200"/>
              </a:spcAft>
            </a:pPr>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Fakültemizde Faaliyet Gösteren Öğrenci Kulüpleri</a:t>
            </a:r>
          </a:p>
          <a:p>
            <a:pPr marL="285750" indent="-285750">
              <a:spcAft>
                <a:spcPts val="600"/>
              </a:spcAft>
              <a:buFont typeface="Wingdings" pitchFamily="2" charset="2"/>
              <a:buChar char="§"/>
            </a:pPr>
            <a:r>
              <a:rPr lang="tr-TR" dirty="0"/>
              <a:t>Ekonomi Kulübü</a:t>
            </a:r>
          </a:p>
          <a:p>
            <a:pPr marL="285750" indent="-285750">
              <a:spcAft>
                <a:spcPts val="600"/>
              </a:spcAft>
              <a:buFont typeface="Wingdings" pitchFamily="2" charset="2"/>
              <a:buChar char="§"/>
            </a:pPr>
            <a:r>
              <a:rPr lang="tr-TR" dirty="0"/>
              <a:t>Çalışma Ekonomisi ve Endüstri İlişkileri Kulübü</a:t>
            </a:r>
          </a:p>
          <a:p>
            <a:pPr marL="285750" indent="-285750">
              <a:spcAft>
                <a:spcPts val="600"/>
              </a:spcAft>
              <a:buFont typeface="Wingdings" pitchFamily="2" charset="2"/>
              <a:buChar char="§"/>
            </a:pPr>
            <a:r>
              <a:rPr lang="tr-TR" dirty="0"/>
              <a:t>Bilişim Hareketi Kulübü</a:t>
            </a:r>
          </a:p>
          <a:p>
            <a:pPr marL="285750" indent="-285750">
              <a:spcAft>
                <a:spcPts val="600"/>
              </a:spcAft>
              <a:buFont typeface="Wingdings" pitchFamily="2" charset="2"/>
              <a:buChar char="§"/>
            </a:pPr>
            <a:r>
              <a:rPr lang="tr-TR" dirty="0"/>
              <a:t>Ekonometri Kulübü</a:t>
            </a:r>
          </a:p>
          <a:p>
            <a:pPr marL="285750" indent="-285750">
              <a:spcAft>
                <a:spcPts val="600"/>
              </a:spcAft>
              <a:buFont typeface="Wingdings" pitchFamily="2" charset="2"/>
              <a:buChar char="§"/>
            </a:pPr>
            <a:r>
              <a:rPr lang="tr-TR" dirty="0"/>
              <a:t>Uluslararası Ticaret ve Lojistik Kulübü</a:t>
            </a:r>
          </a:p>
          <a:p>
            <a:pPr marL="285750" indent="-285750">
              <a:spcAft>
                <a:spcPts val="600"/>
              </a:spcAft>
              <a:buFont typeface="Wingdings" pitchFamily="2" charset="2"/>
              <a:buChar char="§"/>
            </a:pPr>
            <a:r>
              <a:rPr lang="tr-TR" dirty="0"/>
              <a:t>Şehircilik Kulübü</a:t>
            </a:r>
          </a:p>
          <a:p>
            <a:pPr marL="285750" indent="-285750">
              <a:spcAft>
                <a:spcPts val="600"/>
              </a:spcAft>
              <a:buFont typeface="Wingdings" pitchFamily="2" charset="2"/>
              <a:buChar char="§"/>
            </a:pPr>
            <a:r>
              <a:rPr lang="tr-TR" dirty="0"/>
              <a:t>Kamu Yönetimi Kulübü</a:t>
            </a:r>
          </a:p>
          <a:p>
            <a:pPr marL="285750" indent="-285750">
              <a:spcAft>
                <a:spcPts val="600"/>
              </a:spcAft>
              <a:buFont typeface="Wingdings" pitchFamily="2" charset="2"/>
              <a:buChar char="§"/>
            </a:pPr>
            <a:r>
              <a:rPr lang="tr-TR" dirty="0"/>
              <a:t>Toplumsal Gelişim Ve Dönüşüm Kulübü</a:t>
            </a:r>
          </a:p>
          <a:p>
            <a:pPr marL="285750" indent="-285750">
              <a:spcAft>
                <a:spcPts val="600"/>
              </a:spcAft>
              <a:buFont typeface="Wingdings" pitchFamily="2" charset="2"/>
              <a:buChar char="§"/>
            </a:pPr>
            <a:r>
              <a:rPr lang="tr-TR" dirty="0"/>
              <a:t>Genç İdealistler Kulübü</a:t>
            </a:r>
          </a:p>
          <a:p>
            <a:pPr marL="285750" indent="-285750">
              <a:spcAft>
                <a:spcPts val="600"/>
              </a:spcAft>
              <a:buFont typeface="Wingdings" pitchFamily="2" charset="2"/>
              <a:buChar char="§"/>
            </a:pPr>
            <a:r>
              <a:rPr lang="tr-TR" dirty="0"/>
              <a:t>Ombudsmanlık Öğrenci Kulübü</a:t>
            </a:r>
          </a:p>
          <a:p>
            <a:pPr marL="285750" indent="-285750">
              <a:spcAft>
                <a:spcPts val="600"/>
              </a:spcAft>
              <a:buFont typeface="Wingdings" pitchFamily="2" charset="2"/>
              <a:buChar char="§"/>
            </a:pPr>
            <a:r>
              <a:rPr lang="tr-TR" dirty="0"/>
              <a:t>İktisadi ve İdari Bilimler Kariyer Kulübü</a:t>
            </a:r>
          </a:p>
          <a:p>
            <a:pPr marL="285750" indent="-285750">
              <a:spcAft>
                <a:spcPts val="600"/>
              </a:spcAft>
              <a:buFont typeface="Wingdings" pitchFamily="2" charset="2"/>
              <a:buChar char="§"/>
            </a:pPr>
            <a:r>
              <a:rPr lang="tr-TR" dirty="0" err="1"/>
              <a:t>İvesdt</a:t>
            </a:r>
            <a:r>
              <a:rPr lang="tr-TR" dirty="0"/>
              <a:t> </a:t>
            </a:r>
            <a:r>
              <a:rPr lang="tr-TR" dirty="0" err="1"/>
              <a:t>Kulubü</a:t>
            </a:r>
            <a:endParaRPr lang="tr-TR" dirty="0"/>
          </a:p>
          <a:p>
            <a:pPr marL="285750" indent="-285750">
              <a:spcAft>
                <a:spcPts val="600"/>
              </a:spcAft>
              <a:buFont typeface="Wingdings" pitchFamily="2" charset="2"/>
              <a:buChar char="§"/>
            </a:pPr>
            <a:r>
              <a:rPr lang="tr-TR" dirty="0"/>
              <a:t>Akademik Düşünce Ve Araştırma Kulübü </a:t>
            </a:r>
          </a:p>
          <a:p>
            <a:pPr marL="285750" indent="-285750">
              <a:spcAft>
                <a:spcPts val="600"/>
              </a:spcAft>
              <a:buFont typeface="Wingdings" pitchFamily="2" charset="2"/>
              <a:buChar char="§"/>
            </a:pPr>
            <a:endParaRPr lang="tr-TR" dirty="0"/>
          </a:p>
          <a:p>
            <a:pPr marL="285750" indent="-285750">
              <a:spcAft>
                <a:spcPts val="600"/>
              </a:spcAft>
              <a:buFont typeface="Wingdings" pitchFamily="2" charset="2"/>
              <a:buChar char="§"/>
            </a:pPr>
            <a:endParaRPr lang="tr-TR" dirty="0"/>
          </a:p>
          <a:p>
            <a:pPr marL="285750" indent="-285750">
              <a:spcAft>
                <a:spcPts val="600"/>
              </a:spcAft>
              <a:buFont typeface="Wingdings" pitchFamily="2" charset="2"/>
              <a:buChar char="§"/>
            </a:pPr>
            <a:endParaRPr lang="tr-TR" dirty="0"/>
          </a:p>
          <a:p>
            <a:pPr marL="285750" indent="-285750">
              <a:spcAft>
                <a:spcPts val="600"/>
              </a:spcAft>
              <a:buFont typeface="Wingdings" pitchFamily="2" charset="2"/>
              <a:buChar char="§"/>
            </a:pPr>
            <a:endParaRPr lang="en-US" dirty="0"/>
          </a:p>
        </p:txBody>
      </p:sp>
      <p:sp>
        <p:nvSpPr>
          <p:cNvPr id="5" name="TextBox 4">
            <a:extLst>
              <a:ext uri="{FF2B5EF4-FFF2-40B4-BE49-F238E27FC236}">
                <a16:creationId xmlns:a16="http://schemas.microsoft.com/office/drawing/2014/main" id="{B2AAE1B0-604B-925E-105F-CBA41C514A03}"/>
              </a:ext>
            </a:extLst>
          </p:cNvPr>
          <p:cNvSpPr txBox="1"/>
          <p:nvPr/>
        </p:nvSpPr>
        <p:spPr>
          <a:xfrm>
            <a:off x="5915269" y="5537169"/>
            <a:ext cx="6488956" cy="369332"/>
          </a:xfrm>
          <a:prstGeom prst="rect">
            <a:avLst/>
          </a:prstGeom>
          <a:noFill/>
        </p:spPr>
        <p:txBody>
          <a:bodyPr wrap="none" rtlCol="0">
            <a:spAutoFit/>
          </a:bodyPr>
          <a:lstStyle/>
          <a:p>
            <a:r>
              <a:rPr lang="tr-TR" dirty="0">
                <a:latin typeface="Helvetica Neue Medium" panose="02000503000000020004" pitchFamily="2" charset="0"/>
                <a:ea typeface="Helvetica Neue Medium" panose="02000503000000020004" pitchFamily="2" charset="0"/>
                <a:cs typeface="Helvetica Neue Medium" panose="02000503000000020004" pitchFamily="2" charset="0"/>
                <a:hlinkClick r:id="rId3"/>
              </a:rPr>
              <a:t>Üniversitemizde Faaliyet Gösteren Öğrenci Kulupleri Listesi</a:t>
            </a:r>
            <a:endParaRPr lang="tr-TR" dirty="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29345254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Öğretim Elemanlarıyla Yüz Yüze Görüşme</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5" name="TextBox 4">
            <a:extLst>
              <a:ext uri="{FF2B5EF4-FFF2-40B4-BE49-F238E27FC236}">
                <a16:creationId xmlns:a16="http://schemas.microsoft.com/office/drawing/2014/main" id="{A35D1DAB-B724-5356-4C4E-1A5EDC484921}"/>
              </a:ext>
            </a:extLst>
          </p:cNvPr>
          <p:cNvSpPr txBox="1"/>
          <p:nvPr/>
        </p:nvSpPr>
        <p:spPr>
          <a:xfrm>
            <a:off x="1844455" y="1746400"/>
            <a:ext cx="9174998" cy="4555093"/>
          </a:xfrm>
          <a:prstGeom prst="rect">
            <a:avLst/>
          </a:prstGeom>
          <a:noFill/>
        </p:spPr>
        <p:txBody>
          <a:bodyPr wrap="squar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Yüz yüze görüşme </a:t>
            </a:r>
            <a:r>
              <a:rPr lang="tr-TR" sz="1600" dirty="0">
                <a:solidFill>
                  <a:srgbClr val="404042"/>
                </a:solidFill>
                <a:latin typeface="Helvetica Neue Light" panose="02000403000000020004" pitchFamily="2" charset="0"/>
                <a:ea typeface="Helvetica Neue Light" panose="02000403000000020004" pitchFamily="2" charset="0"/>
              </a:rPr>
              <a:t>en etkili iletişim kanallarından birisidir. </a:t>
            </a:r>
          </a:p>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Öğretim elemanları</a:t>
            </a:r>
            <a:r>
              <a:rPr lang="tr-TR" sz="1600" dirty="0">
                <a:solidFill>
                  <a:srgbClr val="404042"/>
                </a:solidFill>
                <a:latin typeface="Helvetica Neue Light" panose="02000403000000020004" pitchFamily="2" charset="0"/>
                <a:ea typeface="Helvetica Neue Light" panose="02000403000000020004" pitchFamily="2" charset="0"/>
              </a:rPr>
              <a:t>nı akademik ve idari çalışmaları, yürüttüğü lisans ve lisansüstü dersleri ve birçok öğrenci ile muhatap olma zorunluluğu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yüz yüze iletişim kurma konusunda zora sokabilmektedir</a:t>
            </a:r>
            <a:r>
              <a:rPr lang="tr-TR" sz="1600" dirty="0">
                <a:solidFill>
                  <a:srgbClr val="404042"/>
                </a:solidFill>
                <a:latin typeface="Helvetica Neue Light" panose="02000403000000020004" pitchFamily="2" charset="0"/>
                <a:ea typeface="Helvetica Neue Light" panose="02000403000000020004" pitchFamily="2" charset="0"/>
              </a:rPr>
              <a:t>.</a:t>
            </a:r>
          </a:p>
          <a:p>
            <a:pPr>
              <a:spcAft>
                <a:spcPts val="600"/>
              </a:spcAft>
            </a:pPr>
            <a:endParaRPr lang="tr-TR" sz="1600" dirty="0">
              <a:solidFill>
                <a:srgbClr val="404042"/>
              </a:solidFill>
              <a:latin typeface="Helvetica Neue Light" panose="02000403000000020004" pitchFamily="2" charset="0"/>
              <a:ea typeface="Helvetica Neue Light" panose="02000403000000020004" pitchFamily="2" charset="0"/>
            </a:endParaRPr>
          </a:p>
          <a:p>
            <a:pPr>
              <a:spcAft>
                <a:spcPts val="600"/>
              </a:spcAft>
            </a:pPr>
            <a:r>
              <a:rPr lang="tr-TR" sz="1600" dirty="0">
                <a:solidFill>
                  <a:srgbClr val="404042"/>
                </a:solidFill>
                <a:latin typeface="Helvetica Neue Light" panose="02000403000000020004" pitchFamily="2" charset="0"/>
                <a:ea typeface="Helvetica Neue Light" panose="02000403000000020004" pitchFamily="2" charset="0"/>
              </a:rPr>
              <a:t>Bu yüzden yüz yüze görüşme konusunda öğretim elemanı tarafından belirlenen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kural ve planlamalara uymanız gerekmektedir.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Öncelikle görüşmelerinizi öğretim elemanının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ofis saatleri</a:t>
            </a:r>
            <a:r>
              <a:rPr lang="tr-TR" sz="1600" dirty="0">
                <a:solidFill>
                  <a:srgbClr val="404042"/>
                </a:solidFill>
                <a:latin typeface="Helvetica Neue Light" panose="02000403000000020004" pitchFamily="2" charset="0"/>
                <a:ea typeface="Helvetica Neue Light" panose="02000403000000020004" pitchFamily="2" charset="0"/>
              </a:rPr>
              <a:t>ne göre ayarlamalısınız.</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Görüşmeye gitmeden önce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e-posta ya da telefon aracılığıyla randevu </a:t>
            </a:r>
            <a:r>
              <a:rPr lang="tr-TR" sz="1600" dirty="0">
                <a:solidFill>
                  <a:srgbClr val="404042"/>
                </a:solidFill>
                <a:latin typeface="Helvetica Neue Light" panose="02000403000000020004" pitchFamily="2" charset="0"/>
                <a:ea typeface="Helvetica Neue Light" panose="02000403000000020004" pitchFamily="2" charset="0"/>
              </a:rPr>
              <a:t>almalısınız.</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Görüşmeye başlamadan önce mutlaka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kendinizi tanıtmalısınız.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Görüşme nedeninizi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anlaşılır ifadelerle, uzatmadan uygun bir üslupla dile getirmelisiniz. </a:t>
            </a:r>
          </a:p>
          <a:p>
            <a:pPr>
              <a:spcAft>
                <a:spcPts val="600"/>
              </a:spcAft>
            </a:pPr>
            <a:endParaRPr lang="tr-TR" sz="1600" dirty="0">
              <a:solidFill>
                <a:srgbClr val="404042"/>
              </a:solidFill>
              <a:latin typeface="Helvetica Neue Light" panose="02000403000000020004" pitchFamily="2" charset="0"/>
              <a:ea typeface="Helvetica Neue Light" panose="02000403000000020004" pitchFamily="2" charset="0"/>
            </a:endParaRPr>
          </a:p>
          <a:p>
            <a:pPr>
              <a:spcAft>
                <a:spcPts val="600"/>
              </a:spcAft>
            </a:pPr>
            <a:r>
              <a:rPr lang="tr-TR" sz="1600" dirty="0">
                <a:solidFill>
                  <a:srgbClr val="404042"/>
                </a:solidFill>
                <a:latin typeface="Helvetica Neue Light" panose="02000403000000020004" pitchFamily="2" charset="0"/>
                <a:ea typeface="Helvetica Neue Light" panose="02000403000000020004" pitchFamily="2" charset="0"/>
              </a:rPr>
              <a:t>Derste anlamadığınız yerleri veya ders ile ilgili tartışmaları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ders süresince </a:t>
            </a:r>
            <a:r>
              <a:rPr lang="tr-TR" sz="1600" dirty="0">
                <a:solidFill>
                  <a:srgbClr val="404042"/>
                </a:solidFill>
                <a:latin typeface="Helvetica Neue Light" panose="02000403000000020004" pitchFamily="2" charset="0"/>
                <a:ea typeface="Helvetica Neue Light" panose="02000403000000020004" pitchFamily="2" charset="0"/>
              </a:rPr>
              <a:t>sormanız/danışmanız dersteki etkileşimi güçlendireceği için tercih edilmelidir. </a:t>
            </a:r>
          </a:p>
          <a:p>
            <a:pPr>
              <a:spcAft>
                <a:spcPts val="600"/>
              </a:spcAft>
            </a:pPr>
            <a:r>
              <a:rPr lang="tr-TR" sz="1600" dirty="0">
                <a:solidFill>
                  <a:srgbClr val="404042"/>
                </a:solidFill>
                <a:latin typeface="Helvetica Neue Light" panose="02000403000000020004" pitchFamily="2" charset="0"/>
                <a:ea typeface="Helvetica Neue Light" panose="02000403000000020004" pitchFamily="2" charset="0"/>
              </a:rPr>
              <a:t>Öğretim elemanının birçok kişi ile görüşme planı olabileceğinden görüşmeyi,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belirlenen aralıkta bitirmeye özen göstermelisiniz.</a:t>
            </a:r>
          </a:p>
        </p:txBody>
      </p:sp>
    </p:spTree>
    <p:extLst>
      <p:ext uri="{BB962C8B-B14F-4D97-AF65-F5344CB8AC3E}">
        <p14:creationId xmlns:p14="http://schemas.microsoft.com/office/powerpoint/2010/main" val="8393387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Öğretim Elemanlarıyla E-Posta Yoluyla İletişim</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4" name="Online Media 3" descr="Nasıl Mail Yazılır? - Atatürk Üniversitesi">
            <a:hlinkClick r:id="" action="ppaction://media"/>
            <a:extLst>
              <a:ext uri="{FF2B5EF4-FFF2-40B4-BE49-F238E27FC236}">
                <a16:creationId xmlns:a16="http://schemas.microsoft.com/office/drawing/2014/main" id="{8AA402D8-732B-406B-B4BB-F2E44C763521}"/>
              </a:ext>
            </a:extLst>
          </p:cNvPr>
          <p:cNvPicPr>
            <a:picLocks noRot="1" noChangeAspect="1"/>
          </p:cNvPicPr>
          <p:nvPr>
            <a:videoFile r:link="rId1"/>
          </p:nvPr>
        </p:nvPicPr>
        <p:blipFill>
          <a:blip r:embed="rId4"/>
          <a:stretch>
            <a:fillRect/>
          </a:stretch>
        </p:blipFill>
        <p:spPr>
          <a:xfrm>
            <a:off x="1852491" y="2072347"/>
            <a:ext cx="5345757" cy="3020353"/>
          </a:xfrm>
          <a:prstGeom prst="rect">
            <a:avLst/>
          </a:prstGeom>
        </p:spPr>
      </p:pic>
      <p:pic>
        <p:nvPicPr>
          <p:cNvPr id="3" name="Picture 2">
            <a:extLst>
              <a:ext uri="{FF2B5EF4-FFF2-40B4-BE49-F238E27FC236}">
                <a16:creationId xmlns:a16="http://schemas.microsoft.com/office/drawing/2014/main" id="{DBDF8D5B-9A3B-9D6A-3121-2EB21399286F}"/>
              </a:ext>
            </a:extLst>
          </p:cNvPr>
          <p:cNvPicPr>
            <a:picLocks noChangeAspect="1"/>
          </p:cNvPicPr>
          <p:nvPr/>
        </p:nvPicPr>
        <p:blipFill>
          <a:blip r:embed="rId5"/>
          <a:stretch>
            <a:fillRect/>
          </a:stretch>
        </p:blipFill>
        <p:spPr>
          <a:xfrm>
            <a:off x="7410333" y="2072347"/>
            <a:ext cx="4246473" cy="3020354"/>
          </a:xfrm>
          <a:prstGeom prst="rect">
            <a:avLst/>
          </a:prstGeom>
        </p:spPr>
      </p:pic>
    </p:spTree>
    <p:extLst>
      <p:ext uri="{BB962C8B-B14F-4D97-AF65-F5344CB8AC3E}">
        <p14:creationId xmlns:p14="http://schemas.microsoft.com/office/powerpoint/2010/main" val="394944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7DA26C-68BF-604A-EA21-F90A79A20373}"/>
              </a:ext>
            </a:extLst>
          </p:cNvPr>
          <p:cNvPicPr>
            <a:picLocks noChangeAspect="1"/>
          </p:cNvPicPr>
          <p:nvPr/>
        </p:nvPicPr>
        <p:blipFill rotWithShape="1">
          <a:blip r:embed="rId3"/>
          <a:srcRect l="-1" r="297" b="653"/>
          <a:stretch/>
        </p:blipFill>
        <p:spPr>
          <a:xfrm>
            <a:off x="1542933" y="1621500"/>
            <a:ext cx="7177986" cy="4533748"/>
          </a:xfrm>
          <a:prstGeom prst="rect">
            <a:avLst/>
          </a:prstGeom>
        </p:spPr>
      </p:pic>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Üniversite Web Sayfası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6D6535B-1AE6-E9F0-AEFE-448DE4B730C0}"/>
              </a:ext>
            </a:extLst>
          </p:cNvPr>
          <p:cNvSpPr txBox="1"/>
          <p:nvPr/>
        </p:nvSpPr>
        <p:spPr>
          <a:xfrm>
            <a:off x="9505203" y="1621049"/>
            <a:ext cx="2154244" cy="661720"/>
          </a:xfrm>
          <a:prstGeom prst="rect">
            <a:avLst/>
          </a:prstGeom>
          <a:noFill/>
        </p:spPr>
        <p:txBody>
          <a:bodyPr wrap="square" rtlCol="0">
            <a:spAutoFit/>
          </a:bodyPr>
          <a:lstStyle/>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 Bilgi Sistemi</a:t>
            </a:r>
          </a:p>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(OBS)</a:t>
            </a:r>
          </a:p>
        </p:txBody>
      </p:sp>
      <p:sp>
        <p:nvSpPr>
          <p:cNvPr id="7" name="TextBox 6">
            <a:extLst>
              <a:ext uri="{FF2B5EF4-FFF2-40B4-BE49-F238E27FC236}">
                <a16:creationId xmlns:a16="http://schemas.microsoft.com/office/drawing/2014/main" id="{19F4AF15-9714-4FB8-A1CA-6AE26659ED61}"/>
              </a:ext>
            </a:extLst>
          </p:cNvPr>
          <p:cNvSpPr txBox="1"/>
          <p:nvPr/>
        </p:nvSpPr>
        <p:spPr>
          <a:xfrm>
            <a:off x="9785004" y="4639857"/>
            <a:ext cx="1694695" cy="338554"/>
          </a:xfrm>
          <a:prstGeom prst="rect">
            <a:avLst/>
          </a:prstGeom>
          <a:noFill/>
        </p:spPr>
        <p:txBody>
          <a:bodyPr wrap="non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Hızlı bağlantılar </a:t>
            </a:r>
          </a:p>
        </p:txBody>
      </p:sp>
      <p:sp>
        <p:nvSpPr>
          <p:cNvPr id="8" name="TextBox 7">
            <a:extLst>
              <a:ext uri="{FF2B5EF4-FFF2-40B4-BE49-F238E27FC236}">
                <a16:creationId xmlns:a16="http://schemas.microsoft.com/office/drawing/2014/main" id="{13F9223B-FE8E-13BF-B832-4B0F0F7B132A}"/>
              </a:ext>
            </a:extLst>
          </p:cNvPr>
          <p:cNvSpPr txBox="1"/>
          <p:nvPr/>
        </p:nvSpPr>
        <p:spPr>
          <a:xfrm>
            <a:off x="9785004" y="5876802"/>
            <a:ext cx="1694695" cy="830997"/>
          </a:xfrm>
          <a:prstGeom prst="rect">
            <a:avLst/>
          </a:prstGeom>
          <a:noFill/>
        </p:spPr>
        <p:txBody>
          <a:bodyPr wrap="square" rtlCol="0">
            <a:spAutoFit/>
          </a:bodyPr>
          <a:lstStyle/>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Son haberler, duyurular &amp; etkinlikler</a:t>
            </a:r>
          </a:p>
        </p:txBody>
      </p:sp>
      <p:cxnSp>
        <p:nvCxnSpPr>
          <p:cNvPr id="13" name="Straight Arrow Connector 12">
            <a:extLst>
              <a:ext uri="{FF2B5EF4-FFF2-40B4-BE49-F238E27FC236}">
                <a16:creationId xmlns:a16="http://schemas.microsoft.com/office/drawing/2014/main" id="{B6353D0F-3FDF-6CE4-2C36-CBB50A50902B}"/>
              </a:ext>
            </a:extLst>
          </p:cNvPr>
          <p:cNvCxnSpPr>
            <a:cxnSpLocks/>
          </p:cNvCxnSpPr>
          <p:nvPr/>
        </p:nvCxnSpPr>
        <p:spPr>
          <a:xfrm>
            <a:off x="5142397" y="6304816"/>
            <a:ext cx="4642607" cy="1454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C0452D8-E7B9-518C-6958-930AB2EA2250}"/>
              </a:ext>
            </a:extLst>
          </p:cNvPr>
          <p:cNvCxnSpPr>
            <a:cxnSpLocks/>
          </p:cNvCxnSpPr>
          <p:nvPr/>
        </p:nvCxnSpPr>
        <p:spPr>
          <a:xfrm flipV="1">
            <a:off x="5216499" y="4798312"/>
            <a:ext cx="4568505" cy="575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C3FDAF4-A97A-3C44-4BEF-CA324D735EFE}"/>
              </a:ext>
            </a:extLst>
          </p:cNvPr>
          <p:cNvCxnSpPr>
            <a:cxnSpLocks/>
            <a:stCxn id="38" idx="2"/>
          </p:cNvCxnSpPr>
          <p:nvPr/>
        </p:nvCxnSpPr>
        <p:spPr>
          <a:xfrm>
            <a:off x="5013762" y="1784130"/>
            <a:ext cx="449144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EB41A7C1-4A91-C6B2-B14E-46DF51568AD6}"/>
              </a:ext>
            </a:extLst>
          </p:cNvPr>
          <p:cNvSpPr/>
          <p:nvPr/>
        </p:nvSpPr>
        <p:spPr>
          <a:xfrm>
            <a:off x="2902281" y="4756719"/>
            <a:ext cx="4628436" cy="5817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77BC09A-19A6-6D48-00ED-6F83707180AA}"/>
              </a:ext>
            </a:extLst>
          </p:cNvPr>
          <p:cNvSpPr/>
          <p:nvPr/>
        </p:nvSpPr>
        <p:spPr>
          <a:xfrm>
            <a:off x="2619385" y="6263221"/>
            <a:ext cx="5025081" cy="5816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0ECF421-6DBA-BD85-963F-CCA847C5343B}"/>
              </a:ext>
            </a:extLst>
          </p:cNvPr>
          <p:cNvSpPr/>
          <p:nvPr/>
        </p:nvSpPr>
        <p:spPr>
          <a:xfrm>
            <a:off x="4885126" y="1609284"/>
            <a:ext cx="257271" cy="17484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7805C82D-6880-5083-1ED0-935FAD854DCA}"/>
              </a:ext>
            </a:extLst>
          </p:cNvPr>
          <p:cNvSpPr/>
          <p:nvPr/>
        </p:nvSpPr>
        <p:spPr>
          <a:xfrm>
            <a:off x="9624892" y="3290248"/>
            <a:ext cx="1914865" cy="51140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1B5B00B-4BB9-B39D-B9AA-FEFBFAD2D5DC}"/>
              </a:ext>
            </a:extLst>
          </p:cNvPr>
          <p:cNvSpPr txBox="1"/>
          <p:nvPr/>
        </p:nvSpPr>
        <p:spPr>
          <a:xfrm>
            <a:off x="9624892" y="3323784"/>
            <a:ext cx="1897810" cy="400110"/>
          </a:xfrm>
          <a:prstGeom prst="rect">
            <a:avLst/>
          </a:prstGeom>
          <a:noFill/>
        </p:spPr>
        <p:txBody>
          <a:bodyPr wrap="square" rtlCol="0">
            <a:spAutoFit/>
          </a:bodyPr>
          <a:lstStyle/>
          <a:p>
            <a:pPr algn="ctr"/>
            <a:r>
              <a:rPr lang="tr-TR" sz="2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extLst>
                    <a:ext uri="{A12FA001-AC4F-418D-AE19-62706E023703}">
                      <ahyp:hlinkClr xmlns:ahyp="http://schemas.microsoft.com/office/drawing/2018/hyperlinkcolor" val="tx"/>
                    </a:ext>
                  </a:extLst>
                </a:hlinkClick>
              </a:rPr>
              <a:t>atauni.edu.tr</a:t>
            </a:r>
            <a:endParaRPr lang="en-US" sz="2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329517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32" grpId="0" animBg="1"/>
      <p:bldP spid="33" grpId="0" animBg="1"/>
      <p:bldP spid="38" grpId="0" animBg="1"/>
      <p:bldP spid="26" grpId="0" animBg="1"/>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9C9531-D743-54B1-8C95-4E307B094F5C}"/>
              </a:ext>
            </a:extLst>
          </p:cNvPr>
          <p:cNvPicPr>
            <a:picLocks noChangeAspect="1"/>
          </p:cNvPicPr>
          <p:nvPr/>
        </p:nvPicPr>
        <p:blipFill rotWithShape="1">
          <a:blip r:embed="rId3"/>
          <a:srcRect l="1" r="694" b="51109"/>
          <a:stretch/>
        </p:blipFill>
        <p:spPr>
          <a:xfrm>
            <a:off x="1542933" y="1621499"/>
            <a:ext cx="7718456" cy="2408743"/>
          </a:xfrm>
          <a:prstGeom prst="rect">
            <a:avLst/>
          </a:prstGeom>
        </p:spPr>
      </p:pic>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Üniversite Web Sayfası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6D6535B-1AE6-E9F0-AEFE-448DE4B730C0}"/>
              </a:ext>
            </a:extLst>
          </p:cNvPr>
          <p:cNvSpPr txBox="1"/>
          <p:nvPr/>
        </p:nvSpPr>
        <p:spPr>
          <a:xfrm>
            <a:off x="5542838" y="4412665"/>
            <a:ext cx="5128327" cy="1954381"/>
          </a:xfrm>
          <a:prstGeom prst="rect">
            <a:avLst/>
          </a:prstGeom>
          <a:noFill/>
        </p:spPr>
        <p:txBody>
          <a:bodyPr wrap="non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sekmesi altında;</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Genel &amp; akademik bilgiler,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Rehberler,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Yazılım ve kablosuz ağ hizmetleri,</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Kampüste yaşam,</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Sıkça sorulan sorular ve daha fazlasına ulaşabilirsiniz.</a:t>
            </a:r>
          </a:p>
        </p:txBody>
      </p:sp>
      <p:cxnSp>
        <p:nvCxnSpPr>
          <p:cNvPr id="16" name="Straight Arrow Connector 15">
            <a:extLst>
              <a:ext uri="{FF2B5EF4-FFF2-40B4-BE49-F238E27FC236}">
                <a16:creationId xmlns:a16="http://schemas.microsoft.com/office/drawing/2014/main" id="{3C3FDAF4-A97A-3C44-4BEF-CA324D735EFE}"/>
              </a:ext>
            </a:extLst>
          </p:cNvPr>
          <p:cNvCxnSpPr>
            <a:cxnSpLocks/>
          </p:cNvCxnSpPr>
          <p:nvPr/>
        </p:nvCxnSpPr>
        <p:spPr>
          <a:xfrm>
            <a:off x="5404446" y="2136951"/>
            <a:ext cx="0" cy="247060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76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Öğrenci İşleri Daire Başkanlığı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3" name="Picture 2">
            <a:extLst>
              <a:ext uri="{FF2B5EF4-FFF2-40B4-BE49-F238E27FC236}">
                <a16:creationId xmlns:a16="http://schemas.microsoft.com/office/drawing/2014/main" id="{C8111CB6-1521-52C4-D446-7C3326231D56}"/>
              </a:ext>
            </a:extLst>
          </p:cNvPr>
          <p:cNvPicPr>
            <a:picLocks noChangeAspect="1"/>
          </p:cNvPicPr>
          <p:nvPr/>
        </p:nvPicPr>
        <p:blipFill rotWithShape="1">
          <a:blip r:embed="rId3"/>
          <a:srcRect l="7417" r="7677" b="38530"/>
          <a:stretch/>
        </p:blipFill>
        <p:spPr>
          <a:xfrm>
            <a:off x="1542934" y="1621499"/>
            <a:ext cx="8380788" cy="3846027"/>
          </a:xfrm>
          <a:prstGeom prst="rect">
            <a:avLst/>
          </a:prstGeom>
        </p:spPr>
      </p:pic>
      <p:sp>
        <p:nvSpPr>
          <p:cNvPr id="14" name="TextBox 13">
            <a:extLst>
              <a:ext uri="{FF2B5EF4-FFF2-40B4-BE49-F238E27FC236}">
                <a16:creationId xmlns:a16="http://schemas.microsoft.com/office/drawing/2014/main" id="{7ADC07BB-9178-18E9-5B2A-EF4D7AF9A844}"/>
              </a:ext>
            </a:extLst>
          </p:cNvPr>
          <p:cNvSpPr txBox="1"/>
          <p:nvPr/>
        </p:nvSpPr>
        <p:spPr>
          <a:xfrm>
            <a:off x="1744562" y="5765379"/>
            <a:ext cx="5287986" cy="338554"/>
          </a:xfrm>
          <a:prstGeom prst="rect">
            <a:avLst/>
          </a:prstGeom>
          <a:noFill/>
        </p:spPr>
        <p:txBody>
          <a:bodyPr wrap="none" rtlCol="0">
            <a:spAutoFit/>
          </a:bodyPr>
          <a:lstStyle/>
          <a:p>
            <a:pPr>
              <a:spcAft>
                <a:spcPts val="600"/>
              </a:spcAft>
            </a:pPr>
            <a:r>
              <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birimler.atauni.edu.tr/</a:t>
            </a:r>
            <a:r>
              <a:rPr lang="tr-TR" sz="1600" dirty="0" err="1">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ogrenci</a:t>
            </a:r>
            <a:r>
              <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-isleri-daire-</a:t>
            </a:r>
            <a:r>
              <a:rPr lang="tr-TR" sz="1600" dirty="0" err="1">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baskanligi</a:t>
            </a:r>
            <a:r>
              <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a:t>
            </a:r>
            <a:endPar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6373576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Öğrenci İşleri Daire Başkanlığı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3" name="Picture 2">
            <a:extLst>
              <a:ext uri="{FF2B5EF4-FFF2-40B4-BE49-F238E27FC236}">
                <a16:creationId xmlns:a16="http://schemas.microsoft.com/office/drawing/2014/main" id="{C8111CB6-1521-52C4-D446-7C3326231D56}"/>
              </a:ext>
            </a:extLst>
          </p:cNvPr>
          <p:cNvPicPr>
            <a:picLocks noChangeAspect="1"/>
          </p:cNvPicPr>
          <p:nvPr/>
        </p:nvPicPr>
        <p:blipFill rotWithShape="1">
          <a:blip r:embed="rId3"/>
          <a:srcRect l="7417" r="7677" b="83318"/>
          <a:stretch/>
        </p:blipFill>
        <p:spPr>
          <a:xfrm>
            <a:off x="1542934" y="1621499"/>
            <a:ext cx="8380788" cy="1043729"/>
          </a:xfrm>
          <a:prstGeom prst="rect">
            <a:avLst/>
          </a:prstGeom>
        </p:spPr>
      </p:pic>
      <p:sp>
        <p:nvSpPr>
          <p:cNvPr id="2" name="TextBox 1">
            <a:extLst>
              <a:ext uri="{FF2B5EF4-FFF2-40B4-BE49-F238E27FC236}">
                <a16:creationId xmlns:a16="http://schemas.microsoft.com/office/drawing/2014/main" id="{CE7DCE06-43E4-5292-763A-3D4B957E04AF}"/>
              </a:ext>
            </a:extLst>
          </p:cNvPr>
          <p:cNvSpPr txBox="1"/>
          <p:nvPr/>
        </p:nvSpPr>
        <p:spPr>
          <a:xfrm>
            <a:off x="2707917" y="3075865"/>
            <a:ext cx="2761782" cy="338554"/>
          </a:xfrm>
          <a:prstGeom prst="rect">
            <a:avLst/>
          </a:prstGeom>
          <a:noFill/>
        </p:spPr>
        <p:txBody>
          <a:bodyPr wrap="none" rtlCol="0">
            <a:spAutoFit/>
          </a:bodyPr>
          <a:lstStyle/>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Eğitim-Öğretim mevzuatları</a:t>
            </a:r>
          </a:p>
        </p:txBody>
      </p:sp>
      <p:sp>
        <p:nvSpPr>
          <p:cNvPr id="5" name="TextBox 4">
            <a:extLst>
              <a:ext uri="{FF2B5EF4-FFF2-40B4-BE49-F238E27FC236}">
                <a16:creationId xmlns:a16="http://schemas.microsoft.com/office/drawing/2014/main" id="{B260A924-BEB1-1EFE-C8C1-BC34E998B6F5}"/>
              </a:ext>
            </a:extLst>
          </p:cNvPr>
          <p:cNvSpPr txBox="1"/>
          <p:nvPr/>
        </p:nvSpPr>
        <p:spPr>
          <a:xfrm>
            <a:off x="3577091" y="3441003"/>
            <a:ext cx="2563843" cy="338554"/>
          </a:xfrm>
          <a:prstGeom prst="rect">
            <a:avLst/>
          </a:prstGeom>
          <a:noFill/>
        </p:spPr>
        <p:txBody>
          <a:bodyPr wrap="none" rtlCol="0">
            <a:spAutoFit/>
          </a:bodyPr>
          <a:lstStyle/>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Güncel Akademik Takvim</a:t>
            </a:r>
          </a:p>
        </p:txBody>
      </p:sp>
      <p:sp>
        <p:nvSpPr>
          <p:cNvPr id="6" name="TextBox 5">
            <a:extLst>
              <a:ext uri="{FF2B5EF4-FFF2-40B4-BE49-F238E27FC236}">
                <a16:creationId xmlns:a16="http://schemas.microsoft.com/office/drawing/2014/main" id="{0295AAE3-6CA8-AF87-4DDA-9E699AE72EA9}"/>
              </a:ext>
            </a:extLst>
          </p:cNvPr>
          <p:cNvSpPr txBox="1"/>
          <p:nvPr/>
        </p:nvSpPr>
        <p:spPr>
          <a:xfrm>
            <a:off x="4074507" y="3772176"/>
            <a:ext cx="3275833" cy="338554"/>
          </a:xfrm>
          <a:prstGeom prst="rect">
            <a:avLst/>
          </a:prstGeom>
          <a:noFill/>
        </p:spPr>
        <p:txBody>
          <a:bodyPr wrap="none" rtlCol="0">
            <a:spAutoFit/>
          </a:bodyPr>
          <a:lstStyle/>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Katkı Payları &amp; Öğrenim Ücretleri</a:t>
            </a:r>
          </a:p>
        </p:txBody>
      </p:sp>
      <p:sp>
        <p:nvSpPr>
          <p:cNvPr id="7" name="TextBox 6">
            <a:extLst>
              <a:ext uri="{FF2B5EF4-FFF2-40B4-BE49-F238E27FC236}">
                <a16:creationId xmlns:a16="http://schemas.microsoft.com/office/drawing/2014/main" id="{32D4994E-7509-98CD-4E5E-ED16AED990EA}"/>
              </a:ext>
            </a:extLst>
          </p:cNvPr>
          <p:cNvSpPr txBox="1"/>
          <p:nvPr/>
        </p:nvSpPr>
        <p:spPr>
          <a:xfrm>
            <a:off x="4616666" y="4132469"/>
            <a:ext cx="5431235" cy="338554"/>
          </a:xfrm>
          <a:prstGeom prst="rect">
            <a:avLst/>
          </a:prstGeom>
          <a:noFill/>
        </p:spPr>
        <p:txBody>
          <a:bodyPr wrap="squar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Ders Kayıtları &amp; Üniversite Seçmeli Ders (USD) Listesi </a:t>
            </a:r>
          </a:p>
        </p:txBody>
      </p:sp>
      <p:sp>
        <p:nvSpPr>
          <p:cNvPr id="8" name="TextBox 7">
            <a:extLst>
              <a:ext uri="{FF2B5EF4-FFF2-40B4-BE49-F238E27FC236}">
                <a16:creationId xmlns:a16="http://schemas.microsoft.com/office/drawing/2014/main" id="{2EF96B3F-ABDC-F5B0-3101-88600E17747E}"/>
              </a:ext>
            </a:extLst>
          </p:cNvPr>
          <p:cNvSpPr txBox="1"/>
          <p:nvPr/>
        </p:nvSpPr>
        <p:spPr>
          <a:xfrm>
            <a:off x="5469699" y="4510452"/>
            <a:ext cx="3725168" cy="338554"/>
          </a:xfrm>
          <a:prstGeom prst="rect">
            <a:avLst/>
          </a:prstGeom>
          <a:noFill/>
        </p:spPr>
        <p:txBody>
          <a:bodyPr wrap="squar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Faydalı Rehberler</a:t>
            </a:r>
          </a:p>
        </p:txBody>
      </p:sp>
      <p:sp>
        <p:nvSpPr>
          <p:cNvPr id="9" name="TextBox 8">
            <a:extLst>
              <a:ext uri="{FF2B5EF4-FFF2-40B4-BE49-F238E27FC236}">
                <a16:creationId xmlns:a16="http://schemas.microsoft.com/office/drawing/2014/main" id="{90DA1BEF-9ED1-B68F-9C29-8A74BCEC4861}"/>
              </a:ext>
            </a:extLst>
          </p:cNvPr>
          <p:cNvSpPr txBox="1"/>
          <p:nvPr/>
        </p:nvSpPr>
        <p:spPr>
          <a:xfrm>
            <a:off x="5995724" y="4980398"/>
            <a:ext cx="3725168" cy="338554"/>
          </a:xfrm>
          <a:prstGeom prst="rect">
            <a:avLst/>
          </a:prstGeom>
          <a:noFill/>
        </p:spPr>
        <p:txBody>
          <a:bodyPr wrap="squar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Burs Olanakları</a:t>
            </a:r>
          </a:p>
        </p:txBody>
      </p:sp>
      <p:sp>
        <p:nvSpPr>
          <p:cNvPr id="10" name="Rectangle 9">
            <a:extLst>
              <a:ext uri="{FF2B5EF4-FFF2-40B4-BE49-F238E27FC236}">
                <a16:creationId xmlns:a16="http://schemas.microsoft.com/office/drawing/2014/main" id="{743D5CEB-722A-5D7C-F3C6-BC5792ADE789}"/>
              </a:ext>
            </a:extLst>
          </p:cNvPr>
          <p:cNvSpPr/>
          <p:nvPr/>
        </p:nvSpPr>
        <p:spPr>
          <a:xfrm flipV="1">
            <a:off x="2513381" y="2547965"/>
            <a:ext cx="378670" cy="6055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75CFDABC-40C9-8465-98A4-419FA1AC21A3}"/>
              </a:ext>
            </a:extLst>
          </p:cNvPr>
          <p:cNvCxnSpPr>
            <a:cxnSpLocks/>
          </p:cNvCxnSpPr>
          <p:nvPr/>
        </p:nvCxnSpPr>
        <p:spPr>
          <a:xfrm>
            <a:off x="2881755" y="2608519"/>
            <a:ext cx="0" cy="45681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921E191-CBB4-575C-C0E8-FE0C25FC9FBC}"/>
              </a:ext>
            </a:extLst>
          </p:cNvPr>
          <p:cNvSpPr/>
          <p:nvPr/>
        </p:nvSpPr>
        <p:spPr>
          <a:xfrm flipV="1">
            <a:off x="3032127" y="2539721"/>
            <a:ext cx="738060" cy="7221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A5FDA261-1B80-15A9-771D-9B255F2410C3}"/>
              </a:ext>
            </a:extLst>
          </p:cNvPr>
          <p:cNvCxnSpPr>
            <a:cxnSpLocks/>
          </p:cNvCxnSpPr>
          <p:nvPr/>
        </p:nvCxnSpPr>
        <p:spPr>
          <a:xfrm>
            <a:off x="3760139" y="2573576"/>
            <a:ext cx="0" cy="85542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135469A-1CE5-41E0-0BD9-57D13AC532D1}"/>
              </a:ext>
            </a:extLst>
          </p:cNvPr>
          <p:cNvSpPr/>
          <p:nvPr/>
        </p:nvSpPr>
        <p:spPr>
          <a:xfrm flipV="1">
            <a:off x="3882223" y="2548302"/>
            <a:ext cx="384569" cy="5638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523760D8-75D7-BF93-0E89-FF35A2CC2404}"/>
              </a:ext>
            </a:extLst>
          </p:cNvPr>
          <p:cNvCxnSpPr>
            <a:cxnSpLocks/>
          </p:cNvCxnSpPr>
          <p:nvPr/>
        </p:nvCxnSpPr>
        <p:spPr>
          <a:xfrm>
            <a:off x="4255970" y="2545132"/>
            <a:ext cx="0" cy="121230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1815BD7-946C-A118-15F6-0555B53AFA66}"/>
              </a:ext>
            </a:extLst>
          </p:cNvPr>
          <p:cNvSpPr/>
          <p:nvPr/>
        </p:nvSpPr>
        <p:spPr>
          <a:xfrm flipV="1">
            <a:off x="4377646" y="2551383"/>
            <a:ext cx="400393" cy="6055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CAE3F0E0-74A7-B53E-B27A-62DE0D9E05E1}"/>
              </a:ext>
            </a:extLst>
          </p:cNvPr>
          <p:cNvCxnSpPr>
            <a:cxnSpLocks/>
          </p:cNvCxnSpPr>
          <p:nvPr/>
        </p:nvCxnSpPr>
        <p:spPr>
          <a:xfrm>
            <a:off x="4767217" y="2551383"/>
            <a:ext cx="0" cy="158856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0519EE57-B605-B1E1-648B-39F0439A7BA0}"/>
              </a:ext>
            </a:extLst>
          </p:cNvPr>
          <p:cNvSpPr/>
          <p:nvPr/>
        </p:nvSpPr>
        <p:spPr>
          <a:xfrm flipV="1">
            <a:off x="4915268" y="2543299"/>
            <a:ext cx="705714" cy="6055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3BE2D06A-A3FC-5F23-5A63-BAC64D271819}"/>
              </a:ext>
            </a:extLst>
          </p:cNvPr>
          <p:cNvCxnSpPr>
            <a:cxnSpLocks/>
          </p:cNvCxnSpPr>
          <p:nvPr/>
        </p:nvCxnSpPr>
        <p:spPr>
          <a:xfrm>
            <a:off x="5610160" y="2539721"/>
            <a:ext cx="0" cy="197278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57C82DDE-34DF-A481-0618-98012D005B4A}"/>
              </a:ext>
            </a:extLst>
          </p:cNvPr>
          <p:cNvSpPr/>
          <p:nvPr/>
        </p:nvSpPr>
        <p:spPr>
          <a:xfrm flipV="1">
            <a:off x="5777549" y="2543299"/>
            <a:ext cx="382241" cy="6055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2E2BC298-A3D3-1FBC-25C9-9844C7673135}"/>
              </a:ext>
            </a:extLst>
          </p:cNvPr>
          <p:cNvCxnSpPr>
            <a:cxnSpLocks/>
          </p:cNvCxnSpPr>
          <p:nvPr/>
        </p:nvCxnSpPr>
        <p:spPr>
          <a:xfrm>
            <a:off x="6148968" y="2543299"/>
            <a:ext cx="0" cy="243889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308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1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3"/>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2"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5"/>
                                        </p:tgtEl>
                                        <p:attrNameLst>
                                          <p:attrName>style.visibility</p:attrName>
                                        </p:attrNameLst>
                                      </p:cBhvr>
                                      <p:to>
                                        <p:strVal val="hidden"/>
                                      </p:to>
                                    </p:set>
                                  </p:childTnLst>
                                </p:cTn>
                              </p:par>
                              <p:par>
                                <p:cTn id="45" presetID="1" presetClass="exit" presetSubtype="0" fill="hold" grpId="2" nodeType="withEffect">
                                  <p:stCondLst>
                                    <p:cond delay="0"/>
                                  </p:stCondLst>
                                  <p:childTnLst>
                                    <p:set>
                                      <p:cBhvr>
                                        <p:cTn id="46" dur="1" fill="hold">
                                          <p:stCondLst>
                                            <p:cond delay="0"/>
                                          </p:stCondLst>
                                        </p:cTn>
                                        <p:tgtEl>
                                          <p:spTgt spid="6"/>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6"/>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7"/>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7"/>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18"/>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19"/>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8"/>
                                        </p:tgtEl>
                                        <p:attrNameLst>
                                          <p:attrName>style.visibility</p:attrName>
                                        </p:attrNameLst>
                                      </p:cBhvr>
                                      <p:to>
                                        <p:strVal val="hidden"/>
                                      </p:to>
                                    </p:set>
                                  </p:childTnLst>
                                </p:cTn>
                              </p:par>
                              <p:par>
                                <p:cTn id="75" presetID="1" presetClass="entr" presetSubtype="0"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P spid="6" grpId="0"/>
      <p:bldP spid="6" grpId="2"/>
      <p:bldP spid="7" grpId="0"/>
      <p:bldP spid="7" grpId="1"/>
      <p:bldP spid="8" grpId="0"/>
      <p:bldP spid="8" grpId="1"/>
      <p:bldP spid="9" grpId="0"/>
      <p:bldP spid="10" grpId="0" animBg="1"/>
      <p:bldP spid="10" grpId="1" animBg="1"/>
      <p:bldP spid="12" grpId="0" animBg="1"/>
      <p:bldP spid="12" grpId="1" animBg="1"/>
      <p:bldP spid="14" grpId="0" animBg="1"/>
      <p:bldP spid="14" grpId="2" animBg="1"/>
      <p:bldP spid="16" grpId="0" animBg="1"/>
      <p:bldP spid="16" grpId="1" animBg="1"/>
      <p:bldP spid="18" grpId="0" animBg="1"/>
      <p:bldP spid="18" grpId="1" animBg="1"/>
      <p:bldP spid="2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Öğrenci Dekanlığı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7" name="Picture 6">
            <a:extLst>
              <a:ext uri="{FF2B5EF4-FFF2-40B4-BE49-F238E27FC236}">
                <a16:creationId xmlns:a16="http://schemas.microsoft.com/office/drawing/2014/main" id="{543C9B25-3C54-7863-65E1-61CDFA95F2E4}"/>
              </a:ext>
            </a:extLst>
          </p:cNvPr>
          <p:cNvPicPr>
            <a:picLocks noChangeAspect="1"/>
          </p:cNvPicPr>
          <p:nvPr/>
        </p:nvPicPr>
        <p:blipFill rotWithShape="1">
          <a:blip r:embed="rId3"/>
          <a:srcRect l="7485" t="733" r="8525" b="82407"/>
          <a:stretch/>
        </p:blipFill>
        <p:spPr>
          <a:xfrm>
            <a:off x="1542933" y="1621501"/>
            <a:ext cx="7863840" cy="1000581"/>
          </a:xfrm>
          <a:prstGeom prst="rect">
            <a:avLst/>
          </a:prstGeom>
        </p:spPr>
      </p:pic>
      <p:sp>
        <p:nvSpPr>
          <p:cNvPr id="2" name="TextBox 1">
            <a:extLst>
              <a:ext uri="{FF2B5EF4-FFF2-40B4-BE49-F238E27FC236}">
                <a16:creationId xmlns:a16="http://schemas.microsoft.com/office/drawing/2014/main" id="{A5F58DF9-BFF6-0C0F-BB4A-E15B3254121B}"/>
              </a:ext>
            </a:extLst>
          </p:cNvPr>
          <p:cNvSpPr txBox="1"/>
          <p:nvPr/>
        </p:nvSpPr>
        <p:spPr>
          <a:xfrm>
            <a:off x="1792525" y="5903924"/>
            <a:ext cx="3908314" cy="338554"/>
          </a:xfrm>
          <a:prstGeom prst="rect">
            <a:avLst/>
          </a:prstGeom>
          <a:noFill/>
        </p:spPr>
        <p:txBody>
          <a:bodyPr wrap="none" rtlCol="0">
            <a:spAutoFit/>
          </a:bodyPr>
          <a:lstStyle/>
          <a:p>
            <a:pPr>
              <a:spcAft>
                <a:spcPts val="600"/>
              </a:spcAft>
            </a:pPr>
            <a:r>
              <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birimler.atauni.edu.tr/</a:t>
            </a:r>
            <a:r>
              <a:rPr lang="tr-TR" sz="1600" dirty="0" err="1">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ogrenci-dekanligi</a:t>
            </a:r>
            <a:r>
              <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a:t>
            </a:r>
            <a:endPar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5" name="Picture 4">
            <a:extLst>
              <a:ext uri="{FF2B5EF4-FFF2-40B4-BE49-F238E27FC236}">
                <a16:creationId xmlns:a16="http://schemas.microsoft.com/office/drawing/2014/main" id="{B9139ADF-94C1-18BC-3D67-686C71B5EE64}"/>
              </a:ext>
            </a:extLst>
          </p:cNvPr>
          <p:cNvPicPr>
            <a:picLocks noChangeAspect="1"/>
          </p:cNvPicPr>
          <p:nvPr/>
        </p:nvPicPr>
        <p:blipFill rotWithShape="1">
          <a:blip r:embed="rId5"/>
          <a:srcRect b="20227"/>
          <a:stretch/>
        </p:blipFill>
        <p:spPr>
          <a:xfrm>
            <a:off x="2385961" y="2839978"/>
            <a:ext cx="6177784" cy="28460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30087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Öğrenci Dekanlığı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5E1A6FD8-7E92-815E-5CD2-13F2F2D8646C}"/>
              </a:ext>
            </a:extLst>
          </p:cNvPr>
          <p:cNvSpPr txBox="1"/>
          <p:nvPr/>
        </p:nvSpPr>
        <p:spPr>
          <a:xfrm>
            <a:off x="1592006" y="2972933"/>
            <a:ext cx="7814768" cy="2486171"/>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Öğrenci Dekanlığı,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öğrencilerin karşılaşacakları </a:t>
            </a:r>
            <a:r>
              <a:rPr lang="tr-TR" sz="1600" dirty="0">
                <a:solidFill>
                  <a:srgbClr val="404042"/>
                </a:solidFill>
                <a:latin typeface="Helvetica Neue Light" panose="02000403000000020004" pitchFamily="2" charset="0"/>
                <a:ea typeface="Helvetica Neue Light" panose="02000403000000020004" pitchFamily="2" charset="0"/>
              </a:rPr>
              <a:t>barınma, yemek, ulaşım ve sağlık gibi temel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sorunları tespitinde ve çözüme kavuşturulmasına katkı sağlamak</a:t>
            </a:r>
            <a:r>
              <a:rPr lang="tr-TR" sz="1600" dirty="0">
                <a:solidFill>
                  <a:srgbClr val="404042"/>
                </a:solidFill>
                <a:latin typeface="Helvetica Neue Light" panose="02000403000000020004" pitchFamily="2" charset="0"/>
                <a:ea typeface="Helvetica Neue Light" panose="02000403000000020004" pitchFamily="2" charset="0"/>
              </a:rPr>
              <a:t>, kültür-sanat-sportif faaliyetlere katkı sağlamak ve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kampüs hayatına uyumlarını kolaylaştırıcı faaliyetler </a:t>
            </a:r>
            <a:r>
              <a:rPr lang="tr-TR" sz="1600" dirty="0">
                <a:solidFill>
                  <a:srgbClr val="404042"/>
                </a:solidFill>
                <a:latin typeface="Helvetica Neue Light" panose="02000403000000020004" pitchFamily="2" charset="0"/>
                <a:ea typeface="Helvetica Neue Light" panose="02000403000000020004" pitchFamily="2" charset="0"/>
              </a:rPr>
              <a:t>sunmaktadır.</a:t>
            </a:r>
          </a:p>
          <a:p>
            <a:pPr marL="285750" indent="-285750">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Öğrencilerin</a:t>
            </a:r>
            <a:r>
              <a:rPr lang="tr-TR" sz="1600" dirty="0">
                <a:solidFill>
                  <a:srgbClr val="404042"/>
                </a:solidFill>
                <a:latin typeface="Helvetica Neue Light" panose="02000403000000020004" pitchFamily="2" charset="0"/>
                <a:ea typeface="Helvetica Neue Light" panose="02000403000000020004" pitchFamily="2" charset="0"/>
              </a:rPr>
              <a:t> üniversitedeki akademik ve yaşam kalitesi ile ilgili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önerilerini, soru ve sorunlarını paylaşabilecekleri</a:t>
            </a:r>
            <a:r>
              <a:rPr lang="tr-TR" sz="1600" dirty="0">
                <a:solidFill>
                  <a:srgbClr val="404042"/>
                </a:solidFill>
                <a:latin typeface="Helvetica Neue Light" panose="02000403000000020004" pitchFamily="2" charset="0"/>
                <a:ea typeface="Helvetica Neue Light" panose="02000403000000020004" pitchFamily="2" charset="0"/>
              </a:rPr>
              <a:t> çözüm odaklı bir birimdir.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Öğrencilerin ihtiyaç duydukları anlarda, genel veya bireysel akademik veya idari sorunlarını, her konudaki dilek, istek ve önerilerini,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 yönetimine aktarmada köprü vazifesi </a:t>
            </a:r>
            <a:r>
              <a:rPr lang="tr-TR" sz="1600" dirty="0">
                <a:solidFill>
                  <a:srgbClr val="404042"/>
                </a:solidFill>
                <a:latin typeface="Helvetica Neue Light" panose="02000403000000020004" pitchFamily="2" charset="0"/>
                <a:ea typeface="Helvetica Neue Light" panose="02000403000000020004" pitchFamily="2" charset="0"/>
              </a:rPr>
              <a:t>görür.</a:t>
            </a:r>
          </a:p>
        </p:txBody>
      </p:sp>
      <p:pic>
        <p:nvPicPr>
          <p:cNvPr id="7" name="Picture 6">
            <a:extLst>
              <a:ext uri="{FF2B5EF4-FFF2-40B4-BE49-F238E27FC236}">
                <a16:creationId xmlns:a16="http://schemas.microsoft.com/office/drawing/2014/main" id="{543C9B25-3C54-7863-65E1-61CDFA95F2E4}"/>
              </a:ext>
            </a:extLst>
          </p:cNvPr>
          <p:cNvPicPr>
            <a:picLocks noChangeAspect="1"/>
          </p:cNvPicPr>
          <p:nvPr/>
        </p:nvPicPr>
        <p:blipFill rotWithShape="1">
          <a:blip r:embed="rId3"/>
          <a:srcRect l="7485" t="733" r="8525" b="82685"/>
          <a:stretch/>
        </p:blipFill>
        <p:spPr>
          <a:xfrm>
            <a:off x="1542933" y="1621502"/>
            <a:ext cx="7863840" cy="984117"/>
          </a:xfrm>
          <a:prstGeom prst="rect">
            <a:avLst/>
          </a:prstGeom>
        </p:spPr>
      </p:pic>
    </p:spTree>
    <p:extLst>
      <p:ext uri="{BB962C8B-B14F-4D97-AF65-F5344CB8AC3E}">
        <p14:creationId xmlns:p14="http://schemas.microsoft.com/office/powerpoint/2010/main" val="31304893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Oryantasyon Açık Dersi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6" name="Picture 5">
            <a:extLst>
              <a:ext uri="{FF2B5EF4-FFF2-40B4-BE49-F238E27FC236}">
                <a16:creationId xmlns:a16="http://schemas.microsoft.com/office/drawing/2014/main" id="{DB1AEFAD-BEBA-06E1-853A-A5AA5793EA19}"/>
              </a:ext>
            </a:extLst>
          </p:cNvPr>
          <p:cNvPicPr>
            <a:picLocks noChangeAspect="1"/>
          </p:cNvPicPr>
          <p:nvPr/>
        </p:nvPicPr>
        <p:blipFill rotWithShape="1">
          <a:blip r:embed="rId3"/>
          <a:srcRect t="38699"/>
          <a:stretch/>
        </p:blipFill>
        <p:spPr>
          <a:xfrm>
            <a:off x="1659891" y="3056861"/>
            <a:ext cx="6129942" cy="3046228"/>
          </a:xfrm>
          <a:prstGeom prst="rect">
            <a:avLst/>
          </a:prstGeom>
        </p:spPr>
      </p:pic>
      <p:pic>
        <p:nvPicPr>
          <p:cNvPr id="9" name="Picture 8">
            <a:extLst>
              <a:ext uri="{FF2B5EF4-FFF2-40B4-BE49-F238E27FC236}">
                <a16:creationId xmlns:a16="http://schemas.microsoft.com/office/drawing/2014/main" id="{251E50E0-6C16-3213-3C4B-03BE3306C6F0}"/>
              </a:ext>
            </a:extLst>
          </p:cNvPr>
          <p:cNvPicPr>
            <a:picLocks noChangeAspect="1"/>
          </p:cNvPicPr>
          <p:nvPr/>
        </p:nvPicPr>
        <p:blipFill>
          <a:blip r:embed="rId4"/>
          <a:stretch>
            <a:fillRect/>
          </a:stretch>
        </p:blipFill>
        <p:spPr>
          <a:xfrm>
            <a:off x="1542933" y="1621499"/>
            <a:ext cx="7772400" cy="1143595"/>
          </a:xfrm>
          <a:prstGeom prst="rect">
            <a:avLst/>
          </a:prstGeom>
        </p:spPr>
      </p:pic>
    </p:spTree>
    <p:extLst>
      <p:ext uri="{BB962C8B-B14F-4D97-AF65-F5344CB8AC3E}">
        <p14:creationId xmlns:p14="http://schemas.microsoft.com/office/powerpoint/2010/main" val="792604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79B04B8A-601D-761D-57C0-E49D28FC2867}"/>
              </a:ext>
            </a:extLst>
          </p:cNvPr>
          <p:cNvSpPr/>
          <p:nvPr/>
        </p:nvSpPr>
        <p:spPr>
          <a:xfrm>
            <a:off x="8429169" y="1952149"/>
            <a:ext cx="3200400" cy="2077471"/>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456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 name="Rounded Rectangle 7">
            <a:extLst>
              <a:ext uri="{FF2B5EF4-FFF2-40B4-BE49-F238E27FC236}">
                <a16:creationId xmlns:a16="http://schemas.microsoft.com/office/drawing/2014/main" id="{F96153A1-42DB-D043-9B21-E525F83C0EA1}"/>
              </a:ext>
            </a:extLst>
          </p:cNvPr>
          <p:cNvSpPr/>
          <p:nvPr/>
        </p:nvSpPr>
        <p:spPr>
          <a:xfrm>
            <a:off x="1668220" y="1937702"/>
            <a:ext cx="3200400" cy="1825973"/>
          </a:xfrm>
          <a:prstGeom prst="roundRect">
            <a:avLst/>
          </a:prstGeom>
          <a:solidFill>
            <a:schemeClr val="bg1">
              <a:lumMod val="95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95" name="TextBox 94">
            <a:extLst>
              <a:ext uri="{FF2B5EF4-FFF2-40B4-BE49-F238E27FC236}">
                <a16:creationId xmlns:a16="http://schemas.microsoft.com/office/drawing/2014/main" id="{51170D4A-C690-0A48-809D-6071C9725CD9}"/>
              </a:ext>
            </a:extLst>
          </p:cNvPr>
          <p:cNvSpPr txBox="1"/>
          <p:nvPr/>
        </p:nvSpPr>
        <p:spPr>
          <a:xfrm>
            <a:off x="2168594" y="2449797"/>
            <a:ext cx="2224940" cy="1166986"/>
          </a:xfrm>
          <a:prstGeom prst="rect">
            <a:avLst/>
          </a:prstGeom>
          <a:noFill/>
        </p:spPr>
        <p:txBody>
          <a:bodyPr wrap="square" lIns="0" rIns="0" rtlCol="0" anchor="b">
            <a:spAutoFit/>
          </a:bodyPr>
          <a:lstStyle/>
          <a:p>
            <a:pPr marR="0" lvl="0">
              <a:spcBef>
                <a:spcPts val="0"/>
              </a:spcBef>
              <a:spcAft>
                <a:spcPts val="100"/>
              </a:spcAft>
              <a:buClr>
                <a:srgbClr val="404040"/>
              </a:buClr>
            </a:pPr>
            <a:r>
              <a:rPr lang="tr-TR" sz="800" dirty="0">
                <a:solidFill>
                  <a:schemeClr val="tx1">
                    <a:lumMod val="95000"/>
                    <a:lumOff val="5000"/>
                  </a:schemeClr>
                </a:solidFill>
                <a:effectLst/>
                <a:latin typeface="Helvetica Neue" panose="02000503000000020004" pitchFamily="2" charset="0"/>
                <a:ea typeface="Helvetica Neue" panose="02000503000000020004" pitchFamily="2" charset="0"/>
                <a:cs typeface="Helvetica Neue" panose="02000503000000020004" pitchFamily="2" charset="0"/>
              </a:rPr>
              <a:t>Çocuk ve Bilim Eğitimi UAM</a:t>
            </a:r>
            <a:endParaRPr lang="en-US" sz="800" dirty="0">
              <a:solidFill>
                <a:schemeClr val="tx1">
                  <a:lumMod val="95000"/>
                  <a:lumOff val="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rPr>
              <a:t>Çoklu Yetenek Tarama ve Yönlendirme UAM</a:t>
            </a:r>
            <a:endParaRPr lang="en-US"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chemeClr val="tx1">
                    <a:lumMod val="95000"/>
                    <a:lumOff val="5000"/>
                  </a:schemeClr>
                </a:solidFill>
                <a:effectLst/>
                <a:latin typeface="Helvetica Neue" panose="02000503000000020004" pitchFamily="2" charset="0"/>
                <a:ea typeface="Helvetica Neue" panose="02000503000000020004" pitchFamily="2" charset="0"/>
                <a:cs typeface="Helvetica Neue" panose="02000503000000020004" pitchFamily="2" charset="0"/>
              </a:rPr>
              <a:t>Kariyer Planlama ve Mezun İzleme UAM</a:t>
            </a:r>
            <a:endParaRPr lang="en-US" sz="800" dirty="0">
              <a:solidFill>
                <a:schemeClr val="tx1">
                  <a:lumMod val="95000"/>
                  <a:lumOff val="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rPr>
              <a:t>Öğretme ve Öğrenmeyi Geliştirme UAM</a:t>
            </a:r>
            <a:endParaRPr lang="en-US"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Psikolojik Danışma ve Rehberlik UAM</a:t>
            </a:r>
            <a:endParaRPr lang="en-US" sz="800" dirty="0">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rPr>
              <a:t>Sürekli Eğitim UAM</a:t>
            </a:r>
            <a:endParaRPr lang="en-US"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Türkçe Öğretimi UAM</a:t>
            </a:r>
            <a:endParaRPr lang="en-US" sz="800" dirty="0">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rPr>
              <a:t>Üstün Yetenekliler Eğitimi UAM</a:t>
            </a:r>
          </a:p>
        </p:txBody>
      </p:sp>
      <p:sp>
        <p:nvSpPr>
          <p:cNvPr id="65" name="Title 1">
            <a:extLst>
              <a:ext uri="{FF2B5EF4-FFF2-40B4-BE49-F238E27FC236}">
                <a16:creationId xmlns:a16="http://schemas.microsoft.com/office/drawing/2014/main" id="{68B5580F-8210-A941-8048-08B9833C1D74}"/>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Araştırma</a:t>
            </a:r>
          </a:p>
        </p:txBody>
      </p:sp>
      <p:sp>
        <p:nvSpPr>
          <p:cNvPr id="34" name="TextBox 33">
            <a:extLst>
              <a:ext uri="{FF2B5EF4-FFF2-40B4-BE49-F238E27FC236}">
                <a16:creationId xmlns:a16="http://schemas.microsoft.com/office/drawing/2014/main" id="{55099387-CD5E-1342-8132-732D576CAF21}"/>
              </a:ext>
            </a:extLst>
          </p:cNvPr>
          <p:cNvSpPr txBox="1"/>
          <p:nvPr/>
        </p:nvSpPr>
        <p:spPr>
          <a:xfrm>
            <a:off x="8701860" y="2030041"/>
            <a:ext cx="2076975" cy="338554"/>
          </a:xfrm>
          <a:prstGeom prst="rect">
            <a:avLst/>
          </a:prstGeom>
          <a:noFill/>
        </p:spPr>
        <p:txBody>
          <a:bodyPr wrap="square" lIns="0" rIns="0" rtlCol="0" anchor="b">
            <a:spAutoFit/>
          </a:bodyPr>
          <a:lstStyle/>
          <a:p>
            <a:r>
              <a:rPr lang="en-US" sz="1600" noProof="1">
                <a:solidFill>
                  <a:srgbClr val="E1082C"/>
                </a:solidFill>
                <a:latin typeface="Helvetica Neue Medium" panose="02000503000000020004" pitchFamily="2" charset="0"/>
                <a:ea typeface="Helvetica Neue Medium" panose="02000503000000020004" pitchFamily="2" charset="0"/>
                <a:cs typeface="Helvetica Neue Medium" panose="02000503000000020004" pitchFamily="2" charset="0"/>
              </a:rPr>
              <a:t>Klinik &amp; Sağlık</a:t>
            </a:r>
          </a:p>
        </p:txBody>
      </p:sp>
      <p:sp>
        <p:nvSpPr>
          <p:cNvPr id="12" name="TextBox 11">
            <a:extLst>
              <a:ext uri="{FF2B5EF4-FFF2-40B4-BE49-F238E27FC236}">
                <a16:creationId xmlns:a16="http://schemas.microsoft.com/office/drawing/2014/main" id="{EF33BC0D-E910-AA52-EC7A-2715DAE6B295}"/>
              </a:ext>
            </a:extLst>
          </p:cNvPr>
          <p:cNvSpPr txBox="1"/>
          <p:nvPr/>
        </p:nvSpPr>
        <p:spPr>
          <a:xfrm>
            <a:off x="8791913" y="2445869"/>
            <a:ext cx="2582669" cy="1302921"/>
          </a:xfrm>
          <a:prstGeom prst="rect">
            <a:avLst/>
          </a:prstGeom>
          <a:noFill/>
        </p:spPr>
        <p:txBody>
          <a:bodyPr wrap="square" lIns="0" rIns="0" rtlCol="0" anchor="b">
            <a:spAutoFit/>
          </a:bodyPr>
          <a:lstStyle/>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Akupunktur ve Tamamlayıcı Tıp Yöntemleri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rPr>
              <a:t>Aşı Geliştirme UAM</a:t>
            </a:r>
            <a:endParaRPr lang="en-US"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İş Sağlığı ve İş Güvenliği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rPr>
              <a:t>Klinik Araştırma, Geliştirme ve Tasarım UAM</a:t>
            </a:r>
            <a:endParaRPr lang="en-US"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Organ Nakli Eğitim AUM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rPr>
              <a:t>Sağlık AUM</a:t>
            </a:r>
            <a:endParaRPr lang="en-US"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Tıbbi Aromatik Bitki ve İlaç Araştırma Merkezi</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rPr>
              <a:t>Tıbbi Deneysel UAM</a:t>
            </a:r>
            <a:endParaRPr lang="en-US"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Veterinerlikte Aşı ve Biyolojik Ürün Geliştirme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Rounded Rectangle 15">
            <a:extLst>
              <a:ext uri="{FF2B5EF4-FFF2-40B4-BE49-F238E27FC236}">
                <a16:creationId xmlns:a16="http://schemas.microsoft.com/office/drawing/2014/main" id="{F4FDD4A8-3DC1-AE13-4A73-FF209C9678A7}"/>
              </a:ext>
            </a:extLst>
          </p:cNvPr>
          <p:cNvSpPr/>
          <p:nvPr/>
        </p:nvSpPr>
        <p:spPr>
          <a:xfrm>
            <a:off x="5047408" y="5094759"/>
            <a:ext cx="3200400" cy="1272287"/>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17" name="Rounded Rectangle 16">
            <a:extLst>
              <a:ext uri="{FF2B5EF4-FFF2-40B4-BE49-F238E27FC236}">
                <a16:creationId xmlns:a16="http://schemas.microsoft.com/office/drawing/2014/main" id="{90B5E87B-D2F4-F31A-EFB4-73DAFD49AFDB}"/>
              </a:ext>
            </a:extLst>
          </p:cNvPr>
          <p:cNvSpPr/>
          <p:nvPr/>
        </p:nvSpPr>
        <p:spPr>
          <a:xfrm>
            <a:off x="5047409" y="1949632"/>
            <a:ext cx="3202971" cy="1814043"/>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18" name="TextBox 17">
            <a:extLst>
              <a:ext uri="{FF2B5EF4-FFF2-40B4-BE49-F238E27FC236}">
                <a16:creationId xmlns:a16="http://schemas.microsoft.com/office/drawing/2014/main" id="{9DDC3592-0317-0170-166B-A03B5A2EEF81}"/>
              </a:ext>
            </a:extLst>
          </p:cNvPr>
          <p:cNvSpPr txBox="1"/>
          <p:nvPr/>
        </p:nvSpPr>
        <p:spPr>
          <a:xfrm>
            <a:off x="5298779" y="2044450"/>
            <a:ext cx="2833839" cy="338554"/>
          </a:xfrm>
          <a:prstGeom prst="rect">
            <a:avLst/>
          </a:prstGeom>
          <a:noFill/>
        </p:spPr>
        <p:txBody>
          <a:bodyPr wrap="square" lIns="0" rIns="0" rtlCol="0" anchor="b">
            <a:spAutoFit/>
          </a:bodyPr>
          <a:lstStyle/>
          <a:p>
            <a:r>
              <a:rPr lang="tr-TR" sz="1600" dirty="0">
                <a:solidFill>
                  <a:schemeClr val="accent5">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Temel Bilimler </a:t>
            </a:r>
            <a:r>
              <a:rPr lang="en-US" sz="1600" noProof="1">
                <a:solidFill>
                  <a:schemeClr val="accent5">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&amp;</a:t>
            </a:r>
            <a:r>
              <a:rPr lang="tr-TR" sz="1600" dirty="0">
                <a:solidFill>
                  <a:schemeClr val="accent5">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 Mühendislik</a:t>
            </a:r>
            <a:endParaRPr lang="en-US" sz="1600" dirty="0">
              <a:solidFill>
                <a:schemeClr val="accent5">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9" name="TextBox 18">
            <a:extLst>
              <a:ext uri="{FF2B5EF4-FFF2-40B4-BE49-F238E27FC236}">
                <a16:creationId xmlns:a16="http://schemas.microsoft.com/office/drawing/2014/main" id="{1674A719-DF96-2F5E-BA67-577910E0EC88}"/>
              </a:ext>
            </a:extLst>
          </p:cNvPr>
          <p:cNvSpPr txBox="1"/>
          <p:nvPr/>
        </p:nvSpPr>
        <p:spPr>
          <a:xfrm>
            <a:off x="5408202" y="2446865"/>
            <a:ext cx="2634359" cy="1166986"/>
          </a:xfrm>
          <a:prstGeom prst="rect">
            <a:avLst/>
          </a:prstGeom>
          <a:noFill/>
        </p:spPr>
        <p:txBody>
          <a:bodyPr wrap="square" lIns="0" rIns="0" rtlCol="0" anchor="b">
            <a:spAutoFit/>
          </a:bodyPr>
          <a:lstStyle/>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Astrofizik AUM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Bilgisayar Bilimleri AUM</a:t>
            </a:r>
            <a:endParaRPr lang="en-US"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Deprem Araştırma Merkezi</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Doğu Anadolu Kentsel Projeler UAM</a:t>
            </a:r>
            <a:endParaRPr lang="en-US"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Doğu Anadolu Yüksek Teknoloji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Nano Bilim ve Nano Mühendislik AUM</a:t>
            </a:r>
            <a:endParaRPr lang="en-US"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Ulaştırma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Yüksek Başarımlı Hesaplama UAM</a:t>
            </a:r>
            <a:endParaRPr lang="en-US"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TextBox 19">
            <a:extLst>
              <a:ext uri="{FF2B5EF4-FFF2-40B4-BE49-F238E27FC236}">
                <a16:creationId xmlns:a16="http://schemas.microsoft.com/office/drawing/2014/main" id="{11F712DD-194F-D81B-6BF7-20B96E766332}"/>
              </a:ext>
            </a:extLst>
          </p:cNvPr>
          <p:cNvSpPr txBox="1"/>
          <p:nvPr/>
        </p:nvSpPr>
        <p:spPr>
          <a:xfrm>
            <a:off x="5307913" y="5215408"/>
            <a:ext cx="2076975" cy="338554"/>
          </a:xfrm>
          <a:prstGeom prst="rect">
            <a:avLst/>
          </a:prstGeom>
          <a:noFill/>
        </p:spPr>
        <p:txBody>
          <a:bodyPr wrap="square" lIns="0" rIns="0" rtlCol="0" anchor="b">
            <a:spAutoFit/>
          </a:bodyPr>
          <a:lstStyle/>
          <a:p>
            <a:r>
              <a:rPr lang="en-US" sz="1600" noProof="1">
                <a:solidFill>
                  <a:schemeClr val="accent2">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Tarih &amp; Kültür</a:t>
            </a:r>
          </a:p>
        </p:txBody>
      </p:sp>
      <p:sp>
        <p:nvSpPr>
          <p:cNvPr id="21" name="TextBox 20">
            <a:extLst>
              <a:ext uri="{FF2B5EF4-FFF2-40B4-BE49-F238E27FC236}">
                <a16:creationId xmlns:a16="http://schemas.microsoft.com/office/drawing/2014/main" id="{CDA30C91-BB04-DCBA-1662-8962880B5CAE}"/>
              </a:ext>
            </a:extLst>
          </p:cNvPr>
          <p:cNvSpPr txBox="1"/>
          <p:nvPr/>
        </p:nvSpPr>
        <p:spPr>
          <a:xfrm>
            <a:off x="5388989" y="5598209"/>
            <a:ext cx="2352853" cy="623248"/>
          </a:xfrm>
          <a:prstGeom prst="rect">
            <a:avLst/>
          </a:prstGeom>
          <a:noFill/>
        </p:spPr>
        <p:txBody>
          <a:bodyPr wrap="square" lIns="0" rIns="0" rtlCol="0" anchor="b">
            <a:spAutoFit/>
          </a:bodyPr>
          <a:lstStyle/>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Avrasya İpekyolu Üniversiteleri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rPr>
              <a:t>Kudüs Çalışmaları UAM</a:t>
            </a:r>
            <a:endParaRPr lang="en-US" sz="800"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Orta Doğu Ve Orta Asya - Kafkaslar AUM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rPr>
              <a:t>Türk - Ermeni İlişkileri Araştırma Merkezi</a:t>
            </a:r>
            <a:r>
              <a:rPr lang="en-US" sz="800"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a:t>
            </a:r>
          </a:p>
        </p:txBody>
      </p:sp>
      <p:sp>
        <p:nvSpPr>
          <p:cNvPr id="25" name="Rounded Rectangle 24">
            <a:extLst>
              <a:ext uri="{FF2B5EF4-FFF2-40B4-BE49-F238E27FC236}">
                <a16:creationId xmlns:a16="http://schemas.microsoft.com/office/drawing/2014/main" id="{E8508BA5-91A6-5080-FF09-19766BF118E9}"/>
              </a:ext>
            </a:extLst>
          </p:cNvPr>
          <p:cNvSpPr/>
          <p:nvPr/>
        </p:nvSpPr>
        <p:spPr>
          <a:xfrm>
            <a:off x="8429169" y="4289576"/>
            <a:ext cx="3200400" cy="2077470"/>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26" name="Rounded Rectangle 25">
            <a:extLst>
              <a:ext uri="{FF2B5EF4-FFF2-40B4-BE49-F238E27FC236}">
                <a16:creationId xmlns:a16="http://schemas.microsoft.com/office/drawing/2014/main" id="{FD311679-ED2F-A064-68EB-7E4BD4A6EEBA}"/>
              </a:ext>
            </a:extLst>
          </p:cNvPr>
          <p:cNvSpPr/>
          <p:nvPr/>
        </p:nvSpPr>
        <p:spPr>
          <a:xfrm>
            <a:off x="1662544" y="5291081"/>
            <a:ext cx="3200400" cy="1075965"/>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27" name="TextBox 26">
            <a:extLst>
              <a:ext uri="{FF2B5EF4-FFF2-40B4-BE49-F238E27FC236}">
                <a16:creationId xmlns:a16="http://schemas.microsoft.com/office/drawing/2014/main" id="{DE1BB6B3-A047-3503-25DA-8F247FB5296A}"/>
              </a:ext>
            </a:extLst>
          </p:cNvPr>
          <p:cNvSpPr txBox="1"/>
          <p:nvPr/>
        </p:nvSpPr>
        <p:spPr>
          <a:xfrm>
            <a:off x="1946375" y="5370177"/>
            <a:ext cx="2300133" cy="338554"/>
          </a:xfrm>
          <a:prstGeom prst="rect">
            <a:avLst/>
          </a:prstGeom>
          <a:noFill/>
        </p:spPr>
        <p:txBody>
          <a:bodyPr wrap="square" lIns="0" rIns="0" rtlCol="0" anchor="b">
            <a:spAutoFit/>
          </a:bodyPr>
          <a:lstStyle/>
          <a:p>
            <a:r>
              <a:rPr lang="en-US" sz="1600" noProof="1">
                <a:solidFill>
                  <a:srgbClr val="942092"/>
                </a:solidFill>
                <a:latin typeface="Helvetica Neue Medium" panose="02000503000000020004" pitchFamily="2" charset="0"/>
                <a:ea typeface="Helvetica Neue Medium" panose="02000503000000020004" pitchFamily="2" charset="0"/>
                <a:cs typeface="Helvetica Neue Medium" panose="02000503000000020004" pitchFamily="2" charset="0"/>
              </a:rPr>
              <a:t>Spor &amp; Sanat</a:t>
            </a:r>
          </a:p>
        </p:txBody>
      </p:sp>
      <p:sp>
        <p:nvSpPr>
          <p:cNvPr id="29" name="TextBox 28">
            <a:extLst>
              <a:ext uri="{FF2B5EF4-FFF2-40B4-BE49-F238E27FC236}">
                <a16:creationId xmlns:a16="http://schemas.microsoft.com/office/drawing/2014/main" id="{D0E6CEE8-B2C2-9791-F0DA-E35908EBCADE}"/>
              </a:ext>
            </a:extLst>
          </p:cNvPr>
          <p:cNvSpPr txBox="1"/>
          <p:nvPr/>
        </p:nvSpPr>
        <p:spPr>
          <a:xfrm>
            <a:off x="2032250" y="5741454"/>
            <a:ext cx="2361283" cy="487313"/>
          </a:xfrm>
          <a:prstGeom prst="rect">
            <a:avLst/>
          </a:prstGeom>
          <a:noFill/>
        </p:spPr>
        <p:txBody>
          <a:bodyPr wrap="square" lIns="0" rIns="0" rtlCol="0" anchor="b">
            <a:spAutoFit/>
          </a:bodyPr>
          <a:lstStyle/>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Spor Bilimleri UAM</a:t>
            </a:r>
          </a:p>
          <a:p>
            <a:pPr marL="115888" marR="0" lvl="0" indent="-115888">
              <a:spcBef>
                <a:spcPts val="0"/>
              </a:spcBef>
              <a:spcAft>
                <a:spcPts val="100"/>
              </a:spcAft>
              <a:buClr>
                <a:srgbClr val="404040"/>
              </a:buClr>
              <a:buFont typeface="Wingdings" pitchFamily="2" charset="2"/>
              <a:buChar char="§"/>
            </a:pPr>
            <a:r>
              <a:rPr lang="tr-TR" sz="800" dirty="0">
                <a:solidFill>
                  <a:srgbClr val="942092"/>
                </a:solidFill>
                <a:latin typeface="Helvetica Neue" panose="02000503000000020004" pitchFamily="2" charset="0"/>
                <a:ea typeface="Helvetica Neue" panose="02000503000000020004" pitchFamily="2" charset="0"/>
                <a:cs typeface="Helvetica Neue" panose="02000503000000020004" pitchFamily="2" charset="0"/>
              </a:rPr>
              <a:t>Halı Kilim ve El Sanatları UAM</a:t>
            </a:r>
            <a:endParaRPr lang="en-US" sz="800" dirty="0">
              <a:solidFill>
                <a:srgbClr val="942092"/>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Moda ve Tekstil Tasarım Eğitim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0" name="TextBox 29">
            <a:extLst>
              <a:ext uri="{FF2B5EF4-FFF2-40B4-BE49-F238E27FC236}">
                <a16:creationId xmlns:a16="http://schemas.microsoft.com/office/drawing/2014/main" id="{CBEC22B5-BBB6-7100-80B5-88322D29DDCB}"/>
              </a:ext>
            </a:extLst>
          </p:cNvPr>
          <p:cNvSpPr txBox="1"/>
          <p:nvPr/>
        </p:nvSpPr>
        <p:spPr>
          <a:xfrm>
            <a:off x="8701860" y="4477076"/>
            <a:ext cx="2798246" cy="338554"/>
          </a:xfrm>
          <a:prstGeom prst="rect">
            <a:avLst/>
          </a:prstGeom>
          <a:noFill/>
        </p:spPr>
        <p:txBody>
          <a:bodyPr wrap="square" lIns="0" rIns="0" rtlCol="0" anchor="b">
            <a:spAutoFit/>
          </a:bodyPr>
          <a:lstStyle/>
          <a:p>
            <a:r>
              <a:rPr lang="en-US" sz="1600" noProof="1">
                <a:solidFill>
                  <a:srgbClr val="9C1F24"/>
                </a:solidFill>
                <a:latin typeface="Helvetica Neue Medium" panose="02000503000000020004" pitchFamily="2" charset="0"/>
                <a:ea typeface="Helvetica Neue Medium" panose="02000503000000020004" pitchFamily="2" charset="0"/>
                <a:cs typeface="Helvetica Neue Medium" panose="02000503000000020004" pitchFamily="2" charset="0"/>
              </a:rPr>
              <a:t>Toplumsal Sorunlar</a:t>
            </a:r>
          </a:p>
        </p:txBody>
      </p:sp>
      <p:sp>
        <p:nvSpPr>
          <p:cNvPr id="31" name="TextBox 30">
            <a:extLst>
              <a:ext uri="{FF2B5EF4-FFF2-40B4-BE49-F238E27FC236}">
                <a16:creationId xmlns:a16="http://schemas.microsoft.com/office/drawing/2014/main" id="{6A5749EB-A5D5-4702-3AF9-9DED7CBB7D2E}"/>
              </a:ext>
            </a:extLst>
          </p:cNvPr>
          <p:cNvSpPr txBox="1"/>
          <p:nvPr/>
        </p:nvSpPr>
        <p:spPr>
          <a:xfrm>
            <a:off x="8791913" y="4936925"/>
            <a:ext cx="2679651" cy="1154162"/>
          </a:xfrm>
          <a:prstGeom prst="rect">
            <a:avLst/>
          </a:prstGeom>
          <a:noFill/>
        </p:spPr>
        <p:txBody>
          <a:bodyPr wrap="square" lIns="0" rIns="0" rtlCol="0" anchor="b">
            <a:spAutoFit/>
          </a:bodyPr>
          <a:lstStyle/>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Çevre Sorunları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rPr>
              <a:t>Engelli, Yaşlı ve Gazi Araştırma ve Mükemmeliyet UAM</a:t>
            </a:r>
            <a:endParaRPr lang="en-US"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İnsan Hakları ve Şiddetle Mücadele Bilincini Güçlendirme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rPr>
              <a:t>İnsani Değerler Eğitimi UAM</a:t>
            </a:r>
            <a:endParaRPr lang="en-US"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Kadın Sorunları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rPr>
              <a:t>Toplumsal Araştırmalar UAM</a:t>
            </a:r>
            <a:endParaRPr lang="en-US"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Toplumsal Duyarlılık Projeleri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6" name="Rounded Rectangle 35">
            <a:extLst>
              <a:ext uri="{FF2B5EF4-FFF2-40B4-BE49-F238E27FC236}">
                <a16:creationId xmlns:a16="http://schemas.microsoft.com/office/drawing/2014/main" id="{2E2EB88F-60EB-3993-6055-0D595E1E2CDC}"/>
              </a:ext>
            </a:extLst>
          </p:cNvPr>
          <p:cNvSpPr/>
          <p:nvPr/>
        </p:nvSpPr>
        <p:spPr>
          <a:xfrm>
            <a:off x="5047408" y="3961145"/>
            <a:ext cx="3200400" cy="945440"/>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37" name="TextBox 36">
            <a:extLst>
              <a:ext uri="{FF2B5EF4-FFF2-40B4-BE49-F238E27FC236}">
                <a16:creationId xmlns:a16="http://schemas.microsoft.com/office/drawing/2014/main" id="{9933436D-4CDF-6DDE-5D92-98A82C77B1D8}"/>
              </a:ext>
            </a:extLst>
          </p:cNvPr>
          <p:cNvSpPr txBox="1"/>
          <p:nvPr/>
        </p:nvSpPr>
        <p:spPr>
          <a:xfrm>
            <a:off x="5298930" y="4078511"/>
            <a:ext cx="2076975" cy="338554"/>
          </a:xfrm>
          <a:prstGeom prst="rect">
            <a:avLst/>
          </a:prstGeom>
          <a:noFill/>
        </p:spPr>
        <p:txBody>
          <a:bodyPr wrap="square" lIns="0" rIns="0" rtlCol="0" anchor="b">
            <a:spAutoFit/>
          </a:bodyPr>
          <a:lstStyle/>
          <a:p>
            <a:r>
              <a:rPr lang="en-US" sz="1600" noProof="1">
                <a:solidFill>
                  <a:srgbClr val="282559"/>
                </a:solidFill>
                <a:latin typeface="Helvetica Neue Medium" panose="02000503000000020004" pitchFamily="2" charset="0"/>
                <a:ea typeface="Helvetica Neue Medium" panose="02000503000000020004" pitchFamily="2" charset="0"/>
                <a:cs typeface="Helvetica Neue Medium" panose="02000503000000020004" pitchFamily="2" charset="0"/>
              </a:rPr>
              <a:t>İş &amp; Ekonomi</a:t>
            </a:r>
          </a:p>
        </p:txBody>
      </p:sp>
      <p:sp>
        <p:nvSpPr>
          <p:cNvPr id="40" name="TextBox 39">
            <a:extLst>
              <a:ext uri="{FF2B5EF4-FFF2-40B4-BE49-F238E27FC236}">
                <a16:creationId xmlns:a16="http://schemas.microsoft.com/office/drawing/2014/main" id="{1181B977-22C9-5D67-1723-9B39F821C2F1}"/>
              </a:ext>
            </a:extLst>
          </p:cNvPr>
          <p:cNvSpPr txBox="1"/>
          <p:nvPr/>
        </p:nvSpPr>
        <p:spPr>
          <a:xfrm>
            <a:off x="5399190" y="4505159"/>
            <a:ext cx="2224940" cy="215444"/>
          </a:xfrm>
          <a:prstGeom prst="rect">
            <a:avLst/>
          </a:prstGeom>
          <a:noFill/>
        </p:spPr>
        <p:txBody>
          <a:bodyPr wrap="square" lIns="0" rIns="0" rtlCol="0" anchor="b">
            <a:spAutoFit/>
          </a:bodyPr>
          <a:lstStyle/>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Finans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1" name="Rounded Rectangle 50">
            <a:extLst>
              <a:ext uri="{FF2B5EF4-FFF2-40B4-BE49-F238E27FC236}">
                <a16:creationId xmlns:a16="http://schemas.microsoft.com/office/drawing/2014/main" id="{5AA98D14-C92C-E42C-5AE0-7EBABD757272}"/>
              </a:ext>
            </a:extLst>
          </p:cNvPr>
          <p:cNvSpPr/>
          <p:nvPr/>
        </p:nvSpPr>
        <p:spPr>
          <a:xfrm>
            <a:off x="1662544" y="3906929"/>
            <a:ext cx="3200400" cy="1204463"/>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53" name="TextBox 52">
            <a:extLst>
              <a:ext uri="{FF2B5EF4-FFF2-40B4-BE49-F238E27FC236}">
                <a16:creationId xmlns:a16="http://schemas.microsoft.com/office/drawing/2014/main" id="{5467B5F6-366B-7260-4866-609BA8BFE542}"/>
              </a:ext>
            </a:extLst>
          </p:cNvPr>
          <p:cNvSpPr txBox="1"/>
          <p:nvPr/>
        </p:nvSpPr>
        <p:spPr>
          <a:xfrm>
            <a:off x="1955742" y="3978447"/>
            <a:ext cx="2076975" cy="338554"/>
          </a:xfrm>
          <a:prstGeom prst="rect">
            <a:avLst/>
          </a:prstGeom>
          <a:noFill/>
        </p:spPr>
        <p:txBody>
          <a:bodyPr wrap="square" lIns="0" rIns="0" rtlCol="0" anchor="b">
            <a:spAutoFit/>
          </a:bodyPr>
          <a:lstStyle/>
          <a:p>
            <a:r>
              <a:rPr lang="en-US" sz="1600" noProof="1">
                <a:solidFill>
                  <a:schemeClr val="accent6">
                    <a:lumMod val="7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Ziraat</a:t>
            </a:r>
          </a:p>
        </p:txBody>
      </p:sp>
      <p:sp>
        <p:nvSpPr>
          <p:cNvPr id="56" name="TextBox 55">
            <a:extLst>
              <a:ext uri="{FF2B5EF4-FFF2-40B4-BE49-F238E27FC236}">
                <a16:creationId xmlns:a16="http://schemas.microsoft.com/office/drawing/2014/main" id="{F4070421-A470-4086-6E4C-DBC28F807A60}"/>
              </a:ext>
            </a:extLst>
          </p:cNvPr>
          <p:cNvSpPr txBox="1"/>
          <p:nvPr/>
        </p:nvSpPr>
        <p:spPr>
          <a:xfrm>
            <a:off x="2044704" y="4361248"/>
            <a:ext cx="2730808" cy="623248"/>
          </a:xfrm>
          <a:prstGeom prst="rect">
            <a:avLst/>
          </a:prstGeom>
          <a:noFill/>
        </p:spPr>
        <p:txBody>
          <a:bodyPr wrap="square" lIns="0" rIns="0" rtlCol="0" anchor="b">
            <a:spAutoFit/>
          </a:bodyPr>
          <a:lstStyle/>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Bitkisel Üretim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chemeClr val="accent6">
                    <a:lumMod val="75000"/>
                  </a:schemeClr>
                </a:solidFill>
                <a:latin typeface="Helvetica Neue" panose="02000503000000020004" pitchFamily="2" charset="0"/>
                <a:ea typeface="Helvetica Neue" panose="02000503000000020004" pitchFamily="2" charset="0"/>
                <a:cs typeface="Helvetica Neue" panose="02000503000000020004" pitchFamily="2" charset="0"/>
              </a:rPr>
              <a:t>Biyoçeşitlilik UAM</a:t>
            </a:r>
            <a:endParaRPr lang="en-US" sz="800" dirty="0">
              <a:solidFill>
                <a:schemeClr val="accent6">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Gıda ve Hayvancılık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chemeClr val="accent6">
                    <a:lumMod val="75000"/>
                  </a:schemeClr>
                </a:solidFill>
                <a:latin typeface="Helvetica Neue" panose="02000503000000020004" pitchFamily="2" charset="0"/>
                <a:ea typeface="Helvetica Neue" panose="02000503000000020004" pitchFamily="2" charset="0"/>
                <a:cs typeface="Helvetica Neue" panose="02000503000000020004" pitchFamily="2" charset="0"/>
              </a:rPr>
              <a:t>Oltu Havzası AUM</a:t>
            </a:r>
            <a:endParaRPr lang="en-US" sz="800" dirty="0">
              <a:solidFill>
                <a:schemeClr val="accent6">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TextBox 8">
            <a:extLst>
              <a:ext uri="{FF2B5EF4-FFF2-40B4-BE49-F238E27FC236}">
                <a16:creationId xmlns:a16="http://schemas.microsoft.com/office/drawing/2014/main" id="{86A4A77D-FD8B-4545-804F-9073BD1A0065}"/>
              </a:ext>
            </a:extLst>
          </p:cNvPr>
          <p:cNvSpPr txBox="1"/>
          <p:nvPr/>
        </p:nvSpPr>
        <p:spPr>
          <a:xfrm>
            <a:off x="1955743" y="2040969"/>
            <a:ext cx="1056076" cy="338554"/>
          </a:xfrm>
          <a:prstGeom prst="rect">
            <a:avLst/>
          </a:prstGeom>
          <a:noFill/>
        </p:spPr>
        <p:txBody>
          <a:bodyPr wrap="square" lIns="0" rIns="0" rtlCol="0" anchor="b">
            <a:spAutoFit/>
          </a:bodyPr>
          <a:lstStyle/>
          <a:p>
            <a:r>
              <a:rPr lang="en-US" sz="1600" noProof="1">
                <a:solidFill>
                  <a:schemeClr val="accent2">
                    <a:lumMod val="7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Eğitim</a:t>
            </a:r>
          </a:p>
        </p:txBody>
      </p:sp>
      <p:sp>
        <p:nvSpPr>
          <p:cNvPr id="61" name="Rectangle 60">
            <a:extLst>
              <a:ext uri="{FF2B5EF4-FFF2-40B4-BE49-F238E27FC236}">
                <a16:creationId xmlns:a16="http://schemas.microsoft.com/office/drawing/2014/main" id="{47009B14-3FE8-492B-C3B9-2855915FFA70}"/>
              </a:ext>
            </a:extLst>
          </p:cNvPr>
          <p:cNvSpPr/>
          <p:nvPr/>
        </p:nvSpPr>
        <p:spPr>
          <a:xfrm>
            <a:off x="1963671" y="2449798"/>
            <a:ext cx="137160" cy="1178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282559"/>
              </a:solidFill>
            </a:endParaRPr>
          </a:p>
        </p:txBody>
      </p:sp>
      <p:sp>
        <p:nvSpPr>
          <p:cNvPr id="2" name="Rectangle 1">
            <a:extLst>
              <a:ext uri="{FF2B5EF4-FFF2-40B4-BE49-F238E27FC236}">
                <a16:creationId xmlns:a16="http://schemas.microsoft.com/office/drawing/2014/main" id="{F9D2B497-B262-2E1B-9F50-0B246868E03C}"/>
              </a:ext>
            </a:extLst>
          </p:cNvPr>
          <p:cNvSpPr/>
          <p:nvPr/>
        </p:nvSpPr>
        <p:spPr>
          <a:xfrm>
            <a:off x="5325910" y="2446865"/>
            <a:ext cx="137160" cy="117847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Rectangle 2">
            <a:extLst>
              <a:ext uri="{FF2B5EF4-FFF2-40B4-BE49-F238E27FC236}">
                <a16:creationId xmlns:a16="http://schemas.microsoft.com/office/drawing/2014/main" id="{5020092B-DA56-8766-A270-1C6026D1BFD5}"/>
              </a:ext>
            </a:extLst>
          </p:cNvPr>
          <p:cNvSpPr/>
          <p:nvPr/>
        </p:nvSpPr>
        <p:spPr>
          <a:xfrm>
            <a:off x="8701860" y="2408048"/>
            <a:ext cx="137160" cy="1359257"/>
          </a:xfrm>
          <a:prstGeom prst="rect">
            <a:avLst/>
          </a:prstGeom>
          <a:solidFill>
            <a:srgbClr val="D70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Rectangle 3">
            <a:extLst>
              <a:ext uri="{FF2B5EF4-FFF2-40B4-BE49-F238E27FC236}">
                <a16:creationId xmlns:a16="http://schemas.microsoft.com/office/drawing/2014/main" id="{18A70E6A-0B2B-64AC-90D6-2ADD98D1A23A}"/>
              </a:ext>
            </a:extLst>
          </p:cNvPr>
          <p:cNvSpPr/>
          <p:nvPr/>
        </p:nvSpPr>
        <p:spPr>
          <a:xfrm>
            <a:off x="1963671" y="4367351"/>
            <a:ext cx="137160" cy="61969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6">
                  <a:lumMod val="75000"/>
                </a:schemeClr>
              </a:solidFill>
            </a:endParaRPr>
          </a:p>
        </p:txBody>
      </p:sp>
      <p:sp>
        <p:nvSpPr>
          <p:cNvPr id="5" name="Rectangle 4">
            <a:extLst>
              <a:ext uri="{FF2B5EF4-FFF2-40B4-BE49-F238E27FC236}">
                <a16:creationId xmlns:a16="http://schemas.microsoft.com/office/drawing/2014/main" id="{25C4F08F-82FC-96BC-D717-A722562C220D}"/>
              </a:ext>
            </a:extLst>
          </p:cNvPr>
          <p:cNvSpPr/>
          <p:nvPr/>
        </p:nvSpPr>
        <p:spPr>
          <a:xfrm>
            <a:off x="5307914" y="5602530"/>
            <a:ext cx="137160" cy="63044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accent4">
                  <a:lumMod val="50000"/>
                </a:schemeClr>
              </a:solidFill>
            </a:endParaRPr>
          </a:p>
        </p:txBody>
      </p:sp>
      <p:sp>
        <p:nvSpPr>
          <p:cNvPr id="6" name="Rectangle 5">
            <a:extLst>
              <a:ext uri="{FF2B5EF4-FFF2-40B4-BE49-F238E27FC236}">
                <a16:creationId xmlns:a16="http://schemas.microsoft.com/office/drawing/2014/main" id="{67D1DE04-7A70-C663-BEF9-B32B9F33F733}"/>
              </a:ext>
            </a:extLst>
          </p:cNvPr>
          <p:cNvSpPr/>
          <p:nvPr/>
        </p:nvSpPr>
        <p:spPr>
          <a:xfrm>
            <a:off x="8701860" y="4909748"/>
            <a:ext cx="137160" cy="1231529"/>
          </a:xfrm>
          <a:prstGeom prst="rect">
            <a:avLst/>
          </a:prstGeom>
          <a:solidFill>
            <a:srgbClr val="9C1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Rectangle 6">
            <a:extLst>
              <a:ext uri="{FF2B5EF4-FFF2-40B4-BE49-F238E27FC236}">
                <a16:creationId xmlns:a16="http://schemas.microsoft.com/office/drawing/2014/main" id="{904ED5E1-3200-332C-F66C-F8A20CB0B516}"/>
              </a:ext>
            </a:extLst>
          </p:cNvPr>
          <p:cNvSpPr/>
          <p:nvPr/>
        </p:nvSpPr>
        <p:spPr>
          <a:xfrm>
            <a:off x="1955743" y="5752473"/>
            <a:ext cx="137160" cy="487313"/>
          </a:xfrm>
          <a:prstGeom prst="rect">
            <a:avLst/>
          </a:prstGeom>
          <a:solidFill>
            <a:srgbClr val="942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942092"/>
              </a:solidFill>
            </a:endParaRPr>
          </a:p>
        </p:txBody>
      </p:sp>
      <p:sp>
        <p:nvSpPr>
          <p:cNvPr id="10" name="Rectangle 9">
            <a:extLst>
              <a:ext uri="{FF2B5EF4-FFF2-40B4-BE49-F238E27FC236}">
                <a16:creationId xmlns:a16="http://schemas.microsoft.com/office/drawing/2014/main" id="{8C2BFEBF-55E2-711B-0CE5-811CEE9D1E1A}"/>
              </a:ext>
            </a:extLst>
          </p:cNvPr>
          <p:cNvSpPr/>
          <p:nvPr/>
        </p:nvSpPr>
        <p:spPr>
          <a:xfrm>
            <a:off x="5320409" y="4476939"/>
            <a:ext cx="137160" cy="271884"/>
          </a:xfrm>
          <a:prstGeom prst="rect">
            <a:avLst/>
          </a:prstGeom>
          <a:solidFill>
            <a:srgbClr val="282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282559"/>
              </a:solidFill>
            </a:endParaRPr>
          </a:p>
        </p:txBody>
      </p:sp>
    </p:spTree>
    <p:extLst>
      <p:ext uri="{BB962C8B-B14F-4D97-AF65-F5344CB8AC3E}">
        <p14:creationId xmlns:p14="http://schemas.microsoft.com/office/powerpoint/2010/main" val="9749820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6E1447-C589-FB53-2590-192B70681916}"/>
              </a:ext>
            </a:extLst>
          </p:cNvPr>
          <p:cNvSpPr/>
          <p:nvPr/>
        </p:nvSpPr>
        <p:spPr>
          <a:xfrm>
            <a:off x="6447451" y="1621498"/>
            <a:ext cx="4904520" cy="426429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Soru-Cevap Bölümü </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Rectangle 2">
            <a:extLst>
              <a:ext uri="{FF2B5EF4-FFF2-40B4-BE49-F238E27FC236}">
                <a16:creationId xmlns:a16="http://schemas.microsoft.com/office/drawing/2014/main" id="{7A806C22-0EFA-2B66-16B7-C4AEDBB9F3DD}"/>
              </a:ext>
            </a:extLst>
          </p:cNvPr>
          <p:cNvSpPr/>
          <p:nvPr/>
        </p:nvSpPr>
        <p:spPr>
          <a:xfrm>
            <a:off x="1542932" y="1621499"/>
            <a:ext cx="4904519" cy="42642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DE5B726-F032-A504-E846-2F1229AAEF21}"/>
              </a:ext>
            </a:extLst>
          </p:cNvPr>
          <p:cNvSpPr txBox="1"/>
          <p:nvPr/>
        </p:nvSpPr>
        <p:spPr>
          <a:xfrm>
            <a:off x="7233267" y="2956667"/>
            <a:ext cx="3415801" cy="1384995"/>
          </a:xfrm>
          <a:prstGeom prst="rect">
            <a:avLst/>
          </a:prstGeom>
          <a:noFill/>
        </p:spPr>
        <p:txBody>
          <a:bodyPr wrap="square" rtlCol="0">
            <a:spAutoFit/>
          </a:bodyPr>
          <a:lstStyle/>
          <a:p>
            <a:r>
              <a:rPr lang="tr-TR" sz="280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Lütfen soru ve önerilerinizi bizimle paylaşınız.</a:t>
            </a:r>
          </a:p>
        </p:txBody>
      </p:sp>
      <p:sp>
        <p:nvSpPr>
          <p:cNvPr id="6" name="TextBox 5">
            <a:extLst>
              <a:ext uri="{FF2B5EF4-FFF2-40B4-BE49-F238E27FC236}">
                <a16:creationId xmlns:a16="http://schemas.microsoft.com/office/drawing/2014/main" id="{4E467DB5-AEBC-7A89-9FB9-1745927F29F2}"/>
              </a:ext>
            </a:extLst>
          </p:cNvPr>
          <p:cNvSpPr txBox="1"/>
          <p:nvPr/>
        </p:nvSpPr>
        <p:spPr>
          <a:xfrm>
            <a:off x="2429330" y="2956667"/>
            <a:ext cx="3763349" cy="1384995"/>
          </a:xfrm>
          <a:prstGeom prst="rect">
            <a:avLst/>
          </a:prstGeom>
          <a:noFill/>
        </p:spPr>
        <p:txBody>
          <a:bodyPr wrap="square" rtlCol="0">
            <a:spAutoFit/>
          </a:bodyPr>
          <a:lstStyle/>
          <a:p>
            <a:r>
              <a:rPr lang="tr-TR" sz="280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Programımıza katıldığınız için teşekkür ederiz.</a:t>
            </a:r>
          </a:p>
        </p:txBody>
      </p:sp>
    </p:spTree>
    <p:extLst>
      <p:ext uri="{BB962C8B-B14F-4D97-AF65-F5344CB8AC3E}">
        <p14:creationId xmlns:p14="http://schemas.microsoft.com/office/powerpoint/2010/main" val="33917289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Geri Bildirim </a:t>
            </a:r>
            <a:r>
              <a:rPr lang="tr-TR" dirty="0">
                <a:latin typeface="Helvetica Neue" panose="02000503000000020004" pitchFamily="2" charset="0"/>
                <a:ea typeface="Helvetica Neue" panose="02000503000000020004" pitchFamily="2" charset="0"/>
                <a:cs typeface="Helvetica Neue" panose="02000503000000020004" pitchFamily="2" charset="0"/>
              </a:rPr>
              <a:t>Anketi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Rectangle 2">
            <a:extLst>
              <a:ext uri="{FF2B5EF4-FFF2-40B4-BE49-F238E27FC236}">
                <a16:creationId xmlns:a16="http://schemas.microsoft.com/office/drawing/2014/main" id="{7A806C22-0EFA-2B66-16B7-C4AEDBB9F3DD}"/>
              </a:ext>
            </a:extLst>
          </p:cNvPr>
          <p:cNvSpPr/>
          <p:nvPr/>
        </p:nvSpPr>
        <p:spPr>
          <a:xfrm>
            <a:off x="1542932" y="1621499"/>
            <a:ext cx="4904519" cy="42642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DE5B726-F032-A504-E846-2F1229AAEF21}"/>
              </a:ext>
            </a:extLst>
          </p:cNvPr>
          <p:cNvSpPr txBox="1"/>
          <p:nvPr/>
        </p:nvSpPr>
        <p:spPr>
          <a:xfrm>
            <a:off x="7233267" y="2956667"/>
            <a:ext cx="3415801" cy="1384995"/>
          </a:xfrm>
          <a:prstGeom prst="rect">
            <a:avLst/>
          </a:prstGeom>
          <a:noFill/>
        </p:spPr>
        <p:txBody>
          <a:bodyPr wrap="square" rtlCol="0">
            <a:spAutoFit/>
          </a:bodyPr>
          <a:lstStyle/>
          <a:p>
            <a:r>
              <a:rPr lang="tr-TR" sz="280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Lütfen soru ve önerilerinizi bizimle paylaşınız.</a:t>
            </a:r>
          </a:p>
        </p:txBody>
      </p:sp>
      <p:sp>
        <p:nvSpPr>
          <p:cNvPr id="6" name="TextBox 5">
            <a:extLst>
              <a:ext uri="{FF2B5EF4-FFF2-40B4-BE49-F238E27FC236}">
                <a16:creationId xmlns:a16="http://schemas.microsoft.com/office/drawing/2014/main" id="{4E467DB5-AEBC-7A89-9FB9-1745927F29F2}"/>
              </a:ext>
            </a:extLst>
          </p:cNvPr>
          <p:cNvSpPr txBox="1"/>
          <p:nvPr/>
        </p:nvSpPr>
        <p:spPr>
          <a:xfrm>
            <a:off x="2008413" y="2178902"/>
            <a:ext cx="3763349" cy="3348609"/>
          </a:xfrm>
          <a:prstGeom prst="rect">
            <a:avLst/>
          </a:prstGeom>
          <a:noFill/>
        </p:spPr>
        <p:txBody>
          <a:bodyPr wrap="square" rtlCol="0">
            <a:spAutoFit/>
          </a:bodyPr>
          <a:lstStyle/>
          <a:p>
            <a:pPr marL="61913" defTabSz="914377">
              <a:lnSpc>
                <a:spcPct val="90000"/>
              </a:lnSpc>
              <a:spcBef>
                <a:spcPct val="0"/>
              </a:spcBef>
              <a:spcAft>
                <a:spcPts val="1200"/>
              </a:spcAft>
            </a:pPr>
            <a:r>
              <a:rPr lang="tr-TR" sz="28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Lütfen ekranda yer alan QR kodunu telefonunuzun kamerası yardımıyla okutunuz ve kısa anketimizi tamamlayınız.</a:t>
            </a:r>
          </a:p>
          <a:p>
            <a:pPr marL="61913" defTabSz="914377">
              <a:lnSpc>
                <a:spcPct val="90000"/>
              </a:lnSpc>
              <a:spcBef>
                <a:spcPct val="0"/>
              </a:spcBef>
              <a:spcAft>
                <a:spcPts val="600"/>
              </a:spcAft>
            </a:pPr>
            <a:r>
              <a:rPr lang="tr-TR" sz="28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Teşekkürler!</a:t>
            </a:r>
          </a:p>
        </p:txBody>
      </p:sp>
      <p:pic>
        <p:nvPicPr>
          <p:cNvPr id="9" name="Resim 8">
            <a:extLst>
              <a:ext uri="{FF2B5EF4-FFF2-40B4-BE49-F238E27FC236}">
                <a16:creationId xmlns:a16="http://schemas.microsoft.com/office/drawing/2014/main" id="{709189B3-5332-4A23-9805-4B5C196D3ACE}"/>
              </a:ext>
            </a:extLst>
          </p:cNvPr>
          <p:cNvPicPr>
            <a:picLocks noChangeAspect="1"/>
          </p:cNvPicPr>
          <p:nvPr/>
        </p:nvPicPr>
        <p:blipFill>
          <a:blip r:embed="rId3"/>
          <a:stretch>
            <a:fillRect/>
          </a:stretch>
        </p:blipFill>
        <p:spPr>
          <a:xfrm>
            <a:off x="7791568" y="2075652"/>
            <a:ext cx="2857500" cy="2857500"/>
          </a:xfrm>
          <a:prstGeom prst="rect">
            <a:avLst/>
          </a:prstGeom>
        </p:spPr>
      </p:pic>
    </p:spTree>
    <p:extLst>
      <p:ext uri="{BB962C8B-B14F-4D97-AF65-F5344CB8AC3E}">
        <p14:creationId xmlns:p14="http://schemas.microsoft.com/office/powerpoint/2010/main" val="856163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FFC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6" name="Rounded Rectangle 85">
            <a:extLst>
              <a:ext uri="{FF2B5EF4-FFF2-40B4-BE49-F238E27FC236}">
                <a16:creationId xmlns:a16="http://schemas.microsoft.com/office/drawing/2014/main" id="{A2207FA8-22FE-0E42-9E81-181F9EB2E2AD}"/>
              </a:ext>
            </a:extLst>
          </p:cNvPr>
          <p:cNvSpPr/>
          <p:nvPr/>
        </p:nvSpPr>
        <p:spPr>
          <a:xfrm>
            <a:off x="3613518" y="704969"/>
            <a:ext cx="5997832" cy="1040445"/>
          </a:xfrm>
          <a:prstGeom prst="roundRect">
            <a:avLst/>
          </a:prstGeom>
          <a:no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65" name="Title 1">
            <a:extLst>
              <a:ext uri="{FF2B5EF4-FFF2-40B4-BE49-F238E27FC236}">
                <a16:creationId xmlns:a16="http://schemas.microsoft.com/office/drawing/2014/main" id="{68B5580F-8210-A941-8048-08B9833C1D74}"/>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Toplumsal Katkı</a:t>
            </a:r>
          </a:p>
        </p:txBody>
      </p:sp>
      <p:pic>
        <p:nvPicPr>
          <p:cNvPr id="25" name="Picture 24">
            <a:extLst>
              <a:ext uri="{FF2B5EF4-FFF2-40B4-BE49-F238E27FC236}">
                <a16:creationId xmlns:a16="http://schemas.microsoft.com/office/drawing/2014/main" id="{E231A3BA-00EF-811C-226B-A65CEB1FBBFD}"/>
              </a:ext>
            </a:extLst>
          </p:cNvPr>
          <p:cNvPicPr>
            <a:picLocks noChangeAspect="1"/>
          </p:cNvPicPr>
          <p:nvPr/>
        </p:nvPicPr>
        <p:blipFill rotWithShape="1">
          <a:blip r:embed="rId3"/>
          <a:srcRect b="11160"/>
          <a:stretch/>
        </p:blipFill>
        <p:spPr>
          <a:xfrm>
            <a:off x="3075876" y="4249704"/>
            <a:ext cx="3021414" cy="2235586"/>
          </a:xfrm>
          <a:prstGeom prst="rect">
            <a:avLst/>
          </a:prstGeom>
        </p:spPr>
      </p:pic>
      <p:pic>
        <p:nvPicPr>
          <p:cNvPr id="27" name="Picture 26">
            <a:extLst>
              <a:ext uri="{FF2B5EF4-FFF2-40B4-BE49-F238E27FC236}">
                <a16:creationId xmlns:a16="http://schemas.microsoft.com/office/drawing/2014/main" id="{50BCE9C5-5B87-6050-7D98-FE283950DC54}"/>
              </a:ext>
            </a:extLst>
          </p:cNvPr>
          <p:cNvPicPr>
            <a:picLocks noChangeAspect="1"/>
          </p:cNvPicPr>
          <p:nvPr/>
        </p:nvPicPr>
        <p:blipFill rotWithShape="1">
          <a:blip r:embed="rId4"/>
          <a:srcRect b="11940"/>
          <a:stretch/>
        </p:blipFill>
        <p:spPr>
          <a:xfrm>
            <a:off x="3075876" y="1879766"/>
            <a:ext cx="3048145" cy="2235586"/>
          </a:xfrm>
          <a:prstGeom prst="rect">
            <a:avLst/>
          </a:prstGeom>
        </p:spPr>
      </p:pic>
      <p:sp>
        <p:nvSpPr>
          <p:cNvPr id="31" name="TextBox 30">
            <a:extLst>
              <a:ext uri="{FF2B5EF4-FFF2-40B4-BE49-F238E27FC236}">
                <a16:creationId xmlns:a16="http://schemas.microsoft.com/office/drawing/2014/main" id="{C8E65B4D-1409-5B11-B907-623AFC3CF191}"/>
              </a:ext>
            </a:extLst>
          </p:cNvPr>
          <p:cNvSpPr txBox="1"/>
          <p:nvPr/>
        </p:nvSpPr>
        <p:spPr>
          <a:xfrm>
            <a:off x="1853720" y="3054756"/>
            <a:ext cx="1298356" cy="369332"/>
          </a:xfrm>
          <a:prstGeom prst="rect">
            <a:avLst/>
          </a:prstGeom>
          <a:noFill/>
        </p:spPr>
        <p:txBody>
          <a:bodyPr wrap="square" rtlCol="0">
            <a:spAutoFit/>
          </a:bodyPr>
          <a:lstStyle/>
          <a:p>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2020 Yılı</a:t>
            </a:r>
          </a:p>
        </p:txBody>
      </p:sp>
      <p:sp>
        <p:nvSpPr>
          <p:cNvPr id="32" name="TextBox 31">
            <a:extLst>
              <a:ext uri="{FF2B5EF4-FFF2-40B4-BE49-F238E27FC236}">
                <a16:creationId xmlns:a16="http://schemas.microsoft.com/office/drawing/2014/main" id="{990F0893-8BEE-00C9-0117-391B373FEA9C}"/>
              </a:ext>
            </a:extLst>
          </p:cNvPr>
          <p:cNvSpPr txBox="1"/>
          <p:nvPr/>
        </p:nvSpPr>
        <p:spPr>
          <a:xfrm>
            <a:off x="1853720" y="5421639"/>
            <a:ext cx="1298356" cy="369332"/>
          </a:xfrm>
          <a:prstGeom prst="rect">
            <a:avLst/>
          </a:prstGeom>
          <a:noFill/>
        </p:spPr>
        <p:txBody>
          <a:bodyPr wrap="square" rtlCol="0">
            <a:spAutoFit/>
          </a:bodyPr>
          <a:lstStyle/>
          <a:p>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2021 Yılı</a:t>
            </a:r>
          </a:p>
        </p:txBody>
      </p:sp>
      <p:sp>
        <p:nvSpPr>
          <p:cNvPr id="35" name="Rounded Rectangle 34">
            <a:extLst>
              <a:ext uri="{FF2B5EF4-FFF2-40B4-BE49-F238E27FC236}">
                <a16:creationId xmlns:a16="http://schemas.microsoft.com/office/drawing/2014/main" id="{D0796C81-26C8-2F7B-26D3-59892EC48BD5}"/>
              </a:ext>
            </a:extLst>
          </p:cNvPr>
          <p:cNvSpPr/>
          <p:nvPr/>
        </p:nvSpPr>
        <p:spPr>
          <a:xfrm>
            <a:off x="7062048" y="2972304"/>
            <a:ext cx="4419601" cy="2449335"/>
          </a:xfrm>
          <a:prstGeom prst="roundRect">
            <a:avLst/>
          </a:prstGeom>
          <a:solidFill>
            <a:schemeClr val="accent3">
              <a:lumMod val="50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36" name="TextBox 35">
            <a:extLst>
              <a:ext uri="{FF2B5EF4-FFF2-40B4-BE49-F238E27FC236}">
                <a16:creationId xmlns:a16="http://schemas.microsoft.com/office/drawing/2014/main" id="{B853286F-A2A7-D12E-74AF-A3FF3E2C00C7}"/>
              </a:ext>
            </a:extLst>
          </p:cNvPr>
          <p:cNvSpPr txBox="1"/>
          <p:nvPr/>
        </p:nvSpPr>
        <p:spPr>
          <a:xfrm>
            <a:off x="7302642" y="4281131"/>
            <a:ext cx="2091541" cy="830997"/>
          </a:xfrm>
          <a:prstGeom prst="rect">
            <a:avLst/>
          </a:prstGeom>
          <a:noFill/>
        </p:spPr>
        <p:txBody>
          <a:bodyPr wrap="square" rtlCol="0">
            <a:spAutoFit/>
          </a:bodyPr>
          <a:lstStyle/>
          <a:p>
            <a:pPr algn="r"/>
            <a:r>
              <a:rPr lang="tr-TR"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Üniversite İzleme ve Değerlendirme Raporu</a:t>
            </a:r>
          </a:p>
          <a:p>
            <a:pPr algn="r"/>
            <a:r>
              <a:rPr lang="tr-TR"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Topluma Hizmet ve Sosyal Sorumluluk Kategorisi</a:t>
            </a:r>
          </a:p>
        </p:txBody>
      </p:sp>
      <p:sp>
        <p:nvSpPr>
          <p:cNvPr id="37" name="TextBox 36">
            <a:extLst>
              <a:ext uri="{FF2B5EF4-FFF2-40B4-BE49-F238E27FC236}">
                <a16:creationId xmlns:a16="http://schemas.microsoft.com/office/drawing/2014/main" id="{02B6AB4D-A35E-E981-0A76-C0D11FDB806C}"/>
              </a:ext>
            </a:extLst>
          </p:cNvPr>
          <p:cNvSpPr txBox="1"/>
          <p:nvPr/>
        </p:nvSpPr>
        <p:spPr>
          <a:xfrm>
            <a:off x="9655398" y="4288048"/>
            <a:ext cx="1299105" cy="830997"/>
          </a:xfrm>
          <a:prstGeom prst="rect">
            <a:avLst/>
          </a:prstGeom>
          <a:noFill/>
        </p:spPr>
        <p:txBody>
          <a:bodyPr wrap="square" rtlCol="0">
            <a:spAutoFit/>
          </a:bodyPr>
          <a:lstStyle/>
          <a:p>
            <a:r>
              <a:rPr lang="tr-TR"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Üniversite Sosyal Sorumluluk Projeleri Sayısı alanında</a:t>
            </a:r>
          </a:p>
        </p:txBody>
      </p:sp>
      <p:sp>
        <p:nvSpPr>
          <p:cNvPr id="38" name="TextBox 37">
            <a:extLst>
              <a:ext uri="{FF2B5EF4-FFF2-40B4-BE49-F238E27FC236}">
                <a16:creationId xmlns:a16="http://schemas.microsoft.com/office/drawing/2014/main" id="{82B8B6CF-F644-0680-1CD4-42391D8DB48D}"/>
              </a:ext>
            </a:extLst>
          </p:cNvPr>
          <p:cNvSpPr txBox="1"/>
          <p:nvPr/>
        </p:nvSpPr>
        <p:spPr>
          <a:xfrm>
            <a:off x="9667514" y="3224033"/>
            <a:ext cx="1667988" cy="1031051"/>
          </a:xfrm>
          <a:prstGeom prst="rect">
            <a:avLst/>
          </a:prstGeom>
          <a:noFill/>
        </p:spPr>
        <p:txBody>
          <a:bodyPr wrap="square" rtlCol="0">
            <a:spAutoFit/>
          </a:bodyPr>
          <a:lstStyle/>
          <a:p>
            <a:pPr>
              <a:spcAft>
                <a:spcPts val="600"/>
              </a:spcAft>
            </a:pPr>
            <a:r>
              <a:rPr lang="tr-TR" sz="4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a:t>
            </a:r>
            <a:endParaRPr lang="tr-TR" sz="4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spcAft>
                <a:spcPts val="600"/>
              </a:spcAft>
            </a:pPr>
            <a:r>
              <a:rPr lang="tr-TR" sz="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Atatürk Üniversitesi</a:t>
            </a:r>
          </a:p>
        </p:txBody>
      </p:sp>
      <p:pic>
        <p:nvPicPr>
          <p:cNvPr id="40" name="Picture 2">
            <a:extLst>
              <a:ext uri="{FF2B5EF4-FFF2-40B4-BE49-F238E27FC236}">
                <a16:creationId xmlns:a16="http://schemas.microsoft.com/office/drawing/2014/main" id="{BCB4D7B6-FFC5-5E66-6E57-E4B4D07E8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643" y="2970118"/>
            <a:ext cx="2220053" cy="1569660"/>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7AAC2376-5772-CD39-67AA-C55D5EF1C79B}"/>
              </a:ext>
            </a:extLst>
          </p:cNvPr>
          <p:cNvSpPr/>
          <p:nvPr/>
        </p:nvSpPr>
        <p:spPr>
          <a:xfrm>
            <a:off x="9485659" y="3251224"/>
            <a:ext cx="49078" cy="19469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2" name="TextBox 41">
            <a:extLst>
              <a:ext uri="{FF2B5EF4-FFF2-40B4-BE49-F238E27FC236}">
                <a16:creationId xmlns:a16="http://schemas.microsoft.com/office/drawing/2014/main" id="{456BDEF6-EBB6-C35C-E085-FB99B4C8D191}"/>
              </a:ext>
            </a:extLst>
          </p:cNvPr>
          <p:cNvSpPr txBox="1"/>
          <p:nvPr/>
        </p:nvSpPr>
        <p:spPr>
          <a:xfrm>
            <a:off x="10501508" y="3368566"/>
            <a:ext cx="653618" cy="523220"/>
          </a:xfrm>
          <a:prstGeom prst="rect">
            <a:avLst/>
          </a:prstGeom>
          <a:noFill/>
        </p:spPr>
        <p:txBody>
          <a:bodyPr wrap="square" rtlCol="0">
            <a:spAutoFit/>
          </a:bodyPr>
          <a:lstStyle/>
          <a:p>
            <a:r>
              <a:rPr lang="tr-TR"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2020</a:t>
            </a:r>
          </a:p>
          <a:p>
            <a:r>
              <a:rPr lang="tr-TR"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2021</a:t>
            </a:r>
          </a:p>
        </p:txBody>
      </p:sp>
      <p:sp>
        <p:nvSpPr>
          <p:cNvPr id="43" name="Rectangle 42">
            <a:extLst>
              <a:ext uri="{FF2B5EF4-FFF2-40B4-BE49-F238E27FC236}">
                <a16:creationId xmlns:a16="http://schemas.microsoft.com/office/drawing/2014/main" id="{2EF4F09E-DC3E-5F4D-384F-D1623F1A37BB}"/>
              </a:ext>
            </a:extLst>
          </p:cNvPr>
          <p:cNvSpPr/>
          <p:nvPr/>
        </p:nvSpPr>
        <p:spPr>
          <a:xfrm flipH="1">
            <a:off x="1760458" y="4203984"/>
            <a:ext cx="4705352" cy="45719"/>
          </a:xfrm>
          <a:prstGeom prst="rect">
            <a:avLst/>
          </a:prstGeom>
          <a:solidFill>
            <a:srgbClr val="404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404042"/>
              </a:solidFill>
            </a:endParaRPr>
          </a:p>
        </p:txBody>
      </p:sp>
    </p:spTree>
    <p:extLst>
      <p:ext uri="{BB962C8B-B14F-4D97-AF65-F5344CB8AC3E}">
        <p14:creationId xmlns:p14="http://schemas.microsoft.com/office/powerpoint/2010/main" val="3940221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ACFDF-E226-B448-93E9-AAF941D2E65C}"/>
              </a:ext>
            </a:extLst>
          </p:cNvPr>
          <p:cNvSpPr>
            <a:spLocks noGrp="1"/>
          </p:cNvSpPr>
          <p:nvPr>
            <p:ph type="ctrTitle"/>
          </p:nvPr>
        </p:nvSpPr>
        <p:spPr/>
        <p:txBody>
          <a:bodyPr/>
          <a:lstStyle/>
          <a:p>
            <a:pPr marL="717550" algn="l"/>
            <a:r>
              <a:rPr lang="tr-TR" dirty="0">
                <a:latin typeface="Helvetica Neue" panose="02000503000000020004" pitchFamily="2" charset="0"/>
                <a:ea typeface="Helvetica Neue" panose="02000503000000020004" pitchFamily="2" charset="0"/>
                <a:cs typeface="Helvetica Neue" panose="02000503000000020004" pitchFamily="2" charset="0"/>
              </a:rPr>
              <a:t>Bir Araştırma Üniversitesinde Eğitime Başlıyorsunuz</a:t>
            </a:r>
          </a:p>
        </p:txBody>
      </p:sp>
      <p:sp>
        <p:nvSpPr>
          <p:cNvPr id="4" name="Rectangle 2">
            <a:extLst>
              <a:ext uri="{FF2B5EF4-FFF2-40B4-BE49-F238E27FC236}">
                <a16:creationId xmlns:a16="http://schemas.microsoft.com/office/drawing/2014/main" id="{764EB17E-1DD8-AE48-A978-DC340498FF0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TR"/>
          </a:p>
        </p:txBody>
      </p:sp>
      <p:graphicFrame>
        <p:nvGraphicFramePr>
          <p:cNvPr id="9" name="Table 8">
            <a:extLst>
              <a:ext uri="{FF2B5EF4-FFF2-40B4-BE49-F238E27FC236}">
                <a16:creationId xmlns:a16="http://schemas.microsoft.com/office/drawing/2014/main" id="{4BC972ED-6AF4-4EB2-9CC7-DBA6370CCCFB}"/>
              </a:ext>
            </a:extLst>
          </p:cNvPr>
          <p:cNvGraphicFramePr>
            <a:graphicFrameLocks noGrp="1"/>
          </p:cNvGraphicFramePr>
          <p:nvPr>
            <p:extLst>
              <p:ext uri="{D42A27DB-BD31-4B8C-83A1-F6EECF244321}">
                <p14:modId xmlns:p14="http://schemas.microsoft.com/office/powerpoint/2010/main" val="3434905277"/>
              </p:ext>
            </p:extLst>
          </p:nvPr>
        </p:nvGraphicFramePr>
        <p:xfrm>
          <a:off x="1531185" y="1621499"/>
          <a:ext cx="5189552" cy="4919737"/>
        </p:xfrm>
        <a:graphic>
          <a:graphicData uri="http://schemas.openxmlformats.org/drawingml/2006/table">
            <a:tbl>
              <a:tblPr/>
              <a:tblGrid>
                <a:gridCol w="3491274">
                  <a:extLst>
                    <a:ext uri="{9D8B030D-6E8A-4147-A177-3AD203B41FA5}">
                      <a16:colId xmlns:a16="http://schemas.microsoft.com/office/drawing/2014/main" val="440076836"/>
                    </a:ext>
                  </a:extLst>
                </a:gridCol>
                <a:gridCol w="1698278">
                  <a:extLst>
                    <a:ext uri="{9D8B030D-6E8A-4147-A177-3AD203B41FA5}">
                      <a16:colId xmlns:a16="http://schemas.microsoft.com/office/drawing/2014/main" val="867669401"/>
                    </a:ext>
                  </a:extLst>
                </a:gridCol>
              </a:tblGrid>
              <a:tr h="365760">
                <a:tc>
                  <a:txBody>
                    <a:bodyPr/>
                    <a:lstStyle/>
                    <a:p>
                      <a:pPr algn="l" fontAlgn="ctr"/>
                      <a:r>
                        <a:rPr lang="tr-TR" sz="1100" b="0" i="0" u="none" strike="noStrike" noProof="0" dirty="0">
                          <a:solidFill>
                            <a:srgbClr val="FFFFFF"/>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YÖK Araştırma Üniversiteleri Listesi</a:t>
                      </a:r>
                    </a:p>
                  </a:txBody>
                  <a:tcPr marL="365760"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ctr"/>
                      <a:r>
                        <a:rPr lang="tr-TR" sz="1100" b="0" i="0" u="none" strike="noStrike" noProof="0" dirty="0">
                          <a:solidFill>
                            <a:srgbClr val="FFFFFF"/>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Türü</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555535425"/>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Ankara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122208302"/>
                  </a:ext>
                </a:extLst>
              </a:tr>
              <a:tr h="197999">
                <a:tc>
                  <a:txBody>
                    <a:bodyPr/>
                    <a:lstStyle/>
                    <a:p>
                      <a:pPr lvl="0" algn="l" rtl="0" fontAlgn="ctr"/>
                      <a:r>
                        <a:rPr lang="tr-TR" sz="1100" b="1" i="0" u="none" strike="noStrike" dirty="0">
                          <a:solidFill>
                            <a:srgbClr val="C00000"/>
                          </a:solidFill>
                          <a:effectLst/>
                          <a:latin typeface="Helvetica Neue" panose="02000503000000020004" pitchFamily="2" charset="0"/>
                          <a:ea typeface="Helvetica Neue" panose="02000503000000020004" pitchFamily="2" charset="0"/>
                          <a:cs typeface="Helvetica Neue" panose="02000503000000020004" pitchFamily="2" charset="0"/>
                        </a:rPr>
                        <a:t>Atatürk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377" rtl="0" eaLnBrk="1" fontAlgn="ctr" latinLnBrk="0" hangingPunct="1"/>
                      <a:r>
                        <a:rPr lang="tr-TR" sz="1100" b="0" i="0" u="none" strike="noStrike" kern="1200"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62521805"/>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Boğaziçi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692962118"/>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Bursa Uludağ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60779920"/>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Çukurova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585410136"/>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Dokuz Eylül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4857868"/>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Ege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884021932"/>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Erciyes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007652"/>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Fırat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2770129212"/>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Gazi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5679921"/>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Gebze Teknik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648933638"/>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Hacettepe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7126811"/>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İhsan Doğramacı Bilkent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Vakıf</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2024478910"/>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İstanbul Teknik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3075865"/>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İstanbul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264185439"/>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İstanbul Üniversitesi-Cerrahpaşa</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4388259"/>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İzmir Yüksek Teknoloji Enstitüsü</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23401694"/>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Karadeniz Teknik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76476597"/>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Koç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Vakıf</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16474949"/>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Marmara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2336104"/>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Orta Doğu Teknik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2376575656"/>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Sabancı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Vakıf</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4855869"/>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Yıldız Teknik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996043125"/>
                  </a:ext>
                </a:extLst>
              </a:tr>
            </a:tbl>
          </a:graphicData>
        </a:graphic>
      </p:graphicFrame>
      <p:pic>
        <p:nvPicPr>
          <p:cNvPr id="1026" name="Picture 2">
            <a:extLst>
              <a:ext uri="{FF2B5EF4-FFF2-40B4-BE49-F238E27FC236}">
                <a16:creationId xmlns:a16="http://schemas.microsoft.com/office/drawing/2014/main" id="{4D9A092B-ED74-CDD0-5F00-E42D7A666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6466" y="1552204"/>
            <a:ext cx="3181449" cy="18153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C40CD1A-5480-F64A-B464-98C67E802B13}"/>
              </a:ext>
            </a:extLst>
          </p:cNvPr>
          <p:cNvPicPr>
            <a:picLocks noChangeAspect="1"/>
          </p:cNvPicPr>
          <p:nvPr/>
        </p:nvPicPr>
        <p:blipFill rotWithShape="1">
          <a:blip r:embed="rId4"/>
          <a:srcRect l="15129" r="25793" b="36444"/>
          <a:stretch/>
        </p:blipFill>
        <p:spPr>
          <a:xfrm>
            <a:off x="7517499" y="3658149"/>
            <a:ext cx="3779384" cy="2708897"/>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F8F06F53-A1EE-3DE2-A1E0-2984E77E4CDA}"/>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1831389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ACFDF-E226-B448-93E9-AAF941D2E65C}"/>
              </a:ext>
            </a:extLst>
          </p:cNvPr>
          <p:cNvSpPr>
            <a:spLocks noGrp="1"/>
          </p:cNvSpPr>
          <p:nvPr>
            <p:ph type="ctrTitle"/>
          </p:nvPr>
        </p:nvSpPr>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Araştırma Üniversitesi Nedir?</a:t>
            </a:r>
          </a:p>
        </p:txBody>
      </p:sp>
      <p:sp>
        <p:nvSpPr>
          <p:cNvPr id="3" name="Content Placeholder 2">
            <a:extLst>
              <a:ext uri="{FF2B5EF4-FFF2-40B4-BE49-F238E27FC236}">
                <a16:creationId xmlns:a16="http://schemas.microsoft.com/office/drawing/2014/main" id="{321A85A2-7EC5-EC47-89F4-BB6392ADF334}"/>
              </a:ext>
            </a:extLst>
          </p:cNvPr>
          <p:cNvSpPr>
            <a:spLocks noGrp="1"/>
          </p:cNvSpPr>
          <p:nvPr>
            <p:ph idx="1"/>
          </p:nvPr>
        </p:nvSpPr>
        <p:spPr>
          <a:xfrm>
            <a:off x="7458631" y="1639486"/>
            <a:ext cx="3818968" cy="3727639"/>
          </a:xfrm>
        </p:spPr>
        <p:txBody>
          <a:bodyPr>
            <a:noAutofit/>
          </a:bodyPr>
          <a:lstStyle/>
          <a:p>
            <a:pPr>
              <a:spcAft>
                <a:spcPts val="0"/>
              </a:spcAft>
            </a:pPr>
            <a:r>
              <a:rPr lang="tr-TR" sz="1600" dirty="0">
                <a:latin typeface="Helvetica Neue Light" panose="02000403000000020004" pitchFamily="2" charset="0"/>
                <a:ea typeface="Helvetica Neue Light" panose="02000403000000020004" pitchFamily="2" charset="0"/>
                <a:cs typeface="Helvetica Neue" panose="02000503000000020004" pitchFamily="2" charset="0"/>
              </a:rPr>
              <a:t>Araştırma üniversitelerinin tanımlanmış genel özellikleri (</a:t>
            </a:r>
            <a:r>
              <a:rPr lang="tr-TR" sz="1600" dirty="0" err="1">
                <a:latin typeface="Helvetica Neue Light" panose="02000403000000020004" pitchFamily="2" charset="0"/>
                <a:ea typeface="Helvetica Neue Light" panose="02000403000000020004" pitchFamily="2" charset="0"/>
                <a:cs typeface="Helvetica Neue" panose="02000503000000020004" pitchFamily="2" charset="0"/>
              </a:rPr>
              <a:t>Altbach</a:t>
            </a:r>
            <a:r>
              <a:rPr lang="tr-TR" sz="1600" dirty="0">
                <a:latin typeface="Helvetica Neue Light" panose="02000403000000020004" pitchFamily="2" charset="0"/>
                <a:ea typeface="Helvetica Neue Light" panose="02000403000000020004" pitchFamily="2" charset="0"/>
                <a:cs typeface="Helvetica Neue" panose="02000503000000020004" pitchFamily="2" charset="0"/>
              </a:rPr>
              <a:t>, 2004</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t>
            </a:r>
            <a:r>
              <a:rPr lang="tr-TR" sz="1600" dirty="0" err="1">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Khoon</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et. al., 2005);</a:t>
            </a:r>
          </a:p>
          <a:p>
            <a:pPr>
              <a:spcAft>
                <a:spcPts val="0"/>
              </a:spcAft>
            </a:pPr>
            <a:endPar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yüksek nitelikte akademik kadro</a:t>
            </a: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mükemmel araştırma sonuçları</a:t>
            </a: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eğitim öğretimde yüksek kalite</a:t>
            </a: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güçlü fon kaynakları</a:t>
            </a: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güçlü araştırma olanakları</a:t>
            </a: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ulusal ve uluslararası yetenekli öğrenciler</a:t>
            </a:r>
          </a:p>
        </p:txBody>
      </p:sp>
      <p:sp>
        <p:nvSpPr>
          <p:cNvPr id="4" name="Rectangle 2">
            <a:extLst>
              <a:ext uri="{FF2B5EF4-FFF2-40B4-BE49-F238E27FC236}">
                <a16:creationId xmlns:a16="http://schemas.microsoft.com/office/drawing/2014/main" id="{764EB17E-1DD8-AE48-A978-DC340498FF0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TR"/>
          </a:p>
        </p:txBody>
      </p:sp>
      <p:sp>
        <p:nvSpPr>
          <p:cNvPr id="7" name="Rectangle 6">
            <a:extLst>
              <a:ext uri="{FF2B5EF4-FFF2-40B4-BE49-F238E27FC236}">
                <a16:creationId xmlns:a16="http://schemas.microsoft.com/office/drawing/2014/main" id="{7A699801-755D-EE7A-A0A8-11F299A79150}"/>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8" name="Content Placeholder 3">
            <a:extLst>
              <a:ext uri="{FF2B5EF4-FFF2-40B4-BE49-F238E27FC236}">
                <a16:creationId xmlns:a16="http://schemas.microsoft.com/office/drawing/2014/main" id="{027AFEE7-CC5E-5196-C7BB-1F60BF32C9ED}"/>
              </a:ext>
            </a:extLst>
          </p:cNvPr>
          <p:cNvGraphicFramePr>
            <a:graphicFrameLocks/>
          </p:cNvGraphicFramePr>
          <p:nvPr>
            <p:extLst>
              <p:ext uri="{D42A27DB-BD31-4B8C-83A1-F6EECF244321}">
                <p14:modId xmlns:p14="http://schemas.microsoft.com/office/powerpoint/2010/main" val="290662258"/>
              </p:ext>
            </p:extLst>
          </p:nvPr>
        </p:nvGraphicFramePr>
        <p:xfrm>
          <a:off x="1542932" y="1621500"/>
          <a:ext cx="5480720" cy="4745544"/>
        </p:xfrm>
        <a:graphic>
          <a:graphicData uri="http://schemas.openxmlformats.org/drawingml/2006/table">
            <a:tbl>
              <a:tblPr firstRow="1" bandRow="1">
                <a:tableStyleId>{C083E6E3-FA7D-4D7B-A595-EF9225AFEA82}</a:tableStyleId>
              </a:tblPr>
              <a:tblGrid>
                <a:gridCol w="741940">
                  <a:extLst>
                    <a:ext uri="{9D8B030D-6E8A-4147-A177-3AD203B41FA5}">
                      <a16:colId xmlns:a16="http://schemas.microsoft.com/office/drawing/2014/main" val="2407468601"/>
                    </a:ext>
                  </a:extLst>
                </a:gridCol>
                <a:gridCol w="3389034">
                  <a:extLst>
                    <a:ext uri="{9D8B030D-6E8A-4147-A177-3AD203B41FA5}">
                      <a16:colId xmlns:a16="http://schemas.microsoft.com/office/drawing/2014/main" val="3252166307"/>
                    </a:ext>
                  </a:extLst>
                </a:gridCol>
                <a:gridCol w="1349746">
                  <a:extLst>
                    <a:ext uri="{9D8B030D-6E8A-4147-A177-3AD203B41FA5}">
                      <a16:colId xmlns:a16="http://schemas.microsoft.com/office/drawing/2014/main" val="1445882671"/>
                    </a:ext>
                  </a:extLst>
                </a:gridCol>
              </a:tblGrid>
              <a:tr h="649010">
                <a:tc gridSpan="3">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Dünyadaki Araştırma Üniversiteleri &amp; Sıralamaları</a:t>
                      </a:r>
                      <a:endParaRPr lang="en-US"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T="9144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17F7D"/>
                    </a:solidFill>
                  </a:tcPr>
                </a:tc>
                <a:tc hMerge="1">
                  <a:txBody>
                    <a:bodyPr/>
                    <a:lstStyle/>
                    <a:p>
                      <a:pPr algn="l"/>
                      <a:endParaRPr lang="tr-TR" sz="1600" b="0" i="0" noProof="0" dirty="0">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hMerge="1">
                  <a:txBody>
                    <a:bodyPr/>
                    <a:lstStyle/>
                    <a:p>
                      <a:pPr algn="l"/>
                      <a:endParaRPr lang="tr-TR" sz="1600" b="0" i="0" noProof="0" dirty="0">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2696561546"/>
                  </a:ext>
                </a:extLst>
              </a:tr>
              <a:tr h="421154">
                <a:tc>
                  <a:txBody>
                    <a:bodyPr/>
                    <a:lstStyle/>
                    <a:p>
                      <a:pPr algn="ctr"/>
                      <a:r>
                        <a:rPr lang="tr-TR" sz="1200" b="0" i="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Sıra</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l"/>
                      <a:r>
                        <a:rPr lang="tr-TR" sz="1200" b="0" i="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Kurum</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ctr"/>
                      <a:r>
                        <a:rPr lang="tr-TR" sz="1200" b="0" i="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Kuruluş Yılı</a:t>
                      </a: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178190795"/>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1</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rPr>
                        <a:t>Harvard Üniversitesi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1636</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8189163"/>
                  </a:ext>
                </a:extLst>
              </a:tr>
              <a:tr h="3675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2</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California Üniversitesi, Berkeley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1869</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479423"/>
                  </a:ext>
                </a:extLst>
              </a:tr>
              <a:tr h="367538">
                <a:tc>
                  <a:txBody>
                    <a:body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3</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Stanford Üniversitesi (ABD)</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1891</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1479186"/>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4</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Massachusetts Teknoloji Enstitüsü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1865</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169606"/>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5</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Cambridge Üniversitesi (İngiltere)</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1209</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6409768"/>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6</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rPr>
                        <a:t>California Teknoloji Üniversitesi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1891</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2349459"/>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7</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Princeton Üniversitesi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b="0" i="0" dirty="0">
                          <a:solidFill>
                            <a:srgbClr val="404042"/>
                          </a:solidFill>
                          <a:latin typeface="Helvetica Neue Light" panose="02000403000000020004" pitchFamily="2" charset="0"/>
                          <a:ea typeface="Helvetica Neue Light" panose="02000403000000020004" pitchFamily="2" charset="0"/>
                        </a:rPr>
                        <a:t>1746</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919721"/>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8</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Columbia Üniversitesi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1754</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7447285"/>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9</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rPr>
                        <a:t>Chicago Üniversitesi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b="0" i="0" dirty="0">
                          <a:solidFill>
                            <a:srgbClr val="404042"/>
                          </a:solidFill>
                          <a:latin typeface="Helvetica Neue Light" panose="02000403000000020004" pitchFamily="2" charset="0"/>
                          <a:ea typeface="Helvetica Neue Light" panose="02000403000000020004" pitchFamily="2" charset="0"/>
                        </a:rPr>
                        <a:t>1891</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81849084"/>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10</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lvl="0" algn="l" defTabSz="914377" rtl="0" eaLnBrk="1" latinLnBrk="0" hangingPunct="1"/>
                      <a:r>
                        <a:rPr lang="tr-TR" sz="1200" b="0" i="0" kern="1200" noProof="0" dirty="0">
                          <a:solidFill>
                            <a:srgbClr val="404042"/>
                          </a:solidFill>
                          <a:latin typeface="Helvetica Neue Light" panose="02000403000000020004" pitchFamily="2" charset="0"/>
                          <a:ea typeface="Helvetica Neue Light" panose="02000403000000020004" pitchFamily="2" charset="0"/>
                          <a:cs typeface="+mn-cs"/>
                        </a:rPr>
                        <a:t>Oxford Üniversitesi (İngiltere)</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404042"/>
                          </a:solidFill>
                          <a:latin typeface="Helvetica Neue Light" panose="02000403000000020004" pitchFamily="2" charset="0"/>
                          <a:ea typeface="Helvetica Neue Light" panose="02000403000000020004" pitchFamily="2" charset="0"/>
                          <a:cs typeface="+mn-cs"/>
                        </a:rPr>
                        <a:t>1096</a:t>
                      </a: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02927849"/>
                  </a:ext>
                </a:extLst>
              </a:tr>
            </a:tbl>
          </a:graphicData>
        </a:graphic>
      </p:graphicFrame>
    </p:spTree>
    <p:extLst>
      <p:ext uri="{BB962C8B-B14F-4D97-AF65-F5344CB8AC3E}">
        <p14:creationId xmlns:p14="http://schemas.microsoft.com/office/powerpoint/2010/main" val="7493369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45827</TotalTime>
  <Words>5869</Words>
  <Application>Microsoft Office PowerPoint</Application>
  <PresentationFormat>Geniş ekran</PresentationFormat>
  <Paragraphs>1084</Paragraphs>
  <Slides>61</Slides>
  <Notes>59</Notes>
  <HiddenSlides>0</HiddenSlides>
  <MMClips>2</MMClips>
  <ScaleCrop>false</ScaleCrop>
  <HeadingPairs>
    <vt:vector size="6" baseType="variant">
      <vt:variant>
        <vt:lpstr>Kullanılan Yazı Tipleri</vt:lpstr>
      </vt:variant>
      <vt:variant>
        <vt:i4>12</vt:i4>
      </vt:variant>
      <vt:variant>
        <vt:lpstr>Tema</vt:lpstr>
      </vt:variant>
      <vt:variant>
        <vt:i4>1</vt:i4>
      </vt:variant>
      <vt:variant>
        <vt:lpstr>Slayt Başlıkları</vt:lpstr>
      </vt:variant>
      <vt:variant>
        <vt:i4>61</vt:i4>
      </vt:variant>
    </vt:vector>
  </HeadingPairs>
  <TitlesOfParts>
    <vt:vector size="74" baseType="lpstr">
      <vt:lpstr>Arial</vt:lpstr>
      <vt:lpstr>Avenir Next</vt:lpstr>
      <vt:lpstr>Calibri</vt:lpstr>
      <vt:lpstr>Calibri Light</vt:lpstr>
      <vt:lpstr>Century Gothic</vt:lpstr>
      <vt:lpstr>gilroy</vt:lpstr>
      <vt:lpstr>Helvetica</vt:lpstr>
      <vt:lpstr>Helvetica Neue</vt:lpstr>
      <vt:lpstr>Helvetica Neue Light</vt:lpstr>
      <vt:lpstr>Helvetica Neue Medium</vt:lpstr>
      <vt:lpstr>Roboto</vt:lpstr>
      <vt:lpstr>Wingdings</vt:lpstr>
      <vt:lpstr>Office Theme</vt:lpstr>
      <vt:lpstr>PowerPoint Sunusu</vt:lpstr>
      <vt:lpstr>ATATÜRK ÜNİVERSİTESİ</vt:lpstr>
      <vt:lpstr>Program İçeriği</vt:lpstr>
      <vt:lpstr>Atatürk Üniversitesi: 3 Misyon &amp; 7 Alan</vt:lpstr>
      <vt:lpstr>Eğitim</vt:lpstr>
      <vt:lpstr>Araştırma</vt:lpstr>
      <vt:lpstr>Toplumsal Katkı</vt:lpstr>
      <vt:lpstr>Bir Araştırma Üniversitesinde Eğitime Başlıyorsunuz</vt:lpstr>
      <vt:lpstr>Araştırma Üniversitesi Nedir?</vt:lpstr>
      <vt:lpstr>Temel Kavramlar</vt:lpstr>
      <vt:lpstr>Temel Kavramlar </vt:lpstr>
      <vt:lpstr>Üniversite Yönetimi</vt:lpstr>
      <vt:lpstr>Haberdar Olmak için Takip Edin</vt:lpstr>
      <vt:lpstr>ATA 1957 Store </vt:lpstr>
      <vt:lpstr>Giy &amp; Çık Mağazası</vt:lpstr>
      <vt:lpstr>Acil Durum &amp; Sağlık Randevuları için İletişim</vt:lpstr>
      <vt:lpstr>Fakülte Yönetimi</vt:lpstr>
      <vt:lpstr>Bölümler</vt:lpstr>
      <vt:lpstr>Fiziki Kapasite</vt:lpstr>
      <vt:lpstr>İdari Bina ve Ek Bina</vt:lpstr>
      <vt:lpstr>İdari Bina ve Ek Bina</vt:lpstr>
      <vt:lpstr>Araştırma Geliştirme ve Kültürel alan</vt:lpstr>
      <vt:lpstr>Akademik Personel</vt:lpstr>
      <vt:lpstr>İdari Personel</vt:lpstr>
      <vt:lpstr>İdari Personel</vt:lpstr>
      <vt:lpstr>Program Tanıtımı</vt:lpstr>
      <vt:lpstr>2022 Kontenjan, Yerleştirme ve Kayıt İstatistikleri</vt:lpstr>
      <vt:lpstr>Program Öğrenci İstatistikleri</vt:lpstr>
      <vt:lpstr>Temel Kavramlar</vt:lpstr>
      <vt:lpstr>Akademik Kadro &amp; Tanışma</vt:lpstr>
      <vt:lpstr>Bölüm Organizasyon Yapısı</vt:lpstr>
      <vt:lpstr>Anabilim Dallarına Göre Akademik Personel</vt:lpstr>
      <vt:lpstr>Akademik Danışman</vt:lpstr>
      <vt:lpstr>Akademik Danışman Bilgileri</vt:lpstr>
      <vt:lpstr>Öğrencilerimize Öneriler</vt:lpstr>
      <vt:lpstr>Üniversite Kimlik Kartı</vt:lpstr>
      <vt:lpstr>Akademik Takvim</vt:lpstr>
      <vt:lpstr>Yeni Müfredat</vt:lpstr>
      <vt:lpstr>Dersler</vt:lpstr>
      <vt:lpstr>Temel Kavramlar</vt:lpstr>
      <vt:lpstr>OBS, DBS ve Ders Bilgi Paketi Tanıtımı</vt:lpstr>
      <vt:lpstr>Kayıt Yenileme</vt:lpstr>
      <vt:lpstr>Ders Alma</vt:lpstr>
      <vt:lpstr>Sınavlar</vt:lpstr>
      <vt:lpstr>Bağıl Değerlendirme</vt:lpstr>
      <vt:lpstr>Dönem Sonu Başarı Notları</vt:lpstr>
      <vt:lpstr>   Fakültemizde bir derse ait ham notun hesaplanmasında; </vt:lpstr>
      <vt:lpstr>Sınav Sonuçlarına İtiraz</vt:lpstr>
      <vt:lpstr>Derse Devam</vt:lpstr>
      <vt:lpstr>Kulüpler ve Etkinlikler</vt:lpstr>
      <vt:lpstr>Öğretim Elemanlarıyla Yüz Yüze Görüşme</vt:lpstr>
      <vt:lpstr>Öğretim Elemanlarıyla E-Posta Yoluyla İletişim</vt:lpstr>
      <vt:lpstr>Üniversite Web Sayfası</vt:lpstr>
      <vt:lpstr>Üniversite Web Sayfası</vt:lpstr>
      <vt:lpstr>Öğrenci İşleri Daire Başkanlığı</vt:lpstr>
      <vt:lpstr>Öğrenci İşleri Daire Başkanlığı</vt:lpstr>
      <vt:lpstr>Öğrenci Dekanlığı</vt:lpstr>
      <vt:lpstr>Öğrenci Dekanlığı</vt:lpstr>
      <vt:lpstr>Oryantasyon Açık Dersi</vt:lpstr>
      <vt:lpstr>Soru-Cevap Bölümü </vt:lpstr>
      <vt:lpstr>Geri Bildirim Anketi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Olcme ve Degerlendirme</dc:title>
  <dc:creator>Microsoft Office User</dc:creator>
  <cp:lastModifiedBy>Adnan</cp:lastModifiedBy>
  <cp:revision>580</cp:revision>
  <cp:lastPrinted>2022-09-28T12:39:53Z</cp:lastPrinted>
  <dcterms:created xsi:type="dcterms:W3CDTF">2019-02-28T10:19:38Z</dcterms:created>
  <dcterms:modified xsi:type="dcterms:W3CDTF">2023-10-10T09:08:22Z</dcterms:modified>
</cp:coreProperties>
</file>