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752" r:id="rId2"/>
    <p:sldId id="855" r:id="rId3"/>
    <p:sldId id="817" r:id="rId4"/>
    <p:sldId id="731" r:id="rId5"/>
    <p:sldId id="830" r:id="rId6"/>
    <p:sldId id="833" r:id="rId7"/>
    <p:sldId id="832" r:id="rId8"/>
    <p:sldId id="670" r:id="rId9"/>
    <p:sldId id="659" r:id="rId10"/>
    <p:sldId id="784" r:id="rId11"/>
    <p:sldId id="820" r:id="rId12"/>
    <p:sldId id="788" r:id="rId13"/>
    <p:sldId id="834" r:id="rId14"/>
    <p:sldId id="841" r:id="rId15"/>
    <p:sldId id="842" r:id="rId16"/>
    <p:sldId id="849" r:id="rId17"/>
    <p:sldId id="789" r:id="rId18"/>
    <p:sldId id="856" r:id="rId19"/>
    <p:sldId id="857" r:id="rId20"/>
    <p:sldId id="858" r:id="rId21"/>
    <p:sldId id="860" r:id="rId22"/>
    <p:sldId id="859" r:id="rId23"/>
    <p:sldId id="861" r:id="rId24"/>
    <p:sldId id="862" r:id="rId25"/>
    <p:sldId id="863" r:id="rId26"/>
    <p:sldId id="792" r:id="rId27"/>
    <p:sldId id="795" r:id="rId28"/>
    <p:sldId id="798" r:id="rId29"/>
    <p:sldId id="790" r:id="rId30"/>
    <p:sldId id="793" r:id="rId31"/>
    <p:sldId id="777" r:id="rId32"/>
    <p:sldId id="796" r:id="rId33"/>
    <p:sldId id="799" r:id="rId34"/>
    <p:sldId id="813" r:id="rId35"/>
    <p:sldId id="854" r:id="rId36"/>
    <p:sldId id="827" r:id="rId37"/>
    <p:sldId id="812" r:id="rId38"/>
    <p:sldId id="810" r:id="rId39"/>
    <p:sldId id="808" r:id="rId40"/>
    <p:sldId id="803" r:id="rId41"/>
    <p:sldId id="811" r:id="rId42"/>
    <p:sldId id="806" r:id="rId43"/>
    <p:sldId id="779" r:id="rId44"/>
    <p:sldId id="801" r:id="rId45"/>
    <p:sldId id="865" r:id="rId46"/>
    <p:sldId id="805" r:id="rId47"/>
    <p:sldId id="814" r:id="rId48"/>
    <p:sldId id="809" r:id="rId49"/>
    <p:sldId id="781" r:id="rId50"/>
    <p:sldId id="815" r:id="rId51"/>
    <p:sldId id="836" r:id="rId52"/>
    <p:sldId id="844" r:id="rId53"/>
    <p:sldId id="838" r:id="rId54"/>
    <p:sldId id="846" r:id="rId55"/>
    <p:sldId id="847" r:id="rId56"/>
    <p:sldId id="848" r:id="rId57"/>
    <p:sldId id="851" r:id="rId58"/>
    <p:sldId id="816" r:id="rId59"/>
    <p:sldId id="85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PG" id="{C8130E8E-487B-2C4E-9BD7-5A68EF27FFDF}">
          <p14:sldIdLst>
            <p14:sldId id="752"/>
            <p14:sldId id="855"/>
            <p14:sldId id="817"/>
            <p14:sldId id="731"/>
            <p14:sldId id="830"/>
            <p14:sldId id="833"/>
            <p14:sldId id="832"/>
            <p14:sldId id="670"/>
            <p14:sldId id="659"/>
            <p14:sldId id="784"/>
            <p14:sldId id="820"/>
            <p14:sldId id="788"/>
            <p14:sldId id="834"/>
            <p14:sldId id="841"/>
            <p14:sldId id="842"/>
            <p14:sldId id="849"/>
            <p14:sldId id="789"/>
            <p14:sldId id="856"/>
            <p14:sldId id="857"/>
            <p14:sldId id="858"/>
            <p14:sldId id="860"/>
            <p14:sldId id="859"/>
            <p14:sldId id="861"/>
            <p14:sldId id="862"/>
            <p14:sldId id="863"/>
            <p14:sldId id="792"/>
            <p14:sldId id="795"/>
            <p14:sldId id="798"/>
            <p14:sldId id="790"/>
            <p14:sldId id="793"/>
            <p14:sldId id="777"/>
            <p14:sldId id="796"/>
            <p14:sldId id="799"/>
            <p14:sldId id="813"/>
            <p14:sldId id="854"/>
            <p14:sldId id="827"/>
            <p14:sldId id="812"/>
            <p14:sldId id="810"/>
            <p14:sldId id="808"/>
            <p14:sldId id="803"/>
            <p14:sldId id="811"/>
            <p14:sldId id="806"/>
            <p14:sldId id="779"/>
            <p14:sldId id="801"/>
            <p14:sldId id="865"/>
            <p14:sldId id="805"/>
            <p14:sldId id="814"/>
            <p14:sldId id="809"/>
            <p14:sldId id="781"/>
            <p14:sldId id="815"/>
            <p14:sldId id="836"/>
            <p14:sldId id="844"/>
            <p14:sldId id="838"/>
            <p14:sldId id="846"/>
            <p14:sldId id="847"/>
            <p14:sldId id="848"/>
            <p14:sldId id="851"/>
            <p14:sldId id="816"/>
            <p14:sldId id="8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7D"/>
    <a:srgbClr val="FF2600"/>
    <a:srgbClr val="ECECEC"/>
    <a:srgbClr val="2F5597"/>
    <a:srgbClr val="E32027"/>
    <a:srgbClr val="404042"/>
    <a:srgbClr val="FFC102"/>
    <a:srgbClr val="456990"/>
    <a:srgbClr val="3A3838"/>
    <a:srgbClr val="E22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3"/>
    <p:restoredTop sz="75918"/>
  </p:normalViewPr>
  <p:slideViewPr>
    <p:cSldViewPr snapToGrid="0" snapToObjects="1">
      <p:cViewPr varScale="1">
        <p:scale>
          <a:sx n="87" d="100"/>
          <a:sy n="87" d="100"/>
        </p:scale>
        <p:origin x="180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0"/>
    </p:cViewPr>
  </p:sorterViewPr>
  <p:notesViewPr>
    <p:cSldViewPr snapToGrid="0" snapToObjects="1">
      <p:cViewPr varScale="1">
        <p:scale>
          <a:sx n="103" d="100"/>
          <a:sy n="103" d="100"/>
        </p:scale>
        <p:origin x="3832"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Dersler</c:v>
                </c:pt>
              </c:strCache>
            </c:strRef>
          </c:tx>
          <c:spPr>
            <a:solidFill>
              <a:srgbClr val="C00000"/>
            </a:solidFill>
          </c:spPr>
          <c:explosion val="42"/>
          <c:dPt>
            <c:idx val="0"/>
            <c:bubble3D val="0"/>
            <c:explosion val="9"/>
            <c:spPr>
              <a:solidFill>
                <a:srgbClr val="002060"/>
              </a:solidFill>
              <a:ln w="19050">
                <a:solidFill>
                  <a:schemeClr val="lt1"/>
                </a:solidFill>
              </a:ln>
              <a:effectLst/>
            </c:spPr>
            <c:extLst>
              <c:ext xmlns:c16="http://schemas.microsoft.com/office/drawing/2014/chart" uri="{C3380CC4-5D6E-409C-BE32-E72D297353CC}">
                <c16:uniqueId val="{00000001-E413-EB4D-B0A5-107F2E612B8A}"/>
              </c:ext>
            </c:extLst>
          </c:dPt>
          <c:dPt>
            <c:idx val="1"/>
            <c:bubble3D val="0"/>
            <c:explosion val="0"/>
            <c:spPr>
              <a:solidFill>
                <a:srgbClr val="C00000"/>
              </a:solidFill>
              <a:ln w="19050">
                <a:solidFill>
                  <a:schemeClr val="lt1"/>
                </a:solidFill>
              </a:ln>
              <a:effectLst/>
            </c:spPr>
            <c:extLst>
              <c:ext xmlns:c16="http://schemas.microsoft.com/office/drawing/2014/chart" uri="{C3380CC4-5D6E-409C-BE32-E72D297353CC}">
                <c16:uniqueId val="{00000003-E413-EB4D-B0A5-107F2E612B8A}"/>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E413-EB4D-B0A5-107F2E612B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413-EB4D-B0A5-107F2E612B8A}"/>
              </c:ext>
            </c:extLst>
          </c:dPt>
          <c:dLbls>
            <c:dLbl>
              <c:idx val="0"/>
              <c:layout>
                <c:manualLayout>
                  <c:x val="-0.22876290358701773"/>
                  <c:y val="-7.5037306016423957E-2"/>
                </c:manualLayout>
              </c:layout>
              <c:tx>
                <c:rich>
                  <a:bodyPr/>
                  <a:lstStyle/>
                  <a:p>
                    <a:fld id="{F7F37E81-17BB-7C4A-9148-702437672C8E}" type="CATEGORYNAME">
                      <a:rPr lang="en-US" smtClean="0"/>
                      <a:pPr/>
                      <a:t>[KATEGORİ ADI]</a:t>
                    </a:fld>
                    <a:r>
                      <a:rPr lang="en-US" baseline="0" dirty="0"/>
                      <a:t> %</a:t>
                    </a:r>
                    <a:fld id="{176F7B69-50C1-9744-B84B-F37201576A81}"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3-EB4D-B0A5-107F2E612B8A}"/>
                </c:ext>
              </c:extLst>
            </c:dLbl>
            <c:dLbl>
              <c:idx val="1"/>
              <c:layout>
                <c:manualLayout>
                  <c:x val="0.23374560020958426"/>
                  <c:y val="6.6272529736182056E-2"/>
                </c:manualLayout>
              </c:layout>
              <c:tx>
                <c:rich>
                  <a:bodyPr/>
                  <a:lstStyle/>
                  <a:p>
                    <a:fld id="{6D11E676-3D00-4745-BBEC-5A348D261D29}" type="CATEGORYNAME">
                      <a:rPr lang="en-US" smtClean="0"/>
                      <a:pPr/>
                      <a:t>[KATEGORİ ADI]</a:t>
                    </a:fld>
                    <a:r>
                      <a:rPr lang="en-US" baseline="0" dirty="0"/>
                      <a:t> %</a:t>
                    </a:r>
                    <a:fld id="{412DBBBE-6D8F-F74C-8DDD-E8FE8025DE42}" type="VALUE">
                      <a:rPr lang="en-US" baseline="0" smtClean="0"/>
                      <a:pPr/>
                      <a:t>[DEĞER]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13-EB4D-B0A5-107F2E612B8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pPr>
                <a:endParaRPr lang="tr-T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Final</c:v>
                </c:pt>
                <c:pt idx="1">
                  <c:v>Vize</c:v>
                </c:pt>
              </c:strCache>
            </c:strRef>
          </c:cat>
          <c:val>
            <c:numRef>
              <c:f>Sayfa1!$B$2:$B$5</c:f>
              <c:numCache>
                <c:formatCode>General</c:formatCode>
                <c:ptCount val="4"/>
                <c:pt idx="0">
                  <c:v>60</c:v>
                </c:pt>
                <c:pt idx="1">
                  <c:v>40</c:v>
                </c:pt>
              </c:numCache>
            </c:numRef>
          </c:val>
          <c:extLst>
            <c:ext xmlns:c16="http://schemas.microsoft.com/office/drawing/2014/chart" uri="{C3380CC4-5D6E-409C-BE32-E72D297353CC}">
              <c16:uniqueId val="{00000008-E413-EB4D-B0A5-107F2E612B8A}"/>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AA923-1DCF-8544-8E97-BC5765C32047}" type="doc">
      <dgm:prSet loTypeId="urn:microsoft.com/office/officeart/2005/8/layout/chevron1" loCatId="" qsTypeId="urn:microsoft.com/office/officeart/2005/8/quickstyle/simple1" qsCatId="simple" csTypeId="urn:microsoft.com/office/officeart/2005/8/colors/accent1_2" csCatId="accent1" phldr="1"/>
      <dgm:spPr/>
    </dgm:pt>
    <dgm:pt modelId="{F908E9DC-2564-9A4B-9159-733587FFA09B}">
      <dgm:prSet phldrT="[Text]" custT="1"/>
      <dgm:spPr>
        <a:solidFill>
          <a:schemeClr val="accent3">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gm:t>
    </dgm:pt>
    <dgm:pt modelId="{472A4A62-ABDA-3243-8220-756B3249C3B3}" type="par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11D8C968-A1B1-F343-93F6-E51DE23BA3E5}" type="sibTrans" cxnId="{86EC22C8-0176-924A-BF9C-6FF2CDBC3233}">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2C2962F4-FCFA-8B49-A0B7-EE25FA4E0FB9}">
      <dgm:prSet phldrT="[Text]" custT="1"/>
      <dgm:spPr>
        <a:solidFill>
          <a:schemeClr val="accent4">
            <a:lumMod val="75000"/>
          </a:schemeClr>
        </a:solidFill>
      </dgm:spPr>
      <dgm:t>
        <a:bodyPr/>
        <a:lstStyle/>
        <a:p>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gm:t>
    </dgm:pt>
    <dgm:pt modelId="{F8042788-16C6-9E42-8C6F-A9A27F2AEAA0}" type="par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5786D38C-AE4B-F845-A7CC-CD5F86ACE492}" type="sibTrans" cxnId="{F16A6D3E-3EA8-174A-942A-3730D528BAED}">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4AE8507C-55CC-D94A-BCB8-E81179D0E1CE}">
      <dgm:prSet phldrT="[Text]" custT="1"/>
      <dgm:spPr>
        <a:solidFill>
          <a:schemeClr val="accent5">
            <a:lumMod val="75000"/>
          </a:schemeClr>
        </a:solidFill>
      </dgm:spPr>
      <dgm:t>
        <a:bodyPr/>
        <a:lstStyle/>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algn="ctr"/>
          <a:r>
            <a:rPr lang="tr-TR" sz="1600" b="0" i="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gm:t>
    </dgm:pt>
    <dgm:pt modelId="{C4F3AAC8-FBD4-2F42-8E57-7810B12479F7}" type="par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0DE30909-7C60-5D47-BFFB-9047BF845326}" type="sibTrans" cxnId="{46E8F584-4126-A44A-83E3-9BCDDD537C66}">
      <dgm:prSet/>
      <dgm:spPr/>
      <dgm:t>
        <a:bodyPr/>
        <a:lstStyle/>
        <a:p>
          <a:endParaRPr lang="en-US" sz="1600" b="0" i="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dgm:t>
    </dgm:pt>
    <dgm:pt modelId="{7CE850C5-F8F8-B540-A6E4-C48167E11F5D}" type="pres">
      <dgm:prSet presAssocID="{1C5AA923-1DCF-8544-8E97-BC5765C32047}" presName="Name0" presStyleCnt="0">
        <dgm:presLayoutVars>
          <dgm:dir/>
          <dgm:animLvl val="lvl"/>
          <dgm:resizeHandles val="exact"/>
        </dgm:presLayoutVars>
      </dgm:prSet>
      <dgm:spPr/>
    </dgm:pt>
    <dgm:pt modelId="{DC7878F9-2CF2-8E45-8DF2-2936E3CE4E32}" type="pres">
      <dgm:prSet presAssocID="{F908E9DC-2564-9A4B-9159-733587FFA09B}" presName="parTxOnly" presStyleLbl="node1" presStyleIdx="0" presStyleCnt="3">
        <dgm:presLayoutVars>
          <dgm:chMax val="0"/>
          <dgm:chPref val="0"/>
          <dgm:bulletEnabled val="1"/>
        </dgm:presLayoutVars>
      </dgm:prSet>
      <dgm:spPr/>
      <dgm:t>
        <a:bodyPr/>
        <a:lstStyle/>
        <a:p>
          <a:endParaRPr lang="tr-TR"/>
        </a:p>
      </dgm:t>
    </dgm:pt>
    <dgm:pt modelId="{F7435954-669B-EF41-9D75-A27F9E4247D2}" type="pres">
      <dgm:prSet presAssocID="{11D8C968-A1B1-F343-93F6-E51DE23BA3E5}" presName="parTxOnlySpace" presStyleCnt="0"/>
      <dgm:spPr/>
    </dgm:pt>
    <dgm:pt modelId="{E66AB090-56D6-1940-A8A5-544E0F212007}" type="pres">
      <dgm:prSet presAssocID="{2C2962F4-FCFA-8B49-A0B7-EE25FA4E0FB9}" presName="parTxOnly" presStyleLbl="node1" presStyleIdx="1" presStyleCnt="3">
        <dgm:presLayoutVars>
          <dgm:chMax val="0"/>
          <dgm:chPref val="0"/>
          <dgm:bulletEnabled val="1"/>
        </dgm:presLayoutVars>
      </dgm:prSet>
      <dgm:spPr/>
      <dgm:t>
        <a:bodyPr/>
        <a:lstStyle/>
        <a:p>
          <a:endParaRPr lang="tr-TR"/>
        </a:p>
      </dgm:t>
    </dgm:pt>
    <dgm:pt modelId="{0EE97ABE-1537-2C40-B28C-F990D210B10C}" type="pres">
      <dgm:prSet presAssocID="{5786D38C-AE4B-F845-A7CC-CD5F86ACE492}" presName="parTxOnlySpace" presStyleCnt="0"/>
      <dgm:spPr/>
    </dgm:pt>
    <dgm:pt modelId="{CBBAB9F4-6099-B546-9616-C759BFA46210}" type="pres">
      <dgm:prSet presAssocID="{4AE8507C-55CC-D94A-BCB8-E81179D0E1CE}" presName="parTxOnly" presStyleLbl="node1" presStyleIdx="2" presStyleCnt="3">
        <dgm:presLayoutVars>
          <dgm:chMax val="0"/>
          <dgm:chPref val="0"/>
          <dgm:bulletEnabled val="1"/>
        </dgm:presLayoutVars>
      </dgm:prSet>
      <dgm:spPr/>
      <dgm:t>
        <a:bodyPr/>
        <a:lstStyle/>
        <a:p>
          <a:endParaRPr lang="tr-TR"/>
        </a:p>
      </dgm:t>
    </dgm:pt>
  </dgm:ptLst>
  <dgm:cxnLst>
    <dgm:cxn modelId="{CED36E44-118F-3846-9EC8-873AA138BB2F}" type="presOf" srcId="{1C5AA923-1DCF-8544-8E97-BC5765C32047}" destId="{7CE850C5-F8F8-B540-A6E4-C48167E11F5D}" srcOrd="0" destOrd="0" presId="urn:microsoft.com/office/officeart/2005/8/layout/chevron1"/>
    <dgm:cxn modelId="{46E8F584-4126-A44A-83E3-9BCDDD537C66}" srcId="{1C5AA923-1DCF-8544-8E97-BC5765C32047}" destId="{4AE8507C-55CC-D94A-BCB8-E81179D0E1CE}" srcOrd="2" destOrd="0" parTransId="{C4F3AAC8-FBD4-2F42-8E57-7810B12479F7}" sibTransId="{0DE30909-7C60-5D47-BFFB-9047BF845326}"/>
    <dgm:cxn modelId="{4A3D961D-054C-374D-BBA4-57A6B76B98C3}" type="presOf" srcId="{4AE8507C-55CC-D94A-BCB8-E81179D0E1CE}" destId="{CBBAB9F4-6099-B546-9616-C759BFA46210}" srcOrd="0" destOrd="0" presId="urn:microsoft.com/office/officeart/2005/8/layout/chevron1"/>
    <dgm:cxn modelId="{4DDA3C97-49E9-954F-84D3-2C31AC148025}" type="presOf" srcId="{F908E9DC-2564-9A4B-9159-733587FFA09B}" destId="{DC7878F9-2CF2-8E45-8DF2-2936E3CE4E32}" srcOrd="0" destOrd="0" presId="urn:microsoft.com/office/officeart/2005/8/layout/chevron1"/>
    <dgm:cxn modelId="{A5D7BE0F-B8E2-9246-9C94-D7822646C3FA}" type="presOf" srcId="{2C2962F4-FCFA-8B49-A0B7-EE25FA4E0FB9}" destId="{E66AB090-56D6-1940-A8A5-544E0F212007}" srcOrd="0" destOrd="0" presId="urn:microsoft.com/office/officeart/2005/8/layout/chevron1"/>
    <dgm:cxn modelId="{86EC22C8-0176-924A-BF9C-6FF2CDBC3233}" srcId="{1C5AA923-1DCF-8544-8E97-BC5765C32047}" destId="{F908E9DC-2564-9A4B-9159-733587FFA09B}" srcOrd="0" destOrd="0" parTransId="{472A4A62-ABDA-3243-8220-756B3249C3B3}" sibTransId="{11D8C968-A1B1-F343-93F6-E51DE23BA3E5}"/>
    <dgm:cxn modelId="{F16A6D3E-3EA8-174A-942A-3730D528BAED}" srcId="{1C5AA923-1DCF-8544-8E97-BC5765C32047}" destId="{2C2962F4-FCFA-8B49-A0B7-EE25FA4E0FB9}" srcOrd="1" destOrd="0" parTransId="{F8042788-16C6-9E42-8C6F-A9A27F2AEAA0}" sibTransId="{5786D38C-AE4B-F845-A7CC-CD5F86ACE492}"/>
    <dgm:cxn modelId="{F3B84B63-317F-7149-B402-1D86660D81C2}" type="presParOf" srcId="{7CE850C5-F8F8-B540-A6E4-C48167E11F5D}" destId="{DC7878F9-2CF2-8E45-8DF2-2936E3CE4E32}" srcOrd="0" destOrd="0" presId="urn:microsoft.com/office/officeart/2005/8/layout/chevron1"/>
    <dgm:cxn modelId="{1FDCB487-C9A4-E54C-85B7-E4C6F797D85E}" type="presParOf" srcId="{7CE850C5-F8F8-B540-A6E4-C48167E11F5D}" destId="{F7435954-669B-EF41-9D75-A27F9E4247D2}" srcOrd="1" destOrd="0" presId="urn:microsoft.com/office/officeart/2005/8/layout/chevron1"/>
    <dgm:cxn modelId="{8614C8BE-054A-1D4B-9DF5-D7534C4F8CB4}" type="presParOf" srcId="{7CE850C5-F8F8-B540-A6E4-C48167E11F5D}" destId="{E66AB090-56D6-1940-A8A5-544E0F212007}" srcOrd="2" destOrd="0" presId="urn:microsoft.com/office/officeart/2005/8/layout/chevron1"/>
    <dgm:cxn modelId="{A9E41272-44B8-F249-8C30-A76EA6458053}" type="presParOf" srcId="{7CE850C5-F8F8-B540-A6E4-C48167E11F5D}" destId="{0EE97ABE-1537-2C40-B28C-F990D210B10C}" srcOrd="3" destOrd="0" presId="urn:microsoft.com/office/officeart/2005/8/layout/chevron1"/>
    <dgm:cxn modelId="{C27AC758-68AF-614D-AA0B-C09331FD56C8}" type="presParOf" srcId="{7CE850C5-F8F8-B540-A6E4-C48167E11F5D}" destId="{CBBAB9F4-6099-B546-9616-C759BFA46210}"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878F9-2CF2-8E45-8DF2-2936E3CE4E32}">
      <dsp:nvSpPr>
        <dsp:cNvPr id="0" name=""/>
        <dsp:cNvSpPr/>
      </dsp:nvSpPr>
      <dsp:spPr>
        <a:xfrm>
          <a:off x="2752" y="250699"/>
          <a:ext cx="3353573" cy="1341429"/>
        </a:xfrm>
        <a:prstGeom prst="chevron">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dsp:txBody>
      <dsp:txXfrm>
        <a:off x="673467" y="250699"/>
        <a:ext cx="2012144" cy="1341429"/>
      </dsp:txXfrm>
    </dsp:sp>
    <dsp:sp modelId="{E66AB090-56D6-1940-A8A5-544E0F212007}">
      <dsp:nvSpPr>
        <dsp:cNvPr id="0" name=""/>
        <dsp:cNvSpPr/>
      </dsp:nvSpPr>
      <dsp:spPr>
        <a:xfrm>
          <a:off x="3020968" y="250699"/>
          <a:ext cx="3353573" cy="1341429"/>
        </a:xfrm>
        <a:prstGeom prst="chevron">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dsp:txBody>
      <dsp:txXfrm>
        <a:off x="3691683" y="250699"/>
        <a:ext cx="2012144" cy="1341429"/>
      </dsp:txXfrm>
    </dsp:sp>
    <dsp:sp modelId="{CBBAB9F4-6099-B546-9616-C759BFA46210}">
      <dsp:nvSpPr>
        <dsp:cNvPr id="0" name=""/>
        <dsp:cNvSpPr/>
      </dsp:nvSpPr>
      <dsp:spPr>
        <a:xfrm>
          <a:off x="6039184" y="250699"/>
          <a:ext cx="3353573" cy="1341429"/>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lvl="0" algn="ctr" defTabSz="711200">
            <a:lnSpc>
              <a:spcPct val="90000"/>
            </a:lnSpc>
            <a:spcBef>
              <a:spcPct val="0"/>
            </a:spcBef>
            <a:spcAft>
              <a:spcPct val="35000"/>
            </a:spcAft>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dsp:txBody>
      <dsp:txXfrm>
        <a:off x="6709899" y="250699"/>
        <a:ext cx="2012144" cy="13414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BDB772-7439-CA44-A629-6C001AC339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DED064-FBFC-BB49-AFF9-FCE54B238982}" type="slidenum">
              <a:rPr lang="tr-TR" smtClean="0"/>
              <a:t>‹#›</a:t>
            </a:fld>
            <a:endParaRPr lang="tr-TR"/>
          </a:p>
        </p:txBody>
      </p:sp>
    </p:spTree>
    <p:extLst>
      <p:ext uri="{BB962C8B-B14F-4D97-AF65-F5344CB8AC3E}">
        <p14:creationId xmlns:p14="http://schemas.microsoft.com/office/powerpoint/2010/main" val="266737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6A7E3B0F-A7CA-D947-BF42-5CA2A03C82F6}"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F8B0-938A-B940-827E-E11CB1E17B31}" type="slidenum">
              <a:rPr lang="en-US" smtClean="0"/>
              <a:t>‹#›</a:t>
            </a:fld>
            <a:endParaRPr lang="en-US"/>
          </a:p>
        </p:txBody>
      </p:sp>
    </p:spTree>
    <p:extLst>
      <p:ext uri="{BB962C8B-B14F-4D97-AF65-F5344CB8AC3E}">
        <p14:creationId xmlns:p14="http://schemas.microsoft.com/office/powerpoint/2010/main" val="159322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Lütfen oryantasyon programı başlamadan 10 dk. önce </a:t>
            </a:r>
            <a:r>
              <a:rPr lang="tr-TR" b="1" dirty="0"/>
              <a:t>Atatürk Üniversitesi Tanıtım Filmi </a:t>
            </a:r>
            <a:r>
              <a:rPr lang="tr-TR" dirty="0"/>
              <a:t>gösterimini başlatınız.</a:t>
            </a:r>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1</a:t>
            </a:fld>
            <a:endParaRPr lang="en-US"/>
          </a:p>
        </p:txBody>
      </p:sp>
    </p:spTree>
    <p:extLst>
      <p:ext uri="{BB962C8B-B14F-4D97-AF65-F5344CB8AC3E}">
        <p14:creationId xmlns:p14="http://schemas.microsoft.com/office/powerpoint/2010/main" val="376766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latin typeface="+mn-lt"/>
                <a:ea typeface="Helvetica Neue Light" panose="02000403000000020004" pitchFamily="2" charset="0"/>
              </a:rPr>
              <a:t>Yükseköğretim Kanuna göre;</a:t>
            </a:r>
          </a:p>
          <a:p>
            <a:r>
              <a:rPr lang="tr-TR" sz="1200" dirty="0">
                <a:latin typeface="+mn-lt"/>
                <a:ea typeface="Helvetica Neue Light" panose="02000403000000020004" pitchFamily="2" charset="0"/>
              </a:rPr>
              <a:t>Sunumda yer alan metinleri aktarınız!</a:t>
            </a:r>
          </a:p>
        </p:txBody>
      </p:sp>
      <p:sp>
        <p:nvSpPr>
          <p:cNvPr id="4" name="Slide Number Placeholder 3"/>
          <p:cNvSpPr>
            <a:spLocks noGrp="1"/>
          </p:cNvSpPr>
          <p:nvPr>
            <p:ph type="sldNum" sz="quarter" idx="5"/>
          </p:nvPr>
        </p:nvSpPr>
        <p:spPr/>
        <p:txBody>
          <a:bodyPr/>
          <a:lstStyle/>
          <a:p>
            <a:fld id="{E94CF8B0-938A-B940-827E-E11CB1E17B31}" type="slidenum">
              <a:rPr lang="en-US" smtClean="0"/>
              <a:t>10</a:t>
            </a:fld>
            <a:endParaRPr lang="en-US"/>
          </a:p>
        </p:txBody>
      </p:sp>
    </p:spTree>
    <p:extLst>
      <p:ext uri="{BB962C8B-B14F-4D97-AF65-F5344CB8AC3E}">
        <p14:creationId xmlns:p14="http://schemas.microsoft.com/office/powerpoint/2010/main" val="114212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b="0" dirty="0"/>
              <a:t>Bu kısımda ise yükseköğretim ile ilgili temel kavramlar hakkında bilgiler aktaracağız. </a:t>
            </a:r>
          </a:p>
          <a:p>
            <a:r>
              <a:rPr lang="tr-TR" b="0" dirty="0"/>
              <a:t>Üniversiteler eğitim-öğretim faaliyetlerini bilim dallarına göre farklı birimlerde yürütmektedir. Üniversitemizde 23 fakülte ve bunlara bağlı bölümler ve anabilim dalları altında lisans programları yer almaktadır.</a:t>
            </a:r>
          </a:p>
          <a:p>
            <a:r>
              <a:rPr lang="tr-TR" b="0" dirty="0"/>
              <a:t>Üniversite yönetimi Rektör, Rektör Yardımcıları, Senato ve Yönetim Kurulundan oluşmaktadır. Yönetim yapısında Fakültelerde ise Dekan, Dekan Yardımcıları ve Fakülte Sekreteri yer almaktadır. Bölüm ve Anabilim Dalı düzeyinde ise Bölüm Başkanları ve Anabilim Dalı Başkanları yönetimi temsil etmektedir.</a:t>
            </a:r>
          </a:p>
        </p:txBody>
      </p:sp>
      <p:sp>
        <p:nvSpPr>
          <p:cNvPr id="4" name="Slide Number Placeholder 3"/>
          <p:cNvSpPr>
            <a:spLocks noGrp="1"/>
          </p:cNvSpPr>
          <p:nvPr>
            <p:ph type="sldNum" sz="quarter" idx="5"/>
          </p:nvPr>
        </p:nvSpPr>
        <p:spPr/>
        <p:txBody>
          <a:bodyPr/>
          <a:lstStyle/>
          <a:p>
            <a:fld id="{E94CF8B0-938A-B940-827E-E11CB1E17B31}" type="slidenum">
              <a:rPr lang="en-US" smtClean="0"/>
              <a:t>11</a:t>
            </a:fld>
            <a:endParaRPr lang="en-US"/>
          </a:p>
        </p:txBody>
      </p:sp>
    </p:spTree>
    <p:extLst>
      <p:ext uri="{BB962C8B-B14F-4D97-AF65-F5344CB8AC3E}">
        <p14:creationId xmlns:p14="http://schemas.microsoft.com/office/powerpoint/2010/main" val="289580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rPr>
              <a:t>Şimdi de Üniversitemizin Rektör ve Rektör yardımcılarını tanıyalım. </a:t>
            </a:r>
            <a:endParaRPr lang="en-TR" dirty="0">
              <a:solidFill>
                <a:schemeClr val="tx1"/>
              </a:solidFill>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12</a:t>
            </a:fld>
            <a:endParaRPr lang="en-US"/>
          </a:p>
        </p:txBody>
      </p:sp>
    </p:spTree>
    <p:extLst>
      <p:ext uri="{BB962C8B-B14F-4D97-AF65-F5344CB8AC3E}">
        <p14:creationId xmlns:p14="http://schemas.microsoft.com/office/powerpoint/2010/main" val="48778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hakkında merak ettiğiniz tüm bilgilere </a:t>
            </a:r>
            <a:r>
              <a:rPr lang="tr-TR" dirty="0" err="1">
                <a:solidFill>
                  <a:schemeClr val="tx1"/>
                </a:solidFill>
                <a:latin typeface="+mn-lt"/>
              </a:rPr>
              <a:t>atauni.edu.tr</a:t>
            </a:r>
            <a:r>
              <a:rPr lang="tr-TR" dirty="0">
                <a:solidFill>
                  <a:schemeClr val="tx1"/>
                </a:solidFill>
                <a:latin typeface="+mn-lt"/>
              </a:rPr>
              <a:t> adresinden ulaşabilirsiniz. Sunuda yer alan sosyal medya hesaplarını takip ederek güncel haberler, etkinlikler ve duyurulardan haberdar olabilirsiniz. Ayrıca 102.0 frekansından üniversitemizin radyosunu dinleyebilirsiniz.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13</a:t>
            </a:fld>
            <a:endParaRPr lang="en-US"/>
          </a:p>
        </p:txBody>
      </p:sp>
    </p:spTree>
    <p:extLst>
      <p:ext uri="{BB962C8B-B14F-4D97-AF65-F5344CB8AC3E}">
        <p14:creationId xmlns:p14="http://schemas.microsoft.com/office/powerpoint/2010/main" val="33574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ATA 1957 Mağazasından Üniversitemizin lisanslı ürünlerini satın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14</a:t>
            </a:fld>
            <a:endParaRPr lang="en-US"/>
          </a:p>
        </p:txBody>
      </p:sp>
    </p:spTree>
    <p:extLst>
      <p:ext uri="{BB962C8B-B14F-4D97-AF65-F5344CB8AC3E}">
        <p14:creationId xmlns:p14="http://schemas.microsoft.com/office/powerpoint/2010/main" val="138678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chemeClr val="tx1"/>
                </a:solidFill>
                <a:latin typeface="+mn-lt"/>
              </a:rPr>
              <a:t>Üniversitemizde ayrıca ihtiyaç sahibi öğrencilerimiz için Giy ve Çık mağazası yer almaktadır. Bu mağazaya kullanmadığınız giysi ve kitaplarınızı bağışlayabilir ya da ihtiyaç duyduğunuz ürünleri ücretsiz temin edebilirsiniz.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15</a:t>
            </a:fld>
            <a:endParaRPr lang="en-US"/>
          </a:p>
        </p:txBody>
      </p:sp>
    </p:spTree>
    <p:extLst>
      <p:ext uri="{BB962C8B-B14F-4D97-AF65-F5344CB8AC3E}">
        <p14:creationId xmlns:p14="http://schemas.microsoft.com/office/powerpoint/2010/main" val="165742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Acil durumlarda 0 442 231 3333 numarasından Kampüs Güvelik birimine ulaşabilişiniz. Lütfen bu numarayı telefonunuza kaydediniz. </a:t>
            </a:r>
          </a:p>
          <a:p>
            <a:r>
              <a:rPr lang="tr-TR" dirty="0">
                <a:solidFill>
                  <a:schemeClr val="tx1"/>
                </a:solidFill>
                <a:latin typeface="+mn-lt"/>
              </a:rPr>
              <a:t>Sağlık sorunlarınızda Araştırma Üniversitesi Hastanesi web sayfasında yer alan randevu sekmesinden başvuruda bulunabilirsiniz. </a:t>
            </a:r>
          </a:p>
          <a:p>
            <a:r>
              <a:rPr lang="tr-TR" dirty="0">
                <a:solidFill>
                  <a:schemeClr val="tx1"/>
                </a:solidFill>
                <a:latin typeface="+mn-lt"/>
              </a:rPr>
              <a:t>Ayrıca, üniversitemiz Diş Hekimliği Fakültesinde yer alan Klinik Diş Hekimliği biriminde diş tedavilerinizi yaptırabilirsiniz</a:t>
            </a:r>
            <a:r>
              <a:rPr lang="tr-TR" dirty="0">
                <a:latin typeface="+mn-lt"/>
              </a:rPr>
              <a:t>.</a:t>
            </a:r>
            <a:endParaRPr lang="en-TR"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16</a:t>
            </a:fld>
            <a:endParaRPr lang="en-US"/>
          </a:p>
        </p:txBody>
      </p:sp>
    </p:spTree>
    <p:extLst>
      <p:ext uri="{BB962C8B-B14F-4D97-AF65-F5344CB8AC3E}">
        <p14:creationId xmlns:p14="http://schemas.microsoft.com/office/powerpoint/2010/main" val="200978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endParaRPr lang="tr-TR" b="1" noProof="0" dirty="0">
              <a:solidFill>
                <a:schemeClr val="tx1"/>
              </a:solidFill>
              <a:latin typeface="+mn-lt"/>
            </a:endParaRPr>
          </a:p>
          <a:p>
            <a:r>
              <a:rPr lang="tr-TR" dirty="0">
                <a:solidFill>
                  <a:schemeClr val="tx1"/>
                </a:solidFill>
                <a:latin typeface="+mn-lt"/>
              </a:rPr>
              <a:t>Fakülte Dekanımız….</a:t>
            </a:r>
          </a:p>
          <a:p>
            <a:r>
              <a:rPr lang="tr-TR" dirty="0">
                <a:solidFill>
                  <a:schemeClr val="tx1"/>
                </a:solidFill>
                <a:latin typeface="+mn-lt"/>
              </a:rPr>
              <a:t>Dekan Yardımcılarımız….</a:t>
            </a:r>
          </a:p>
          <a:p>
            <a:r>
              <a:rPr lang="tr-TR" dirty="0">
                <a:solidFill>
                  <a:schemeClr val="tx1"/>
                </a:solidFill>
                <a:latin typeface="+mn-lt"/>
              </a:rPr>
              <a:t>Ve Fakülte Sekreterimiz….</a:t>
            </a:r>
          </a:p>
        </p:txBody>
      </p:sp>
      <p:sp>
        <p:nvSpPr>
          <p:cNvPr id="4" name="Slide Number Placeholder 3"/>
          <p:cNvSpPr>
            <a:spLocks noGrp="1"/>
          </p:cNvSpPr>
          <p:nvPr>
            <p:ph type="sldNum" sz="quarter" idx="5"/>
          </p:nvPr>
        </p:nvSpPr>
        <p:spPr/>
        <p:txBody>
          <a:bodyPr/>
          <a:lstStyle/>
          <a:p>
            <a:fld id="{E94CF8B0-938A-B940-827E-E11CB1E17B31}" type="slidenum">
              <a:rPr lang="en-US" smtClean="0"/>
              <a:t>17</a:t>
            </a:fld>
            <a:endParaRPr lang="en-US"/>
          </a:p>
        </p:txBody>
      </p:sp>
    </p:spTree>
    <p:extLst>
      <p:ext uri="{BB962C8B-B14F-4D97-AF65-F5344CB8AC3E}">
        <p14:creationId xmlns:p14="http://schemas.microsoft.com/office/powerpoint/2010/main" val="224604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18</a:t>
            </a:fld>
            <a:endParaRPr lang="en-US"/>
          </a:p>
        </p:txBody>
      </p:sp>
    </p:spTree>
    <p:extLst>
      <p:ext uri="{BB962C8B-B14F-4D97-AF65-F5344CB8AC3E}">
        <p14:creationId xmlns:p14="http://schemas.microsoft.com/office/powerpoint/2010/main" val="1480820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19</a:t>
            </a:fld>
            <a:endParaRPr lang="en-US"/>
          </a:p>
        </p:txBody>
      </p:sp>
    </p:spTree>
    <p:extLst>
      <p:ext uri="{BB962C8B-B14F-4D97-AF65-F5344CB8AC3E}">
        <p14:creationId xmlns:p14="http://schemas.microsoft.com/office/powerpoint/2010/main" val="15745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noProof="0" dirty="0">
                <a:solidFill>
                  <a:schemeClr val="tx1"/>
                </a:solidFill>
                <a:latin typeface="+mn-lt"/>
              </a:rPr>
              <a:t>Merhaba Arkadaşlar,</a:t>
            </a:r>
          </a:p>
          <a:p>
            <a:pPr marL="0" indent="0">
              <a:buFont typeface="Arial" panose="020B0604020202020204" pitchFamily="34" charset="0"/>
              <a:buNone/>
            </a:pPr>
            <a:r>
              <a:rPr lang="tr-TR" noProof="0" dirty="0">
                <a:solidFill>
                  <a:schemeClr val="tx1"/>
                </a:solidFill>
                <a:latin typeface="+mn-lt"/>
              </a:rPr>
              <a:t>Öncelikle Atatürk Üniversitesi’ne hoş geldiniz! Siz yeni öğrencilerimizin üniversite yaşamına uyum sürecini hızlandırmak için hazırlanan bu oryantasyon programı, </a:t>
            </a:r>
            <a:r>
              <a:rPr lang="tr-TR" b="0" i="0" noProof="0" dirty="0">
                <a:solidFill>
                  <a:schemeClr val="tx1"/>
                </a:solidFill>
                <a:effectLst/>
                <a:latin typeface="+mn-lt"/>
              </a:rPr>
              <a:t>üniversitenin işleyişi, akademik ve sosyal imkanlar ve diğer birçok faydalı bilgileri içermektedir.</a:t>
            </a:r>
            <a:endParaRPr lang="tr-TR" noProof="0" dirty="0">
              <a:solidFill>
                <a:schemeClr val="tx1"/>
              </a:solidFill>
              <a:latin typeface="+mn-lt"/>
            </a:endParaRPr>
          </a:p>
          <a:p>
            <a:pPr marL="0" indent="0">
              <a:buFont typeface="Arial" panose="020B0604020202020204" pitchFamily="34" charset="0"/>
              <a:buNone/>
            </a:pPr>
            <a:r>
              <a:rPr lang="tr-TR" b="1" noProof="0" dirty="0">
                <a:solidFill>
                  <a:schemeClr val="tx1"/>
                </a:solidFill>
                <a:latin typeface="+mn-lt"/>
              </a:rPr>
              <a:t>Daha sonra </a:t>
            </a:r>
            <a:r>
              <a:rPr lang="tr-TR" noProof="0" dirty="0">
                <a:solidFill>
                  <a:schemeClr val="tx1"/>
                </a:solidFill>
                <a:latin typeface="+mn-lt"/>
              </a:rPr>
              <a:t>Bölüm Başkanı kısaca kendini tanıtması.</a:t>
            </a:r>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1750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20</a:t>
            </a:fld>
            <a:endParaRPr lang="en-US"/>
          </a:p>
        </p:txBody>
      </p:sp>
    </p:spTree>
    <p:extLst>
      <p:ext uri="{BB962C8B-B14F-4D97-AF65-F5344CB8AC3E}">
        <p14:creationId xmlns:p14="http://schemas.microsoft.com/office/powerpoint/2010/main" val="60559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21</a:t>
            </a:fld>
            <a:endParaRPr lang="en-US"/>
          </a:p>
        </p:txBody>
      </p:sp>
    </p:spTree>
    <p:extLst>
      <p:ext uri="{BB962C8B-B14F-4D97-AF65-F5344CB8AC3E}">
        <p14:creationId xmlns:p14="http://schemas.microsoft.com/office/powerpoint/2010/main" val="4056804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22</a:t>
            </a:fld>
            <a:endParaRPr lang="en-US"/>
          </a:p>
        </p:txBody>
      </p:sp>
    </p:spTree>
    <p:extLst>
      <p:ext uri="{BB962C8B-B14F-4D97-AF65-F5344CB8AC3E}">
        <p14:creationId xmlns:p14="http://schemas.microsoft.com/office/powerpoint/2010/main" val="418428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23</a:t>
            </a:fld>
            <a:endParaRPr lang="en-US"/>
          </a:p>
        </p:txBody>
      </p:sp>
    </p:spTree>
    <p:extLst>
      <p:ext uri="{BB962C8B-B14F-4D97-AF65-F5344CB8AC3E}">
        <p14:creationId xmlns:p14="http://schemas.microsoft.com/office/powerpoint/2010/main" val="69400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24</a:t>
            </a:fld>
            <a:endParaRPr lang="en-US"/>
          </a:p>
        </p:txBody>
      </p:sp>
    </p:spTree>
    <p:extLst>
      <p:ext uri="{BB962C8B-B14F-4D97-AF65-F5344CB8AC3E}">
        <p14:creationId xmlns:p14="http://schemas.microsoft.com/office/powerpoint/2010/main" val="302998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Lütfen bu kısmında yer alacak bilgileri Fakülte yönetiminden talep ediniz.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25</a:t>
            </a:fld>
            <a:endParaRPr lang="en-US"/>
          </a:p>
        </p:txBody>
      </p:sp>
    </p:spTree>
    <p:extLst>
      <p:ext uri="{BB962C8B-B14F-4D97-AF65-F5344CB8AC3E}">
        <p14:creationId xmlns:p14="http://schemas.microsoft.com/office/powerpoint/2010/main" val="391955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Programın genel tanıtımı</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İstihdam olanakları </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Öğrencilere sunduğu olanaklar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Anabilim dalındaki atölye, laboratuvar, stüdyo vb. gibi birimlerin gezilerek tanıtılması (Bu aşama, bilgilendirme toplantısının ardından danışmanlar tarafından gerçekleştirecektir)</a:t>
            </a:r>
            <a:endParaRPr lang="en-US" sz="1200" dirty="0">
              <a:solidFill>
                <a:schemeClr val="tx1"/>
              </a:solidFill>
              <a:latin typeface="+mn-lt"/>
              <a:ea typeface="Helvetica Neue Light" panose="02000403000000020004" pitchFamily="2" charset="0"/>
              <a:cs typeface="Helvetica Neue" panose="02000503000000020004" pitchFamily="2" charset="0"/>
            </a:endParaRPr>
          </a:p>
          <a:p>
            <a:pPr marL="347663" marR="0" lvl="0" indent="-339725">
              <a:spcBef>
                <a:spcPts val="0"/>
              </a:spcBef>
              <a:spcAft>
                <a:spcPts val="0"/>
              </a:spcAft>
              <a:buFont typeface="Wingdings" pitchFamily="2" charset="2"/>
              <a:buChar char="§"/>
            </a:pPr>
            <a:r>
              <a:rPr lang="tr-TR" sz="1200" dirty="0">
                <a:solidFill>
                  <a:schemeClr val="tx1"/>
                </a:solidFill>
                <a:latin typeface="+mn-lt"/>
                <a:ea typeface="Helvetica Neue Light" panose="02000403000000020004" pitchFamily="2" charset="0"/>
                <a:cs typeface="Helvetica Neue" panose="02000503000000020004" pitchFamily="2" charset="0"/>
              </a:rPr>
              <a:t>Birim Web sayfası ve işlevleri hakkında bilgilendirme.</a:t>
            </a:r>
            <a:endParaRPr lang="en-US" sz="1200" dirty="0">
              <a:solidFill>
                <a:schemeClr val="tx1"/>
              </a:solidFill>
              <a:latin typeface="+mn-lt"/>
              <a:ea typeface="Helvetica Neue Light" panose="02000403000000020004" pitchFamily="2" charset="0"/>
              <a:cs typeface="Helvetica Neue" panose="020005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26</a:t>
            </a:fld>
            <a:endParaRPr lang="en-US"/>
          </a:p>
        </p:txBody>
      </p:sp>
    </p:spTree>
    <p:extLst>
      <p:ext uri="{BB962C8B-B14F-4D97-AF65-F5344CB8AC3E}">
        <p14:creationId xmlns:p14="http://schemas.microsoft.com/office/powerpoint/2010/main" val="53761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27</a:t>
            </a:fld>
            <a:endParaRPr lang="en-US"/>
          </a:p>
        </p:txBody>
      </p:sp>
    </p:spTree>
    <p:extLst>
      <p:ext uri="{BB962C8B-B14F-4D97-AF65-F5344CB8AC3E}">
        <p14:creationId xmlns:p14="http://schemas.microsoft.com/office/powerpoint/2010/main" val="3335701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tr-TR" dirty="0"/>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28</a:t>
            </a:fld>
            <a:endParaRPr lang="en-US"/>
          </a:p>
        </p:txBody>
      </p:sp>
    </p:spTree>
    <p:extLst>
      <p:ext uri="{BB962C8B-B14F-4D97-AF65-F5344CB8AC3E}">
        <p14:creationId xmlns:p14="http://schemas.microsoft.com/office/powerpoint/2010/main" val="387545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29</a:t>
            </a:fld>
            <a:endParaRPr lang="en-US"/>
          </a:p>
        </p:txBody>
      </p:sp>
    </p:spTree>
    <p:extLst>
      <p:ext uri="{BB962C8B-B14F-4D97-AF65-F5344CB8AC3E}">
        <p14:creationId xmlns:p14="http://schemas.microsoft.com/office/powerpoint/2010/main" val="422730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Bu program kapsamında ilk olarak sizlere üniversitemiz, bağlı olduğumuz </a:t>
            </a:r>
            <a:r>
              <a:rPr lang="tr-TR" b="1" noProof="0" dirty="0">
                <a:solidFill>
                  <a:schemeClr val="tx1"/>
                </a:solidFill>
                <a:latin typeface="+mn-lt"/>
              </a:rPr>
              <a:t>fakülte</a:t>
            </a:r>
            <a:r>
              <a:rPr lang="tr-TR" noProof="0" dirty="0">
                <a:solidFill>
                  <a:schemeClr val="tx1"/>
                </a:solidFill>
                <a:latin typeface="+mn-lt"/>
              </a:rPr>
              <a:t> ve bölümümüz/programımız hakkında bilgiler aktarılacak.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Birimimizde yer alan </a:t>
            </a:r>
            <a:r>
              <a:rPr lang="tr-TR" b="1" noProof="0" dirty="0">
                <a:solidFill>
                  <a:schemeClr val="tx1"/>
                </a:solidFill>
                <a:latin typeface="+mn-lt"/>
              </a:rPr>
              <a:t>öğretim üyelerimiz kendileri tanıtarak </a:t>
            </a:r>
            <a:r>
              <a:rPr lang="tr-TR" noProof="0" dirty="0">
                <a:solidFill>
                  <a:schemeClr val="tx1"/>
                </a:solidFill>
                <a:latin typeface="+mn-lt"/>
              </a:rPr>
              <a:t>dersleri hakkında bilgiler sunacaklar.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Akademik danışmanlarınızı tanıyacak ve sizlerden beklentilerini öğreneceksiniz.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Yeni müfredatımız hakkında bilgilendirmeler yapılacak.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Ayrıca sizlerin uyum sürecini hızlandırmak için ders kayıt, sınavlar, ölçme ve değerlendirme, kimlik kartları, ve daha birçok faydalı bilgilerin yer aldığı sunumlarımız olacak.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Lütfen program sırasında aklınıza takılan konulardaki sorularınızı not alınız ve soru-cevap bölümünde bizlerle paylaşınız.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noProof="0" dirty="0">
                <a:solidFill>
                  <a:schemeClr val="tx1"/>
                </a:solidFill>
                <a:latin typeface="+mn-lt"/>
              </a:rPr>
              <a:t>Son kısımda ise birim oryantasyon programımızı değerlendireceğiniz anketimiz yer alacaktır.</a:t>
            </a:r>
          </a:p>
        </p:txBody>
      </p:sp>
      <p:sp>
        <p:nvSpPr>
          <p:cNvPr id="4" name="Slide Number Placeholder 3"/>
          <p:cNvSpPr>
            <a:spLocks noGrp="1"/>
          </p:cNvSpPr>
          <p:nvPr>
            <p:ph type="sldNum" sz="quarter" idx="5"/>
          </p:nvPr>
        </p:nvSpPr>
        <p:spPr/>
        <p:txBody>
          <a:bodyPr/>
          <a:lstStyle/>
          <a:p>
            <a:fld id="{E94CF8B0-938A-B940-827E-E11CB1E17B31}" type="slidenum">
              <a:rPr lang="en-US" smtClean="0"/>
              <a:t>3</a:t>
            </a:fld>
            <a:endParaRPr lang="en-US"/>
          </a:p>
        </p:txBody>
      </p:sp>
    </p:spTree>
    <p:extLst>
      <p:ext uri="{BB962C8B-B14F-4D97-AF65-F5344CB8AC3E}">
        <p14:creationId xmlns:p14="http://schemas.microsoft.com/office/powerpoint/2010/main" val="3036466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tr-TR" sz="1200" dirty="0">
                <a:effectLst/>
                <a:latin typeface="+mn-lt"/>
                <a:ea typeface="Calibri" panose="020F0502020204030204" pitchFamily="34" charset="0"/>
                <a:cs typeface="Times New Roman" panose="02020603050405020304" pitchFamily="18" charset="0"/>
              </a:rPr>
              <a:t>Öğretim elamanlarının kendisini tanıtması, ofis ve iletişim bilgilerinin/yollarının paylaşılması (ofis saatleri, e-posta ve sosyal medya hesapları vb. iletişim adreslerinin paylaşımı. </a:t>
            </a:r>
            <a:endParaRPr lang="en-US" sz="1200" dirty="0">
              <a:effectLst/>
              <a:latin typeface="+mn-l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Wingdings" pitchFamily="2" charset="2"/>
              <a:buChar char="§"/>
            </a:pPr>
            <a:r>
              <a:rPr lang="tr-TR" sz="1200" dirty="0">
                <a:effectLst/>
                <a:latin typeface="+mn-lt"/>
                <a:ea typeface="Calibri" panose="020F0502020204030204" pitchFamily="34" charset="0"/>
                <a:cs typeface="Times New Roman" panose="02020603050405020304" pitchFamily="18" charset="0"/>
              </a:rPr>
              <a:t>Öğrenci sayısının uygun olduğu durumlarda öğrencilerin kendilerini tanıtması.</a:t>
            </a:r>
            <a:endParaRPr lang="en-US" sz="1200" dirty="0">
              <a:effectLst/>
              <a:latin typeface="+mn-lt"/>
              <a:ea typeface="Calibri" panose="020F0502020204030204" pitchFamily="34" charset="0"/>
              <a:cs typeface="Times New Roman" panose="02020603050405020304" pitchFamily="18"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30</a:t>
            </a:fld>
            <a:endParaRPr lang="en-US"/>
          </a:p>
        </p:txBody>
      </p:sp>
    </p:spTree>
    <p:extLst>
      <p:ext uri="{BB962C8B-B14F-4D97-AF65-F5344CB8AC3E}">
        <p14:creationId xmlns:p14="http://schemas.microsoft.com/office/powerpoint/2010/main" val="1843968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(Bölüm başkanı tarafından danışmanın görevleri hakkında bilgi verildiği aşama)</a:t>
            </a:r>
          </a:p>
        </p:txBody>
      </p:sp>
      <p:sp>
        <p:nvSpPr>
          <p:cNvPr id="4" name="Slide Number Placeholder 3"/>
          <p:cNvSpPr>
            <a:spLocks noGrp="1"/>
          </p:cNvSpPr>
          <p:nvPr>
            <p:ph type="sldNum" sz="quarter" idx="5"/>
          </p:nvPr>
        </p:nvSpPr>
        <p:spPr/>
        <p:txBody>
          <a:bodyPr/>
          <a:lstStyle/>
          <a:p>
            <a:fld id="{E94CF8B0-938A-B940-827E-E11CB1E17B31}" type="slidenum">
              <a:rPr lang="en-US" smtClean="0"/>
              <a:t>31</a:t>
            </a:fld>
            <a:endParaRPr lang="en-US"/>
          </a:p>
        </p:txBody>
      </p:sp>
    </p:spTree>
    <p:extLst>
      <p:ext uri="{BB962C8B-B14F-4D97-AF65-F5344CB8AC3E}">
        <p14:creationId xmlns:p14="http://schemas.microsoft.com/office/powerpoint/2010/main" val="9510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Her sınıf ya da şubenin danışmanının ilgili öğrencilere tanıtılması.</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Hangi durumlarda danışmanla iletişime geçileceği konusunda bilgilendirme.</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000000"/>
                </a:solidFill>
                <a:latin typeface="+mn-lt"/>
                <a:ea typeface="Helvetica Neue Light" panose="02000403000000020004" pitchFamily="2" charset="0"/>
                <a:cs typeface="Helvetica Neue" panose="02000503000000020004" pitchFamily="2" charset="0"/>
              </a:rPr>
              <a:t>Danışmanların ofis saatleri ve iletişim kanalları hakkında açıklama.</a:t>
            </a:r>
            <a:endParaRPr lang="en-US" sz="1200" dirty="0">
              <a:solidFill>
                <a:srgbClr val="000000"/>
              </a:solidFill>
              <a:latin typeface="+mn-lt"/>
              <a:ea typeface="Helvetica Neue Light" panose="020004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32</a:t>
            </a:fld>
            <a:endParaRPr lang="en-US"/>
          </a:p>
        </p:txBody>
      </p:sp>
    </p:spTree>
    <p:extLst>
      <p:ext uri="{BB962C8B-B14F-4D97-AF65-F5344CB8AC3E}">
        <p14:creationId xmlns:p14="http://schemas.microsoft.com/office/powerpoint/2010/main" val="3675643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33</a:t>
            </a:fld>
            <a:endParaRPr lang="en-US"/>
          </a:p>
        </p:txBody>
      </p:sp>
    </p:spTree>
    <p:extLst>
      <p:ext uri="{BB962C8B-B14F-4D97-AF65-F5344CB8AC3E}">
        <p14:creationId xmlns:p14="http://schemas.microsoft.com/office/powerpoint/2010/main" val="169375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effectLst/>
                <a:latin typeface="+mn-lt"/>
                <a:ea typeface="Calibri" panose="020F0502020204030204" pitchFamily="34" charset="0"/>
                <a:cs typeface="Times New Roman" panose="02020603050405020304" pitchFamily="18" charset="0"/>
              </a:rPr>
              <a:t>Kimlik kartlarının ne zaman ve nasıl verileceği bilgisinin aktarılması.</a:t>
            </a:r>
          </a:p>
        </p:txBody>
      </p:sp>
      <p:sp>
        <p:nvSpPr>
          <p:cNvPr id="4" name="Slide Number Placeholder 3"/>
          <p:cNvSpPr>
            <a:spLocks noGrp="1"/>
          </p:cNvSpPr>
          <p:nvPr>
            <p:ph type="sldNum" sz="quarter" idx="5"/>
          </p:nvPr>
        </p:nvSpPr>
        <p:spPr/>
        <p:txBody>
          <a:bodyPr/>
          <a:lstStyle/>
          <a:p>
            <a:fld id="{E94CF8B0-938A-B940-827E-E11CB1E17B31}" type="slidenum">
              <a:rPr lang="en-US" smtClean="0"/>
              <a:t>34</a:t>
            </a:fld>
            <a:endParaRPr lang="en-US"/>
          </a:p>
        </p:txBody>
      </p:sp>
    </p:spTree>
    <p:extLst>
      <p:ext uri="{BB962C8B-B14F-4D97-AF65-F5344CB8AC3E}">
        <p14:creationId xmlns:p14="http://schemas.microsoft.com/office/powerpoint/2010/main" val="363301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Akademik Danışman</a:t>
            </a:r>
            <a:endParaRPr lang="tr-TR"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35</a:t>
            </a:fld>
            <a:endParaRPr lang="en-US"/>
          </a:p>
        </p:txBody>
      </p:sp>
    </p:spTree>
    <p:extLst>
      <p:ext uri="{BB962C8B-B14F-4D97-AF65-F5344CB8AC3E}">
        <p14:creationId xmlns:p14="http://schemas.microsoft.com/office/powerpoint/2010/main" val="130081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(Bölüm başkanı veya danışman tarafından müfredat ve eğitimle ilgili genel bilgilerin verildiği aşama)</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36</a:t>
            </a:fld>
            <a:endParaRPr lang="en-US"/>
          </a:p>
        </p:txBody>
      </p:sp>
    </p:spTree>
    <p:extLst>
      <p:ext uri="{BB962C8B-B14F-4D97-AF65-F5344CB8AC3E}">
        <p14:creationId xmlns:p14="http://schemas.microsoft.com/office/powerpoint/2010/main" val="3256655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sz="1200" dirty="0">
                <a:effectLst/>
                <a:latin typeface="+mn-lt"/>
                <a:ea typeface="Calibri" panose="020F0502020204030204" pitchFamily="34" charset="0"/>
              </a:rPr>
              <a:t>(İlk yıl derslerinin tanıtılması)</a:t>
            </a:r>
            <a:r>
              <a:rPr lang="en-US" sz="1200" dirty="0">
                <a:effectLst/>
                <a:latin typeface="+mn-lt"/>
              </a:rPr>
              <a:t> </a:t>
            </a:r>
            <a:endParaRPr lang="en-TR" sz="1200" dirty="0">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37</a:t>
            </a:fld>
            <a:endParaRPr lang="en-US"/>
          </a:p>
        </p:txBody>
      </p:sp>
    </p:spTree>
    <p:extLst>
      <p:ext uri="{BB962C8B-B14F-4D97-AF65-F5344CB8AC3E}">
        <p14:creationId xmlns:p14="http://schemas.microsoft.com/office/powerpoint/2010/main" val="1482353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38</a:t>
            </a:fld>
            <a:endParaRPr lang="en-US"/>
          </a:p>
        </p:txBody>
      </p:sp>
    </p:spTree>
    <p:extLst>
      <p:ext uri="{BB962C8B-B14F-4D97-AF65-F5344CB8AC3E}">
        <p14:creationId xmlns:p14="http://schemas.microsoft.com/office/powerpoint/2010/main" val="248603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39</a:t>
            </a:fld>
            <a:endParaRPr lang="en-US"/>
          </a:p>
        </p:txBody>
      </p:sp>
    </p:spTree>
    <p:extLst>
      <p:ext uri="{BB962C8B-B14F-4D97-AF65-F5344CB8AC3E}">
        <p14:creationId xmlns:p14="http://schemas.microsoft.com/office/powerpoint/2010/main" val="172659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tr-TR" altLang="en-US" sz="1200" dirty="0">
                <a:solidFill>
                  <a:schemeClr val="tx1"/>
                </a:solidFill>
                <a:latin typeface="+mn-lt"/>
              </a:rPr>
              <a:t>Üniversiteler sadece eğitim sunan ya da araştırma yapan kurumlar değildir ayrıca yetiştirdikleri bireyler ve yapılan uygulamalarla toplumun değişmesine katkı sunan yapılardır. Bu bağlamda ayrı ayrı değerlendirilen </a:t>
            </a:r>
            <a:r>
              <a:rPr lang="tr-TR" dirty="0">
                <a:solidFill>
                  <a:schemeClr val="tx1"/>
                </a:solidFill>
                <a:latin typeface="+mn-lt"/>
                <a:ea typeface="Helvetica Neue Medium" panose="02000503000000020004" pitchFamily="2" charset="0"/>
                <a:cs typeface="Helvetica Neue Medium" panose="02000503000000020004" pitchFamily="2" charset="0"/>
              </a:rPr>
              <a:t>eğitim, araştırma ve toplumsal katkı </a:t>
            </a:r>
            <a:r>
              <a:rPr lang="tr-TR" altLang="en-US" sz="1200" dirty="0">
                <a:solidFill>
                  <a:schemeClr val="tx1"/>
                </a:solidFill>
                <a:latin typeface="+mn-lt"/>
              </a:rPr>
              <a:t>misyonlarını, Atatürk Üniversitesi </a:t>
            </a:r>
            <a:r>
              <a:rPr lang="tr-TR" dirty="0">
                <a:solidFill>
                  <a:schemeClr val="tx1"/>
                </a:solidFill>
                <a:latin typeface="+mn-lt"/>
                <a:ea typeface="Helvetica Neue Light" panose="02000403000000020004" pitchFamily="2" charset="0"/>
              </a:rPr>
              <a:t>bütünleşik bir yapıda sunmakta ve böylece </a:t>
            </a:r>
            <a:r>
              <a:rPr lang="tr-TR" dirty="0">
                <a:solidFill>
                  <a:schemeClr val="tx1"/>
                </a:solidFill>
                <a:latin typeface="+mn-lt"/>
                <a:ea typeface="Helvetica Neue Medium" panose="02000503000000020004" pitchFamily="2" charset="0"/>
                <a:cs typeface="Helvetica Neue Medium" panose="02000503000000020004" pitchFamily="2" charset="0"/>
              </a:rPr>
              <a:t>üniversitenin etkisini genişletmeyi</a:t>
            </a:r>
            <a:r>
              <a:rPr lang="tr-TR" dirty="0">
                <a:solidFill>
                  <a:schemeClr val="tx1"/>
                </a:solidFill>
                <a:latin typeface="+mn-lt"/>
                <a:ea typeface="Helvetica Neue Light" panose="02000403000000020004" pitchFamily="2" charset="0"/>
              </a:rPr>
              <a:t> hedeflemektedir. </a:t>
            </a:r>
            <a:r>
              <a:rPr lang="tr-TR" altLang="en-US" sz="1200" dirty="0">
                <a:solidFill>
                  <a:schemeClr val="tx1"/>
                </a:solidFill>
                <a:latin typeface="+mn-lt"/>
              </a:rPr>
              <a:t>Üniversitemiz bu üç misyon ve 7 alan ile birlikte eğitimin niteliğini artırmak ve bu sayede her yönüyle donanımlı insan kaynağını oluşturmayı benimsemiştir.</a:t>
            </a:r>
            <a:endParaRPr lang="tr-TR" dirty="0">
              <a:solidFill>
                <a:schemeClr val="tx1"/>
              </a:solidFill>
              <a:latin typeface="+mn-lt"/>
              <a:ea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4</a:t>
            </a:fld>
            <a:endParaRPr lang="en-US"/>
          </a:p>
        </p:txBody>
      </p:sp>
    </p:spTree>
    <p:extLst>
      <p:ext uri="{BB962C8B-B14F-4D97-AF65-F5344CB8AC3E}">
        <p14:creationId xmlns:p14="http://schemas.microsoft.com/office/powerpoint/2010/main" val="139158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40</a:t>
            </a:fld>
            <a:endParaRPr lang="en-US"/>
          </a:p>
        </p:txBody>
      </p:sp>
    </p:spTree>
    <p:extLst>
      <p:ext uri="{BB962C8B-B14F-4D97-AF65-F5344CB8AC3E}">
        <p14:creationId xmlns:p14="http://schemas.microsoft.com/office/powerpoint/2010/main" val="808420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41</a:t>
            </a:fld>
            <a:endParaRPr lang="en-US"/>
          </a:p>
        </p:txBody>
      </p:sp>
    </p:spTree>
    <p:extLst>
      <p:ext uri="{BB962C8B-B14F-4D97-AF65-F5344CB8AC3E}">
        <p14:creationId xmlns:p14="http://schemas.microsoft.com/office/powerpoint/2010/main" val="1165381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42</a:t>
            </a:fld>
            <a:endParaRPr lang="en-US"/>
          </a:p>
        </p:txBody>
      </p:sp>
    </p:spTree>
    <p:extLst>
      <p:ext uri="{BB962C8B-B14F-4D97-AF65-F5344CB8AC3E}">
        <p14:creationId xmlns:p14="http://schemas.microsoft.com/office/powerpoint/2010/main" val="2373577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43</a:t>
            </a:fld>
            <a:endParaRPr lang="en-US"/>
          </a:p>
        </p:txBody>
      </p:sp>
    </p:spTree>
    <p:extLst>
      <p:ext uri="{BB962C8B-B14F-4D97-AF65-F5344CB8AC3E}">
        <p14:creationId xmlns:p14="http://schemas.microsoft.com/office/powerpoint/2010/main" val="416289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44</a:t>
            </a:fld>
            <a:endParaRPr lang="en-US"/>
          </a:p>
        </p:txBody>
      </p:sp>
    </p:spTree>
    <p:extLst>
      <p:ext uri="{BB962C8B-B14F-4D97-AF65-F5344CB8AC3E}">
        <p14:creationId xmlns:p14="http://schemas.microsoft.com/office/powerpoint/2010/main" val="2543181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45</a:t>
            </a:fld>
            <a:endParaRPr lang="en-US"/>
          </a:p>
        </p:txBody>
      </p:sp>
    </p:spTree>
    <p:extLst>
      <p:ext uri="{BB962C8B-B14F-4D97-AF65-F5344CB8AC3E}">
        <p14:creationId xmlns:p14="http://schemas.microsoft.com/office/powerpoint/2010/main" val="60255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46</a:t>
            </a:fld>
            <a:endParaRPr lang="en-US"/>
          </a:p>
        </p:txBody>
      </p:sp>
    </p:spTree>
    <p:extLst>
      <p:ext uri="{BB962C8B-B14F-4D97-AF65-F5344CB8AC3E}">
        <p14:creationId xmlns:p14="http://schemas.microsoft.com/office/powerpoint/2010/main" val="789114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47</a:t>
            </a:fld>
            <a:endParaRPr lang="en-US"/>
          </a:p>
        </p:txBody>
      </p:sp>
    </p:spTree>
    <p:extLst>
      <p:ext uri="{BB962C8B-B14F-4D97-AF65-F5344CB8AC3E}">
        <p14:creationId xmlns:p14="http://schemas.microsoft.com/office/powerpoint/2010/main" val="3967036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48</a:t>
            </a:fld>
            <a:endParaRPr lang="en-US"/>
          </a:p>
        </p:txBody>
      </p:sp>
    </p:spTree>
    <p:extLst>
      <p:ext uri="{BB962C8B-B14F-4D97-AF65-F5344CB8AC3E}">
        <p14:creationId xmlns:p14="http://schemas.microsoft.com/office/powerpoint/2010/main" val="385467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49</a:t>
            </a:fld>
            <a:endParaRPr lang="en-US"/>
          </a:p>
        </p:txBody>
      </p:sp>
    </p:spTree>
    <p:extLst>
      <p:ext uri="{BB962C8B-B14F-4D97-AF65-F5344CB8AC3E}">
        <p14:creationId xmlns:p14="http://schemas.microsoft.com/office/powerpoint/2010/main" val="2896296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Üniversitemiz bünyesinde 3 seviyede eğitim-öğretim faaliyetleri sunulmaktadır.</a:t>
            </a:r>
          </a:p>
          <a:p>
            <a:r>
              <a:rPr lang="tr-TR" b="1" dirty="0" err="1">
                <a:solidFill>
                  <a:schemeClr val="tx1"/>
                </a:solidFill>
                <a:latin typeface="+mn-lt"/>
              </a:rPr>
              <a:t>Önlisans</a:t>
            </a:r>
            <a:r>
              <a:rPr lang="tr-TR" b="1" dirty="0">
                <a:solidFill>
                  <a:schemeClr val="tx1"/>
                </a:solidFill>
                <a:latin typeface="+mn-lt"/>
              </a:rPr>
              <a:t> </a:t>
            </a:r>
            <a:r>
              <a:rPr lang="tr-TR" dirty="0">
                <a:solidFill>
                  <a:schemeClr val="tx1"/>
                </a:solidFill>
                <a:latin typeface="+mn-lt"/>
              </a:rPr>
              <a:t>düzeyinde 2 yıllık programları kapsayan 13 Meslek Yüksekokul yer almaktadır. </a:t>
            </a:r>
          </a:p>
          <a:p>
            <a:r>
              <a:rPr lang="tr-TR" dirty="0">
                <a:solidFill>
                  <a:schemeClr val="tx1"/>
                </a:solidFill>
                <a:latin typeface="+mn-lt"/>
              </a:rPr>
              <a:t>Üniversitemizde 4 yıllık programların yer aldığı </a:t>
            </a:r>
            <a:r>
              <a:rPr lang="tr-TR" b="1" dirty="0">
                <a:solidFill>
                  <a:schemeClr val="tx1"/>
                </a:solidFill>
                <a:latin typeface="+mn-lt"/>
              </a:rPr>
              <a:t>lisans</a:t>
            </a:r>
            <a:r>
              <a:rPr lang="tr-TR" dirty="0">
                <a:solidFill>
                  <a:schemeClr val="tx1"/>
                </a:solidFill>
                <a:latin typeface="+mn-lt"/>
              </a:rPr>
              <a:t> düzeyinde </a:t>
            </a:r>
            <a:r>
              <a:rPr lang="tr-TR" dirty="0" err="1">
                <a:solidFill>
                  <a:schemeClr val="tx1"/>
                </a:solidFill>
                <a:latin typeface="+mn-lt"/>
              </a:rPr>
              <a:t>Açıköğretim</a:t>
            </a:r>
            <a:r>
              <a:rPr lang="tr-TR" dirty="0">
                <a:solidFill>
                  <a:schemeClr val="tx1"/>
                </a:solidFill>
                <a:latin typeface="+mn-lt"/>
              </a:rPr>
              <a:t> Fakültesi dahil 23 fakülte, 1 yüksekokul ve 1 konservatuvar mevcuttur. </a:t>
            </a:r>
          </a:p>
          <a:p>
            <a:r>
              <a:rPr lang="tr-TR" dirty="0">
                <a:solidFill>
                  <a:schemeClr val="tx1"/>
                </a:solidFill>
                <a:latin typeface="+mn-lt"/>
              </a:rPr>
              <a:t>Son olarak, </a:t>
            </a:r>
            <a:r>
              <a:rPr lang="tr-TR" b="1" dirty="0">
                <a:solidFill>
                  <a:schemeClr val="tx1"/>
                </a:solidFill>
                <a:latin typeface="+mn-lt"/>
              </a:rPr>
              <a:t>lisansüstü</a:t>
            </a:r>
            <a:r>
              <a:rPr lang="tr-TR" dirty="0">
                <a:solidFill>
                  <a:schemeClr val="tx1"/>
                </a:solidFill>
                <a:latin typeface="+mn-lt"/>
              </a:rPr>
              <a:t> seviyesi ise yüksek lisans, sanatta yeterlilik ve doktora programlarını kapsamaktadır. Bu programlar 8 enstitü ile yürütülmektedir. </a:t>
            </a:r>
          </a:p>
          <a:p>
            <a:r>
              <a:rPr lang="tr-TR" dirty="0">
                <a:solidFill>
                  <a:schemeClr val="tx1"/>
                </a:solidFill>
                <a:latin typeface="+mn-lt"/>
              </a:rPr>
              <a:t>Üniversitemiz, 67.000 üzerinde öğrencisi ile Türkiye’nin ikinci büyük üniversitesi konumundadır.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5</a:t>
            </a:fld>
            <a:endParaRPr lang="en-US"/>
          </a:p>
        </p:txBody>
      </p:sp>
    </p:spTree>
    <p:extLst>
      <p:ext uri="{BB962C8B-B14F-4D97-AF65-F5344CB8AC3E}">
        <p14:creationId xmlns:p14="http://schemas.microsoft.com/office/powerpoint/2010/main" val="125286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50</a:t>
            </a:fld>
            <a:endParaRPr lang="en-US"/>
          </a:p>
        </p:txBody>
      </p:sp>
    </p:spTree>
    <p:extLst>
      <p:ext uri="{BB962C8B-B14F-4D97-AF65-F5344CB8AC3E}">
        <p14:creationId xmlns:p14="http://schemas.microsoft.com/office/powerpoint/2010/main" val="326844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51</a:t>
            </a:fld>
            <a:endParaRPr lang="en-US"/>
          </a:p>
        </p:txBody>
      </p:sp>
    </p:spTree>
    <p:extLst>
      <p:ext uri="{BB962C8B-B14F-4D97-AF65-F5344CB8AC3E}">
        <p14:creationId xmlns:p14="http://schemas.microsoft.com/office/powerpoint/2010/main" val="30834296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52</a:t>
            </a:fld>
            <a:endParaRPr lang="en-US"/>
          </a:p>
        </p:txBody>
      </p:sp>
    </p:spTree>
    <p:extLst>
      <p:ext uri="{BB962C8B-B14F-4D97-AF65-F5344CB8AC3E}">
        <p14:creationId xmlns:p14="http://schemas.microsoft.com/office/powerpoint/2010/main" val="3626897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53</a:t>
            </a:fld>
            <a:endParaRPr lang="en-US"/>
          </a:p>
        </p:txBody>
      </p:sp>
    </p:spTree>
    <p:extLst>
      <p:ext uri="{BB962C8B-B14F-4D97-AF65-F5344CB8AC3E}">
        <p14:creationId xmlns:p14="http://schemas.microsoft.com/office/powerpoint/2010/main" val="641231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54</a:t>
            </a:fld>
            <a:endParaRPr lang="en-US"/>
          </a:p>
        </p:txBody>
      </p:sp>
    </p:spTree>
    <p:extLst>
      <p:ext uri="{BB962C8B-B14F-4D97-AF65-F5344CB8AC3E}">
        <p14:creationId xmlns:p14="http://schemas.microsoft.com/office/powerpoint/2010/main" val="2256228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55</a:t>
            </a:fld>
            <a:endParaRPr lang="en-US"/>
          </a:p>
        </p:txBody>
      </p:sp>
    </p:spTree>
    <p:extLst>
      <p:ext uri="{BB962C8B-B14F-4D97-AF65-F5344CB8AC3E}">
        <p14:creationId xmlns:p14="http://schemas.microsoft.com/office/powerpoint/2010/main" val="4168023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56</a:t>
            </a:fld>
            <a:endParaRPr lang="en-US"/>
          </a:p>
        </p:txBody>
      </p:sp>
    </p:spTree>
    <p:extLst>
      <p:ext uri="{BB962C8B-B14F-4D97-AF65-F5344CB8AC3E}">
        <p14:creationId xmlns:p14="http://schemas.microsoft.com/office/powerpoint/2010/main" val="1649343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57</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p:txBody>
      </p:sp>
      <p:sp>
        <p:nvSpPr>
          <p:cNvPr id="4" name="Slide Number Placeholder 3"/>
          <p:cNvSpPr>
            <a:spLocks noGrp="1"/>
          </p:cNvSpPr>
          <p:nvPr>
            <p:ph type="sldNum" sz="quarter" idx="5"/>
          </p:nvPr>
        </p:nvSpPr>
        <p:spPr/>
        <p:txBody>
          <a:bodyPr/>
          <a:lstStyle/>
          <a:p>
            <a:fld id="{E94CF8B0-938A-B940-827E-E11CB1E17B31}" type="slidenum">
              <a:rPr lang="en-US" smtClean="0"/>
              <a:t>58</a:t>
            </a:fld>
            <a:endParaRPr lang="en-US"/>
          </a:p>
        </p:txBody>
      </p:sp>
    </p:spTree>
    <p:extLst>
      <p:ext uri="{BB962C8B-B14F-4D97-AF65-F5344CB8AC3E}">
        <p14:creationId xmlns:p14="http://schemas.microsoft.com/office/powerpoint/2010/main" val="140177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59</a:t>
            </a:fld>
            <a:endParaRPr lang="en-US"/>
          </a:p>
        </p:txBody>
      </p:sp>
    </p:spTree>
    <p:extLst>
      <p:ext uri="{BB962C8B-B14F-4D97-AF65-F5344CB8AC3E}">
        <p14:creationId xmlns:p14="http://schemas.microsoft.com/office/powerpoint/2010/main" val="72243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 araştırma ve uygulama alanlarında çalışmalar yürüten 45 merkezle (AUM: Araştırma ve Uygulama Merkezi / UAM: Uygulama ve Araştırma Merkezi) farklı bilim dallarına katkı sağlamaktadır. Sizler bu merkezlerimizi ziyaret edebilir ve birim yöneticilerinden detaylı bilgiler alabilirsiniz.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6</a:t>
            </a:fld>
            <a:endParaRPr lang="en-US"/>
          </a:p>
        </p:txBody>
      </p:sp>
    </p:spTree>
    <p:extLst>
      <p:ext uri="{BB962C8B-B14F-4D97-AF65-F5344CB8AC3E}">
        <p14:creationId xmlns:p14="http://schemas.microsoft.com/office/powerpoint/2010/main" val="131448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Atatürk Üniversitesi’nde eğitim ve araştırmanın yanında sosyal hayata yönelik öğretim elemanlarımız ve öğrencilerimizin yürüttüğü projelerle toplumsal sorulara çözüm önerileri sunulmaktadır.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chemeClr val="tx1"/>
                </a:solidFill>
                <a:latin typeface="+mn-lt"/>
                <a:ea typeface="Helvetica Neue Light" panose="02000403000000020004" pitchFamily="2" charset="0"/>
              </a:rPr>
              <a:t>Öğrencilerin toplumla birliktelik duygularının gelişmesini sağlamak ve toplumsal sürece her yönüyle olumlu katkıda bulunabilme yetkinliğini kazandırabilmek için sunulan sosyal sorumluluk projelerini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Lisans ve </a:t>
            </a:r>
            <a:r>
              <a:rPr lang="tr-TR" sz="1200" dirty="0" err="1">
                <a:solidFill>
                  <a:schemeClr val="tx1"/>
                </a:solidFill>
                <a:latin typeface="+mn-lt"/>
                <a:ea typeface="Helvetica Neue Light" panose="02000403000000020004" pitchFamily="2" charset="0"/>
              </a:rPr>
              <a:t>önlisans</a:t>
            </a:r>
            <a:r>
              <a:rPr lang="tr-TR" sz="1200" dirty="0">
                <a:solidFill>
                  <a:schemeClr val="tx1"/>
                </a:solidFill>
                <a:latin typeface="+mn-lt"/>
                <a:ea typeface="Helvetica Neue Light" panose="02000403000000020004" pitchFamily="2" charset="0"/>
              </a:rPr>
              <a:t> programlarında eğitim gören öğrencilerimiz, </a:t>
            </a:r>
            <a:r>
              <a:rPr lang="tr-TR" sz="1200" b="1" dirty="0">
                <a:solidFill>
                  <a:schemeClr val="tx1"/>
                </a:solidFill>
                <a:latin typeface="+mn-lt"/>
                <a:ea typeface="Helvetica Neue Medium" panose="02000503000000020004" pitchFamily="2" charset="0"/>
                <a:cs typeface="Helvetica Neue Medium" panose="02000503000000020004" pitchFamily="2" charset="0"/>
              </a:rPr>
              <a:t>Toplumsal Duyarlılık Projeleri Uygulama ve Araştırma Merkezine </a:t>
            </a:r>
            <a:r>
              <a:rPr lang="tr-TR" sz="1200" dirty="0">
                <a:solidFill>
                  <a:schemeClr val="tx1"/>
                </a:solidFill>
                <a:latin typeface="+mn-lt"/>
                <a:ea typeface="Helvetica Neue Light" panose="02000403000000020004" pitchFamily="2" charset="0"/>
              </a:rPr>
              <a:t>üzerinden sosyal sorumluluk projelerini sunabilmekte ve uygulamaları için desteklenmektedir.</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bağlamda üniversitemiz öğrencileri tarafından birçok proje hayata geçirilmiştir. YÖK tarafından her yıl yayınlanan Üniversite İzleme ve Değerlendirme Raporunda Üniversitemiz 2020 ve 2021 yıllarında sosyal sorumluluk projesi sayısının en yüksek olduğu üniversite olarak belirlenmiştir. </a:t>
            </a:r>
          </a:p>
          <a:p>
            <a:pPr marL="6350" indent="0">
              <a:spcAft>
                <a:spcPts val="600"/>
              </a:spcAft>
              <a:buFont typeface="Wingdings" pitchFamily="2" charset="2"/>
              <a:buNone/>
            </a:pPr>
            <a:r>
              <a:rPr lang="tr-TR" sz="1200" dirty="0">
                <a:solidFill>
                  <a:schemeClr val="tx1"/>
                </a:solidFill>
                <a:latin typeface="+mn-lt"/>
                <a:ea typeface="Helvetica Neue Light" panose="02000403000000020004" pitchFamily="2" charset="0"/>
              </a:rPr>
              <a:t>Bu öğrencilerimizin alanlarında eğitim almanın dışında topluma duyarlı ve sorunlar için yaratıcı fikirler ortaya koyma çabalarının bir ürünüdür.</a:t>
            </a:r>
          </a:p>
          <a:p>
            <a:pPr marL="288925" indent="-282575">
              <a:spcAft>
                <a:spcPts val="600"/>
              </a:spcAft>
              <a:buFont typeface="Wingdings" pitchFamily="2" charset="2"/>
              <a:buChar char="§"/>
            </a:pPr>
            <a:endParaRPr lang="tr-TR" sz="1200" dirty="0">
              <a:latin typeface="Helvetica Neue Light" panose="02000403000000020004" pitchFamily="2" charset="0"/>
              <a:ea typeface="Helvetica Neue Light" panose="020004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Helvetica Neue Light" panose="02000403000000020004" pitchFamily="2" charset="0"/>
              <a:ea typeface="Helvetica Neue Light" panose="02000403000000020004" pitchFamily="2" charset="0"/>
            </a:endParaRPr>
          </a:p>
          <a:p>
            <a:endParaRPr lang="en-TR" dirty="0"/>
          </a:p>
        </p:txBody>
      </p:sp>
      <p:sp>
        <p:nvSpPr>
          <p:cNvPr id="4" name="Slide Number Placeholder 3"/>
          <p:cNvSpPr>
            <a:spLocks noGrp="1"/>
          </p:cNvSpPr>
          <p:nvPr>
            <p:ph type="sldNum" sz="quarter" idx="5"/>
          </p:nvPr>
        </p:nvSpPr>
        <p:spPr/>
        <p:txBody>
          <a:bodyPr/>
          <a:lstStyle/>
          <a:p>
            <a:fld id="{E94CF8B0-938A-B940-827E-E11CB1E17B31}" type="slidenum">
              <a:rPr lang="en-US" smtClean="0"/>
              <a:t>7</a:t>
            </a:fld>
            <a:endParaRPr lang="en-US"/>
          </a:p>
        </p:txBody>
      </p:sp>
    </p:spTree>
    <p:extLst>
      <p:ext uri="{BB962C8B-B14F-4D97-AF65-F5344CB8AC3E}">
        <p14:creationId xmlns:p14="http://schemas.microsoft.com/office/powerpoint/2010/main" val="182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ea typeface="Helvetica Neue" panose="02000503000000020004" pitchFamily="2" charset="0"/>
                <a:cs typeface="Helvetica Neue" panose="02000503000000020004" pitchFamily="2" charset="0"/>
              </a:rPr>
              <a:t>Bir Araştırma Üniversitesinde Eğitime Başlıyorsunuz!</a:t>
            </a:r>
            <a:endParaRPr lang="tr-TR" dirty="0">
              <a:solidFill>
                <a:schemeClr val="tx1"/>
              </a:solidFill>
              <a:latin typeface="+mn-lt"/>
            </a:endParaRPr>
          </a:p>
          <a:p>
            <a:r>
              <a:rPr lang="tr-TR" dirty="0">
                <a:solidFill>
                  <a:schemeClr val="tx1"/>
                </a:solidFill>
                <a:latin typeface="+mn-lt"/>
              </a:rPr>
              <a:t>2021 yılı Aralık ayında YÖK tarafından açıklanan listesinde 20 devlet üniversitesi ve 3 vakıf üniversitesi araştırma üniversitesi olarak belirlenmiştir. Atatürk Üniversitesi yürüttüğü farklı seviyedeki eğitim faaliyetleri, yapılan bilimsel çalışmalar ve topluma sunduğu katkılarından dolayı, YÖK tarafından araştırma üniversitesi statüsü kazanmıştır. Üniversitemiz bu ligde yer alan diğer yetkin üniversitelerle birlikte çalışmalarını devam ettirmektedir.</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8</a:t>
            </a:fld>
            <a:endParaRPr lang="en-US"/>
          </a:p>
        </p:txBody>
      </p:sp>
    </p:spTree>
    <p:extLst>
      <p:ext uri="{BB962C8B-B14F-4D97-AF65-F5344CB8AC3E}">
        <p14:creationId xmlns:p14="http://schemas.microsoft.com/office/powerpoint/2010/main" val="236649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noProof="0" dirty="0">
                <a:solidFill>
                  <a:schemeClr val="tx1"/>
                </a:solidFill>
                <a:latin typeface="+mn-lt"/>
              </a:rPr>
              <a:t>Sunucu: Bölüm/Anabilim Dalı Başkanı</a:t>
            </a:r>
          </a:p>
          <a:p>
            <a:r>
              <a:rPr lang="tr-TR" dirty="0">
                <a:solidFill>
                  <a:schemeClr val="tx1"/>
                </a:solidFill>
                <a:latin typeface="+mn-lt"/>
              </a:rPr>
              <a:t>Peki Araştırma üniversitesi ne anlama geliyor?</a:t>
            </a:r>
          </a:p>
          <a:p>
            <a:r>
              <a:rPr lang="tr-TR" dirty="0">
                <a:solidFill>
                  <a:schemeClr val="tx1"/>
                </a:solidFill>
                <a:latin typeface="+mn-lt"/>
              </a:rPr>
              <a:t>Tanımlanmış genel özellikleri bakımından </a:t>
            </a:r>
          </a:p>
          <a:p>
            <a:r>
              <a:rPr lang="tr-TR" dirty="0">
                <a:solidFill>
                  <a:schemeClr val="tx1"/>
                </a:solidFill>
                <a:latin typeface="+mn-lt"/>
              </a:rPr>
              <a:t>Sunuda yer alan maddeleri okuyunuz! </a:t>
            </a:r>
          </a:p>
          <a:p>
            <a:r>
              <a:rPr lang="tr-TR" dirty="0">
                <a:solidFill>
                  <a:schemeClr val="tx1"/>
                </a:solidFill>
                <a:latin typeface="+mn-lt"/>
              </a:rPr>
              <a:t>Dünyanın tanınmış üniversiteleri arasındaki Harvard, California, Stanford, MIT ve listede yer alan diğer üniversiteler dünya sıralamasında ilk onda yer alan araştırma üniversiteleridir. </a:t>
            </a:r>
            <a:endParaRPr lang="en-TR" dirty="0">
              <a:solidFill>
                <a:schemeClr val="tx1"/>
              </a:solidFill>
              <a:latin typeface="+mn-lt"/>
            </a:endParaRPr>
          </a:p>
        </p:txBody>
      </p:sp>
      <p:sp>
        <p:nvSpPr>
          <p:cNvPr id="4" name="Slide Number Placeholder 3"/>
          <p:cNvSpPr>
            <a:spLocks noGrp="1"/>
          </p:cNvSpPr>
          <p:nvPr>
            <p:ph type="sldNum" sz="quarter" idx="5"/>
          </p:nvPr>
        </p:nvSpPr>
        <p:spPr/>
        <p:txBody>
          <a:bodyPr/>
          <a:lstStyle/>
          <a:p>
            <a:fld id="{E94CF8B0-938A-B940-827E-E11CB1E17B31}" type="slidenum">
              <a:rPr lang="en-US" smtClean="0"/>
              <a:t>9</a:t>
            </a:fld>
            <a:endParaRPr lang="en-US"/>
          </a:p>
        </p:txBody>
      </p:sp>
    </p:spTree>
    <p:extLst>
      <p:ext uri="{BB962C8B-B14F-4D97-AF65-F5344CB8AC3E}">
        <p14:creationId xmlns:p14="http://schemas.microsoft.com/office/powerpoint/2010/main" val="3946834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page">
    <p:bg>
      <p:bgPr>
        <a:solidFill>
          <a:srgbClr val="201D52"/>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70539" y="2610847"/>
            <a:ext cx="10879131" cy="1485992"/>
          </a:xfrm>
        </p:spPr>
        <p:txBody>
          <a:bodyPr anchor="ctr">
            <a:normAutofit/>
          </a:bodyPr>
          <a:lstStyle>
            <a:lvl1pPr>
              <a:lnSpc>
                <a:spcPct val="90000"/>
              </a:lnSpc>
              <a:defRPr sz="5333" b="1" i="0" spc="0" baseline="0">
                <a:solidFill>
                  <a:schemeClr val="bg1"/>
                </a:solidFill>
                <a:latin typeface="Century Gothic" panose="020B0502020202020204" pitchFamily="34" charset="0"/>
                <a:cs typeface="Arial"/>
              </a:defRPr>
            </a:lvl1pPr>
          </a:lstStyle>
          <a:p>
            <a:r>
              <a:rPr lang="en-US" dirty="0"/>
              <a:t>Master Project</a:t>
            </a:r>
          </a:p>
        </p:txBody>
      </p:sp>
      <p:sp>
        <p:nvSpPr>
          <p:cNvPr id="9" name="Text Placeholder 19"/>
          <p:cNvSpPr>
            <a:spLocks noGrp="1"/>
          </p:cNvSpPr>
          <p:nvPr>
            <p:ph type="body" sz="quarter" idx="11" hasCustomPrompt="1"/>
          </p:nvPr>
        </p:nvSpPr>
        <p:spPr>
          <a:xfrm>
            <a:off x="670539" y="4297866"/>
            <a:ext cx="10879131" cy="642349"/>
          </a:xfrm>
        </p:spPr>
        <p:txBody>
          <a:bodyPr anchor="ctr">
            <a:noAutofit/>
          </a:bodyPr>
          <a:lstStyle>
            <a:lvl1pPr marL="0" indent="0">
              <a:buNone/>
              <a:defRPr sz="3200" b="0" spc="0" baseline="0">
                <a:solidFill>
                  <a:srgbClr val="A6A6A6"/>
                </a:solidFill>
                <a:latin typeface="Century Gothic" panose="020B0502020202020204" pitchFamily="34" charset="0"/>
                <a:cs typeface="Arial"/>
              </a:defRPr>
            </a:lvl1pPr>
          </a:lstStyle>
          <a:p>
            <a:pPr lvl="0"/>
            <a:r>
              <a:rPr lang="en-US" dirty="0"/>
              <a:t>School of Education</a:t>
            </a:r>
          </a:p>
        </p:txBody>
      </p:sp>
      <p:pic>
        <p:nvPicPr>
          <p:cNvPr id="7" name="Picture 6">
            <a:extLst>
              <a:ext uri="{FF2B5EF4-FFF2-40B4-BE49-F238E27FC236}">
                <a16:creationId xmlns:a16="http://schemas.microsoft.com/office/drawing/2014/main" id="{3C8AC109-1A10-CB40-9638-3BC799919AFE}"/>
              </a:ext>
            </a:extLst>
          </p:cNvPr>
          <p:cNvPicPr>
            <a:picLocks noChangeAspect="1"/>
          </p:cNvPicPr>
          <p:nvPr userDrawn="1"/>
        </p:nvPicPr>
        <p:blipFill rotWithShape="1">
          <a:blip r:embed="rId2"/>
          <a:srcRect l="3419" t="33231" b="33460"/>
          <a:stretch/>
        </p:blipFill>
        <p:spPr>
          <a:xfrm>
            <a:off x="0" y="14068"/>
            <a:ext cx="6780628" cy="1652553"/>
          </a:xfrm>
          <a:prstGeom prst="rect">
            <a:avLst/>
          </a:prstGeom>
        </p:spPr>
      </p:pic>
    </p:spTree>
    <p:extLst>
      <p:ext uri="{BB962C8B-B14F-4D97-AF65-F5344CB8AC3E}">
        <p14:creationId xmlns:p14="http://schemas.microsoft.com/office/powerpoint/2010/main" val="357549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9F9A-BA62-CE40-A0BD-431470889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99DA7C-13A3-764D-8428-2ECEF4DD273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A1E4FB-716E-E74A-9DC0-5BEA6C58C10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C85427-E906-AF46-98BD-CE5C3991F89A}"/>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6" name="Footer Placeholder 5">
            <a:extLst>
              <a:ext uri="{FF2B5EF4-FFF2-40B4-BE49-F238E27FC236}">
                <a16:creationId xmlns:a16="http://schemas.microsoft.com/office/drawing/2014/main" id="{DF5A812B-8397-B842-AD3B-8B9FAF15E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5417A-D12E-3045-BFE8-55730B6ED516}"/>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9946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39D7-3166-8C4C-83D6-51DB4B105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3D28F2-D8AB-FA46-82FA-1FE6179C430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58E19BD-4E60-6F45-919F-6E2AAB86403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9F308-4B67-B549-88BC-88B4DE1E92D0}"/>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6" name="Footer Placeholder 5">
            <a:extLst>
              <a:ext uri="{FF2B5EF4-FFF2-40B4-BE49-F238E27FC236}">
                <a16:creationId xmlns:a16="http://schemas.microsoft.com/office/drawing/2014/main" id="{F0A30340-2C6A-AC45-908B-875A7B1E3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F86D6-8CB2-594F-B6AA-596F721D9EFF}"/>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66649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609-82D4-2A4B-ADA5-1EAD2D0E1D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AF5D09-F8AB-8C42-BE08-1F1D404D89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5693C-4D02-754E-989F-515620F088C6}"/>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4AC9D593-115E-DC40-A61E-085A2343A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84C35-126E-6A4C-9435-8EAFDAF56D7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4387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A38A-D75B-094C-82BF-CF4209FA8FF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383D1-C00E-804A-890F-785874C090B5}"/>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7429D-EE2E-5647-9C7D-1505271221E8}"/>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DAE4D2D0-9154-4541-849F-9FE930D66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5D7C2-5035-8D4C-9C91-B1B042510D4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15594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7C2D9-FD70-8E4D-BD31-F98435A7991B}"/>
              </a:ext>
            </a:extLst>
          </p:cNvPr>
          <p:cNvSpPr/>
          <p:nvPr userDrawn="1"/>
        </p:nvSpPr>
        <p:spPr>
          <a:xfrm>
            <a:off x="-139032" y="32033"/>
            <a:ext cx="568690" cy="6908593"/>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Rectangle 2">
            <a:extLst>
              <a:ext uri="{FF2B5EF4-FFF2-40B4-BE49-F238E27FC236}">
                <a16:creationId xmlns:a16="http://schemas.microsoft.com/office/drawing/2014/main" id="{E79E1F27-B4A2-B24B-B705-69B990026FB6}"/>
              </a:ext>
            </a:extLst>
          </p:cNvPr>
          <p:cNvSpPr/>
          <p:nvPr userDrawn="1"/>
        </p:nvSpPr>
        <p:spPr>
          <a:xfrm>
            <a:off x="-69516" y="-21388"/>
            <a:ext cx="12331032" cy="512342"/>
          </a:xfrm>
          <a:prstGeom prst="rect">
            <a:avLst/>
          </a:prstGeom>
          <a:solidFill>
            <a:srgbClr val="201D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33389" y="490954"/>
            <a:ext cx="10244210" cy="1130545"/>
          </a:xfrm>
        </p:spPr>
        <p:txBody>
          <a:bodyPr>
            <a:noAutofit/>
          </a:bodyPr>
          <a:lstStyle>
            <a:lvl1pPr algn="ctr">
              <a:defRPr sz="2800" b="1" i="0" cap="none" spc="0">
                <a:solidFill>
                  <a:srgbClr val="404041"/>
                </a:solidFill>
                <a:latin typeface="Century Gothic" panose="020B0502020202020204" pitchFamily="34" charset="0"/>
                <a:cs typeface="Arial"/>
              </a:defRPr>
            </a:lvl1pPr>
          </a:lstStyle>
          <a:p>
            <a:endParaRPr lang="en-US" dirty="0"/>
          </a:p>
        </p:txBody>
      </p:sp>
      <p:sp>
        <p:nvSpPr>
          <p:cNvPr id="4" name="TextBox 3"/>
          <p:cNvSpPr txBox="1"/>
          <p:nvPr userDrawn="1"/>
        </p:nvSpPr>
        <p:spPr>
          <a:xfrm>
            <a:off x="4741335" y="4721414"/>
            <a:ext cx="184731" cy="461665"/>
          </a:xfrm>
          <a:prstGeom prst="rect">
            <a:avLst/>
          </a:prstGeom>
          <a:noFill/>
        </p:spPr>
        <p:txBody>
          <a:bodyPr wrap="none" rtlCol="0">
            <a:spAutoFit/>
          </a:bodyPr>
          <a:lstStyle/>
          <a:p>
            <a:endParaRPr lang="en-US" sz="2400" dirty="0"/>
          </a:p>
        </p:txBody>
      </p:sp>
      <p:sp>
        <p:nvSpPr>
          <p:cNvPr id="7" name="Text Placeholder 2"/>
          <p:cNvSpPr>
            <a:spLocks noGrp="1"/>
          </p:cNvSpPr>
          <p:nvPr>
            <p:ph idx="1"/>
          </p:nvPr>
        </p:nvSpPr>
        <p:spPr>
          <a:xfrm>
            <a:off x="1033388" y="1674921"/>
            <a:ext cx="10244211" cy="5020451"/>
          </a:xfrm>
          <a:prstGeom prst="rect">
            <a:avLst/>
          </a:prstGeom>
        </p:spPr>
        <p:txBody>
          <a:bodyPr vert="horz" lIns="91440" tIns="45720" rIns="91440" bIns="45720" rtlCol="0">
            <a:normAutofit/>
          </a:bodyPr>
          <a:lstStyle>
            <a:lvl1pPr marL="0" marR="0" indent="0" algn="l" defTabSz="609570" rtl="0" eaLnBrk="1" fontAlgn="auto" latinLnBrk="0" hangingPunct="1">
              <a:lnSpc>
                <a:spcPct val="100000"/>
              </a:lnSpc>
              <a:spcBef>
                <a:spcPts val="0"/>
              </a:spcBef>
              <a:spcAft>
                <a:spcPts val="2400"/>
              </a:spcAft>
              <a:buClr>
                <a:schemeClr val="tx1">
                  <a:lumMod val="50000"/>
                  <a:lumOff val="50000"/>
                </a:schemeClr>
              </a:buClr>
              <a:buSzPct val="100000"/>
              <a:buFontTx/>
              <a:buNone/>
              <a:tabLst/>
              <a:defRPr sz="2400">
                <a:solidFill>
                  <a:srgbClr val="404041"/>
                </a:solidFill>
                <a:latin typeface="Century Gothic" panose="020B0502020202020204" pitchFamily="34" charset="0"/>
                <a:cs typeface="Arial"/>
              </a:defRPr>
            </a:lvl1pPr>
            <a:lvl2pPr>
              <a:lnSpc>
                <a:spcPct val="10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marL="457178" marR="0" lvl="0" indent="-457178" algn="l" defTabSz="609570" rtl="0" eaLnBrk="1" fontAlgn="auto" latinLnBrk="0" hangingPunct="1">
              <a:lnSpc>
                <a:spcPct val="100000"/>
              </a:lnSpc>
              <a:spcBef>
                <a:spcPts val="0"/>
              </a:spcBef>
              <a:spcAft>
                <a:spcPts val="2400"/>
              </a:spcAft>
              <a:buClr>
                <a:schemeClr val="tx1">
                  <a:lumMod val="50000"/>
                  <a:lumOff val="50000"/>
                </a:schemeClr>
              </a:buClr>
              <a:buSzPct val="100000"/>
              <a:buFont typeface="+mj-lt"/>
              <a:buAutoNum type="arabicPeriod"/>
              <a:tabLst/>
              <a:defRPr/>
            </a:pPr>
            <a:endParaRPr lang="en-US" dirty="0"/>
          </a:p>
        </p:txBody>
      </p:sp>
      <p:sp>
        <p:nvSpPr>
          <p:cNvPr id="6" name="TextBox 5">
            <a:extLst>
              <a:ext uri="{FF2B5EF4-FFF2-40B4-BE49-F238E27FC236}">
                <a16:creationId xmlns:a16="http://schemas.microsoft.com/office/drawing/2014/main" id="{3798D911-37FD-2849-9B02-026FA857C0EF}"/>
              </a:ext>
            </a:extLst>
          </p:cNvPr>
          <p:cNvSpPr txBox="1"/>
          <p:nvPr userDrawn="1"/>
        </p:nvSpPr>
        <p:spPr>
          <a:xfrm>
            <a:off x="11228681" y="993423"/>
            <a:ext cx="0" cy="0"/>
          </a:xfrm>
          <a:prstGeom prst="rect">
            <a:avLst/>
          </a:prstGeom>
        </p:spPr>
        <p:txBody>
          <a:bodyPr vert="horz" wrap="none" lIns="121920" tIns="60960" rIns="121920" bIns="60960" rtlCol="0" anchor="ctr">
            <a:noAutofit/>
          </a:bodyPr>
          <a:lstStyle/>
          <a:p>
            <a:pPr algn="l"/>
            <a:endParaRPr lang="en-US" sz="1067" b="0" dirty="0">
              <a:solidFill>
                <a:schemeClr val="bg1">
                  <a:lumMod val="75000"/>
                </a:schemeClr>
              </a:solidFill>
            </a:endParaRPr>
          </a:p>
        </p:txBody>
      </p:sp>
      <p:pic>
        <p:nvPicPr>
          <p:cNvPr id="8" name="Resim 5">
            <a:extLst>
              <a:ext uri="{FF2B5EF4-FFF2-40B4-BE49-F238E27FC236}">
                <a16:creationId xmlns:a16="http://schemas.microsoft.com/office/drawing/2014/main" id="{D5F3628E-A447-F845-AA2B-5DC25C62F3C4}"/>
              </a:ext>
            </a:extLst>
          </p:cNvPr>
          <p:cNvPicPr>
            <a:picLocks noChangeAspect="1"/>
          </p:cNvPicPr>
          <p:nvPr userDrawn="1"/>
        </p:nvPicPr>
        <p:blipFill rotWithShape="1">
          <a:blip r:embed="rId2"/>
          <a:srcRect l="38427" t="33791" r="38341" b="33516"/>
          <a:stretch/>
        </p:blipFill>
        <p:spPr>
          <a:xfrm>
            <a:off x="-43526" y="31051"/>
            <a:ext cx="969257" cy="963873"/>
          </a:xfrm>
          <a:prstGeom prst="rect">
            <a:avLst/>
          </a:prstGeom>
        </p:spPr>
      </p:pic>
    </p:spTree>
    <p:extLst>
      <p:ext uri="{BB962C8B-B14F-4D97-AF65-F5344CB8AC3E}">
        <p14:creationId xmlns:p14="http://schemas.microsoft.com/office/powerpoint/2010/main" val="199924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60C-EB1D-8943-A23A-52F5F378E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7288D-C4DF-474B-BDB9-3F2FA52AFB9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51BE9-6E79-5A4F-A120-419BC7C86AA9}"/>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54F20C4E-E52B-9A47-B19C-04631C1B7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D2E20-7333-744B-85E8-F47E08E24322}"/>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2837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11AB-8697-7D49-B904-24DA6C72F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E3D19-4E2A-7F40-B528-1F5B63079C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258-D679-AA4A-BBCD-CE0E110AC7D8}"/>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62907E4D-558A-1140-B5B1-36E88D0E8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E5237-F4A9-4A43-83CB-96D76BCE0133}"/>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436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076E-8231-1942-843D-B870B9AC7CE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DA872-07C4-7A4A-A62D-2F032D1FE2A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532EC-2EC4-904C-BE18-41FB91594335}"/>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7A81C43C-1375-3247-9451-BE8125D4C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7F901-270D-CE4E-AC30-FA41E7AB0D2A}"/>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26923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01E-FB0B-8349-B3D6-D556EB51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A695F-960F-5743-A7AB-8B31D68BA1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5AEE0-12B0-304C-B6A6-CC420D4CDE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5BE3-B84A-8C42-8255-5940632452B7}"/>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6" name="Footer Placeholder 5">
            <a:extLst>
              <a:ext uri="{FF2B5EF4-FFF2-40B4-BE49-F238E27FC236}">
                <a16:creationId xmlns:a16="http://schemas.microsoft.com/office/drawing/2014/main" id="{93993597-62E1-0042-940F-774F8FA78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CD57E-338B-3B47-ADD4-6E24E6198925}"/>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41902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8042-40B1-AE4E-B796-E25CEC9981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B69CE-5721-2048-88DE-1C68033EC8E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7C4697-F602-4746-AF27-41C34B0795BF}"/>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73F3F-49D1-8745-93AA-0B7A68D183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B4FC9C-5ACD-A849-81A6-73A045D23F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57366-4C3D-0949-9B42-4DC94BDFD09A}"/>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8" name="Footer Placeholder 7">
            <a:extLst>
              <a:ext uri="{FF2B5EF4-FFF2-40B4-BE49-F238E27FC236}">
                <a16:creationId xmlns:a16="http://schemas.microsoft.com/office/drawing/2014/main" id="{F2141895-3415-ED4C-BEC3-8535968BB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F1EFC-8143-7A41-9ADF-27F81572FAF9}"/>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316872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406-D1FC-804A-B123-28DAC27B0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AFEC7-BE99-5B41-947F-6C9F7EB0FC57}"/>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4" name="Footer Placeholder 3">
            <a:extLst>
              <a:ext uri="{FF2B5EF4-FFF2-40B4-BE49-F238E27FC236}">
                <a16:creationId xmlns:a16="http://schemas.microsoft.com/office/drawing/2014/main" id="{B9A36B2D-A1E2-0B42-8341-27BF929F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F3134-F4AF-024B-A164-8F6281CA9EDD}"/>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28456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3288C-BC1B-2741-8005-F49BCD8CE31E}"/>
              </a:ext>
            </a:extLst>
          </p:cNvPr>
          <p:cNvSpPr>
            <a:spLocks noGrp="1"/>
          </p:cNvSpPr>
          <p:nvPr>
            <p:ph type="dt" sz="half" idx="10"/>
          </p:nvPr>
        </p:nvSpPr>
        <p:spPr/>
        <p:txBody>
          <a:bodyPr/>
          <a:lstStyle/>
          <a:p>
            <a:fld id="{3A7118B6-408D-8E46-9361-FC3A4D84A945}" type="datetimeFigureOut">
              <a:rPr lang="en-US" smtClean="0"/>
              <a:t>9/29/2023</a:t>
            </a:fld>
            <a:endParaRPr lang="en-US"/>
          </a:p>
        </p:txBody>
      </p:sp>
      <p:sp>
        <p:nvSpPr>
          <p:cNvPr id="3" name="Footer Placeholder 2">
            <a:extLst>
              <a:ext uri="{FF2B5EF4-FFF2-40B4-BE49-F238E27FC236}">
                <a16:creationId xmlns:a16="http://schemas.microsoft.com/office/drawing/2014/main" id="{92763DFD-9D16-1D46-BE1B-2A41902A6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A6452-3E59-AC46-B500-1B4480C3E628}"/>
              </a:ext>
            </a:extLst>
          </p:cNvPr>
          <p:cNvSpPr>
            <a:spLocks noGrp="1"/>
          </p:cNvSpPr>
          <p:nvPr>
            <p:ph type="sldNum" sz="quarter" idx="12"/>
          </p:nvPr>
        </p:nvSpPr>
        <p:spPr/>
        <p:txBody>
          <a:bodyPr/>
          <a:lstStyle/>
          <a:p>
            <a:fld id="{42A4808F-FF2D-754D-B79B-2CF1F42B5A6C}" type="slidenum">
              <a:rPr lang="en-US" smtClean="0"/>
              <a:t>‹#›</a:t>
            </a:fld>
            <a:endParaRPr lang="en-US"/>
          </a:p>
        </p:txBody>
      </p:sp>
    </p:spTree>
    <p:extLst>
      <p:ext uri="{BB962C8B-B14F-4D97-AF65-F5344CB8AC3E}">
        <p14:creationId xmlns:p14="http://schemas.microsoft.com/office/powerpoint/2010/main" val="146548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E883E5-FD3E-CF44-A120-05A7D218DF6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5D53E-FAE9-7F4B-84A1-C287CF8EEA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7E64-B217-F64C-B974-22E24CDAA51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118B6-408D-8E46-9361-FC3A4D84A945}" type="datetimeFigureOut">
              <a:rPr lang="en-US" smtClean="0"/>
              <a:t>9/29/2023</a:t>
            </a:fld>
            <a:endParaRPr lang="en-US"/>
          </a:p>
        </p:txBody>
      </p:sp>
      <p:sp>
        <p:nvSpPr>
          <p:cNvPr id="5" name="Footer Placeholder 4">
            <a:extLst>
              <a:ext uri="{FF2B5EF4-FFF2-40B4-BE49-F238E27FC236}">
                <a16:creationId xmlns:a16="http://schemas.microsoft.com/office/drawing/2014/main" id="{2F639E8A-43D1-5D40-ADBD-38DDF62CE4A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21B4F-F186-CF43-B3C0-96CF245060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4808F-FF2D-754D-B79B-2CF1F42B5A6C}" type="slidenum">
              <a:rPr lang="en-US" smtClean="0"/>
              <a:t>‹#›</a:t>
            </a:fld>
            <a:endParaRPr lang="en-US"/>
          </a:p>
        </p:txBody>
      </p:sp>
    </p:spTree>
    <p:extLst>
      <p:ext uri="{BB962C8B-B14F-4D97-AF65-F5344CB8AC3E}">
        <p14:creationId xmlns:p14="http://schemas.microsoft.com/office/powerpoint/2010/main" val="3257541927"/>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qGtUAWzDL44?feature=oembed"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hastane.atauni.edu.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www.epdad.org.t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irimler.atauni.edu.tr/ogrenci-isleri-daire-baskanlig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bs.atauni.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obs.atauni.edu.tr/moduller/dbp/eobs/icerik/anasayfa" TargetMode="External"/><Relationship Id="rId4" Type="http://schemas.openxmlformats.org/officeDocument/2006/relationships/hyperlink" Target="https://dbs.atauni.edu.t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birimler.atauni.edu.tr/ogrenci-isleri-daire-baskanligi/ders-kayitlari/"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tauni.edu.tr/yuklemeler/19531f14d91bafbe2b3e251667833729.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tauni.edu.tr/yuklemeler/6e0a4c585862367ce1fe9fc0de9921f4.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kulupler.atauni.edu.tr/index.php/kulupler"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MjGpUAzWm_Y?feature=oembed" TargetMode="External"/><Relationship Id="rId5" Type="http://schemas.openxmlformats.org/officeDocument/2006/relationships/image" Target="../media/image45.pn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atauni.edu.t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birimler.atauni.edu.tr/ogrenci-isleri-daire-baskanligi/"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birimler.atauni.edu.tr/ogrenci-dekanlig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tatürk Üniversitesi Tanıtım Filmi">
            <a:hlinkClick r:id="" action="ppaction://media"/>
            <a:extLst>
              <a:ext uri="{FF2B5EF4-FFF2-40B4-BE49-F238E27FC236}">
                <a16:creationId xmlns:a16="http://schemas.microsoft.com/office/drawing/2014/main" id="{6FB2B170-04A2-B9D8-721A-E3E8E03DDBFB}"/>
              </a:ext>
            </a:extLst>
          </p:cNvPr>
          <p:cNvPicPr>
            <a:picLocks noRot="1" noChangeAspect="1"/>
          </p:cNvPicPr>
          <p:nvPr>
            <a:videoFile r:link="rId1"/>
          </p:nvPr>
        </p:nvPicPr>
        <p:blipFill>
          <a:blip r:embed="rId4"/>
          <a:stretch>
            <a:fillRect/>
          </a:stretch>
        </p:blipFill>
        <p:spPr>
          <a:xfrm>
            <a:off x="1148576" y="834334"/>
            <a:ext cx="10236819" cy="5783803"/>
          </a:xfrm>
          <a:prstGeom prst="rect">
            <a:avLst/>
          </a:prstGeom>
        </p:spPr>
      </p:pic>
    </p:spTree>
    <p:extLst>
      <p:ext uri="{BB962C8B-B14F-4D97-AF65-F5344CB8AC3E}">
        <p14:creationId xmlns:p14="http://schemas.microsoft.com/office/powerpoint/2010/main" val="2711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TextBox 10">
            <a:extLst>
              <a:ext uri="{FF2B5EF4-FFF2-40B4-BE49-F238E27FC236}">
                <a16:creationId xmlns:a16="http://schemas.microsoft.com/office/drawing/2014/main" id="{01445979-3E14-8549-BD89-2CE801A52342}"/>
              </a:ext>
            </a:extLst>
          </p:cNvPr>
          <p:cNvSpPr txBox="1"/>
          <p:nvPr/>
        </p:nvSpPr>
        <p:spPr>
          <a:xfrm>
            <a:off x="5729422" y="1955395"/>
            <a:ext cx="5101347" cy="1323439"/>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Bilimsel özerkliğe ve kamu tüzelkişiliğine sahip yüksek düzeyde eğitim-öğretim, bilimsel araştırma, yayın ve danışmanlık yapan; fakülte, enstitü, yüksekokul ve benzeri kuruluş ve birimlerden oluşan bir yükseköğretim kurumudur.</a:t>
            </a:r>
          </a:p>
        </p:txBody>
      </p:sp>
      <p:grpSp>
        <p:nvGrpSpPr>
          <p:cNvPr id="16" name="Group 15">
            <a:extLst>
              <a:ext uri="{FF2B5EF4-FFF2-40B4-BE49-F238E27FC236}">
                <a16:creationId xmlns:a16="http://schemas.microsoft.com/office/drawing/2014/main" id="{5B3F4DDF-BFD5-874D-A2A1-CC74D7B6F529}"/>
              </a:ext>
            </a:extLst>
          </p:cNvPr>
          <p:cNvGrpSpPr/>
          <p:nvPr/>
        </p:nvGrpSpPr>
        <p:grpSpPr>
          <a:xfrm>
            <a:off x="1882090" y="1955395"/>
            <a:ext cx="3353573" cy="1341429"/>
            <a:chOff x="2752" y="250699"/>
            <a:chExt cx="3353573" cy="1341429"/>
          </a:xfrm>
        </p:grpSpPr>
        <p:sp>
          <p:nvSpPr>
            <p:cNvPr id="17" name="Chevron 16">
              <a:extLst>
                <a:ext uri="{FF2B5EF4-FFF2-40B4-BE49-F238E27FC236}">
                  <a16:creationId xmlns:a16="http://schemas.microsoft.com/office/drawing/2014/main" id="{584521E0-0446-5741-AC05-B6C7BEB13C44}"/>
                </a:ext>
              </a:extLst>
            </p:cNvPr>
            <p:cNvSpPr/>
            <p:nvPr/>
          </p:nvSpPr>
          <p:spPr>
            <a:xfrm>
              <a:off x="2752" y="250699"/>
              <a:ext cx="3353573" cy="1341429"/>
            </a:xfrm>
            <a:prstGeom prst="chevron">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a:extLst>
                <a:ext uri="{FF2B5EF4-FFF2-40B4-BE49-F238E27FC236}">
                  <a16:creationId xmlns:a16="http://schemas.microsoft.com/office/drawing/2014/main" id="{EB40CC56-6248-FC45-AF70-E10AC6F6034E}"/>
                </a:ext>
              </a:extLst>
            </p:cNvPr>
            <p:cNvSpPr txBox="1"/>
            <p:nvPr/>
          </p:nvSpPr>
          <p:spPr>
            <a:xfrm>
              <a:off x="673467"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a:t>
              </a:r>
            </a:p>
          </p:txBody>
        </p:sp>
      </p:grpSp>
      <p:grpSp>
        <p:nvGrpSpPr>
          <p:cNvPr id="21" name="Group 20">
            <a:extLst>
              <a:ext uri="{FF2B5EF4-FFF2-40B4-BE49-F238E27FC236}">
                <a16:creationId xmlns:a16="http://schemas.microsoft.com/office/drawing/2014/main" id="{C4C388FE-C92F-6B45-8468-D3D4367EC2BA}"/>
              </a:ext>
            </a:extLst>
          </p:cNvPr>
          <p:cNvGrpSpPr/>
          <p:nvPr/>
        </p:nvGrpSpPr>
        <p:grpSpPr>
          <a:xfrm>
            <a:off x="1882090" y="3430551"/>
            <a:ext cx="3353573" cy="1341429"/>
            <a:chOff x="3020968" y="250699"/>
            <a:chExt cx="3353573" cy="1341429"/>
          </a:xfrm>
        </p:grpSpPr>
        <p:sp>
          <p:nvSpPr>
            <p:cNvPr id="22" name="Chevron 21">
              <a:extLst>
                <a:ext uri="{FF2B5EF4-FFF2-40B4-BE49-F238E27FC236}">
                  <a16:creationId xmlns:a16="http://schemas.microsoft.com/office/drawing/2014/main" id="{A0F8E767-0875-6243-978B-8DA0B0D27DB2}"/>
                </a:ext>
              </a:extLst>
            </p:cNvPr>
            <p:cNvSpPr/>
            <p:nvPr/>
          </p:nvSpPr>
          <p:spPr>
            <a:xfrm>
              <a:off x="3020968" y="250699"/>
              <a:ext cx="3353573" cy="1341429"/>
            </a:xfrm>
            <a:prstGeom prst="chevron">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22DEF5A1-77DE-6B43-9703-90EC525E840C}"/>
                </a:ext>
              </a:extLst>
            </p:cNvPr>
            <p:cNvSpPr txBox="1"/>
            <p:nvPr/>
          </p:nvSpPr>
          <p:spPr>
            <a:xfrm>
              <a:off x="3691683"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grpSp>
      <p:grpSp>
        <p:nvGrpSpPr>
          <p:cNvPr id="24" name="Group 23">
            <a:extLst>
              <a:ext uri="{FF2B5EF4-FFF2-40B4-BE49-F238E27FC236}">
                <a16:creationId xmlns:a16="http://schemas.microsoft.com/office/drawing/2014/main" id="{7F9CFEB4-B5A7-6C4C-A5E2-06A1B7055D02}"/>
              </a:ext>
            </a:extLst>
          </p:cNvPr>
          <p:cNvGrpSpPr/>
          <p:nvPr/>
        </p:nvGrpSpPr>
        <p:grpSpPr>
          <a:xfrm>
            <a:off x="1882090" y="4893833"/>
            <a:ext cx="3353573" cy="1341429"/>
            <a:chOff x="6039184" y="250699"/>
            <a:chExt cx="3353573" cy="1341429"/>
          </a:xfrm>
        </p:grpSpPr>
        <p:sp>
          <p:nvSpPr>
            <p:cNvPr id="26" name="Chevron 25">
              <a:extLst>
                <a:ext uri="{FF2B5EF4-FFF2-40B4-BE49-F238E27FC236}">
                  <a16:creationId xmlns:a16="http://schemas.microsoft.com/office/drawing/2014/main" id="{A1081163-2600-5C4A-8888-0AC7F8FBA232}"/>
                </a:ext>
              </a:extLst>
            </p:cNvPr>
            <p:cNvSpPr/>
            <p:nvPr/>
          </p:nvSpPr>
          <p:spPr>
            <a:xfrm>
              <a:off x="6039184" y="250699"/>
              <a:ext cx="3353573" cy="1341429"/>
            </a:xfrm>
            <a:prstGeom prst="chevron">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2A0167E6-8706-2945-9F32-E4D722918004}"/>
                </a:ext>
              </a:extLst>
            </p:cNvPr>
            <p:cNvSpPr txBox="1"/>
            <p:nvPr/>
          </p:nvSpPr>
          <p:spPr>
            <a:xfrm>
              <a:off x="6709899" y="250699"/>
              <a:ext cx="2012144" cy="1341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Bölüm</a:t>
              </a:r>
            </a:p>
            <a:p>
              <a:pPr marL="0" lvl="0" indent="0" algn="ctr" defTabSz="711200">
                <a:lnSpc>
                  <a:spcPct val="90000"/>
                </a:lnSpc>
                <a:spcBef>
                  <a:spcPct val="0"/>
                </a:spcBef>
                <a:spcAft>
                  <a:spcPct val="35000"/>
                </a:spcAft>
                <a:buNone/>
              </a:pPr>
              <a:r>
                <a:rPr lang="tr-TR" sz="1600" b="0" i="0" kern="1200" noProof="0" dirty="0">
                  <a:solidFill>
                    <a:schemeClr val="bg1">
                      <a:lumMod val="9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a:t>
              </a:r>
            </a:p>
          </p:txBody>
        </p:sp>
      </p:grpSp>
      <p:sp>
        <p:nvSpPr>
          <p:cNvPr id="28" name="TextBox 27">
            <a:extLst>
              <a:ext uri="{FF2B5EF4-FFF2-40B4-BE49-F238E27FC236}">
                <a16:creationId xmlns:a16="http://schemas.microsoft.com/office/drawing/2014/main" id="{519889FA-CA09-3B49-9D09-40D7A52B3C84}"/>
              </a:ext>
            </a:extLst>
          </p:cNvPr>
          <p:cNvSpPr txBox="1"/>
          <p:nvPr/>
        </p:nvSpPr>
        <p:spPr>
          <a:xfrm>
            <a:off x="5742564" y="3685766"/>
            <a:ext cx="5114488" cy="830997"/>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Yüksek düzeyde eğitim - öğretim, bilimsel araştırma ve yayın yapan; kendisine birimler bağlanabilen bir yükseköğretim kurumudur.</a:t>
            </a:r>
          </a:p>
        </p:txBody>
      </p:sp>
      <p:sp>
        <p:nvSpPr>
          <p:cNvPr id="29" name="TextBox 28">
            <a:extLst>
              <a:ext uri="{FF2B5EF4-FFF2-40B4-BE49-F238E27FC236}">
                <a16:creationId xmlns:a16="http://schemas.microsoft.com/office/drawing/2014/main" id="{E934C4C5-59AF-4348-BCB4-A13FB084BEE4}"/>
              </a:ext>
            </a:extLst>
          </p:cNvPr>
          <p:cNvSpPr txBox="1"/>
          <p:nvPr/>
        </p:nvSpPr>
        <p:spPr>
          <a:xfrm>
            <a:off x="5729422" y="4996882"/>
            <a:ext cx="5114489" cy="1077218"/>
          </a:xfrm>
          <a:prstGeom prst="rect">
            <a:avLst/>
          </a:prstGeom>
          <a:noFill/>
        </p:spPr>
        <p:txBody>
          <a:bodyPr wrap="square" lIns="0" rIns="0" rtlCol="0" anchor="b">
            <a:spAutoFit/>
          </a:bodyPr>
          <a:lstStyle/>
          <a:p>
            <a:r>
              <a:rPr lang="tr-TR" sz="1600" dirty="0">
                <a:solidFill>
                  <a:srgbClr val="404042"/>
                </a:solidFill>
                <a:latin typeface="Helvetica Neue Light" panose="02000403000000020004" pitchFamily="2" charset="0"/>
                <a:ea typeface="Helvetica Neue Light" panose="02000403000000020004" pitchFamily="2" charset="0"/>
              </a:rPr>
              <a:t>Bölüm: Amaç, kapsam ve nitelik yönünden bir bütün teşkil eden, birbirini tamamlayan veya birbirine yakın anabilim ve </a:t>
            </a:r>
            <a:r>
              <a:rPr lang="tr-TR" sz="1600" dirty="0" err="1">
                <a:solidFill>
                  <a:srgbClr val="404042"/>
                </a:solidFill>
                <a:latin typeface="Helvetica Neue Light" panose="02000403000000020004" pitchFamily="2" charset="0"/>
                <a:ea typeface="Helvetica Neue Light" panose="02000403000000020004" pitchFamily="2" charset="0"/>
              </a:rPr>
              <a:t>anasanat</a:t>
            </a:r>
            <a:r>
              <a:rPr lang="tr-TR" sz="1600" dirty="0">
                <a:solidFill>
                  <a:srgbClr val="404042"/>
                </a:solidFill>
                <a:latin typeface="Helvetica Neue Light" panose="02000403000000020004" pitchFamily="2" charset="0"/>
                <a:ea typeface="Helvetica Neue Light" panose="02000403000000020004" pitchFamily="2" charset="0"/>
              </a:rPr>
              <a:t> dallarından oluşan; fakültelerin ve yüksekokulların eğitim-öğretim, bilimsel araştırma ve uygulama birimidir. </a:t>
            </a:r>
            <a:endParaRPr lang="tr-TR" sz="1600" i="1" dirty="0">
              <a:solidFill>
                <a:srgbClr val="404042"/>
              </a:solidFill>
              <a:latin typeface="Helvetica Neue Light" panose="02000403000000020004" pitchFamily="2" charset="0"/>
              <a:ea typeface="Helvetica Neue Light" panose="02000403000000020004" pitchFamily="2" charset="0"/>
            </a:endParaRPr>
          </a:p>
        </p:txBody>
      </p:sp>
      <p:sp>
        <p:nvSpPr>
          <p:cNvPr id="30" name="TextBox 29">
            <a:extLst>
              <a:ext uri="{FF2B5EF4-FFF2-40B4-BE49-F238E27FC236}">
                <a16:creationId xmlns:a16="http://schemas.microsoft.com/office/drawing/2014/main" id="{5FCF43EF-3ECF-FE4A-AE08-07F727894AD2}"/>
              </a:ext>
            </a:extLst>
          </p:cNvPr>
          <p:cNvSpPr txBox="1"/>
          <p:nvPr/>
        </p:nvSpPr>
        <p:spPr>
          <a:xfrm>
            <a:off x="5729421" y="6234811"/>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a:solidFill>
                  <a:srgbClr val="404042"/>
                </a:solidFill>
                <a:latin typeface="Helvetica Neue Light" panose="02000403000000020004" pitchFamily="2" charset="0"/>
                <a:ea typeface="Helvetica Neue Light" panose="02000403000000020004" pitchFamily="2" charset="0"/>
              </a:rPr>
              <a:t>Yükseköğretim Kanunu</a:t>
            </a:r>
          </a:p>
        </p:txBody>
      </p:sp>
    </p:spTree>
    <p:extLst>
      <p:ext uri="{BB962C8B-B14F-4D97-AF65-F5344CB8AC3E}">
        <p14:creationId xmlns:p14="http://schemas.microsoft.com/office/powerpoint/2010/main" val="328153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 </a:t>
            </a:r>
          </a:p>
        </p:txBody>
      </p:sp>
      <p:sp>
        <p:nvSpPr>
          <p:cNvPr id="12" name="TextBox 11">
            <a:extLst>
              <a:ext uri="{FF2B5EF4-FFF2-40B4-BE49-F238E27FC236}">
                <a16:creationId xmlns:a16="http://schemas.microsoft.com/office/drawing/2014/main" id="{C4448749-0462-2731-F12B-F6F44D330BD2}"/>
              </a:ext>
            </a:extLst>
          </p:cNvPr>
          <p:cNvSpPr txBox="1"/>
          <p:nvPr/>
        </p:nvSpPr>
        <p:spPr>
          <a:xfrm>
            <a:off x="2282151" y="3824524"/>
            <a:ext cx="2853729" cy="1200329"/>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Senato</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 Kurulu</a:t>
            </a:r>
          </a:p>
        </p:txBody>
      </p:sp>
      <p:sp>
        <p:nvSpPr>
          <p:cNvPr id="13" name="TextBox 12">
            <a:extLst>
              <a:ext uri="{FF2B5EF4-FFF2-40B4-BE49-F238E27FC236}">
                <a16:creationId xmlns:a16="http://schemas.microsoft.com/office/drawing/2014/main" id="{A519E526-1D59-E0E9-48CE-9AABBDA96F8C}"/>
              </a:ext>
            </a:extLst>
          </p:cNvPr>
          <p:cNvSpPr txBox="1"/>
          <p:nvPr/>
        </p:nvSpPr>
        <p:spPr>
          <a:xfrm>
            <a:off x="5542102" y="3824523"/>
            <a:ext cx="2425950" cy="923330"/>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Yardımcıları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p>
        </p:txBody>
      </p:sp>
      <p:graphicFrame>
        <p:nvGraphicFramePr>
          <p:cNvPr id="2" name="Diagram 1">
            <a:extLst>
              <a:ext uri="{FF2B5EF4-FFF2-40B4-BE49-F238E27FC236}">
                <a16:creationId xmlns:a16="http://schemas.microsoft.com/office/drawing/2014/main" id="{587FCB8D-9192-7AE7-448E-912FEBD56AE1}"/>
              </a:ext>
            </a:extLst>
          </p:cNvPr>
          <p:cNvGraphicFramePr/>
          <p:nvPr/>
        </p:nvGraphicFramePr>
        <p:xfrm>
          <a:off x="1882090" y="1704696"/>
          <a:ext cx="9395510" cy="184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2738E8DD-0054-4143-9C0C-0EB40AC3436C}"/>
              </a:ext>
            </a:extLst>
          </p:cNvPr>
          <p:cNvSpPr txBox="1"/>
          <p:nvPr/>
        </p:nvSpPr>
        <p:spPr>
          <a:xfrm>
            <a:off x="8374275" y="3824523"/>
            <a:ext cx="2645178" cy="646331"/>
          </a:xfrm>
          <a:prstGeom prst="rect">
            <a:avLst/>
          </a:prstGeom>
          <a:noFill/>
        </p:spPr>
        <p:txBody>
          <a:bodyPr wrap="square" lIns="0" rIns="0" rtlCol="0" anchor="b">
            <a:spAutoFit/>
          </a:bodyPr>
          <a:lstStyle/>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p>
          <a:p>
            <a:r>
              <a:rPr lang="tr-TR"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 name="Rectangle 2">
            <a:extLst>
              <a:ext uri="{FF2B5EF4-FFF2-40B4-BE49-F238E27FC236}">
                <a16:creationId xmlns:a16="http://schemas.microsoft.com/office/drawing/2014/main" id="{02BAEC24-2157-6196-244B-860CDFC67014}"/>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401652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Rectangle 3">
            <a:extLst>
              <a:ext uri="{FF2B5EF4-FFF2-40B4-BE49-F238E27FC236}">
                <a16:creationId xmlns:a16="http://schemas.microsoft.com/office/drawing/2014/main" id="{C3D64EFF-B95C-DA42-B848-466D869EAD67}"/>
              </a:ext>
            </a:extLst>
          </p:cNvPr>
          <p:cNvSpPr/>
          <p:nvPr/>
        </p:nvSpPr>
        <p:spPr>
          <a:xfrm>
            <a:off x="1534854" y="3240219"/>
            <a:ext cx="2546430" cy="654025"/>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Rektör</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Ömer ÇOMAKLI</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Mühendislik Fakültesi</a:t>
            </a:r>
            <a:r>
              <a:rPr lang="tr-TR" sz="1200" dirty="0">
                <a:solidFill>
                  <a:srgbClr val="63646B"/>
                </a:solidFill>
                <a:latin typeface="Helvetica Neue Light" panose="02000403000000020004" pitchFamily="2" charset="0"/>
                <a:ea typeface="Helvetica Neue Light" panose="02000403000000020004" pitchFamily="2" charset="0"/>
              </a:rPr>
              <a:t> </a:t>
            </a:r>
            <a:endParaRPr lang="tr-TR" sz="12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A3C2B264-85CF-1447-B8D7-4EFBBC160C34}"/>
              </a:ext>
            </a:extLst>
          </p:cNvPr>
          <p:cNvPicPr>
            <a:picLocks noChangeAspect="1"/>
          </p:cNvPicPr>
          <p:nvPr/>
        </p:nvPicPr>
        <p:blipFill>
          <a:blip r:embed="rId3"/>
          <a:stretch>
            <a:fillRect/>
          </a:stretch>
        </p:blipFill>
        <p:spPr>
          <a:xfrm>
            <a:off x="1765008" y="1700773"/>
            <a:ext cx="2086122" cy="150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638DC7-C5AE-F24D-91DB-85FC9B699C72}"/>
              </a:ext>
            </a:extLst>
          </p:cNvPr>
          <p:cNvPicPr>
            <a:picLocks noChangeAspect="1"/>
          </p:cNvPicPr>
          <p:nvPr/>
        </p:nvPicPr>
        <p:blipFill rotWithShape="1">
          <a:blip r:embed="rId4"/>
          <a:srcRect b="16519"/>
          <a:stretch/>
        </p:blipFill>
        <p:spPr>
          <a:xfrm>
            <a:off x="1772229" y="4208961"/>
            <a:ext cx="1188000" cy="1202762"/>
          </a:xfrm>
          <a:prstGeom prst="rect">
            <a:avLst/>
          </a:prstGeom>
        </p:spPr>
      </p:pic>
      <p:pic>
        <p:nvPicPr>
          <p:cNvPr id="9" name="Picture 8">
            <a:extLst>
              <a:ext uri="{FF2B5EF4-FFF2-40B4-BE49-F238E27FC236}">
                <a16:creationId xmlns:a16="http://schemas.microsoft.com/office/drawing/2014/main" id="{F90EB527-F6C0-5E42-99EB-A13E2EF4FC9D}"/>
              </a:ext>
            </a:extLst>
          </p:cNvPr>
          <p:cNvPicPr>
            <a:picLocks noChangeAspect="1"/>
          </p:cNvPicPr>
          <p:nvPr/>
        </p:nvPicPr>
        <p:blipFill rotWithShape="1">
          <a:blip r:embed="rId5"/>
          <a:srcRect b="16486"/>
          <a:stretch/>
        </p:blipFill>
        <p:spPr>
          <a:xfrm>
            <a:off x="3781057" y="4238587"/>
            <a:ext cx="1152000" cy="1166781"/>
          </a:xfrm>
          <a:prstGeom prst="rect">
            <a:avLst/>
          </a:prstGeom>
        </p:spPr>
      </p:pic>
      <p:pic>
        <p:nvPicPr>
          <p:cNvPr id="10" name="Picture 9">
            <a:extLst>
              <a:ext uri="{FF2B5EF4-FFF2-40B4-BE49-F238E27FC236}">
                <a16:creationId xmlns:a16="http://schemas.microsoft.com/office/drawing/2014/main" id="{37DDB352-EB1E-7E47-9DD5-DBD2F60A9F1A}"/>
              </a:ext>
            </a:extLst>
          </p:cNvPr>
          <p:cNvPicPr>
            <a:picLocks noChangeAspect="1"/>
          </p:cNvPicPr>
          <p:nvPr/>
        </p:nvPicPr>
        <p:blipFill rotWithShape="1">
          <a:blip r:embed="rId6"/>
          <a:srcRect b="16486"/>
          <a:stretch/>
        </p:blipFill>
        <p:spPr>
          <a:xfrm>
            <a:off x="7768513" y="4202606"/>
            <a:ext cx="1193800" cy="1209117"/>
          </a:xfrm>
          <a:prstGeom prst="rect">
            <a:avLst/>
          </a:prstGeom>
        </p:spPr>
      </p:pic>
      <p:pic>
        <p:nvPicPr>
          <p:cNvPr id="12" name="Picture 11">
            <a:extLst>
              <a:ext uri="{FF2B5EF4-FFF2-40B4-BE49-F238E27FC236}">
                <a16:creationId xmlns:a16="http://schemas.microsoft.com/office/drawing/2014/main" id="{7B94E945-D138-B047-8FE2-515A411031AC}"/>
              </a:ext>
            </a:extLst>
          </p:cNvPr>
          <p:cNvPicPr>
            <a:picLocks noChangeAspect="1"/>
          </p:cNvPicPr>
          <p:nvPr/>
        </p:nvPicPr>
        <p:blipFill rotWithShape="1">
          <a:blip r:embed="rId7"/>
          <a:srcRect b="16486"/>
          <a:stretch/>
        </p:blipFill>
        <p:spPr>
          <a:xfrm>
            <a:off x="5753885" y="4180312"/>
            <a:ext cx="1193800" cy="1209117"/>
          </a:xfrm>
          <a:prstGeom prst="rect">
            <a:avLst/>
          </a:prstGeom>
        </p:spPr>
      </p:pic>
      <p:pic>
        <p:nvPicPr>
          <p:cNvPr id="13" name="Picture 12">
            <a:extLst>
              <a:ext uri="{FF2B5EF4-FFF2-40B4-BE49-F238E27FC236}">
                <a16:creationId xmlns:a16="http://schemas.microsoft.com/office/drawing/2014/main" id="{AE15B223-E85B-9747-835F-DEDC5B85ACD4}"/>
              </a:ext>
            </a:extLst>
          </p:cNvPr>
          <p:cNvPicPr>
            <a:picLocks noChangeAspect="1"/>
          </p:cNvPicPr>
          <p:nvPr/>
        </p:nvPicPr>
        <p:blipFill>
          <a:blip r:embed="rId8"/>
          <a:stretch>
            <a:fillRect/>
          </a:stretch>
        </p:blipFill>
        <p:spPr>
          <a:xfrm>
            <a:off x="9906240" y="4320234"/>
            <a:ext cx="900000" cy="1091489"/>
          </a:xfrm>
          <a:prstGeom prst="rect">
            <a:avLst/>
          </a:prstGeom>
        </p:spPr>
      </p:pic>
      <p:sp>
        <p:nvSpPr>
          <p:cNvPr id="16" name="Rectangle 15">
            <a:extLst>
              <a:ext uri="{FF2B5EF4-FFF2-40B4-BE49-F238E27FC236}">
                <a16:creationId xmlns:a16="http://schemas.microsoft.com/office/drawing/2014/main" id="{6672CAEC-AC4A-EC4C-BB5C-C545DF915821}"/>
              </a:ext>
            </a:extLst>
          </p:cNvPr>
          <p:cNvSpPr/>
          <p:nvPr/>
        </p:nvSpPr>
        <p:spPr>
          <a:xfrm>
            <a:off x="1432621" y="5597870"/>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Atilla KESKİN</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Ziraat Fakültesi</a:t>
            </a:r>
            <a:endParaRPr lang="tr-TR" sz="900" dirty="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CA272539-C88D-2C4A-B037-16E61B14CFAB}"/>
              </a:ext>
            </a:extLst>
          </p:cNvPr>
          <p:cNvSpPr/>
          <p:nvPr/>
        </p:nvSpPr>
        <p:spPr>
          <a:xfrm>
            <a:off x="3423449"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Ayşe BAYRAKÇEKEN YURTCAN</a:t>
            </a: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Fen Fakültesi</a:t>
            </a:r>
            <a:endParaRPr lang="tr-TR" sz="900" dirty="0">
              <a:latin typeface="Helvetica Neue Light" panose="02000403000000020004" pitchFamily="2" charset="0"/>
              <a:ea typeface="Helvetica Neue Light" panose="02000403000000020004" pitchFamily="2" charset="0"/>
            </a:endParaRPr>
          </a:p>
        </p:txBody>
      </p:sp>
      <p:sp>
        <p:nvSpPr>
          <p:cNvPr id="18" name="Rectangle 17">
            <a:extLst>
              <a:ext uri="{FF2B5EF4-FFF2-40B4-BE49-F238E27FC236}">
                <a16:creationId xmlns:a16="http://schemas.microsoft.com/office/drawing/2014/main" id="{D09539F5-69B2-C840-8494-92DAAFF8DEA3}"/>
              </a:ext>
            </a:extLst>
          </p:cNvPr>
          <p:cNvSpPr/>
          <p:nvPr/>
        </p:nvSpPr>
        <p:spPr>
          <a:xfrm>
            <a:off x="5414277" y="5597871"/>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Mustafa SÖZBİLİR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Eğitim Fakültesi</a:t>
            </a:r>
            <a:endParaRPr lang="tr-TR" sz="900" dirty="0">
              <a:latin typeface="Helvetica Neue Light" panose="02000403000000020004" pitchFamily="2" charset="0"/>
              <a:ea typeface="Helvetica Neue Light" panose="02000403000000020004" pitchFamily="2" charset="0"/>
            </a:endParaRPr>
          </a:p>
        </p:txBody>
      </p:sp>
      <p:sp>
        <p:nvSpPr>
          <p:cNvPr id="19" name="Rectangle 18">
            <a:extLst>
              <a:ext uri="{FF2B5EF4-FFF2-40B4-BE49-F238E27FC236}">
                <a16:creationId xmlns:a16="http://schemas.microsoft.com/office/drawing/2014/main" id="{21AF4A81-F381-1E4C-9E1A-D04C13DAD34E}"/>
              </a:ext>
            </a:extLst>
          </p:cNvPr>
          <p:cNvSpPr/>
          <p:nvPr/>
        </p:nvSpPr>
        <p:spPr>
          <a:xfrm>
            <a:off x="7431805" y="5572046"/>
            <a:ext cx="1867215"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Hüseyin ÖZER</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İktisadi İdari Bilimler Fakültesi</a:t>
            </a:r>
            <a:endParaRPr lang="tr-TR" sz="900" dirty="0">
              <a:latin typeface="Helvetica Neue Light" panose="02000403000000020004" pitchFamily="2" charset="0"/>
              <a:ea typeface="Helvetica Neue Light" panose="02000403000000020004" pitchFamily="2" charset="0"/>
            </a:endParaRPr>
          </a:p>
        </p:txBody>
      </p:sp>
      <p:sp>
        <p:nvSpPr>
          <p:cNvPr id="20" name="Rectangle 19">
            <a:extLst>
              <a:ext uri="{FF2B5EF4-FFF2-40B4-BE49-F238E27FC236}">
                <a16:creationId xmlns:a16="http://schemas.microsoft.com/office/drawing/2014/main" id="{00669A4F-AC7A-A44E-9A2A-5144FBA5121C}"/>
              </a:ext>
            </a:extLst>
          </p:cNvPr>
          <p:cNvSpPr/>
          <p:nvPr/>
        </p:nvSpPr>
        <p:spPr>
          <a:xfrm>
            <a:off x="9376333" y="5572046"/>
            <a:ext cx="2037128"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Rektör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900" dirty="0">
                <a:latin typeface="Helvetica Neue Medium" panose="02000503000000020004" pitchFamily="2" charset="0"/>
                <a:ea typeface="Helvetica Neue Medium" panose="02000503000000020004" pitchFamily="2" charset="0"/>
                <a:cs typeface="Helvetica Neue Medium" panose="02000503000000020004" pitchFamily="2" charset="0"/>
              </a:rPr>
              <a:t>Turgut GÖĞEBAKAN</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Edebiyat Fakültesi</a:t>
            </a:r>
            <a:endParaRPr lang="tr-TR" sz="900" dirty="0">
              <a:latin typeface="Helvetica Neue Light" panose="02000403000000020004" pitchFamily="2" charset="0"/>
              <a:ea typeface="Helvetica Neue Light" panose="02000403000000020004" pitchFamily="2" charset="0"/>
            </a:endParaRPr>
          </a:p>
        </p:txBody>
      </p:sp>
      <p:sp>
        <p:nvSpPr>
          <p:cNvPr id="14" name="TextBox 13">
            <a:extLst>
              <a:ext uri="{FF2B5EF4-FFF2-40B4-BE49-F238E27FC236}">
                <a16:creationId xmlns:a16="http://schemas.microsoft.com/office/drawing/2014/main" id="{57AE357F-4B6B-D344-BE3F-1667CB21D28C}"/>
              </a:ext>
            </a:extLst>
          </p:cNvPr>
          <p:cNvSpPr txBox="1"/>
          <p:nvPr/>
        </p:nvSpPr>
        <p:spPr>
          <a:xfrm>
            <a:off x="4637106" y="1915535"/>
            <a:ext cx="4964681"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Rektör</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üniversiteyi yasalar uyarınca yöneten, üniversitenin tüzelkişiliğini temsil eden, öğretimin düzenli yürütülmesinden sorumlu akademik ve idari olarak en üst düzey yöneticidir.</a:t>
            </a:r>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27745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rgbClr val="1F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Haberdar Olmak için Takip Edin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13231" y="3340955"/>
            <a:ext cx="3090569" cy="1077218"/>
          </a:xfrm>
          <a:prstGeom prst="rect">
            <a:avLst/>
          </a:prstGeom>
          <a:noFill/>
        </p:spPr>
        <p:txBody>
          <a:bodyPr wrap="square" rtlCol="0">
            <a:spAutoFit/>
          </a:bodyPr>
          <a:lstStyle/>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Rektörlüğü </a:t>
            </a:r>
            <a:b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25240 Erzurum</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600"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+90 442 231 1111</a:t>
            </a:r>
            <a:endParaRPr lang="tr-TR"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50523B32-6752-DB4D-3E98-DD84790384E8}"/>
              </a:ext>
            </a:extLst>
          </p:cNvPr>
          <p:cNvPicPr>
            <a:picLocks noChangeAspect="1"/>
          </p:cNvPicPr>
          <p:nvPr/>
        </p:nvPicPr>
        <p:blipFill>
          <a:blip r:embed="rId3">
            <a:lum bright="70000" contrast="-70000"/>
          </a:blip>
          <a:stretch>
            <a:fillRect/>
          </a:stretch>
        </p:blipFill>
        <p:spPr>
          <a:xfrm>
            <a:off x="7089895" y="2740782"/>
            <a:ext cx="506720" cy="506720"/>
          </a:xfrm>
          <a:prstGeom prst="rect">
            <a:avLst/>
          </a:prstGeom>
        </p:spPr>
      </p:pic>
      <p:pic>
        <p:nvPicPr>
          <p:cNvPr id="11" name="Picture 10">
            <a:extLst>
              <a:ext uri="{FF2B5EF4-FFF2-40B4-BE49-F238E27FC236}">
                <a16:creationId xmlns:a16="http://schemas.microsoft.com/office/drawing/2014/main" id="{16154B6F-B40F-21D0-39E4-8A444DA114C4}"/>
              </a:ext>
            </a:extLst>
          </p:cNvPr>
          <p:cNvPicPr>
            <a:picLocks noChangeAspect="1"/>
          </p:cNvPicPr>
          <p:nvPr/>
        </p:nvPicPr>
        <p:blipFill>
          <a:blip r:embed="rId4">
            <a:lum bright="70000" contrast="-70000"/>
          </a:blip>
          <a:stretch>
            <a:fillRect/>
          </a:stretch>
        </p:blipFill>
        <p:spPr>
          <a:xfrm>
            <a:off x="7121804" y="5544661"/>
            <a:ext cx="474811" cy="474811"/>
          </a:xfrm>
          <a:prstGeom prst="rect">
            <a:avLst/>
          </a:prstGeom>
        </p:spPr>
      </p:pic>
      <p:pic>
        <p:nvPicPr>
          <p:cNvPr id="13" name="Picture 12">
            <a:extLst>
              <a:ext uri="{FF2B5EF4-FFF2-40B4-BE49-F238E27FC236}">
                <a16:creationId xmlns:a16="http://schemas.microsoft.com/office/drawing/2014/main" id="{B7F25D3A-E044-0607-4322-7005DC478B42}"/>
              </a:ext>
            </a:extLst>
          </p:cNvPr>
          <p:cNvPicPr>
            <a:picLocks noChangeAspect="1"/>
          </p:cNvPicPr>
          <p:nvPr/>
        </p:nvPicPr>
        <p:blipFill>
          <a:blip r:embed="rId5">
            <a:lum bright="70000" contrast="-70000"/>
          </a:blip>
          <a:stretch>
            <a:fillRect/>
          </a:stretch>
        </p:blipFill>
        <p:spPr>
          <a:xfrm>
            <a:off x="7121804" y="4866394"/>
            <a:ext cx="474811" cy="474811"/>
          </a:xfrm>
          <a:prstGeom prst="rect">
            <a:avLst/>
          </a:prstGeom>
        </p:spPr>
      </p:pic>
      <p:pic>
        <p:nvPicPr>
          <p:cNvPr id="15" name="Picture 14">
            <a:extLst>
              <a:ext uri="{FF2B5EF4-FFF2-40B4-BE49-F238E27FC236}">
                <a16:creationId xmlns:a16="http://schemas.microsoft.com/office/drawing/2014/main" id="{4571C895-673E-1956-F7F1-8A3BBA7733C5}"/>
              </a:ext>
            </a:extLst>
          </p:cNvPr>
          <p:cNvPicPr>
            <a:picLocks noChangeAspect="1"/>
          </p:cNvPicPr>
          <p:nvPr/>
        </p:nvPicPr>
        <p:blipFill>
          <a:blip r:embed="rId6">
            <a:lum bright="70000" contrast="-70000"/>
          </a:blip>
          <a:stretch>
            <a:fillRect/>
          </a:stretch>
        </p:blipFill>
        <p:spPr>
          <a:xfrm>
            <a:off x="7066282" y="3419309"/>
            <a:ext cx="553946" cy="553946"/>
          </a:xfrm>
          <a:prstGeom prst="rect">
            <a:avLst/>
          </a:prstGeom>
        </p:spPr>
      </p:pic>
      <p:pic>
        <p:nvPicPr>
          <p:cNvPr id="17" name="Picture 16">
            <a:extLst>
              <a:ext uri="{FF2B5EF4-FFF2-40B4-BE49-F238E27FC236}">
                <a16:creationId xmlns:a16="http://schemas.microsoft.com/office/drawing/2014/main" id="{47864140-4E2E-CB6F-B808-AB27EE00E20C}"/>
              </a:ext>
            </a:extLst>
          </p:cNvPr>
          <p:cNvPicPr>
            <a:picLocks noChangeAspect="1"/>
          </p:cNvPicPr>
          <p:nvPr/>
        </p:nvPicPr>
        <p:blipFill>
          <a:blip r:embed="rId7">
            <a:lum bright="70000" contrast="-70000"/>
          </a:blip>
          <a:stretch>
            <a:fillRect/>
          </a:stretch>
        </p:blipFill>
        <p:spPr>
          <a:xfrm>
            <a:off x="7113659" y="4176711"/>
            <a:ext cx="474811" cy="474811"/>
          </a:xfrm>
          <a:prstGeom prst="rect">
            <a:avLst/>
          </a:prstGeom>
        </p:spPr>
      </p:pic>
      <p:sp>
        <p:nvSpPr>
          <p:cNvPr id="20" name="TextBox 19">
            <a:extLst>
              <a:ext uri="{FF2B5EF4-FFF2-40B4-BE49-F238E27FC236}">
                <a16:creationId xmlns:a16="http://schemas.microsoft.com/office/drawing/2014/main" id="{C9C01BBC-22E2-BE47-9D79-1C630BD5E672}"/>
              </a:ext>
            </a:extLst>
          </p:cNvPr>
          <p:cNvSpPr txBox="1"/>
          <p:nvPr/>
        </p:nvSpPr>
        <p:spPr>
          <a:xfrm>
            <a:off x="8093242" y="2098494"/>
            <a:ext cx="1377300" cy="338554"/>
          </a:xfrm>
          <a:prstGeom prst="rect">
            <a:avLst/>
          </a:prstGeom>
          <a:noFill/>
        </p:spPr>
        <p:txBody>
          <a:bodyPr wrap="none" rtlCol="0">
            <a:spAutoFit/>
          </a:bodyPr>
          <a:lstStyle/>
          <a:p>
            <a:r>
              <a:rPr lang="en-US" sz="1600" dirty="0" err="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atauni.edu.tr</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9EDEE863-4E86-77CF-8783-8044BE847473}"/>
              </a:ext>
            </a:extLst>
          </p:cNvPr>
          <p:cNvSpPr txBox="1"/>
          <p:nvPr/>
        </p:nvSpPr>
        <p:spPr>
          <a:xfrm>
            <a:off x="8045514" y="2793820"/>
            <a:ext cx="2555508"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facebook.com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2" name="TextBox 21">
            <a:extLst>
              <a:ext uri="{FF2B5EF4-FFF2-40B4-BE49-F238E27FC236}">
                <a16:creationId xmlns:a16="http://schemas.microsoft.com/office/drawing/2014/main" id="{71170C3B-C3BE-AD7D-02AE-6001855FAE70}"/>
              </a:ext>
            </a:extLst>
          </p:cNvPr>
          <p:cNvSpPr txBox="1"/>
          <p:nvPr/>
        </p:nvSpPr>
        <p:spPr>
          <a:xfrm>
            <a:off x="8054497" y="3487593"/>
            <a:ext cx="226254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twitter.com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3" name="TextBox 22">
            <a:extLst>
              <a:ext uri="{FF2B5EF4-FFF2-40B4-BE49-F238E27FC236}">
                <a16:creationId xmlns:a16="http://schemas.microsoft.com/office/drawing/2014/main" id="{4F14B8EF-25BC-4FDE-4897-C76AAFA923C2}"/>
              </a:ext>
            </a:extLst>
          </p:cNvPr>
          <p:cNvSpPr txBox="1"/>
          <p:nvPr/>
        </p:nvSpPr>
        <p:spPr>
          <a:xfrm>
            <a:off x="8045514" y="4203305"/>
            <a:ext cx="2608406"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instagram.com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endParaRPr lang="tr-TR" sz="1600" dirty="0">
              <a:solidFill>
                <a:schemeClr val="bg1"/>
              </a:solidFill>
              <a:latin typeface="Helvetica Neue Light" panose="02000403000000020004" pitchFamily="2" charset="0"/>
              <a:ea typeface="Helvetica Neue Light" panose="02000403000000020004" pitchFamily="2" charset="0"/>
            </a:endParaRPr>
          </a:p>
        </p:txBody>
      </p:sp>
      <p:sp>
        <p:nvSpPr>
          <p:cNvPr id="24" name="TextBox 23">
            <a:extLst>
              <a:ext uri="{FF2B5EF4-FFF2-40B4-BE49-F238E27FC236}">
                <a16:creationId xmlns:a16="http://schemas.microsoft.com/office/drawing/2014/main" id="{6AEE37D3-FDFC-C56A-D8D4-EAC853CD1BC4}"/>
              </a:ext>
            </a:extLst>
          </p:cNvPr>
          <p:cNvSpPr txBox="1"/>
          <p:nvPr/>
        </p:nvSpPr>
        <p:spPr>
          <a:xfrm>
            <a:off x="8045514" y="4904689"/>
            <a:ext cx="2451312"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youtube.com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sp>
        <p:nvSpPr>
          <p:cNvPr id="25" name="TextBox 24">
            <a:extLst>
              <a:ext uri="{FF2B5EF4-FFF2-40B4-BE49-F238E27FC236}">
                <a16:creationId xmlns:a16="http://schemas.microsoft.com/office/drawing/2014/main" id="{019F352A-D1D1-C48C-2B3E-37C2B3E21458}"/>
              </a:ext>
            </a:extLst>
          </p:cNvPr>
          <p:cNvSpPr txBox="1"/>
          <p:nvPr/>
        </p:nvSpPr>
        <p:spPr>
          <a:xfrm>
            <a:off x="8054497" y="5612790"/>
            <a:ext cx="3050835" cy="338554"/>
          </a:xfrm>
          <a:prstGeom prst="rect">
            <a:avLst/>
          </a:prstGeom>
          <a:noFill/>
        </p:spPr>
        <p:txBody>
          <a:bodyPr wrap="none" rtlCol="0">
            <a:spAutoFit/>
          </a:bodyPr>
          <a:lstStyle/>
          <a:p>
            <a:r>
              <a:rPr lang="tr-TR" sz="1600" dirty="0" err="1">
                <a:solidFill>
                  <a:schemeClr val="bg1"/>
                </a:solidFill>
                <a:latin typeface="Helvetica Neue Light" panose="02000403000000020004" pitchFamily="2" charset="0"/>
                <a:ea typeface="Helvetica Neue Light" panose="02000403000000020004" pitchFamily="2" charset="0"/>
              </a:rPr>
              <a:t>linkedin.com</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err="1">
                <a:solidFill>
                  <a:schemeClr val="bg1"/>
                </a:solidFill>
                <a:latin typeface="Helvetica Neue Light" panose="02000403000000020004" pitchFamily="2" charset="0"/>
                <a:ea typeface="Helvetica Neue Light" panose="02000403000000020004" pitchFamily="2" charset="0"/>
              </a:rPr>
              <a:t>school</a:t>
            </a:r>
            <a:r>
              <a:rPr lang="tr-TR" sz="1600" dirty="0">
                <a:solidFill>
                  <a:schemeClr val="bg1"/>
                </a:solidFill>
                <a:latin typeface="Helvetica Neue Light" panose="02000403000000020004" pitchFamily="2" charset="0"/>
                <a:ea typeface="Helvetica Neue Light" panose="02000403000000020004" pitchFamily="2" charset="0"/>
              </a:rPr>
              <a:t>/</a:t>
            </a: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atauni1957</a:t>
            </a:r>
          </a:p>
        </p:txBody>
      </p:sp>
      <p:pic>
        <p:nvPicPr>
          <p:cNvPr id="2059" name="Picture 11">
            <a:extLst>
              <a:ext uri="{FF2B5EF4-FFF2-40B4-BE49-F238E27FC236}">
                <a16:creationId xmlns:a16="http://schemas.microsoft.com/office/drawing/2014/main" id="{7C9485C8-55DA-06ED-8E41-F0A07D4A7F1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16" y="5227454"/>
            <a:ext cx="1279104" cy="6349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926BEF88-E8E3-FDD3-D7CE-AB2030049511}"/>
              </a:ext>
            </a:extLst>
          </p:cNvPr>
          <p:cNvPicPr>
            <a:picLocks noChangeAspect="1"/>
          </p:cNvPicPr>
          <p:nvPr/>
        </p:nvPicPr>
        <p:blipFill>
          <a:blip r:embed="rId10">
            <a:lum bright="70000" contrast="-70000"/>
          </a:blip>
          <a:stretch>
            <a:fillRect/>
          </a:stretch>
        </p:blipFill>
        <p:spPr>
          <a:xfrm>
            <a:off x="7113508" y="2031862"/>
            <a:ext cx="506720" cy="506720"/>
          </a:xfrm>
          <a:prstGeom prst="rect">
            <a:avLst/>
          </a:prstGeom>
        </p:spPr>
      </p:pic>
      <p:pic>
        <p:nvPicPr>
          <p:cNvPr id="39" name="Picture 38">
            <a:extLst>
              <a:ext uri="{FF2B5EF4-FFF2-40B4-BE49-F238E27FC236}">
                <a16:creationId xmlns:a16="http://schemas.microsoft.com/office/drawing/2014/main" id="{BCE4D62B-4C11-4F53-1486-6E65BA105C28}"/>
              </a:ext>
            </a:extLst>
          </p:cNvPr>
          <p:cNvPicPr>
            <a:picLocks noChangeAspect="1"/>
          </p:cNvPicPr>
          <p:nvPr/>
        </p:nvPicPr>
        <p:blipFill rotWithShape="1">
          <a:blip r:embed="rId11"/>
          <a:srcRect l="17387" t="33227" r="16794" b="32368"/>
          <a:stretch/>
        </p:blipFill>
        <p:spPr>
          <a:xfrm>
            <a:off x="1913231" y="1999787"/>
            <a:ext cx="2917321" cy="1077590"/>
          </a:xfrm>
          <a:prstGeom prst="rect">
            <a:avLst/>
          </a:prstGeom>
        </p:spPr>
      </p:pic>
    </p:spTree>
    <p:extLst>
      <p:ext uri="{BB962C8B-B14F-4D97-AF65-F5344CB8AC3E}">
        <p14:creationId xmlns:p14="http://schemas.microsoft.com/office/powerpoint/2010/main" val="15841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 1957 </a:t>
            </a:r>
            <a:r>
              <a:rPr lang="tr-TR" dirty="0" err="1">
                <a:latin typeface="Helvetica Neue" panose="02000503000000020004" pitchFamily="2" charset="0"/>
                <a:ea typeface="Helvetica Neue" panose="02000503000000020004" pitchFamily="2" charset="0"/>
                <a:cs typeface="Helvetica Neue" panose="02000503000000020004" pitchFamily="2" charset="0"/>
              </a:rPr>
              <a:t>Store</a:t>
            </a:r>
            <a:r>
              <a:rPr lang="tr-TR"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1980063" y="2258101"/>
            <a:ext cx="4077882" cy="2200602"/>
          </a:xfrm>
          <a:prstGeom prst="rect">
            <a:avLst/>
          </a:prstGeom>
          <a:noFill/>
        </p:spPr>
        <p:txBody>
          <a:bodyPr wrap="square" rtlCol="0">
            <a:spAutoFit/>
          </a:bodyPr>
          <a:lstStyle/>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Öğrencilerimiz Ata </a:t>
            </a:r>
            <a:r>
              <a:rPr lang="tr-TR" sz="1600" dirty="0" err="1">
                <a:solidFill>
                  <a:schemeClr val="bg1"/>
                </a:solidFill>
                <a:effectLst/>
                <a:latin typeface="Helvetica Neue Light" panose="02000403000000020004" pitchFamily="2" charset="0"/>
                <a:ea typeface="Helvetica Neue Light" panose="02000403000000020004" pitchFamily="2" charset="0"/>
              </a:rPr>
              <a:t>Store</a:t>
            </a:r>
            <a:r>
              <a:rPr lang="tr-TR" sz="1600" dirty="0">
                <a:solidFill>
                  <a:schemeClr val="bg1"/>
                </a:solidFill>
                <a:effectLst/>
                <a:latin typeface="Helvetica Neue Light" panose="02000403000000020004" pitchFamily="2" charset="0"/>
                <a:ea typeface="Helvetica Neue Light" panose="02000403000000020004" pitchFamily="2" charset="0"/>
              </a:rPr>
              <a:t> Mağazasından </a:t>
            </a:r>
            <a:r>
              <a:rPr lang="tr-TR" sz="1600"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 </a:t>
            </a:r>
            <a:r>
              <a:rPr lang="tr-TR" sz="1600" dirty="0">
                <a:solidFill>
                  <a:schemeClr val="bg1"/>
                </a:solidFill>
                <a:effectLst/>
                <a:latin typeface="Helvetica Neue Light" panose="02000403000000020004" pitchFamily="2" charset="0"/>
                <a:ea typeface="Helvetica Neue Light" panose="02000403000000020004" pitchFamily="2" charset="0"/>
              </a:rPr>
              <a:t>logolu </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t</a:t>
            </a:r>
            <a:r>
              <a:rPr lang="tr-TR" sz="1600" dirty="0">
                <a:solidFill>
                  <a:schemeClr val="bg1"/>
                </a:solidFill>
                <a:effectLst/>
                <a:latin typeface="Helvetica Neue Light" panose="02000403000000020004" pitchFamily="2" charset="0"/>
                <a:ea typeface="Helvetica Neue Light" panose="02000403000000020004" pitchFamily="2" charset="0"/>
              </a:rPr>
              <a:t>işört</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bg1"/>
                </a:solidFill>
                <a:latin typeface="Helvetica Neue Light" panose="02000403000000020004" pitchFamily="2" charset="0"/>
                <a:ea typeface="Helvetica Neue Light" panose="02000403000000020004" pitchFamily="2" charset="0"/>
              </a:rPr>
              <a:t>s</a:t>
            </a:r>
            <a:r>
              <a:rPr lang="tr-TR" sz="1600" dirty="0" err="1">
                <a:solidFill>
                  <a:schemeClr val="bg1"/>
                </a:solidFill>
                <a:effectLst/>
                <a:latin typeface="Helvetica Neue Light" panose="02000403000000020004" pitchFamily="2" charset="0"/>
                <a:ea typeface="Helvetica Neue Light" panose="02000403000000020004" pitchFamily="2" charset="0"/>
              </a:rPr>
              <a:t>weatshirt</a:t>
            </a:r>
            <a:endParaRPr lang="tr-TR" sz="1600" dirty="0">
              <a:solidFill>
                <a:schemeClr val="bg1"/>
              </a:solidFill>
              <a:effectLst/>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k</a:t>
            </a:r>
            <a:r>
              <a:rPr lang="tr-TR" sz="1600" dirty="0">
                <a:solidFill>
                  <a:schemeClr val="bg1"/>
                </a:solidFill>
                <a:effectLst/>
                <a:latin typeface="Helvetica Neue Light" panose="02000403000000020004" pitchFamily="2" charset="0"/>
                <a:ea typeface="Helvetica Neue Light" panose="02000403000000020004" pitchFamily="2" charset="0"/>
              </a:rPr>
              <a:t>upa</a:t>
            </a:r>
            <a:endParaRPr lang="tr-TR" sz="1600" dirty="0">
              <a:solidFill>
                <a:schemeClr val="bg1"/>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anahtarlık vb. </a:t>
            </a: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birçok hatıra ürünü satın alabilmektedirler.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978356A6-CABD-C4F6-E7AD-88899FD54595}"/>
              </a:ext>
            </a:extLst>
          </p:cNvPr>
          <p:cNvPicPr>
            <a:picLocks noChangeAspect="1"/>
          </p:cNvPicPr>
          <p:nvPr/>
        </p:nvPicPr>
        <p:blipFill rotWithShape="1">
          <a:blip r:embed="rId3"/>
          <a:srcRect l="70064" b="29662"/>
          <a:stretch/>
        </p:blipFill>
        <p:spPr>
          <a:xfrm>
            <a:off x="6908861" y="1955951"/>
            <a:ext cx="1757514" cy="275122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3D60D8-E618-3155-68C0-15194487B5CC}"/>
              </a:ext>
            </a:extLst>
          </p:cNvPr>
          <p:cNvPicPr>
            <a:picLocks noChangeAspect="1"/>
          </p:cNvPicPr>
          <p:nvPr/>
        </p:nvPicPr>
        <p:blipFill rotWithShape="1">
          <a:blip r:embed="rId4"/>
          <a:srcRect r="50294"/>
          <a:stretch/>
        </p:blipFill>
        <p:spPr>
          <a:xfrm>
            <a:off x="8944110" y="3033169"/>
            <a:ext cx="2351561" cy="3151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60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Giy &amp; Çık Mağazası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FCC4E5-7A91-A0D9-3FE8-EDBC61C45708}"/>
              </a:ext>
            </a:extLst>
          </p:cNvPr>
          <p:cNvSpPr txBox="1"/>
          <p:nvPr/>
        </p:nvSpPr>
        <p:spPr>
          <a:xfrm>
            <a:off x="2015726" y="2140403"/>
            <a:ext cx="4032239" cy="3508653"/>
          </a:xfrm>
          <a:prstGeom prst="rect">
            <a:avLst/>
          </a:prstGeom>
          <a:noFill/>
        </p:spPr>
        <p:txBody>
          <a:bodyPr wrap="square" rtlCol="0">
            <a:spAutoFit/>
          </a:bodyPr>
          <a:lstStyle/>
          <a:p>
            <a:pPr>
              <a:spcAft>
                <a:spcPts val="600"/>
              </a:spcAft>
            </a:pPr>
            <a:r>
              <a:rPr lang="tr-TR" sz="1600" dirty="0">
                <a:solidFill>
                  <a:schemeClr val="bg1"/>
                </a:solidFill>
                <a:latin typeface="Helvetica Neue Light" panose="02000403000000020004" pitchFamily="2" charset="0"/>
                <a:ea typeface="Helvetica Neue Light" panose="02000403000000020004" pitchFamily="2" charset="0"/>
              </a:rPr>
              <a:t>Üniversitemizdeki ihtiyaç sahibi öğrencilerin ihtiyaçlarını karşılamalarına katkı sağlamayı hedeflemektedir.</a:t>
            </a:r>
          </a:p>
          <a:p>
            <a:pPr marL="285750" indent="-285750">
              <a:spcAft>
                <a:spcPts val="600"/>
              </a:spcAft>
              <a:buFont typeface="Wingdings" pitchFamily="2" charset="2"/>
              <a:buChar char="§"/>
            </a:pPr>
            <a:r>
              <a:rPr lang="tr-TR" sz="1600" dirty="0">
                <a:solidFill>
                  <a:schemeClr val="bg1"/>
                </a:solidFill>
                <a:latin typeface="Helvetica Neue Light" panose="02000403000000020004" pitchFamily="2" charset="0"/>
                <a:ea typeface="Helvetica Neue Light" panose="02000403000000020004" pitchFamily="2" charset="0"/>
              </a:rPr>
              <a:t>Ç</a:t>
            </a:r>
            <a:r>
              <a:rPr lang="tr-TR" sz="1600" dirty="0">
                <a:solidFill>
                  <a:schemeClr val="bg1"/>
                </a:solidFill>
                <a:effectLst/>
                <a:latin typeface="Helvetica Neue Light" panose="02000403000000020004" pitchFamily="2" charset="0"/>
                <a:ea typeface="Helvetica Neue Light" panose="02000403000000020004" pitchFamily="2" charset="0"/>
              </a:rPr>
              <a:t>eşitli firmalar tarafından teslim edilen yeni ürünler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az kullanılmış veya kullanılmamış kıyafetler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kitaplar</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aksesuarlar </a:t>
            </a:r>
          </a:p>
          <a:p>
            <a:pPr marL="285750" indent="-285750">
              <a:spcAft>
                <a:spcPts val="600"/>
              </a:spcAft>
              <a:buFont typeface="Wingdings" pitchFamily="2" charset="2"/>
              <a:buChar char="§"/>
            </a:pPr>
            <a:r>
              <a:rPr lang="tr-TR" sz="1600" dirty="0">
                <a:solidFill>
                  <a:schemeClr val="bg1"/>
                </a:solidFill>
                <a:effectLst/>
                <a:latin typeface="Helvetica Neue Light" panose="02000403000000020004" pitchFamily="2" charset="0"/>
                <a:ea typeface="Helvetica Neue Light" panose="02000403000000020004" pitchFamily="2" charset="0"/>
              </a:rPr>
              <a:t>ayakkabı ve çantalar</a:t>
            </a:r>
            <a:endParaRPr lang="tr-TR" sz="1600" dirty="0">
              <a:solidFill>
                <a:schemeClr val="bg1"/>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chemeClr val="bg1"/>
                </a:solidFill>
                <a:effectLst/>
                <a:latin typeface="Helvetica Neue Light" panose="02000403000000020004" pitchFamily="2" charset="0"/>
                <a:ea typeface="Helvetica Neue Light" panose="02000403000000020004" pitchFamily="2" charset="0"/>
              </a:rPr>
              <a:t>ihtiyaç sahibi öğrencilerin kullanımına sunulmaktadır.</a:t>
            </a:r>
            <a:endParaRPr lang="tr-TR" sz="16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pic>
        <p:nvPicPr>
          <p:cNvPr id="6" name="Picture 5">
            <a:extLst>
              <a:ext uri="{FF2B5EF4-FFF2-40B4-BE49-F238E27FC236}">
                <a16:creationId xmlns:a16="http://schemas.microsoft.com/office/drawing/2014/main" id="{2CAE46CA-C1BA-1A3F-0EFA-7A96C9D4B9FD}"/>
              </a:ext>
            </a:extLst>
          </p:cNvPr>
          <p:cNvPicPr>
            <a:picLocks noChangeAspect="1"/>
          </p:cNvPicPr>
          <p:nvPr/>
        </p:nvPicPr>
        <p:blipFill rotWithShape="1">
          <a:blip r:embed="rId3"/>
          <a:srcRect l="38133" t="22820" r="1675" b="6796"/>
          <a:stretch/>
        </p:blipFill>
        <p:spPr>
          <a:xfrm>
            <a:off x="7038792" y="3342482"/>
            <a:ext cx="1786497" cy="11730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27D3D07-325B-5F7B-547B-CEA99CAAB421}"/>
              </a:ext>
            </a:extLst>
          </p:cNvPr>
          <p:cNvPicPr>
            <a:picLocks noChangeAspect="1"/>
          </p:cNvPicPr>
          <p:nvPr/>
        </p:nvPicPr>
        <p:blipFill rotWithShape="1">
          <a:blip r:embed="rId4"/>
          <a:srcRect l="50110"/>
          <a:stretch/>
        </p:blipFill>
        <p:spPr>
          <a:xfrm>
            <a:off x="9322381" y="2283408"/>
            <a:ext cx="2035603" cy="22911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1243C07-0C89-B901-3B78-5303FC688099}"/>
              </a:ext>
            </a:extLst>
          </p:cNvPr>
          <p:cNvPicPr>
            <a:picLocks noChangeAspect="1"/>
          </p:cNvPicPr>
          <p:nvPr/>
        </p:nvPicPr>
        <p:blipFill rotWithShape="1">
          <a:blip r:embed="rId5"/>
          <a:srcRect l="13166"/>
          <a:stretch/>
        </p:blipFill>
        <p:spPr>
          <a:xfrm>
            <a:off x="6961307" y="1833406"/>
            <a:ext cx="2162826" cy="13986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975C095C-3E35-FB8B-A8A7-103F23479347}"/>
              </a:ext>
            </a:extLst>
          </p:cNvPr>
          <p:cNvPicPr>
            <a:picLocks noChangeAspect="1"/>
          </p:cNvPicPr>
          <p:nvPr/>
        </p:nvPicPr>
        <p:blipFill>
          <a:blip r:embed="rId6"/>
          <a:stretch>
            <a:fillRect/>
          </a:stretch>
        </p:blipFill>
        <p:spPr>
          <a:xfrm>
            <a:off x="8825947" y="4891884"/>
            <a:ext cx="2348952" cy="131902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52AEAE2D-3AB0-FDA9-FF34-EC886AA2900E}"/>
              </a:ext>
            </a:extLst>
          </p:cNvPr>
          <p:cNvPicPr>
            <a:picLocks noChangeAspect="1"/>
          </p:cNvPicPr>
          <p:nvPr/>
        </p:nvPicPr>
        <p:blipFill rotWithShape="1">
          <a:blip r:embed="rId7"/>
          <a:srcRect r="53246"/>
          <a:stretch/>
        </p:blipFill>
        <p:spPr>
          <a:xfrm>
            <a:off x="7127560" y="4625974"/>
            <a:ext cx="1332958" cy="1600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4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D24A6F4-B6C2-8B61-BAFD-6DD50577BECA}"/>
              </a:ext>
            </a:extLst>
          </p:cNvPr>
          <p:cNvSpPr/>
          <p:nvPr/>
        </p:nvSpPr>
        <p:spPr>
          <a:xfrm>
            <a:off x="1536300" y="1621499"/>
            <a:ext cx="5094826" cy="48118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33" name="Rectangle 32">
            <a:extLst>
              <a:ext uri="{FF2B5EF4-FFF2-40B4-BE49-F238E27FC236}">
                <a16:creationId xmlns:a16="http://schemas.microsoft.com/office/drawing/2014/main" id="{C468A105-9BFF-3349-2719-2B2391ED47E1}"/>
              </a:ext>
            </a:extLst>
          </p:cNvPr>
          <p:cNvSpPr/>
          <p:nvPr/>
        </p:nvSpPr>
        <p:spPr>
          <a:xfrm>
            <a:off x="6626863" y="1621499"/>
            <a:ext cx="4929369" cy="48118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Acil Durum &amp; Sağlık Randevuları için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9D4082A0-984C-B94C-37EF-96EEB0F3E742}"/>
              </a:ext>
            </a:extLst>
          </p:cNvPr>
          <p:cNvSpPr txBox="1"/>
          <p:nvPr/>
        </p:nvSpPr>
        <p:spPr>
          <a:xfrm>
            <a:off x="15618940" y="7129358"/>
            <a:ext cx="184731" cy="369332"/>
          </a:xfrm>
          <a:prstGeom prst="rect">
            <a:avLst/>
          </a:prstGeom>
          <a:solidFill>
            <a:schemeClr val="bg1"/>
          </a:solidFill>
        </p:spPr>
        <p:txBody>
          <a:bodyPr wrap="none" rtlCol="0">
            <a:spAutoFit/>
          </a:bodyPr>
          <a:lstStyle/>
          <a:p>
            <a:endParaRPr lang="tr-TR" dirty="0"/>
          </a:p>
        </p:txBody>
      </p:sp>
      <p:sp>
        <p:nvSpPr>
          <p:cNvPr id="3" name="TextBox 2">
            <a:extLst>
              <a:ext uri="{FF2B5EF4-FFF2-40B4-BE49-F238E27FC236}">
                <a16:creationId xmlns:a16="http://schemas.microsoft.com/office/drawing/2014/main" id="{0E2A8E75-4D94-FCBF-4542-E34E71BD06E4}"/>
              </a:ext>
            </a:extLst>
          </p:cNvPr>
          <p:cNvSpPr txBox="1"/>
          <p:nvPr/>
        </p:nvSpPr>
        <p:spPr>
          <a:xfrm>
            <a:off x="1975075" y="1994191"/>
            <a:ext cx="3865269" cy="2062103"/>
          </a:xfrm>
          <a:prstGeom prst="rect">
            <a:avLst/>
          </a:prstGeom>
          <a:noFill/>
        </p:spPr>
        <p:txBody>
          <a:bodyPr wrap="square" rtlCol="0">
            <a:spAutoFit/>
          </a:bodyPr>
          <a:lstStyle/>
          <a:p>
            <a:pPr>
              <a:spcAft>
                <a:spcPts val="600"/>
              </a:spcAft>
            </a:pPr>
            <a:r>
              <a:rPr lang="tr-TR" strike="noStrike"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Merkez Kampüs:</a:t>
            </a:r>
          </a:p>
          <a:p>
            <a:pPr>
              <a:spcAft>
                <a:spcPts val="6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Acil durumlar için aşağıdaki numarayı arayınız.</a:t>
            </a:r>
          </a:p>
          <a:p>
            <a:pPr>
              <a:spcAft>
                <a:spcPts val="600"/>
              </a:spcAft>
            </a:pPr>
            <a:endPar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Kampüs Güvenlik:</a:t>
            </a:r>
            <a:endPar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1200"/>
              </a:spcAft>
            </a:pPr>
            <a:r>
              <a:rPr lang="tr-TR" strike="noStrike" dirty="0">
                <a:solidFill>
                  <a:schemeClr val="bg1"/>
                </a:solidFill>
                <a:effectLst/>
                <a:latin typeface="Helvetica Neue Light" panose="02000403000000020004" pitchFamily="2" charset="0"/>
                <a:ea typeface="Helvetica Neue Light" panose="02000403000000020004" pitchFamily="2" charset="0"/>
                <a:cs typeface="Helvetica Neue" panose="02000503000000020004" pitchFamily="2" charset="0"/>
              </a:rPr>
              <a:t>+90 442 231 </a:t>
            </a:r>
            <a:r>
              <a:rPr lang="tr-TR"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3333</a:t>
            </a:r>
          </a:p>
        </p:txBody>
      </p:sp>
      <p:sp>
        <p:nvSpPr>
          <p:cNvPr id="5" name="TextBox 4">
            <a:extLst>
              <a:ext uri="{FF2B5EF4-FFF2-40B4-BE49-F238E27FC236}">
                <a16:creationId xmlns:a16="http://schemas.microsoft.com/office/drawing/2014/main" id="{66D287DC-8034-F337-3CF8-433BF408D111}"/>
              </a:ext>
            </a:extLst>
          </p:cNvPr>
          <p:cNvSpPr txBox="1"/>
          <p:nvPr/>
        </p:nvSpPr>
        <p:spPr>
          <a:xfrm>
            <a:off x="6923936" y="1975106"/>
            <a:ext cx="4339485" cy="2215991"/>
          </a:xfrm>
          <a:prstGeom prst="rect">
            <a:avLst/>
          </a:prstGeom>
          <a:noFill/>
        </p:spPr>
        <p:txBody>
          <a:bodyPr wrap="square" rtlCol="0">
            <a:spAutoFit/>
          </a:bodyPr>
          <a:lstStyle/>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Hastanesi:</a:t>
            </a:r>
          </a:p>
          <a:p>
            <a:pPr>
              <a:spcAft>
                <a:spcPts val="600"/>
              </a:spcAft>
            </a:pPr>
            <a:r>
              <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Randevu için web sayfasını ziyaret ediniz,</a:t>
            </a:r>
          </a:p>
          <a:p>
            <a:pPr>
              <a:spcBef>
                <a:spcPts val="600"/>
              </a:spcBef>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 xmlns:ahyp="http://schemas.microsoft.com/office/drawing/2018/hyperlinkcolor" val="tx"/>
                    </a:ext>
                  </a:extLst>
                </a:hlinkClick>
              </a:rPr>
              <a:t>https://hastane.atauni.edu.tr</a:t>
            </a:r>
            <a:endParaRPr lang="tr-TR"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tr-TR"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r>
              <a:rPr lang="tr-TR" dirty="0">
                <a:solidFill>
                  <a:schemeClr val="tx1">
                    <a:lumMod val="85000"/>
                    <a:lumOff val="1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Klinik Diş Hekimliği:</a:t>
            </a:r>
            <a:r>
              <a:rPr lang="tr-TR" dirty="0">
                <a:solidFill>
                  <a:schemeClr val="tx1">
                    <a:lumMod val="85000"/>
                    <a:lumOff val="15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a:spcAft>
                <a:spcPts val="600"/>
              </a:spcAft>
            </a:pPr>
            <a:r>
              <a:rPr lang="tr-TR" strike="noStrike" dirty="0">
                <a:solidFill>
                  <a:srgbClr val="404042"/>
                </a:solidFill>
                <a:effectLst/>
                <a:latin typeface="Helvetica Neue Light" panose="02000403000000020004" pitchFamily="2" charset="0"/>
                <a:ea typeface="Helvetica Neue Light" panose="02000403000000020004" pitchFamily="2" charset="0"/>
              </a:rPr>
              <a:t>+90 442 236 0942</a:t>
            </a:r>
            <a:endParaRPr lang="en-US" strike="noStrike" dirty="0">
              <a:solidFill>
                <a:srgbClr val="404042"/>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89514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881E384-A989-774B-9EFF-8299AF6FBB98}"/>
              </a:ext>
            </a:extLst>
          </p:cNvPr>
          <p:cNvSpPr/>
          <p:nvPr/>
        </p:nvSpPr>
        <p:spPr>
          <a:xfrm>
            <a:off x="6823587" y="4238218"/>
            <a:ext cx="4021394" cy="1760162"/>
          </a:xfrm>
          <a:prstGeom prst="round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TextBox 23">
            <a:extLst>
              <a:ext uri="{FF2B5EF4-FFF2-40B4-BE49-F238E27FC236}">
                <a16:creationId xmlns:a16="http://schemas.microsoft.com/office/drawing/2014/main" id="{692BC3EB-8D73-0044-84A2-E6260F83C0A9}"/>
              </a:ext>
            </a:extLst>
          </p:cNvPr>
          <p:cNvSpPr txBox="1"/>
          <p:nvPr/>
        </p:nvSpPr>
        <p:spPr>
          <a:xfrm>
            <a:off x="4637106" y="1903315"/>
            <a:ext cx="5269134" cy="1077218"/>
          </a:xfrm>
          <a:prstGeom prst="rect">
            <a:avLst/>
          </a:prstGeom>
          <a:noFill/>
        </p:spPr>
        <p:txBody>
          <a:bodyPr wrap="square" rtlCol="0">
            <a:spAutoFit/>
          </a:bodyPr>
          <a:lstStyle/>
          <a:p>
            <a:r>
              <a:rPr lang="tr-TR"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Dekan</a:t>
            </a: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bir fakültede bulunan ve en fazla yetkiye sahip olan yöneticidir. Görev ve sorumlulukları fakülte kurullarına başkanlık etmek, fakülte kurullarının kararlarını uygulamak ve fakülte birimleri arasında düzenli çalışmayı sağlamaktır. </a:t>
            </a: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Fakülte Yönetimi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a:extLst>
              <a:ext uri="{FF2B5EF4-FFF2-40B4-BE49-F238E27FC236}">
                <a16:creationId xmlns:a16="http://schemas.microsoft.com/office/drawing/2014/main" id="{3DBE6913-89A2-0148-9771-FE8E1A5C3B03}"/>
              </a:ext>
            </a:extLst>
          </p:cNvPr>
          <p:cNvSpPr/>
          <p:nvPr/>
        </p:nvSpPr>
        <p:spPr>
          <a:xfrm flipV="1">
            <a:off x="1581341" y="404597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a:extLst>
              <a:ext uri="{FF2B5EF4-FFF2-40B4-BE49-F238E27FC236}">
                <a16:creationId xmlns:a16="http://schemas.microsoft.com/office/drawing/2014/main" id="{0207C67E-B35F-C247-8C9A-66AC950CBF50}"/>
              </a:ext>
            </a:extLst>
          </p:cNvPr>
          <p:cNvSpPr/>
          <p:nvPr/>
        </p:nvSpPr>
        <p:spPr>
          <a:xfrm>
            <a:off x="1308198" y="3231513"/>
            <a:ext cx="2546430" cy="623248"/>
          </a:xfrm>
          <a:prstGeom prst="rect">
            <a:avLst/>
          </a:prstGeom>
        </p:spPr>
        <p:txBody>
          <a:bodyPr wrap="square">
            <a:spAutoFit/>
          </a:bodyPr>
          <a:lstStyle/>
          <a:p>
            <a:pPr algn="ctr"/>
            <a:r>
              <a:rPr lang="tr-TR" sz="1100" b="1" noProof="1">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rPr>
              <a:t>Dekan</a:t>
            </a:r>
            <a:endPar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spcAft>
                <a:spcPts val="300"/>
              </a:spcAft>
            </a:pPr>
            <a:r>
              <a:rPr lang="tr-TR" sz="11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Prof. Dr. Vedat Kaya </a:t>
            </a:r>
          </a:p>
          <a:p>
            <a:pPr algn="ctr">
              <a:spcAft>
                <a:spcPts val="300"/>
              </a:spcAft>
            </a:pPr>
            <a:r>
              <a:rPr lang="tr-TR" sz="10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İktisat</a:t>
            </a:r>
          </a:p>
        </p:txBody>
      </p:sp>
      <p:sp>
        <p:nvSpPr>
          <p:cNvPr id="25" name="Rectangle 24">
            <a:extLst>
              <a:ext uri="{FF2B5EF4-FFF2-40B4-BE49-F238E27FC236}">
                <a16:creationId xmlns:a16="http://schemas.microsoft.com/office/drawing/2014/main" id="{C6CFB6A6-0F9C-C345-BCB2-AA41177F063A}"/>
              </a:ext>
            </a:extLst>
          </p:cNvPr>
          <p:cNvSpPr/>
          <p:nvPr/>
        </p:nvSpPr>
        <p:spPr>
          <a:xfrm>
            <a:off x="1574234" y="5594436"/>
            <a:ext cx="1867215" cy="784830"/>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Doç. Dr. Duygu Fındık-</a:t>
            </a:r>
            <a:r>
              <a:rPr lang="tr-TR" sz="900" dirty="0" err="1">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Coşkunçay</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Yönetim Bilişim Sistemleri</a:t>
            </a:r>
            <a:endParaRPr lang="tr-TR" sz="900" dirty="0">
              <a:latin typeface="Helvetica Neue Light" panose="02000403000000020004" pitchFamily="2" charset="0"/>
              <a:ea typeface="Helvetica Neue Light" panose="02000403000000020004" pitchFamily="2" charset="0"/>
            </a:endParaRPr>
          </a:p>
        </p:txBody>
      </p:sp>
      <p:sp>
        <p:nvSpPr>
          <p:cNvPr id="27" name="Rectangle 26">
            <a:extLst>
              <a:ext uri="{FF2B5EF4-FFF2-40B4-BE49-F238E27FC236}">
                <a16:creationId xmlns:a16="http://schemas.microsoft.com/office/drawing/2014/main" id="{6F13FEF4-974C-734E-97A4-170C9C6E173B}"/>
              </a:ext>
            </a:extLst>
          </p:cNvPr>
          <p:cNvSpPr/>
          <p:nvPr/>
        </p:nvSpPr>
        <p:spPr>
          <a:xfrm>
            <a:off x="6571828" y="5594435"/>
            <a:ext cx="1867215" cy="369332"/>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Sekreteri</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Fatih Öztürk</a:t>
            </a:r>
          </a:p>
        </p:txBody>
      </p:sp>
      <p:sp>
        <p:nvSpPr>
          <p:cNvPr id="30" name="Rectangle 29">
            <a:extLst>
              <a:ext uri="{FF2B5EF4-FFF2-40B4-BE49-F238E27FC236}">
                <a16:creationId xmlns:a16="http://schemas.microsoft.com/office/drawing/2014/main" id="{5279B0A2-E519-A244-9A73-5B5320948EC2}"/>
              </a:ext>
            </a:extLst>
          </p:cNvPr>
          <p:cNvSpPr/>
          <p:nvPr/>
        </p:nvSpPr>
        <p:spPr>
          <a:xfrm>
            <a:off x="4012281" y="5594435"/>
            <a:ext cx="2074543" cy="646331"/>
          </a:xfrm>
          <a:prstGeom prst="rect">
            <a:avLst/>
          </a:prstGeom>
        </p:spPr>
        <p:txBody>
          <a:bodyPr wrap="square">
            <a:spAutoFit/>
          </a:bodyPr>
          <a:lstStyle/>
          <a:p>
            <a:pPr algn="ctr"/>
            <a:r>
              <a:rPr lang="tr-TR" sz="900" noProof="1">
                <a:solidFill>
                  <a:schemeClr val="bg2">
                    <a:lumMod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Dekan Yardımcısı</a:t>
            </a:r>
            <a:endPar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r>
              <a:rPr lang="tr-TR" sz="9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rPr>
              <a:t>Dr. Öğr. Üyesi Gökhan Erkal</a:t>
            </a:r>
          </a:p>
          <a:p>
            <a:pPr algn="ctr"/>
            <a:endParaRPr lang="tr-TR" sz="9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tr-TR" sz="9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Ekonometri</a:t>
            </a:r>
          </a:p>
        </p:txBody>
      </p:sp>
      <p:sp>
        <p:nvSpPr>
          <p:cNvPr id="2" name="TextBox 1">
            <a:extLst>
              <a:ext uri="{FF2B5EF4-FFF2-40B4-BE49-F238E27FC236}">
                <a16:creationId xmlns:a16="http://schemas.microsoft.com/office/drawing/2014/main" id="{4800E47A-BF0A-6A4E-9D86-8DBA9C64D110}"/>
              </a:ext>
            </a:extLst>
          </p:cNvPr>
          <p:cNvSpPr txBox="1"/>
          <p:nvPr/>
        </p:nvSpPr>
        <p:spPr>
          <a:xfrm>
            <a:off x="8439043" y="4671105"/>
            <a:ext cx="2305157" cy="646331"/>
          </a:xfrm>
          <a:prstGeom prst="rect">
            <a:avLst/>
          </a:prstGeom>
          <a:noFill/>
        </p:spPr>
        <p:txBody>
          <a:bodyPr wrap="square" rtlCol="0">
            <a:spAutoFit/>
          </a:bodyPr>
          <a:lstStyle/>
          <a:p>
            <a:r>
              <a:rPr lang="tr-TR" sz="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Fakülte Sekreteri Dekana bağlı olarak çalışır ve Fakülte idari yönetim yapısının sorumlusudur.</a:t>
            </a:r>
          </a:p>
        </p:txBody>
      </p:sp>
      <p:pic>
        <p:nvPicPr>
          <p:cNvPr id="4" name="Resim 3">
            <a:extLst>
              <a:ext uri="{FF2B5EF4-FFF2-40B4-BE49-F238E27FC236}">
                <a16:creationId xmlns:a16="http://schemas.microsoft.com/office/drawing/2014/main" id="{DDAA670F-1047-4E85-A276-F180C51E8B89}"/>
              </a:ext>
            </a:extLst>
          </p:cNvPr>
          <p:cNvPicPr>
            <a:picLocks noChangeAspect="1"/>
          </p:cNvPicPr>
          <p:nvPr/>
        </p:nvPicPr>
        <p:blipFill>
          <a:blip r:embed="rId3"/>
          <a:stretch>
            <a:fillRect/>
          </a:stretch>
        </p:blipFill>
        <p:spPr>
          <a:xfrm>
            <a:off x="1863712" y="1500346"/>
            <a:ext cx="1303517" cy="1699522"/>
          </a:xfrm>
          <a:prstGeom prst="rect">
            <a:avLst/>
          </a:prstGeom>
        </p:spPr>
      </p:pic>
      <p:pic>
        <p:nvPicPr>
          <p:cNvPr id="6" name="Resim 5">
            <a:extLst>
              <a:ext uri="{FF2B5EF4-FFF2-40B4-BE49-F238E27FC236}">
                <a16:creationId xmlns:a16="http://schemas.microsoft.com/office/drawing/2014/main" id="{8C2B60A8-3CC2-4189-91FB-3D07F1A2B44F}"/>
              </a:ext>
            </a:extLst>
          </p:cNvPr>
          <p:cNvPicPr>
            <a:picLocks noChangeAspect="1"/>
          </p:cNvPicPr>
          <p:nvPr/>
        </p:nvPicPr>
        <p:blipFill>
          <a:blip r:embed="rId4"/>
          <a:stretch>
            <a:fillRect/>
          </a:stretch>
        </p:blipFill>
        <p:spPr>
          <a:xfrm>
            <a:off x="1947776" y="4238219"/>
            <a:ext cx="1032590" cy="1268966"/>
          </a:xfrm>
          <a:prstGeom prst="rect">
            <a:avLst/>
          </a:prstGeom>
        </p:spPr>
      </p:pic>
      <p:pic>
        <p:nvPicPr>
          <p:cNvPr id="7" name="Resim 6">
            <a:extLst>
              <a:ext uri="{FF2B5EF4-FFF2-40B4-BE49-F238E27FC236}">
                <a16:creationId xmlns:a16="http://schemas.microsoft.com/office/drawing/2014/main" id="{EAFE997A-F9D8-442B-BF52-EEDF74223D93}"/>
              </a:ext>
            </a:extLst>
          </p:cNvPr>
          <p:cNvPicPr>
            <a:picLocks noChangeAspect="1"/>
          </p:cNvPicPr>
          <p:nvPr/>
        </p:nvPicPr>
        <p:blipFill>
          <a:blip r:embed="rId5"/>
          <a:stretch>
            <a:fillRect/>
          </a:stretch>
        </p:blipFill>
        <p:spPr>
          <a:xfrm>
            <a:off x="4473839" y="4299208"/>
            <a:ext cx="1032590" cy="1273316"/>
          </a:xfrm>
          <a:prstGeom prst="rect">
            <a:avLst/>
          </a:prstGeom>
        </p:spPr>
      </p:pic>
      <p:pic>
        <p:nvPicPr>
          <p:cNvPr id="8" name="Resim 7">
            <a:extLst>
              <a:ext uri="{FF2B5EF4-FFF2-40B4-BE49-F238E27FC236}">
                <a16:creationId xmlns:a16="http://schemas.microsoft.com/office/drawing/2014/main" id="{AAA74F1E-F233-4144-9F27-77EC5890C2A8}"/>
              </a:ext>
            </a:extLst>
          </p:cNvPr>
          <p:cNvPicPr>
            <a:picLocks noChangeAspect="1"/>
          </p:cNvPicPr>
          <p:nvPr/>
        </p:nvPicPr>
        <p:blipFill>
          <a:blip r:embed="rId6"/>
          <a:stretch>
            <a:fillRect/>
          </a:stretch>
        </p:blipFill>
        <p:spPr>
          <a:xfrm>
            <a:off x="7033249" y="4331031"/>
            <a:ext cx="944372" cy="1136639"/>
          </a:xfrm>
          <a:prstGeom prst="rect">
            <a:avLst/>
          </a:prstGeom>
        </p:spPr>
      </p:pic>
    </p:spTree>
    <p:extLst>
      <p:ext uri="{BB962C8B-B14F-4D97-AF65-F5344CB8AC3E}">
        <p14:creationId xmlns:p14="http://schemas.microsoft.com/office/powerpoint/2010/main" val="38613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Bölümler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3093154"/>
          </a:xfrm>
          <a:prstGeom prst="rect">
            <a:avLst/>
          </a:prstGeom>
          <a:noFill/>
        </p:spPr>
        <p:txBody>
          <a:bodyPr wrap="square" rtlCol="0">
            <a:spAutoFit/>
          </a:bodyPr>
          <a:lstStyle/>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İşletme</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İktisat</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Kamu Yönetimi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Ekonometri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Çalışma Ekonomisi ve Endüstri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İlişkiler</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Bilişim Sistemleri</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Uluslararası Ticaret ve Lojistik</a:t>
            </a:r>
          </a:p>
        </p:txBody>
      </p:sp>
    </p:spTree>
    <p:extLst>
      <p:ext uri="{BB962C8B-B14F-4D97-AF65-F5344CB8AC3E}">
        <p14:creationId xmlns:p14="http://schemas.microsoft.com/office/powerpoint/2010/main" val="283784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Fiziki Kapasite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776142" y="1792869"/>
            <a:ext cx="5468720" cy="4632037"/>
          </a:xfrm>
          <a:prstGeom prst="rect">
            <a:avLst/>
          </a:prstGeom>
          <a:noFill/>
        </p:spPr>
        <p:txBody>
          <a:bodyPr wrap="square" rtlCol="0">
            <a:spAutoFit/>
          </a:bodyPr>
          <a:lstStyle/>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10.500 m2 Toplam kapalı alan</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Öğretim Elemanı odası 98</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Büro 14</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Toplam Derslik sayısı 27</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Bilgisayar Laboratuvarı 3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Toplantı salonu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Odası 5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Kütüphane 1</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Kantin 1 </a:t>
            </a:r>
          </a:p>
          <a:p>
            <a:pPr marL="285750" indent="-285750">
              <a:spcAft>
                <a:spcPts val="600"/>
              </a:spcAft>
              <a:buFont typeface="Wingdings" pitchFamily="2" charset="2"/>
              <a:buChar char="§"/>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Kuaför 1</a:t>
            </a:r>
          </a:p>
        </p:txBody>
      </p:sp>
    </p:spTree>
    <p:extLst>
      <p:ext uri="{BB962C8B-B14F-4D97-AF65-F5344CB8AC3E}">
        <p14:creationId xmlns:p14="http://schemas.microsoft.com/office/powerpoint/2010/main" val="741450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7DE2D0-260B-474F-B51C-851CD8D7A5E2}"/>
              </a:ext>
            </a:extLst>
          </p:cNvPr>
          <p:cNvSpPr/>
          <p:nvPr/>
        </p:nvSpPr>
        <p:spPr>
          <a:xfrm>
            <a:off x="1523674" y="1589314"/>
            <a:ext cx="10668326" cy="5268686"/>
          </a:xfrm>
          <a:prstGeom prst="rect">
            <a:avLst/>
          </a:prstGeom>
          <a:solidFill>
            <a:srgbClr val="201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2359650" y="2756947"/>
            <a:ext cx="8715023" cy="1485992"/>
          </a:xfrm>
        </p:spPr>
        <p:txBody>
          <a:bodyPr>
            <a:noAutofit/>
          </a:bodyPr>
          <a:lstStyle/>
          <a:p>
            <a:pPr>
              <a:lnSpc>
                <a:spcPct val="100000"/>
              </a:lnSpc>
            </a:pPr>
            <a:r>
              <a:rPr lang="tr-TR" sz="4000" b="0" dirty="0">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a:xfrm>
            <a:off x="2359650" y="4612965"/>
            <a:ext cx="8454124" cy="1306845"/>
          </a:xfrm>
        </p:spPr>
        <p:txBody>
          <a:bodyPr/>
          <a:lstStyle/>
          <a:p>
            <a:pPr>
              <a:spcBef>
                <a:spcPts val="600"/>
              </a:spcBef>
            </a:pPr>
            <a:r>
              <a:rPr lang="tr-TR" sz="2400" dirty="0">
                <a:latin typeface="Helvetica" pitchFamily="2" charset="0"/>
                <a:ea typeface="Helvetica Neue" panose="02000503000000020004" pitchFamily="2" charset="0"/>
                <a:cs typeface="Helvetica Neue" panose="02000503000000020004" pitchFamily="2" charset="0"/>
              </a:rPr>
              <a:t>İktisadi ve İdari Bilimler Fakültesi</a:t>
            </a:r>
          </a:p>
        </p:txBody>
      </p:sp>
      <p:sp>
        <p:nvSpPr>
          <p:cNvPr id="2" name="TextBox 1">
            <a:extLst>
              <a:ext uri="{FF2B5EF4-FFF2-40B4-BE49-F238E27FC236}">
                <a16:creationId xmlns:a16="http://schemas.microsoft.com/office/drawing/2014/main" id="{A61BF22D-A00C-ED41-87E7-94B78A161556}"/>
              </a:ext>
            </a:extLst>
          </p:cNvPr>
          <p:cNvSpPr txBox="1"/>
          <p:nvPr/>
        </p:nvSpPr>
        <p:spPr>
          <a:xfrm>
            <a:off x="971227" y="805912"/>
            <a:ext cx="0" cy="0"/>
          </a:xfrm>
          <a:prstGeom prst="rect">
            <a:avLst/>
          </a:prstGeom>
        </p:spPr>
        <p:txBody>
          <a:bodyPr vert="horz" wrap="none" lIns="121920" tIns="60960" rIns="121920" bIns="60960" rtlCol="0" anchor="ctr">
            <a:noAutofit/>
          </a:bodyPr>
          <a:lstStyle/>
          <a:p>
            <a:pPr algn="l"/>
            <a:endParaRPr lang="en-US" sz="1067" dirty="0">
              <a:solidFill>
                <a:schemeClr val="bg1">
                  <a:lumMod val="75000"/>
                </a:schemeClr>
              </a:solidFill>
            </a:endParaRPr>
          </a:p>
        </p:txBody>
      </p:sp>
      <p:cxnSp>
        <p:nvCxnSpPr>
          <p:cNvPr id="6" name="Straight Connector 5">
            <a:extLst>
              <a:ext uri="{FF2B5EF4-FFF2-40B4-BE49-F238E27FC236}">
                <a16:creationId xmlns:a16="http://schemas.microsoft.com/office/drawing/2014/main" id="{4FD004AA-D786-984E-8A96-674CAD656703}"/>
              </a:ext>
            </a:extLst>
          </p:cNvPr>
          <p:cNvCxnSpPr/>
          <p:nvPr/>
        </p:nvCxnSpPr>
        <p:spPr>
          <a:xfrm>
            <a:off x="2359650" y="4344570"/>
            <a:ext cx="87150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2A30A62-F669-6B4B-92FF-9D89CBEEAAA8}"/>
              </a:ext>
            </a:extLst>
          </p:cNvPr>
          <p:cNvSpPr/>
          <p:nvPr/>
        </p:nvSpPr>
        <p:spPr>
          <a:xfrm>
            <a:off x="1719943" y="132203"/>
            <a:ext cx="5562600" cy="12383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B56CD5E1-D241-8B4E-AEE1-4DD640D0DFF7}"/>
              </a:ext>
            </a:extLst>
          </p:cNvPr>
          <p:cNvSpPr txBox="1"/>
          <p:nvPr/>
        </p:nvSpPr>
        <p:spPr>
          <a:xfrm>
            <a:off x="1338943" y="-43543"/>
            <a:ext cx="184731" cy="369332"/>
          </a:xfrm>
          <a:prstGeom prst="rect">
            <a:avLst/>
          </a:prstGeom>
          <a:noFill/>
        </p:spPr>
        <p:txBody>
          <a:bodyPr wrap="none" rtlCol="0">
            <a:spAutoFit/>
          </a:bodyPr>
          <a:lstStyle/>
          <a:p>
            <a:endParaRPr lang="tr-TR"/>
          </a:p>
        </p:txBody>
      </p:sp>
      <p:pic>
        <p:nvPicPr>
          <p:cNvPr id="10" name="Picture 9">
            <a:extLst>
              <a:ext uri="{FF2B5EF4-FFF2-40B4-BE49-F238E27FC236}">
                <a16:creationId xmlns:a16="http://schemas.microsoft.com/office/drawing/2014/main" id="{1A2AA849-9D42-CD42-B4D6-F0661F825739}"/>
              </a:ext>
            </a:extLst>
          </p:cNvPr>
          <p:cNvPicPr>
            <a:picLocks noChangeAspect="1"/>
          </p:cNvPicPr>
          <p:nvPr/>
        </p:nvPicPr>
        <p:blipFill rotWithShape="1">
          <a:blip r:embed="rId3"/>
          <a:srcRect l="3419" t="33231" b="33460"/>
          <a:stretch/>
        </p:blipFill>
        <p:spPr>
          <a:xfrm>
            <a:off x="0" y="14068"/>
            <a:ext cx="6780628" cy="1652553"/>
          </a:xfrm>
          <a:prstGeom prst="rect">
            <a:avLst/>
          </a:prstGeom>
        </p:spPr>
      </p:pic>
      <p:pic>
        <p:nvPicPr>
          <p:cNvPr id="8" name="Picture 7">
            <a:extLst>
              <a:ext uri="{FF2B5EF4-FFF2-40B4-BE49-F238E27FC236}">
                <a16:creationId xmlns:a16="http://schemas.microsoft.com/office/drawing/2014/main" id="{8B749B65-EF8F-B541-8B9B-D784EEAF35DE}"/>
              </a:ext>
            </a:extLst>
          </p:cNvPr>
          <p:cNvPicPr>
            <a:picLocks noChangeAspect="1"/>
          </p:cNvPicPr>
          <p:nvPr/>
        </p:nvPicPr>
        <p:blipFill rotWithShape="1">
          <a:blip r:embed="rId4"/>
          <a:srcRect r="63786" b="32051"/>
          <a:stretch/>
        </p:blipFill>
        <p:spPr>
          <a:xfrm>
            <a:off x="10091102" y="840275"/>
            <a:ext cx="1445344" cy="334916"/>
          </a:xfrm>
          <a:prstGeom prst="rect">
            <a:avLst/>
          </a:prstGeom>
        </p:spPr>
      </p:pic>
      <p:pic>
        <p:nvPicPr>
          <p:cNvPr id="13" name="Resim 9">
            <a:extLst>
              <a:ext uri="{FF2B5EF4-FFF2-40B4-BE49-F238E27FC236}">
                <a16:creationId xmlns:a16="http://schemas.microsoft.com/office/drawing/2014/main" id="{57A23D5A-D0E1-CE45-953E-D4967F5BF1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81" r="3441"/>
          <a:stretch/>
        </p:blipFill>
        <p:spPr>
          <a:xfrm>
            <a:off x="10091102" y="242847"/>
            <a:ext cx="1445344" cy="630688"/>
          </a:xfrm>
          <a:prstGeom prst="rect">
            <a:avLst/>
          </a:prstGeom>
          <a:solidFill>
            <a:schemeClr val="bg1"/>
          </a:solidFill>
          <a:ln>
            <a:noFill/>
          </a:ln>
        </p:spPr>
      </p:pic>
    </p:spTree>
    <p:extLst>
      <p:ext uri="{BB962C8B-B14F-4D97-AF65-F5344CB8AC3E}">
        <p14:creationId xmlns:p14="http://schemas.microsoft.com/office/powerpoint/2010/main" val="3319753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3093154"/>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Akademik personel odaları (92)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Yönetim odası (4)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İdari personel odaları (14)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5 Adet seminer salonu (20 Kişilik)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8 Adet derslik</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301689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Bina ve Ek Bina</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271227" y="2263626"/>
            <a:ext cx="6622270" cy="3862596"/>
          </a:xfrm>
          <a:prstGeom prst="rect">
            <a:avLst/>
          </a:prstGeom>
          <a:noFill/>
        </p:spPr>
        <p:txBody>
          <a:bodyPr wrap="square" rtlCol="0">
            <a:spAutoFit/>
          </a:bodyPr>
          <a:lstStyle/>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Ek Bina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19 Derslik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3 Laboratuvar</a:t>
            </a:r>
          </a:p>
          <a:p>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	</a:t>
            </a:r>
            <a:r>
              <a:rPr lang="tr-TR" sz="2000" u="sng" dirty="0">
                <a:solidFill>
                  <a:srgbClr val="404042"/>
                </a:solidFill>
                <a:cs typeface="Times New Roman" panose="02020603050405020304" pitchFamily="18" charset="0"/>
              </a:rPr>
              <a:t>GİRİŞ KATI BİLGİSAYAR LABORATUVARI </a:t>
            </a:r>
          </a:p>
          <a:p>
            <a:r>
              <a:rPr lang="tr-TR" sz="2000" dirty="0"/>
              <a:t>	30 Kişi kapasiteli</a:t>
            </a:r>
          </a:p>
          <a:p>
            <a:r>
              <a:rPr lang="tr-TR" sz="2000" dirty="0">
                <a:solidFill>
                  <a:srgbClr val="404042"/>
                </a:solidFill>
                <a:cs typeface="Times New Roman" panose="02020603050405020304" pitchFamily="18" charset="0"/>
              </a:rPr>
              <a:t>	</a:t>
            </a:r>
            <a:r>
              <a:rPr lang="tr-TR" sz="2000" u="sng" dirty="0">
                <a:solidFill>
                  <a:srgbClr val="404042"/>
                </a:solidFill>
                <a:cs typeface="Times New Roman" panose="02020603050405020304" pitchFamily="18" charset="0"/>
              </a:rPr>
              <a:t>3. KAT BİLGİSAYAR LABORATUVARLARI </a:t>
            </a:r>
          </a:p>
          <a:p>
            <a:r>
              <a:rPr lang="tr-TR" sz="2000" dirty="0">
                <a:solidFill>
                  <a:srgbClr val="404042"/>
                </a:solidFill>
                <a:cs typeface="Times New Roman" panose="02020603050405020304" pitchFamily="18" charset="0"/>
              </a:rPr>
              <a:t>	</a:t>
            </a:r>
            <a:r>
              <a:rPr lang="tr-TR" sz="2000" dirty="0"/>
              <a:t>60 Kişi kapasiteli</a:t>
            </a:r>
          </a:p>
          <a:p>
            <a:r>
              <a:rPr lang="tr-TR" sz="2000" dirty="0"/>
              <a:t>	40 Kişi kapasiteli </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6 Akademik Personel odasından oluşmakta</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WC</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p:txBody>
      </p:sp>
    </p:spTree>
    <p:extLst>
      <p:ext uri="{BB962C8B-B14F-4D97-AF65-F5344CB8AC3E}">
        <p14:creationId xmlns:p14="http://schemas.microsoft.com/office/powerpoint/2010/main" val="136265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Araştırma Geliştirme ve Kültürel alan</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65DBBE44-9484-D50A-8C72-6133968A2643}"/>
              </a:ext>
            </a:extLst>
          </p:cNvPr>
          <p:cNvSpPr txBox="1"/>
          <p:nvPr/>
        </p:nvSpPr>
        <p:spPr>
          <a:xfrm>
            <a:off x="1542933" y="2267143"/>
            <a:ext cx="6622270" cy="4016484"/>
          </a:xfrm>
          <a:prstGeom prst="rect">
            <a:avLst/>
          </a:prstGeom>
          <a:noFill/>
        </p:spPr>
        <p:txBody>
          <a:bodyPr wrap="square" rtlCol="0">
            <a:spAutoFit/>
          </a:bodyPr>
          <a:lstStyle/>
          <a:p>
            <a:r>
              <a:rPr lang="tr-TR" sz="2000" b="1" u="sng" dirty="0">
                <a:solidFill>
                  <a:srgbClr val="404042"/>
                </a:solidFill>
                <a:cs typeface="Times New Roman" panose="02020603050405020304" pitchFamily="18" charset="0"/>
              </a:rPr>
              <a:t>ÖĞRENCİ KÜTÜPHANESİ</a:t>
            </a:r>
          </a:p>
          <a:p>
            <a:r>
              <a:rPr lang="tr-TR" sz="2000" dirty="0">
                <a:solidFill>
                  <a:srgbClr val="404042"/>
                </a:solidFill>
                <a:cs typeface="Times New Roman" panose="02020603050405020304" pitchFamily="18" charset="0"/>
              </a:rPr>
              <a:t>150 Kişi kapasiteli</a:t>
            </a:r>
          </a:p>
          <a:p>
            <a:endParaRPr lang="tr-TR" sz="2000" dirty="0">
              <a:solidFill>
                <a:srgbClr val="404042"/>
              </a:solidFill>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PROJE OFİSİ</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10 Kişi çalışma kapasitesi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TOPLANTI SALONU</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26 Kişi Kapasiteli</a:t>
            </a:r>
          </a:p>
          <a:p>
            <a:pPr>
              <a:spcAft>
                <a:spcPts val="600"/>
              </a:spcAft>
            </a:pPr>
            <a:endPar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endParaRPr>
          </a:p>
          <a:p>
            <a:pPr>
              <a:spcAft>
                <a:spcPts val="600"/>
              </a:spcAft>
            </a:pPr>
            <a:r>
              <a:rPr lang="tr-TR" sz="2000" b="1" u="sng"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SEMİNER SALONLARI TOPLAM 5</a:t>
            </a:r>
          </a:p>
          <a:p>
            <a:pPr>
              <a:spcAft>
                <a:spcPts val="600"/>
              </a:spcAft>
            </a:pPr>
            <a:r>
              <a:rPr lang="tr-TR" sz="2000" dirty="0">
                <a:solidFill>
                  <a:srgbClr val="404042"/>
                </a:solidFill>
                <a:latin typeface="Helvetica Neue Light" panose="02000403000000020004" pitchFamily="2" charset="0"/>
                <a:ea typeface="Helvetica Neue Light" panose="02000403000000020004" pitchFamily="2" charset="0"/>
                <a:cs typeface="Times New Roman" panose="02020603050405020304" pitchFamily="18" charset="0"/>
              </a:rPr>
              <a:t>Her biri 20 Kişi kapasiteli</a:t>
            </a:r>
          </a:p>
        </p:txBody>
      </p:sp>
    </p:spTree>
    <p:extLst>
      <p:ext uri="{BB962C8B-B14F-4D97-AF65-F5344CB8AC3E}">
        <p14:creationId xmlns:p14="http://schemas.microsoft.com/office/powerpoint/2010/main" val="1149562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o 4">
            <a:extLst>
              <a:ext uri="{FF2B5EF4-FFF2-40B4-BE49-F238E27FC236}">
                <a16:creationId xmlns:a16="http://schemas.microsoft.com/office/drawing/2014/main" id="{EE22F353-13F0-4B56-AE5E-27B36439BB86}"/>
              </a:ext>
            </a:extLst>
          </p:cNvPr>
          <p:cNvGraphicFramePr>
            <a:graphicFrameLocks noGrp="1"/>
          </p:cNvGraphicFramePr>
          <p:nvPr>
            <p:extLst>
              <p:ext uri="{D42A27DB-BD31-4B8C-83A1-F6EECF244321}">
                <p14:modId xmlns:p14="http://schemas.microsoft.com/office/powerpoint/2010/main" val="2990543486"/>
              </p:ext>
            </p:extLst>
          </p:nvPr>
        </p:nvGraphicFramePr>
        <p:xfrm>
          <a:off x="1805353" y="1633691"/>
          <a:ext cx="8581293" cy="4110369"/>
        </p:xfrm>
        <a:graphic>
          <a:graphicData uri="http://schemas.openxmlformats.org/drawingml/2006/table">
            <a:tbl>
              <a:tblPr firstRow="1" firstCol="1" lastRow="1" lastCol="1" bandRow="1" bandCol="1">
                <a:tableStyleId>{5C22544A-7EE6-4342-B048-85BDC9FD1C3A}</a:tableStyleId>
              </a:tblPr>
              <a:tblGrid>
                <a:gridCol w="2746717">
                  <a:extLst>
                    <a:ext uri="{9D8B030D-6E8A-4147-A177-3AD203B41FA5}">
                      <a16:colId xmlns:a16="http://schemas.microsoft.com/office/drawing/2014/main" val="2594392174"/>
                    </a:ext>
                  </a:extLst>
                </a:gridCol>
                <a:gridCol w="5834576">
                  <a:extLst>
                    <a:ext uri="{9D8B030D-6E8A-4147-A177-3AD203B41FA5}">
                      <a16:colId xmlns:a16="http://schemas.microsoft.com/office/drawing/2014/main" val="4061594035"/>
                    </a:ext>
                  </a:extLst>
                </a:gridCol>
              </a:tblGrid>
              <a:tr h="267721">
                <a:tc>
                  <a:txBody>
                    <a:bodyPr/>
                    <a:lstStyle/>
                    <a:p>
                      <a:pPr algn="l" rtl="0" fontAlgn="ctr"/>
                      <a:r>
                        <a:rPr lang="tr-TR" sz="2000" u="none" strike="noStrike" dirty="0" err="1">
                          <a:effectLst/>
                        </a:rPr>
                        <a:t>Ünvan</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a:effectLst/>
                        </a:rPr>
                        <a:t>Sayı</a:t>
                      </a:r>
                      <a:endParaRPr lang="tr-TR" sz="2000" b="1" i="0" u="none" strike="noStrike">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006194618"/>
                  </a:ext>
                </a:extLst>
              </a:tr>
              <a:tr h="267721">
                <a:tc>
                  <a:txBody>
                    <a:bodyPr/>
                    <a:lstStyle/>
                    <a:p>
                      <a:pPr algn="l" rtl="0" fontAlgn="ctr"/>
                      <a:r>
                        <a:rPr lang="tr-TR" sz="2000" u="none" strike="noStrike">
                          <a:effectLst/>
                        </a:rPr>
                        <a:t>Profesör</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34</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53939942"/>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289410856"/>
                  </a:ext>
                </a:extLst>
              </a:tr>
              <a:tr h="267721">
                <a:tc>
                  <a:txBody>
                    <a:bodyPr/>
                    <a:lstStyle/>
                    <a:p>
                      <a:pPr algn="l" rtl="0" fontAlgn="ctr"/>
                      <a:r>
                        <a:rPr lang="tr-TR" sz="2000" u="none" strike="noStrike">
                          <a:effectLst/>
                        </a:rPr>
                        <a:t>Doçent</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25</a:t>
                      </a:r>
                    </a:p>
                  </a:txBody>
                  <a:tcPr marL="6693" marR="6693" marT="6693" marB="0" anchor="ctr"/>
                </a:tc>
                <a:extLst>
                  <a:ext uri="{0D108BD9-81ED-4DB2-BD59-A6C34878D82A}">
                    <a16:rowId xmlns:a16="http://schemas.microsoft.com/office/drawing/2014/main" val="1294850176"/>
                  </a:ext>
                </a:extLst>
              </a:tr>
              <a:tr h="267721">
                <a:tc>
                  <a:txBody>
                    <a:bodyPr/>
                    <a:lstStyle/>
                    <a:p>
                      <a:pPr algn="l"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4086331353"/>
                  </a:ext>
                </a:extLst>
              </a:tr>
              <a:tr h="267721">
                <a:tc>
                  <a:txBody>
                    <a:bodyPr/>
                    <a:lstStyle/>
                    <a:p>
                      <a:pPr algn="l" rtl="0" fontAlgn="ctr"/>
                      <a:r>
                        <a:rPr lang="tr-TR" sz="2000" u="none" strike="noStrike">
                          <a:effectLst/>
                        </a:rPr>
                        <a:t>Dr.Öğr.Üyesi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25</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3204929760"/>
                  </a:ext>
                </a:extLst>
              </a:tr>
              <a:tr h="267721">
                <a:tc>
                  <a:txBody>
                    <a:bodyPr/>
                    <a:lstStyle/>
                    <a:p>
                      <a:pPr algn="l" rtl="0" fontAlgn="ctr"/>
                      <a:r>
                        <a:rPr lang="tr-TR" sz="2000" u="none" strike="noStrike">
                          <a:effectLst/>
                        </a:rPr>
                        <a:t> </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4089260442"/>
                  </a:ext>
                </a:extLst>
              </a:tr>
              <a:tr h="267721">
                <a:tc>
                  <a:txBody>
                    <a:bodyPr/>
                    <a:lstStyle/>
                    <a:p>
                      <a:pPr algn="l" rtl="0" fontAlgn="ctr"/>
                      <a:r>
                        <a:rPr lang="tr-TR" sz="2000" u="none" strike="noStrike">
                          <a:effectLst/>
                        </a:rPr>
                        <a:t>Dr. Öğretim Görevlisi</a:t>
                      </a:r>
                      <a:endParaRPr lang="tr-TR" sz="2000" b="1" i="0" u="none" strike="noStrike">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7</a:t>
                      </a:r>
                    </a:p>
                  </a:txBody>
                  <a:tcPr marL="6693" marR="6693" marT="6693" marB="0" anchor="ctr"/>
                </a:tc>
                <a:extLst>
                  <a:ext uri="{0D108BD9-81ED-4DB2-BD59-A6C34878D82A}">
                    <a16:rowId xmlns:a16="http://schemas.microsoft.com/office/drawing/2014/main" val="2783151174"/>
                  </a:ext>
                </a:extLst>
              </a:tr>
              <a:tr h="267721">
                <a:tc>
                  <a:txBody>
                    <a:bodyPr/>
                    <a:lstStyle/>
                    <a:p>
                      <a:pPr algn="l" rtl="0" fontAlgn="ctr"/>
                      <a:r>
                        <a:rPr lang="tr-TR" sz="2000" u="none" strike="noStrike" dirty="0">
                          <a:effectLst/>
                        </a:rPr>
                        <a:t>Dr. 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chemeClr val="lt1"/>
                          </a:solidFill>
                          <a:effectLst/>
                          <a:latin typeface="+mn-lt"/>
                        </a:rPr>
                        <a:t>6</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741757724"/>
                  </a:ext>
                </a:extLst>
              </a:tr>
              <a:tr h="267721">
                <a:tc>
                  <a:txBody>
                    <a:bodyPr/>
                    <a:lstStyle/>
                    <a:p>
                      <a:pPr algn="l" fontAlgn="ctr"/>
                      <a:r>
                        <a:rPr lang="tr-TR" sz="2000" u="none" strike="noStrike">
                          <a:effectLst/>
                        </a:rPr>
                        <a:t> </a:t>
                      </a:r>
                      <a:endParaRPr lang="tr-TR" sz="2000" b="0" i="0" u="none" strike="noStrike">
                        <a:solidFill>
                          <a:srgbClr val="000000"/>
                        </a:solidFill>
                        <a:effectLst/>
                        <a:latin typeface="Arial" panose="020B0604020202020204" pitchFamily="34" charset="0"/>
                      </a:endParaRPr>
                    </a:p>
                  </a:txBody>
                  <a:tcPr marL="6693" marR="6693" marT="6693" marB="0" anchor="ctr"/>
                </a:tc>
                <a:tc>
                  <a:txBody>
                    <a:bodyPr/>
                    <a:lstStyle/>
                    <a:p>
                      <a:pPr algn="ctr" fontAlgn="ctr"/>
                      <a:r>
                        <a:rPr lang="tr-TR" sz="2000" u="none" strike="noStrike" dirty="0">
                          <a:effectLst/>
                        </a:rPr>
                        <a:t> </a:t>
                      </a:r>
                      <a:endParaRPr lang="tr-TR" sz="2000" b="0" i="0" u="none" strike="noStrike" dirty="0">
                        <a:solidFill>
                          <a:srgbClr val="000000"/>
                        </a:solidFill>
                        <a:effectLst/>
                        <a:latin typeface="Arial" panose="020B0604020202020204" pitchFamily="34" charset="0"/>
                      </a:endParaRPr>
                    </a:p>
                  </a:txBody>
                  <a:tcPr marL="6693" marR="6693" marT="6693" marB="0" anchor="ctr"/>
                </a:tc>
                <a:extLst>
                  <a:ext uri="{0D108BD9-81ED-4DB2-BD59-A6C34878D82A}">
                    <a16:rowId xmlns:a16="http://schemas.microsoft.com/office/drawing/2014/main" val="2184307051"/>
                  </a:ext>
                </a:extLst>
              </a:tr>
              <a:tr h="267721">
                <a:tc>
                  <a:txBody>
                    <a:bodyPr/>
                    <a:lstStyle/>
                    <a:p>
                      <a:pPr algn="l" rtl="0" fontAlgn="ctr"/>
                      <a:r>
                        <a:rPr lang="tr-TR" sz="2000" u="none" strike="noStrike" dirty="0">
                          <a:effectLst/>
                        </a:rPr>
                        <a:t>Araştırma Görevlisi</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b="1" i="0" u="none" strike="noStrike" dirty="0">
                          <a:solidFill>
                            <a:srgbClr val="FFFFFF"/>
                          </a:solidFill>
                          <a:effectLst/>
                          <a:latin typeface="Calibri" panose="020F0502020204030204" pitchFamily="34" charset="0"/>
                        </a:rPr>
                        <a:t>26</a:t>
                      </a:r>
                      <a:endParaRPr lang="nb-NO"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335530105"/>
                  </a:ext>
                </a:extLst>
              </a:tr>
              <a:tr h="267721">
                <a:tc>
                  <a:txBody>
                    <a:bodyPr/>
                    <a:lstStyle/>
                    <a:p>
                      <a:pPr algn="l" rtl="0" fontAlgn="ctr"/>
                      <a:r>
                        <a:rPr lang="tr-TR" sz="2000" u="none" strike="noStrike" dirty="0">
                          <a:effectLst/>
                        </a:rPr>
                        <a:t> </a:t>
                      </a:r>
                      <a:endParaRPr lang="tr-TR" sz="20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000" u="none" strike="noStrike" dirty="0">
                          <a:effectLst/>
                        </a:rPr>
                        <a:t>23 + </a:t>
                      </a:r>
                      <a:r>
                        <a:rPr lang="nb-NO" sz="2000" u="none" strike="noStrike" dirty="0">
                          <a:effectLst/>
                        </a:rPr>
                        <a:t> </a:t>
                      </a:r>
                      <a:r>
                        <a:rPr lang="tr-TR" sz="2000" u="none" strike="noStrike" dirty="0">
                          <a:effectLst/>
                        </a:rPr>
                        <a:t>1</a:t>
                      </a:r>
                      <a:r>
                        <a:rPr lang="nb-NO" sz="2000" u="none" strike="noStrike" dirty="0">
                          <a:effectLst/>
                        </a:rPr>
                        <a:t> ÖYP </a:t>
                      </a:r>
                      <a:r>
                        <a:rPr lang="tr-TR" sz="2000" u="none" strike="noStrike" dirty="0">
                          <a:effectLst/>
                        </a:rPr>
                        <a:t>+</a:t>
                      </a:r>
                      <a:r>
                        <a:rPr lang="tr-TR" sz="2000" u="none" strike="noStrike" baseline="0" dirty="0">
                          <a:effectLst/>
                        </a:rPr>
                        <a:t> 2</a:t>
                      </a:r>
                      <a:r>
                        <a:rPr lang="nb-NO" sz="2000" u="none" strike="noStrike" dirty="0">
                          <a:effectLst/>
                        </a:rPr>
                        <a:t> </a:t>
                      </a:r>
                      <a:r>
                        <a:rPr lang="tr-TR" sz="2000" u="none" strike="noStrike" dirty="0">
                          <a:effectLst/>
                        </a:rPr>
                        <a:t>(</a:t>
                      </a:r>
                      <a:r>
                        <a:rPr lang="nb-NO" sz="2000" u="none" strike="noStrike" dirty="0">
                          <a:effectLst/>
                        </a:rPr>
                        <a:t>35</a:t>
                      </a:r>
                      <a:r>
                        <a:rPr lang="tr-TR" sz="2000" u="none" strike="noStrike" dirty="0">
                          <a:effectLst/>
                        </a:rPr>
                        <a:t>.</a:t>
                      </a:r>
                      <a:r>
                        <a:rPr lang="nb-NO" sz="2000" u="none" strike="noStrike" dirty="0">
                          <a:effectLst/>
                        </a:rPr>
                        <a:t>madde</a:t>
                      </a:r>
                      <a:r>
                        <a:rPr lang="tr-TR" sz="2000" u="none" strike="noStrike" dirty="0">
                          <a:effectLst/>
                        </a:rPr>
                        <a:t>)</a:t>
                      </a:r>
                      <a:endParaRPr lang="tr-TR" sz="20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2177850233"/>
                  </a:ext>
                </a:extLst>
              </a:tr>
              <a:tr h="267721">
                <a:tc>
                  <a:txBody>
                    <a:bodyPr/>
                    <a:lstStyle/>
                    <a:p>
                      <a:pPr algn="l" rtl="0" fontAlgn="ctr"/>
                      <a:r>
                        <a:rPr lang="tr-TR" sz="2400" u="none" strike="noStrike" dirty="0">
                          <a:effectLst/>
                        </a:rPr>
                        <a:t>Toplam</a:t>
                      </a:r>
                      <a:endParaRPr lang="tr-TR" sz="2400" b="1" i="0" u="none" strike="noStrike" dirty="0">
                        <a:solidFill>
                          <a:srgbClr val="FFFFFF"/>
                        </a:solidFill>
                        <a:effectLst/>
                        <a:latin typeface="Calibri" panose="020F0502020204030204" pitchFamily="34" charset="0"/>
                      </a:endParaRPr>
                    </a:p>
                  </a:txBody>
                  <a:tcPr marL="6693" marR="6693" marT="6693" marB="0" anchor="ctr"/>
                </a:tc>
                <a:tc>
                  <a:txBody>
                    <a:bodyPr/>
                    <a:lstStyle/>
                    <a:p>
                      <a:pPr algn="ctr" rtl="0" fontAlgn="ctr"/>
                      <a:r>
                        <a:rPr lang="tr-TR" sz="2400" u="none" strike="noStrike" dirty="0">
                          <a:effectLst/>
                        </a:rPr>
                        <a:t>123</a:t>
                      </a:r>
                      <a:endParaRPr lang="tr-TR" sz="2400" b="1" i="0" u="none" strike="noStrike" dirty="0">
                        <a:solidFill>
                          <a:srgbClr val="FFFFFF"/>
                        </a:solidFill>
                        <a:effectLst/>
                        <a:latin typeface="Calibri" panose="020F0502020204030204" pitchFamily="34" charset="0"/>
                      </a:endParaRPr>
                    </a:p>
                  </a:txBody>
                  <a:tcPr marL="6693" marR="6693" marT="6693" marB="0" anchor="ctr"/>
                </a:tc>
                <a:extLst>
                  <a:ext uri="{0D108BD9-81ED-4DB2-BD59-A6C34878D82A}">
                    <a16:rowId xmlns:a16="http://schemas.microsoft.com/office/drawing/2014/main" val="1026763069"/>
                  </a:ext>
                </a:extLst>
              </a:tr>
            </a:tbl>
          </a:graphicData>
        </a:graphic>
      </p:graphicFrame>
    </p:spTree>
    <p:extLst>
      <p:ext uri="{BB962C8B-B14F-4D97-AF65-F5344CB8AC3E}">
        <p14:creationId xmlns:p14="http://schemas.microsoft.com/office/powerpoint/2010/main" val="93922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37186034"/>
              </p:ext>
            </p:extLst>
          </p:nvPr>
        </p:nvGraphicFramePr>
        <p:xfrm>
          <a:off x="1801838" y="1477485"/>
          <a:ext cx="9356774" cy="4957746"/>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2">
                  <a:txBody>
                    <a:bodyPr/>
                    <a:lstStyle/>
                    <a:p>
                      <a:pPr algn="l" rtl="0" fontAlgn="ctr"/>
                      <a:r>
                        <a:rPr lang="tr-TR" sz="1800" u="none" strike="noStrike" dirty="0">
                          <a:effectLst/>
                        </a:rPr>
                        <a:t>Genel İdari Hizmetler</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a:effectLst/>
                        </a:rPr>
                        <a:t>Fakülte Sekreteri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Fatih ÖZTÜRK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609040676"/>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Name EŞREFOĞLU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503493080"/>
                  </a:ext>
                </a:extLst>
              </a:tr>
              <a:tr h="141969">
                <a:tc vMerge="1">
                  <a:txBody>
                    <a:bodyPr/>
                    <a:lstStyle/>
                    <a:p>
                      <a:pPr algn="l" rtl="0" fontAlgn="ct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Şef</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Hakan EKİNCİ</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411062225"/>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Ayniyat Saymanı</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BAYRAKÇEKEN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77881158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V.H.K.İ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Yusuf AKÇAY</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822669068"/>
                  </a:ext>
                </a:extLst>
              </a:tr>
              <a:tr h="282546">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BAYIR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8633618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97573042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Aykut EZİCİ</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039853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Ülkü KELEŞ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4302061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V.H.K.İ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Figen AKYÜREK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26992469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Memur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Mustafa ÇOBAN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392923761"/>
                  </a:ext>
                </a:extLst>
              </a:tr>
              <a:tr h="141969">
                <a:tc vMerge="1">
                  <a:txBody>
                    <a:bodyPr/>
                    <a:lstStyle/>
                    <a:p>
                      <a:pPr algn="l" fontAlgn="ct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tc>
                  <a:txBody>
                    <a:bodyPr/>
                    <a:lstStyle/>
                    <a:p>
                      <a:pPr algn="l" fontAlgn="ctr"/>
                      <a:r>
                        <a:rPr lang="tr-TR" sz="1600" u="none" strike="noStrike">
                          <a:effectLst/>
                        </a:rPr>
                        <a:t> </a:t>
                      </a:r>
                      <a:endParaRPr lang="tr-TR" sz="1600" b="0" i="0" u="none" strike="noStrike">
                        <a:solidFill>
                          <a:srgbClr val="000000"/>
                        </a:solidFill>
                        <a:effectLst/>
                        <a:latin typeface="Arial" panose="020B0604020202020204" pitchFamily="34" charset="0"/>
                      </a:endParaRPr>
                    </a:p>
                  </a:txBody>
                  <a:tcPr marL="2640" marR="2640" marT="2640" marB="0" anchor="ctr"/>
                </a:tc>
                <a:extLst>
                  <a:ext uri="{0D108BD9-81ED-4DB2-BD59-A6C34878D82A}">
                    <a16:rowId xmlns:a16="http://schemas.microsoft.com/office/drawing/2014/main" val="3260545611"/>
                  </a:ext>
                </a:extLst>
              </a:tr>
              <a:tr h="129370">
                <a:tc>
                  <a:txBody>
                    <a:bodyPr/>
                    <a:lstStyle/>
                    <a:p>
                      <a:pPr algn="l" rtl="0" fontAlgn="ctr"/>
                      <a:r>
                        <a:rPr lang="tr-TR" sz="1800" u="none" strike="noStrike" dirty="0">
                          <a:effectLst/>
                        </a:rPr>
                        <a:t>Teknik Hizmetleri Sınıfı</a:t>
                      </a:r>
                      <a:endParaRPr lang="tr-TR" sz="1800" b="1" i="0" u="none" strike="noStrike" dirty="0">
                        <a:solidFill>
                          <a:srgbClr val="000000"/>
                        </a:solidFill>
                        <a:effectLst/>
                        <a:latin typeface="Calibri" panose="020F0502020204030204" pitchFamily="34" charset="0"/>
                      </a:endParaRPr>
                    </a:p>
                    <a:p>
                      <a:pPr algn="l" fontAlgn="ctr"/>
                      <a:r>
                        <a:rPr lang="tr-TR" sz="1600" u="none" strike="noStrike" dirty="0">
                          <a:effectLst/>
                        </a:rPr>
                        <a:t> </a:t>
                      </a:r>
                      <a:endParaRPr lang="tr-TR" sz="1600" b="0" i="0" u="none" strike="noStrike" dirty="0">
                        <a:solidFill>
                          <a:srgbClr val="000000"/>
                        </a:solidFill>
                        <a:effectLst/>
                        <a:latin typeface="Arial" panose="020B0604020202020204" pitchFamily="34" charset="0"/>
                      </a:endParaRPr>
                    </a:p>
                  </a:txBody>
                  <a:tcPr marL="2640" marR="2640" marT="2640" marB="0" anchor="ctr"/>
                </a:tc>
                <a:tc>
                  <a:txBody>
                    <a:bodyPr/>
                    <a:lstStyle/>
                    <a:p>
                      <a:pPr algn="l" rtl="0" fontAlgn="ctr"/>
                      <a:r>
                        <a:rPr lang="tr-TR" sz="1800" u="none" strike="noStrike" dirty="0">
                          <a:effectLst/>
                        </a:rPr>
                        <a:t>Teknisyen</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Cemalettin KILIÇ</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09206656"/>
                  </a:ext>
                </a:extLst>
              </a:tr>
              <a:tr h="141969">
                <a:tc rowSpan="3">
                  <a:txBody>
                    <a:bodyPr/>
                    <a:lstStyle/>
                    <a:p>
                      <a:pPr algn="l" rtl="0" fontAlgn="ctr"/>
                      <a:r>
                        <a:rPr lang="tr-TR" sz="1800" u="none" strike="noStrike" dirty="0">
                          <a:effectLst/>
                        </a:rPr>
                        <a:t>Yardımcı Hizmetli</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Celal AKDAĞ</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93822952"/>
                  </a:ext>
                </a:extLst>
              </a:tr>
              <a:tr h="0">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Onur KERVANCIOĞLU</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6069251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 </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Zekeriya AKDAĞ</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978711423"/>
                  </a:ext>
                </a:extLst>
              </a:tr>
            </a:tbl>
          </a:graphicData>
        </a:graphic>
      </p:graphicFrame>
    </p:spTree>
    <p:extLst>
      <p:ext uri="{BB962C8B-B14F-4D97-AF65-F5344CB8AC3E}">
        <p14:creationId xmlns:p14="http://schemas.microsoft.com/office/powerpoint/2010/main" val="337969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İdari Personel</a:t>
            </a:r>
            <a:endParaRPr lang="tr-T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6" name="Tablo 5">
            <a:extLst>
              <a:ext uri="{FF2B5EF4-FFF2-40B4-BE49-F238E27FC236}">
                <a16:creationId xmlns:a16="http://schemas.microsoft.com/office/drawing/2014/main" id="{E6DDBC39-EA15-412B-913C-320B8802FA91}"/>
              </a:ext>
            </a:extLst>
          </p:cNvPr>
          <p:cNvGraphicFramePr>
            <a:graphicFrameLocks noGrp="1"/>
          </p:cNvGraphicFramePr>
          <p:nvPr>
            <p:extLst>
              <p:ext uri="{D42A27DB-BD31-4B8C-83A1-F6EECF244321}">
                <p14:modId xmlns:p14="http://schemas.microsoft.com/office/powerpoint/2010/main" val="713780126"/>
              </p:ext>
            </p:extLst>
          </p:nvPr>
        </p:nvGraphicFramePr>
        <p:xfrm>
          <a:off x="1801838" y="1477485"/>
          <a:ext cx="9356774" cy="3323520"/>
        </p:xfrm>
        <a:graphic>
          <a:graphicData uri="http://schemas.openxmlformats.org/drawingml/2006/table">
            <a:tbl>
              <a:tblPr firstRow="1" firstCol="1" lastRow="1" lastCol="1" bandRow="1" bandCol="1">
                <a:tableStyleId>{5C22544A-7EE6-4342-B048-85BDC9FD1C3A}</a:tableStyleId>
              </a:tblPr>
              <a:tblGrid>
                <a:gridCol w="3178125">
                  <a:extLst>
                    <a:ext uri="{9D8B030D-6E8A-4147-A177-3AD203B41FA5}">
                      <a16:colId xmlns:a16="http://schemas.microsoft.com/office/drawing/2014/main" val="3949691420"/>
                    </a:ext>
                  </a:extLst>
                </a:gridCol>
                <a:gridCol w="2757268">
                  <a:extLst>
                    <a:ext uri="{9D8B030D-6E8A-4147-A177-3AD203B41FA5}">
                      <a16:colId xmlns:a16="http://schemas.microsoft.com/office/drawing/2014/main" val="781891022"/>
                    </a:ext>
                  </a:extLst>
                </a:gridCol>
                <a:gridCol w="3421381">
                  <a:extLst>
                    <a:ext uri="{9D8B030D-6E8A-4147-A177-3AD203B41FA5}">
                      <a16:colId xmlns:a16="http://schemas.microsoft.com/office/drawing/2014/main" val="1051903990"/>
                    </a:ext>
                  </a:extLst>
                </a:gridCol>
              </a:tblGrid>
              <a:tr h="141969">
                <a:tc>
                  <a:txBody>
                    <a:bodyPr/>
                    <a:lstStyle/>
                    <a:p>
                      <a:pPr algn="l" rtl="0" fontAlgn="ctr"/>
                      <a:r>
                        <a:rPr lang="tr-TR" sz="2000" u="none" strike="noStrike" dirty="0">
                          <a:effectLst/>
                        </a:rPr>
                        <a:t>Pozisyon</a:t>
                      </a:r>
                      <a:endParaRPr lang="tr-TR" sz="20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Ünvanı</a:t>
                      </a:r>
                      <a:endParaRPr lang="tr-TR" sz="20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2000" u="none" strike="noStrike">
                          <a:effectLst/>
                        </a:rPr>
                        <a:t>Adı Soyadı</a:t>
                      </a:r>
                      <a:endParaRPr lang="tr-TR" sz="20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43096960"/>
                  </a:ext>
                </a:extLst>
              </a:tr>
              <a:tr h="141969">
                <a:tc rowSpan="11">
                  <a:txBody>
                    <a:bodyPr/>
                    <a:lstStyle/>
                    <a:p>
                      <a:pPr algn="l" rtl="0" fontAlgn="ctr"/>
                      <a:r>
                        <a:rPr lang="tr-TR" sz="1800" u="none" strike="noStrike" dirty="0">
                          <a:effectLst/>
                        </a:rPr>
                        <a:t>Sürekli İşçi Sayısı</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800" u="none" strike="noStrike" dirty="0">
                          <a:effectLst/>
                        </a:rPr>
                        <a:t> </a:t>
                      </a:r>
                      <a:endParaRPr lang="tr-TR" sz="18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p>
                      <a:pPr algn="l" rtl="0" fontAlgn="ctr"/>
                      <a:r>
                        <a:rPr lang="tr-TR" sz="1600" u="none" strike="noStrike" dirty="0">
                          <a:effectLst/>
                        </a:rPr>
                        <a:t> </a:t>
                      </a: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İşçi</a:t>
                      </a: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dirty="0">
                          <a:effectLst/>
                        </a:rPr>
                        <a:t>Şeyma HANAY</a:t>
                      </a:r>
                      <a:endParaRPr lang="tr-TR" sz="18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130365098"/>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Nihal KORKMAZ</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280230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Nergiz BAŞAR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70001317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Bedirhan TURAN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2274728182"/>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Burak ÖZTERCAN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854398999"/>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Köksal KOCAMAN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707086964"/>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Bülent KADAN</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275301453"/>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Yalçın ERDİK</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742916560"/>
                  </a:ext>
                </a:extLst>
              </a:tr>
              <a:tr h="141969">
                <a:tc vMerge="1">
                  <a:txBody>
                    <a:bodyPr/>
                    <a:lstStyle/>
                    <a:p>
                      <a:pPr algn="l" rtl="0" fontAlgn="ctr"/>
                      <a:endParaRPr lang="tr-TR" sz="18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Ahmet DEMİR</a:t>
                      </a:r>
                      <a:endParaRPr lang="tr-TR" sz="18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35661819"/>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800" u="none" strike="noStrike">
                          <a:effectLst/>
                        </a:rPr>
                        <a:t>İşçi</a:t>
                      </a:r>
                      <a:endParaRPr lang="tr-TR" sz="18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Ahmet ADANIR</a:t>
                      </a:r>
                      <a:endParaRPr lang="tr-TR" sz="1600" b="1" i="0" u="none" strike="noStrike">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3314068190"/>
                  </a:ext>
                </a:extLst>
              </a:tr>
              <a:tr h="141969">
                <a:tc vMerge="1">
                  <a:txBody>
                    <a:bodyPr/>
                    <a:lstStyle/>
                    <a:p>
                      <a:pPr algn="l" rtl="0" fontAlgn="ctr"/>
                      <a:endParaRPr lang="tr-TR" sz="1600" b="1" i="0" u="none" strike="noStrike" dirty="0">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a:effectLst/>
                        </a:rPr>
                        <a:t>Vakıf Personeli</a:t>
                      </a:r>
                      <a:endParaRPr lang="tr-TR" sz="1600" b="1" i="0" u="none" strike="noStrike">
                        <a:solidFill>
                          <a:srgbClr val="000000"/>
                        </a:solidFill>
                        <a:effectLst/>
                        <a:latin typeface="Calibri" panose="020F0502020204030204" pitchFamily="34" charset="0"/>
                      </a:endParaRPr>
                    </a:p>
                  </a:txBody>
                  <a:tcPr marL="2640" marR="2640" marT="2640" marB="0" anchor="ctr"/>
                </a:tc>
                <a:tc>
                  <a:txBody>
                    <a:bodyPr/>
                    <a:lstStyle/>
                    <a:p>
                      <a:pPr algn="l" rtl="0" fontAlgn="ctr"/>
                      <a:r>
                        <a:rPr lang="tr-TR" sz="1600" u="none" strike="noStrike" dirty="0">
                          <a:effectLst/>
                        </a:rPr>
                        <a:t>Abuzer KARAKAŞ</a:t>
                      </a:r>
                      <a:endParaRPr lang="tr-TR" sz="1600" b="1" i="0" u="none" strike="noStrike" dirty="0">
                        <a:solidFill>
                          <a:srgbClr val="000000"/>
                        </a:solidFill>
                        <a:effectLst/>
                        <a:latin typeface="Calibri" panose="020F0502020204030204" pitchFamily="34" charset="0"/>
                      </a:endParaRPr>
                    </a:p>
                  </a:txBody>
                  <a:tcPr marL="2640" marR="2640" marT="2640" marB="0" anchor="ctr"/>
                </a:tc>
                <a:extLst>
                  <a:ext uri="{0D108BD9-81ED-4DB2-BD59-A6C34878D82A}">
                    <a16:rowId xmlns:a16="http://schemas.microsoft.com/office/drawing/2014/main" val="1611302196"/>
                  </a:ext>
                </a:extLst>
              </a:tr>
            </a:tbl>
          </a:graphicData>
        </a:graphic>
      </p:graphicFrame>
    </p:spTree>
    <p:extLst>
      <p:ext uri="{BB962C8B-B14F-4D97-AF65-F5344CB8AC3E}">
        <p14:creationId xmlns:p14="http://schemas.microsoft.com/office/powerpoint/2010/main" val="210677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e 7">
            <a:extLst>
              <a:ext uri="{FF2B5EF4-FFF2-40B4-BE49-F238E27FC236}">
                <a16:creationId xmlns:a16="http://schemas.microsoft.com/office/drawing/2014/main" id="{6F932DDC-30D4-9BA9-ED58-5D1B09F78F54}"/>
              </a:ext>
            </a:extLst>
          </p:cNvPr>
          <p:cNvGraphicFramePr>
            <a:graphicFrameLocks noGrp="1"/>
          </p:cNvGraphicFramePr>
          <p:nvPr>
            <p:extLst>
              <p:ext uri="{D42A27DB-BD31-4B8C-83A1-F6EECF244321}">
                <p14:modId xmlns:p14="http://schemas.microsoft.com/office/powerpoint/2010/main" val="1753551855"/>
              </p:ext>
            </p:extLst>
          </p:nvPr>
        </p:nvGraphicFramePr>
        <p:xfrm>
          <a:off x="7397286" y="1854538"/>
          <a:ext cx="4011403" cy="1333541"/>
        </p:xfrm>
        <a:graphic>
          <a:graphicData uri="http://schemas.openxmlformats.org/drawingml/2006/table">
            <a:tbl>
              <a:tblPr>
                <a:tableStyleId>{5C22544A-7EE6-4342-B048-85BDC9FD1C3A}</a:tableStyleId>
              </a:tblPr>
              <a:tblGrid>
                <a:gridCol w="1143286">
                  <a:extLst>
                    <a:ext uri="{9D8B030D-6E8A-4147-A177-3AD203B41FA5}">
                      <a16:colId xmlns:a16="http://schemas.microsoft.com/office/drawing/2014/main" val="799960126"/>
                    </a:ext>
                  </a:extLst>
                </a:gridCol>
                <a:gridCol w="2868117">
                  <a:extLst>
                    <a:ext uri="{9D8B030D-6E8A-4147-A177-3AD203B41FA5}">
                      <a16:colId xmlns:a16="http://schemas.microsoft.com/office/drawing/2014/main" val="2838800866"/>
                    </a:ext>
                  </a:extLst>
                </a:gridCol>
              </a:tblGrid>
              <a:tr h="46186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Program Bilgisi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tr-TR"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extLst>
                  <a:ext uri="{0D108BD9-81ED-4DB2-BD59-A6C34878D82A}">
                    <a16:rowId xmlns:a16="http://schemas.microsoft.com/office/drawing/2014/main" val="2377950043"/>
                  </a:ext>
                </a:extLst>
              </a:tr>
              <a:tr h="461861">
                <a:tc>
                  <a:txBody>
                    <a:bodyPr/>
                    <a:lstStyle/>
                    <a:p>
                      <a:pPr marL="0" marR="0" indent="0" algn="ctr" defTabSz="609570" rtl="0" eaLnBrk="1" fontAlgn="auto" latinLnBrk="0" hangingPunct="1">
                        <a:lnSpc>
                          <a:spcPct val="100000"/>
                        </a:lnSpc>
                        <a:spcBef>
                          <a:spcPts val="600"/>
                        </a:spcBef>
                        <a:spcAft>
                          <a:spcPts val="0"/>
                        </a:spcAft>
                        <a:buClr>
                          <a:schemeClr val="tx1">
                            <a:lumMod val="50000"/>
                            <a:lumOff val="50000"/>
                          </a:schemeClr>
                        </a:buClr>
                        <a:buSzPct val="100000"/>
                        <a:buFontTx/>
                        <a:buNone/>
                        <a:tabLst/>
                      </a:pPr>
                      <a:r>
                        <a:rPr lang="tr-TR" sz="1200" b="0" i="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Dili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%100 Türkçe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09819">
                <a:tc>
                  <a:txBody>
                    <a:bodyPr/>
                    <a:lstStyle/>
                    <a:p>
                      <a:pPr algn="ctr">
                        <a:lnSpc>
                          <a:spcPct val="100000"/>
                        </a:lnSpc>
                        <a:spcBef>
                          <a:spcPts val="600"/>
                        </a:spcBef>
                        <a:spcAft>
                          <a:spcPts val="0"/>
                        </a:spcAft>
                      </a:pPr>
                      <a:r>
                        <a:rPr lang="tr-TR" sz="1200" b="0" i="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Eğitim Süresi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600"/>
                        </a:spcBef>
                        <a:spcAft>
                          <a:spcPts val="0"/>
                        </a:spcAft>
                      </a:pPr>
                      <a:r>
                        <a:rPr lang="tr-TR" sz="1200" b="0" i="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8 yarıyıl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bl>
          </a:graphicData>
        </a:graphic>
      </p:graphicFrame>
      <p:graphicFrame>
        <p:nvGraphicFramePr>
          <p:cNvPr id="7" name="Table 7">
            <a:extLst>
              <a:ext uri="{FF2B5EF4-FFF2-40B4-BE49-F238E27FC236}">
                <a16:creationId xmlns:a16="http://schemas.microsoft.com/office/drawing/2014/main" id="{1AB417C2-590B-65C0-981D-85313490A27D}"/>
              </a:ext>
            </a:extLst>
          </p:cNvPr>
          <p:cNvGraphicFramePr>
            <a:graphicFrameLocks noGrp="1"/>
          </p:cNvGraphicFramePr>
          <p:nvPr>
            <p:extLst>
              <p:ext uri="{D42A27DB-BD31-4B8C-83A1-F6EECF244321}">
                <p14:modId xmlns:p14="http://schemas.microsoft.com/office/powerpoint/2010/main" val="3825145662"/>
              </p:ext>
            </p:extLst>
          </p:nvPr>
        </p:nvGraphicFramePr>
        <p:xfrm>
          <a:off x="7397286" y="3429000"/>
          <a:ext cx="4011403" cy="2663353"/>
        </p:xfrm>
        <a:graphic>
          <a:graphicData uri="http://schemas.openxmlformats.org/drawingml/2006/table">
            <a:tbl>
              <a:tblPr firstRow="1" bandRow="1">
                <a:tableStyleId>{5C22544A-7EE6-4342-B048-85BDC9FD1C3A}</a:tableStyleId>
              </a:tblPr>
              <a:tblGrid>
                <a:gridCol w="1225058">
                  <a:extLst>
                    <a:ext uri="{9D8B030D-6E8A-4147-A177-3AD203B41FA5}">
                      <a16:colId xmlns:a16="http://schemas.microsoft.com/office/drawing/2014/main" val="799960126"/>
                    </a:ext>
                  </a:extLst>
                </a:gridCol>
                <a:gridCol w="2786345">
                  <a:extLst>
                    <a:ext uri="{9D8B030D-6E8A-4147-A177-3AD203B41FA5}">
                      <a16:colId xmlns:a16="http://schemas.microsoft.com/office/drawing/2014/main" val="2838800866"/>
                    </a:ext>
                  </a:extLst>
                </a:gridCol>
              </a:tblGrid>
              <a:tr h="475731">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b="1" i="0"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İletişim Bilgileri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547503">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İletişim Sorumlusu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0 442 231 2083</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559501"/>
                  </a:ext>
                </a:extLst>
              </a:tr>
              <a:tr h="6874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Adres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kern="1200" dirty="0" smtClean="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 İktisadi ve İdari Bilimler Fakültesi 25240-Erzurum</a:t>
                      </a:r>
                      <a:endParaRPr lang="tr-TR" sz="1200" b="0" i="0" kern="1200" dirty="0">
                        <a:solidFill>
                          <a:schemeClr val="tx1">
                            <a:lumMod val="75000"/>
                            <a:lumOff val="2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493267">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e-posta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tr-TR" sz="1200" b="0" i="0" u="none" kern="1200" dirty="0" smtClean="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rPr>
                        <a:t>iibf@atauni.edu.tr</a:t>
                      </a:r>
                      <a:endParaRPr lang="tr-TR" sz="1200" b="0" i="0" u="none" kern="1200" dirty="0">
                        <a:solidFill>
                          <a:srgbClr val="0563C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459376">
                <a:tc>
                  <a:txBody>
                    <a:bodyPr/>
                    <a:lstStyle/>
                    <a:p>
                      <a:pPr algn="ctr"/>
                      <a:r>
                        <a:rPr lang="tr-TR" sz="1200" b="0" dirty="0">
                          <a:solidFill>
                            <a:schemeClr val="bg1"/>
                          </a:solidFill>
                          <a:latin typeface="Avenir Next" panose="020B0503020202020204" pitchFamily="34" charset="0"/>
                          <a:cs typeface="Times New Roman" panose="02020603050405020304" pitchFamily="18" charset="0"/>
                        </a:rPr>
                        <a:t>Telefon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lvl="1" algn="l">
                        <a:lnSpc>
                          <a:spcPct val="100000"/>
                        </a:lnSpc>
                        <a:spcBef>
                          <a:spcPts val="0"/>
                        </a:spcBef>
                        <a:spcAft>
                          <a:spcPts val="300"/>
                        </a:spcAft>
                      </a:pPr>
                      <a:r>
                        <a:rPr lang="de-DE" sz="1200" b="0" i="0" u="none"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+90 442 231 2063 (</a:t>
                      </a:r>
                      <a:r>
                        <a:rPr lang="de-DE" sz="1200" b="0" i="0" u="none" dirty="0" err="1"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Fakülte</a:t>
                      </a:r>
                      <a:r>
                        <a:rPr lang="de-DE" sz="1200" b="0" i="0" u="none"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de-DE" sz="1200" b="0" i="0" u="none" dirty="0" err="1"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Lisans</a:t>
                      </a:r>
                      <a:r>
                        <a:rPr lang="de-DE" sz="1200" b="0" i="0" u="none"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Bilgi </a:t>
                      </a:r>
                      <a:r>
                        <a:rPr lang="de-DE" sz="1200" b="0" i="0" u="none" dirty="0" err="1"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Edinme</a:t>
                      </a:r>
                      <a:r>
                        <a:rPr lang="de-DE" sz="1200" b="0" i="0" u="none"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t>
                      </a:r>
                      <a:endParaRPr lang="tr-TR" sz="1200" b="0" i="0" u="none"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
        <p:nvSpPr>
          <p:cNvPr id="10" name="TextBox 9">
            <a:extLst>
              <a:ext uri="{FF2B5EF4-FFF2-40B4-BE49-F238E27FC236}">
                <a16:creationId xmlns:a16="http://schemas.microsoft.com/office/drawing/2014/main" id="{E5F7086A-0D6A-06BF-55C5-DE0587000DE5}"/>
              </a:ext>
            </a:extLst>
          </p:cNvPr>
          <p:cNvSpPr txBox="1"/>
          <p:nvPr/>
        </p:nvSpPr>
        <p:spPr>
          <a:xfrm>
            <a:off x="1715871" y="1806043"/>
            <a:ext cx="4958061" cy="4016484"/>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Atatürk</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Üniversitesi</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Uluslararası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İlişkiler</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Lisans programının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açılması</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birinci ve ikinci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öğretim</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öğrenci</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alımına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başlaması</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YÖK’ün</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23/09/2009 tarih ve 4778-30670 sayılı kararı ile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onaylanmıştır</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2009 yılındaki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kuruluşundan</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sonra ilk mezunlarını 2012- 2013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öğretim</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yılında veren Uluslararası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İlişkiler</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Bölümu</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Uluslararası Siyaset, Siyasi Tarih ve Devletler Hukuku olmak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üzere</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üc</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anabilim dalından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oluşmaktadır</a:t>
            </a:r>
            <a:r>
              <a:rPr lang="tr-TR" sz="1600" dirty="0" smtClean="0">
                <a:solidFill>
                  <a:schemeClr val="tx1">
                    <a:lumMod val="75000"/>
                    <a:lumOff val="25000"/>
                  </a:schemeClr>
                </a:solidFill>
                <a:latin typeface="Helvetica Neue Light" panose="02000403000000020004" pitchFamily="2" charset="0"/>
                <a:ea typeface="Helvetica Neue Light" panose="02000403000000020004" pitchFamily="2" charset="0"/>
              </a:rPr>
              <a:t>.</a:t>
            </a:r>
            <a:endPar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I</a:t>
            </a:r>
            <a:r>
              <a:rPr lang="tr-TR" sz="1600" dirty="0" err="1" smtClean="0">
                <a:solidFill>
                  <a:schemeClr val="tx1">
                    <a:lumMod val="75000"/>
                    <a:lumOff val="25000"/>
                  </a:schemeClr>
                </a:solidFill>
                <a:latin typeface="Helvetica Neue Light" panose="02000403000000020004" pitchFamily="2" charset="0"/>
                <a:ea typeface="Helvetica Neue Light" panose="02000403000000020004" pitchFamily="2" charset="0"/>
              </a:rPr>
              <a:t>̇Lisans</a:t>
            </a:r>
            <a:r>
              <a:rPr lang="tr-TR" sz="1600" dirty="0" smtClean="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örgün eğitim programının yanında,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YÖK’ün</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11/01/2022 tarihli ve E-75850160-104.01.03.01-2073 sayılı yazısı ile 2021-2022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öğretim</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yılı Bahar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döneminde</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Tezli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Yüksek</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Lisans programı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için</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öğrenci</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alımına </a:t>
            </a:r>
            <a:r>
              <a:rPr lang="tr-TR" sz="1600" dirty="0" err="1">
                <a:solidFill>
                  <a:schemeClr val="tx1">
                    <a:lumMod val="75000"/>
                    <a:lumOff val="25000"/>
                  </a:schemeClr>
                </a:solidFill>
                <a:latin typeface="Helvetica Neue Light" panose="02000403000000020004" pitchFamily="2" charset="0"/>
                <a:ea typeface="Helvetica Neue Light" panose="02000403000000020004" pitchFamily="2" charset="0"/>
              </a:rPr>
              <a:t>başlanmıştır</a:t>
            </a: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 </a:t>
            </a:r>
            <a:endParaRPr lang="tr-TR" sz="1600" dirty="0" smtClean="0">
              <a:solidFill>
                <a:schemeClr val="tx1">
                  <a:lumMod val="75000"/>
                  <a:lumOff val="25000"/>
                </a:schemeClr>
              </a:solidFill>
              <a:latin typeface="Helvetica Neue Light" panose="02000403000000020004" pitchFamily="2" charset="0"/>
              <a:ea typeface="Helvetica Neue Light" panose="02000403000000020004" pitchFamily="2" charset="0"/>
            </a:endParaRPr>
          </a:p>
          <a:p>
            <a:pPr marL="285750" indent="-285750">
              <a:spcAft>
                <a:spcPts val="600"/>
              </a:spcAft>
              <a:buFont typeface="Wingdings" pitchFamily="2" charset="2"/>
              <a:buChar char="§"/>
            </a:pPr>
            <a:r>
              <a:rPr lang="tr-TR" sz="1600" dirty="0">
                <a:solidFill>
                  <a:schemeClr val="tx1">
                    <a:lumMod val="75000"/>
                    <a:lumOff val="25000"/>
                  </a:schemeClr>
                </a:solidFill>
                <a:latin typeface="Helvetica Neue Light" panose="02000403000000020004" pitchFamily="2" charset="0"/>
                <a:ea typeface="Helvetica Neue Light" panose="02000403000000020004" pitchFamily="2" charset="0"/>
              </a:rPr>
              <a:t>Kamu ve özel sektörde uzmanlık, yurtiçi ve/veya yurtdışı danışmanlık, halkla ilişkiler, profesyonel sivil toplum ve diplomasi alanlarında faaliyetler yürütürler.</a:t>
            </a:r>
          </a:p>
          <a:p>
            <a:endParaRPr lang="en-US" sz="1600" dirty="0"/>
          </a:p>
        </p:txBody>
      </p:sp>
      <p:sp>
        <p:nvSpPr>
          <p:cNvPr id="2" name="TextBox 1">
            <a:extLst>
              <a:ext uri="{FF2B5EF4-FFF2-40B4-BE49-F238E27FC236}">
                <a16:creationId xmlns:a16="http://schemas.microsoft.com/office/drawing/2014/main" id="{2BDA1F03-330F-297F-B2ED-3542F38FC2D1}"/>
              </a:ext>
            </a:extLst>
          </p:cNvPr>
          <p:cNvSpPr txBox="1"/>
          <p:nvPr/>
        </p:nvSpPr>
        <p:spPr>
          <a:xfrm>
            <a:off x="7812151" y="673578"/>
            <a:ext cx="3241169" cy="954107"/>
          </a:xfrm>
          <a:prstGeom prst="rect">
            <a:avLst/>
          </a:prstGeom>
          <a:noFill/>
        </p:spPr>
        <p:txBody>
          <a:bodyPr wrap="square" rtlCol="0">
            <a:spAutoFit/>
          </a:bodyPr>
          <a:lstStyle/>
          <a:p>
            <a:pPr algn="ctr"/>
            <a:r>
              <a:rPr lang="tr-TR" sz="2800"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Bu şablona göre bilgileri ekleyiniz!</a:t>
            </a:r>
          </a:p>
        </p:txBody>
      </p:sp>
    </p:spTree>
    <p:extLst>
      <p:ext uri="{BB962C8B-B14F-4D97-AF65-F5344CB8AC3E}">
        <p14:creationId xmlns:p14="http://schemas.microsoft.com/office/powerpoint/2010/main" val="365738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smtClean="0"/>
              <a:t>2023 </a:t>
            </a:r>
            <a:r>
              <a:rPr lang="tr-TR" dirty="0"/>
              <a:t>Kontenjan</a:t>
            </a:r>
            <a:r>
              <a:rPr lang="tr-TR" dirty="0">
                <a:latin typeface="Helvetica Neue" panose="02000503000000020004" pitchFamily="2" charset="0"/>
                <a:ea typeface="Helvetica Neue" panose="02000503000000020004" pitchFamily="2" charset="0"/>
                <a:cs typeface="Helvetica Neue" panose="02000503000000020004" pitchFamily="2" charset="0"/>
              </a:rPr>
              <a:t>, Yerleştirme ve Kayıt 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6" name="TextBox 255">
            <a:extLst>
              <a:ext uri="{FF2B5EF4-FFF2-40B4-BE49-F238E27FC236}">
                <a16:creationId xmlns:a16="http://schemas.microsoft.com/office/drawing/2014/main" id="{5C6E4ADF-BAE7-969D-1381-509607BB7341}"/>
              </a:ext>
            </a:extLst>
          </p:cNvPr>
          <p:cNvSpPr txBox="1"/>
          <p:nvPr/>
        </p:nvSpPr>
        <p:spPr>
          <a:xfrm>
            <a:off x="1845260" y="5780199"/>
            <a:ext cx="5101347" cy="246221"/>
          </a:xfrm>
          <a:prstGeom prst="rect">
            <a:avLst/>
          </a:prstGeom>
          <a:noFill/>
        </p:spPr>
        <p:txBody>
          <a:bodyPr wrap="square" lIns="0" rIns="0" rtlCol="0" anchor="b">
            <a:spAutoFit/>
          </a:bodyPr>
          <a:lstStyle/>
          <a:p>
            <a:r>
              <a:rPr lang="tr-TR" sz="10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Kaynak: </a:t>
            </a:r>
            <a:r>
              <a:rPr lang="tr-TR" sz="1000" i="1" dirty="0" err="1">
                <a:solidFill>
                  <a:srgbClr val="404042"/>
                </a:solidFill>
                <a:latin typeface="Helvetica Neue Light" panose="02000403000000020004" pitchFamily="2" charset="0"/>
                <a:ea typeface="Helvetica Neue Light" panose="02000403000000020004" pitchFamily="2" charset="0"/>
              </a:rPr>
              <a:t>https</a:t>
            </a:r>
            <a:r>
              <a:rPr lang="tr-TR" sz="1000" i="1" dirty="0">
                <a:solidFill>
                  <a:srgbClr val="404042"/>
                </a:solidFill>
                <a:latin typeface="Helvetica Neue Light" panose="02000403000000020004" pitchFamily="2" charset="0"/>
                <a:ea typeface="Helvetica Neue Light" panose="02000403000000020004" pitchFamily="2" charset="0"/>
              </a:rPr>
              <a:t>://</a:t>
            </a:r>
            <a:r>
              <a:rPr lang="tr-TR" sz="1000" i="1" dirty="0" err="1">
                <a:solidFill>
                  <a:srgbClr val="404042"/>
                </a:solidFill>
                <a:latin typeface="Helvetica Neue Light" panose="02000403000000020004" pitchFamily="2" charset="0"/>
                <a:ea typeface="Helvetica Neue Light" panose="02000403000000020004" pitchFamily="2" charset="0"/>
              </a:rPr>
              <a:t>yokatlas.yok.gov.tr</a:t>
            </a:r>
            <a:r>
              <a:rPr lang="tr-TR" sz="1000" i="1" dirty="0">
                <a:solidFill>
                  <a:srgbClr val="404042"/>
                </a:solidFill>
                <a:latin typeface="Helvetica Neue Light" panose="02000403000000020004" pitchFamily="2" charset="0"/>
                <a:ea typeface="Helvetica Neue Light" panose="02000403000000020004" pitchFamily="2" charset="0"/>
              </a:rPr>
              <a:t>/</a:t>
            </a:r>
          </a:p>
        </p:txBody>
      </p:sp>
      <p:pic>
        <p:nvPicPr>
          <p:cNvPr id="2" name="Picture 1">
            <a:extLst>
              <a:ext uri="{FF2B5EF4-FFF2-40B4-BE49-F238E27FC236}">
                <a16:creationId xmlns:a16="http://schemas.microsoft.com/office/drawing/2014/main" id="{8CDD09CF-F2D6-C928-3CF5-1A00DFF55E4F}"/>
              </a:ext>
            </a:extLst>
          </p:cNvPr>
          <p:cNvPicPr>
            <a:picLocks noChangeAspect="1"/>
          </p:cNvPicPr>
          <p:nvPr/>
        </p:nvPicPr>
        <p:blipFill rotWithShape="1">
          <a:blip r:embed="rId3"/>
          <a:srcRect l="16834" t="48623" r="25163" b="9184"/>
          <a:stretch/>
        </p:blipFill>
        <p:spPr>
          <a:xfrm>
            <a:off x="7918099" y="2452169"/>
            <a:ext cx="3498852" cy="2659585"/>
          </a:xfrm>
          <a:prstGeom prst="rect">
            <a:avLst/>
          </a:prstGeom>
        </p:spPr>
      </p:pic>
      <p:sp>
        <p:nvSpPr>
          <p:cNvPr id="3" name="Rectangle 2">
            <a:extLst>
              <a:ext uri="{FF2B5EF4-FFF2-40B4-BE49-F238E27FC236}">
                <a16:creationId xmlns:a16="http://schemas.microsoft.com/office/drawing/2014/main" id="{0479D543-1830-F8B1-CCE9-317D68D0B7CE}"/>
              </a:ext>
            </a:extLst>
          </p:cNvPr>
          <p:cNvSpPr/>
          <p:nvPr/>
        </p:nvSpPr>
        <p:spPr>
          <a:xfrm>
            <a:off x="1542933" y="1621499"/>
            <a:ext cx="9874018" cy="546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1" name="TextBox 250">
            <a:extLst>
              <a:ext uri="{FF2B5EF4-FFF2-40B4-BE49-F238E27FC236}">
                <a16:creationId xmlns:a16="http://schemas.microsoft.com/office/drawing/2014/main" id="{94FEF711-DD80-61CD-DE17-D0276F8683E1}"/>
              </a:ext>
            </a:extLst>
          </p:cNvPr>
          <p:cNvSpPr txBox="1"/>
          <p:nvPr/>
        </p:nvSpPr>
        <p:spPr>
          <a:xfrm>
            <a:off x="1312266" y="1715599"/>
            <a:ext cx="9874019" cy="380515"/>
          </a:xfrm>
          <a:prstGeom prst="rect">
            <a:avLst/>
          </a:prstGeom>
          <a:noFill/>
        </p:spPr>
        <p:txBody>
          <a:bodyPr wrap="square" rtlCol="0">
            <a:spAutoFit/>
          </a:bodyPr>
          <a:lstStyle/>
          <a:p>
            <a:pPr algn="ctr"/>
            <a:r>
              <a:rPr lang="tr-TR" dirty="0" smtClean="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Uluslararası İlişkiler Bölümü</a:t>
            </a:r>
            <a:endParaRPr lang="tr-TR"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Resim 4"/>
          <p:cNvPicPr>
            <a:picLocks noChangeAspect="1"/>
          </p:cNvPicPr>
          <p:nvPr/>
        </p:nvPicPr>
        <p:blipFill rotWithShape="1">
          <a:blip r:embed="rId4"/>
          <a:srcRect l="18547" t="32195" r="49839" b="21565"/>
          <a:stretch/>
        </p:blipFill>
        <p:spPr>
          <a:xfrm>
            <a:off x="1033388" y="2261910"/>
            <a:ext cx="5246226" cy="4116258"/>
          </a:xfrm>
          <a:prstGeom prst="rect">
            <a:avLst/>
          </a:prstGeom>
        </p:spPr>
      </p:pic>
    </p:spTree>
    <p:extLst>
      <p:ext uri="{BB962C8B-B14F-4D97-AF65-F5344CB8AC3E}">
        <p14:creationId xmlns:p14="http://schemas.microsoft.com/office/powerpoint/2010/main" val="82417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Program Öğrenci </a:t>
            </a:r>
            <a:r>
              <a:rPr lang="tr-TR" dirty="0">
                <a:latin typeface="Helvetica Neue" panose="02000503000000020004" pitchFamily="2" charset="0"/>
                <a:ea typeface="Helvetica Neue" panose="02000503000000020004" pitchFamily="2" charset="0"/>
                <a:cs typeface="Helvetica Neue" panose="02000503000000020004" pitchFamily="2" charset="0"/>
              </a:rPr>
              <a:t>İstatistikleri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2" name="Table 7">
            <a:extLst>
              <a:ext uri="{FF2B5EF4-FFF2-40B4-BE49-F238E27FC236}">
                <a16:creationId xmlns:a16="http://schemas.microsoft.com/office/drawing/2014/main" id="{6E9109B0-56C2-2D9D-A335-BA373174F368}"/>
              </a:ext>
            </a:extLst>
          </p:cNvPr>
          <p:cNvGraphicFramePr>
            <a:graphicFrameLocks noGrp="1"/>
          </p:cNvGraphicFramePr>
          <p:nvPr>
            <p:extLst>
              <p:ext uri="{D42A27DB-BD31-4B8C-83A1-F6EECF244321}">
                <p14:modId xmlns:p14="http://schemas.microsoft.com/office/powerpoint/2010/main" val="2975338889"/>
              </p:ext>
            </p:extLst>
          </p:nvPr>
        </p:nvGraphicFramePr>
        <p:xfrm>
          <a:off x="1542933" y="1621499"/>
          <a:ext cx="5527385" cy="3778661"/>
        </p:xfrm>
        <a:graphic>
          <a:graphicData uri="http://schemas.openxmlformats.org/drawingml/2006/table">
            <a:tbl>
              <a:tblPr firstRow="1" bandRow="1">
                <a:tableStyleId>{5C22544A-7EE6-4342-B048-85BDC9FD1C3A}</a:tableStyleId>
              </a:tblPr>
              <a:tblGrid>
                <a:gridCol w="1688030">
                  <a:extLst>
                    <a:ext uri="{9D8B030D-6E8A-4147-A177-3AD203B41FA5}">
                      <a16:colId xmlns:a16="http://schemas.microsoft.com/office/drawing/2014/main" val="799960126"/>
                    </a:ext>
                  </a:extLst>
                </a:gridCol>
                <a:gridCol w="3839355">
                  <a:extLst>
                    <a:ext uri="{9D8B030D-6E8A-4147-A177-3AD203B41FA5}">
                      <a16:colId xmlns:a16="http://schemas.microsoft.com/office/drawing/2014/main" val="2838800866"/>
                    </a:ext>
                  </a:extLst>
                </a:gridCol>
              </a:tblGrid>
              <a:tr h="548640">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800"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Öğrenci Sayıları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F1D52"/>
                    </a:solidFill>
                  </a:tcPr>
                </a:tc>
                <a:tc hMerge="1">
                  <a:txBody>
                    <a:bodyPr/>
                    <a:lstStyle/>
                    <a:p>
                      <a:pPr algn="ctr"/>
                      <a:endParaRPr lang="tr-TR" sz="12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97734878"/>
                  </a:ext>
                </a:extLst>
              </a:tr>
              <a:tr h="813996">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95</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844003">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95</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17</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r h="786011">
                <a:tc>
                  <a:txBody>
                    <a:bodyPr/>
                    <a:lstStyle/>
                    <a:p>
                      <a:pPr algn="ctr"/>
                      <a:r>
                        <a:rPr lang="tr-TR" sz="1600" b="0" i="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 Sınıf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tr-TR" sz="1600" b="0" i="0" dirty="0" smtClean="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5</a:t>
                      </a:r>
                      <a:endParaRPr lang="tr-TR" sz="1600" b="0" i="0" dirty="0">
                        <a:solidFill>
                          <a:schemeClr val="tx1">
                            <a:lumMod val="75000"/>
                            <a:lumOff val="2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9662860"/>
                  </a:ext>
                </a:extLst>
              </a:tr>
            </a:tbl>
          </a:graphicData>
        </a:graphic>
      </p:graphicFrame>
      <p:sp>
        <p:nvSpPr>
          <p:cNvPr id="4" name="TextBox 3">
            <a:extLst>
              <a:ext uri="{FF2B5EF4-FFF2-40B4-BE49-F238E27FC236}">
                <a16:creationId xmlns:a16="http://schemas.microsoft.com/office/drawing/2014/main" id="{C29311F4-E5CD-8D90-4735-C1EBACDACC88}"/>
              </a:ext>
            </a:extLst>
          </p:cNvPr>
          <p:cNvSpPr txBox="1"/>
          <p:nvPr/>
        </p:nvSpPr>
        <p:spPr>
          <a:xfrm>
            <a:off x="7857342" y="2321004"/>
            <a:ext cx="3162111" cy="2215991"/>
          </a:xfrm>
          <a:prstGeom prst="rect">
            <a:avLst/>
          </a:prstGeom>
          <a:noFill/>
        </p:spPr>
        <p:txBody>
          <a:bodyPr wrap="square" rtlCol="0">
            <a:spAutoFit/>
          </a:bodyPr>
          <a:lstStyle/>
          <a:p>
            <a:pPr algn="l">
              <a:spcAft>
                <a:spcPts val="600"/>
              </a:spcAft>
            </a:pPr>
            <a:r>
              <a:rPr lang="tr-TR" sz="1600"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AKREDİTE PROGRAM !</a:t>
            </a:r>
          </a:p>
          <a:p>
            <a:pPr algn="l">
              <a:spcAft>
                <a:spcPts val="600"/>
              </a:spcAft>
            </a:pPr>
            <a:r>
              <a:rPr lang="tr-TR" sz="1600" b="0" i="0" dirty="0">
                <a:solidFill>
                  <a:srgbClr val="333333"/>
                </a:solidFill>
                <a:effectLst/>
                <a:latin typeface="Helvetica Neue" panose="02000503000000020004" pitchFamily="2" charset="0"/>
              </a:rPr>
              <a:t>Bu program </a:t>
            </a:r>
            <a:r>
              <a:rPr lang="tr-TR" sz="1600" dirty="0">
                <a:solidFill>
                  <a:srgbClr val="333333"/>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Öğretmenlik Eğitim Programları Değerlendirme ve Akreditasyon Derneği (EPDAD)</a:t>
            </a:r>
            <a:r>
              <a:rPr lang="tr-TR" sz="1600" b="0" i="0" dirty="0">
                <a:solidFill>
                  <a:srgbClr val="333333"/>
                </a:solidFill>
                <a:effectLst/>
                <a:latin typeface="Helvetica Neue" panose="02000503000000020004" pitchFamily="2" charset="0"/>
              </a:rPr>
              <a:t> tarafından akredite edilmiştir.</a:t>
            </a:r>
          </a:p>
          <a:p>
            <a:pPr>
              <a:spcAft>
                <a:spcPts val="600"/>
              </a:spcAft>
            </a:pPr>
            <a:r>
              <a:rPr lang="tr-TR" sz="1600" dirty="0">
                <a:solidFill>
                  <a:srgbClr val="333333"/>
                </a:solidFill>
                <a:latin typeface="Helvetica Neue" panose="02000503000000020004" pitchFamily="2" charset="0"/>
              </a:rPr>
              <a:t>Detaylı bilgi için </a:t>
            </a:r>
            <a:r>
              <a:rPr lang="tr-TR" sz="1600" dirty="0">
                <a:solidFill>
                  <a:srgbClr val="333333"/>
                </a:solidFill>
                <a:latin typeface="Helvetica Neue" panose="02000503000000020004" pitchFamily="2" charset="0"/>
                <a:hlinkClick r:id="rId3">
                  <a:extLst>
                    <a:ext uri="{A12FA001-AC4F-418D-AE19-62706E023703}">
                      <ahyp:hlinkClr xmlns="" xmlns:ahyp="http://schemas.microsoft.com/office/drawing/2018/hyperlinkcolor" val="tx"/>
                    </a:ext>
                  </a:extLst>
                </a:hlinkClick>
              </a:rPr>
              <a:t>https://www.epdad.org.tr/</a:t>
            </a:r>
            <a:r>
              <a:rPr lang="tr-TR" sz="1600" dirty="0">
                <a:solidFill>
                  <a:srgbClr val="333333"/>
                </a:solidFill>
                <a:latin typeface="Helvetica Neue" panose="02000503000000020004" pitchFamily="2" charset="0"/>
              </a:rPr>
              <a:t> sayfasını ziyaret ediniz.</a:t>
            </a:r>
          </a:p>
        </p:txBody>
      </p:sp>
      <p:sp>
        <p:nvSpPr>
          <p:cNvPr id="5" name="TextBox 4">
            <a:extLst>
              <a:ext uri="{FF2B5EF4-FFF2-40B4-BE49-F238E27FC236}">
                <a16:creationId xmlns:a16="http://schemas.microsoft.com/office/drawing/2014/main" id="{804C7D55-0F35-4402-2585-E0286E3CFA87}"/>
              </a:ext>
            </a:extLst>
          </p:cNvPr>
          <p:cNvSpPr txBox="1"/>
          <p:nvPr/>
        </p:nvSpPr>
        <p:spPr>
          <a:xfrm>
            <a:off x="8211431" y="5508279"/>
            <a:ext cx="3241169" cy="954107"/>
          </a:xfrm>
          <a:prstGeom prst="rect">
            <a:avLst/>
          </a:prstGeom>
          <a:noFill/>
        </p:spPr>
        <p:txBody>
          <a:bodyPr wrap="square" rtlCol="0">
            <a:spAutoFit/>
          </a:bodyPr>
          <a:lstStyle/>
          <a:p>
            <a:pPr algn="ctr"/>
            <a:r>
              <a:rPr lang="tr-TR" sz="2800"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Bu şablona göre bilgileri ekleyiniz!</a:t>
            </a:r>
          </a:p>
        </p:txBody>
      </p:sp>
    </p:spTree>
    <p:extLst>
      <p:ext uri="{BB962C8B-B14F-4D97-AF65-F5344CB8AC3E}">
        <p14:creationId xmlns:p14="http://schemas.microsoft.com/office/powerpoint/2010/main" val="34167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0402E68-4DBB-9243-AC2B-7553B5D80AC0}"/>
              </a:ext>
            </a:extLst>
          </p:cNvPr>
          <p:cNvSpPr txBox="1"/>
          <p:nvPr/>
        </p:nvSpPr>
        <p:spPr>
          <a:xfrm>
            <a:off x="4752964" y="1934906"/>
            <a:ext cx="6092836"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Anabilim dalının eğitim-öğretim ve araştırmalarından ve anabilim dalıyla ilgili her türlü faaliyetin düzenli ve verimli olarak yürütülmesinden sorumlu yöneticidir.</a:t>
            </a:r>
          </a:p>
        </p:txBody>
      </p:sp>
      <p:sp>
        <p:nvSpPr>
          <p:cNvPr id="4" name="TextBox 3">
            <a:extLst>
              <a:ext uri="{FF2B5EF4-FFF2-40B4-BE49-F238E27FC236}">
                <a16:creationId xmlns:a16="http://schemas.microsoft.com/office/drawing/2014/main" id="{535F898C-F89D-D84C-99ED-E05E44F612E3}"/>
              </a:ext>
            </a:extLst>
          </p:cNvPr>
          <p:cNvSpPr txBox="1"/>
          <p:nvPr/>
        </p:nvSpPr>
        <p:spPr>
          <a:xfrm>
            <a:off x="4752963" y="3241894"/>
            <a:ext cx="4975237"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görevli profesör, doçent ve doktor öğretim üyeleridir.</a:t>
            </a:r>
          </a:p>
        </p:txBody>
      </p:sp>
      <p:sp>
        <p:nvSpPr>
          <p:cNvPr id="6" name="TextBox 5">
            <a:extLst>
              <a:ext uri="{FF2B5EF4-FFF2-40B4-BE49-F238E27FC236}">
                <a16:creationId xmlns:a16="http://schemas.microsoft.com/office/drawing/2014/main" id="{3D3702DB-8616-2B46-936E-C41B066CE70D}"/>
              </a:ext>
            </a:extLst>
          </p:cNvPr>
          <p:cNvSpPr txBox="1"/>
          <p:nvPr/>
        </p:nvSpPr>
        <p:spPr>
          <a:xfrm>
            <a:off x="4752963" y="4476824"/>
            <a:ext cx="5896105" cy="584775"/>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okutulan dersleri vermek, uygulama yapmak veya yaptırmakla yükümlü olan öğretim elemanıdır.</a:t>
            </a:r>
          </a:p>
        </p:txBody>
      </p:sp>
      <p:sp>
        <p:nvSpPr>
          <p:cNvPr id="9" name="TextBox 8">
            <a:extLst>
              <a:ext uri="{FF2B5EF4-FFF2-40B4-BE49-F238E27FC236}">
                <a16:creationId xmlns:a16="http://schemas.microsoft.com/office/drawing/2014/main" id="{F3534442-596B-4641-AB9B-4D570A426435}"/>
              </a:ext>
            </a:extLst>
          </p:cNvPr>
          <p:cNvSpPr txBox="1"/>
          <p:nvPr/>
        </p:nvSpPr>
        <p:spPr>
          <a:xfrm>
            <a:off x="4752963" y="5587100"/>
            <a:ext cx="6266490" cy="830997"/>
          </a:xfrm>
          <a:prstGeom prst="rect">
            <a:avLst/>
          </a:prstGeom>
          <a:noFill/>
        </p:spPr>
        <p:txBody>
          <a:bodyPr wrap="square" rtlCol="0">
            <a:spAutoFit/>
          </a:bodyPr>
          <a:lstStyle/>
          <a:p>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Yükseköğretim kurumlarında yapılan araştırma, inceleme ve deneylerde yardımcı olan ve yetkili organlarca verilen ilgili diğer görevleri yapan öğretim üyesi yardımcılarıdır.</a:t>
            </a:r>
          </a:p>
        </p:txBody>
      </p:sp>
      <p:sp>
        <p:nvSpPr>
          <p:cNvPr id="32" name="Rounded Rectangle 31">
            <a:extLst>
              <a:ext uri="{FF2B5EF4-FFF2-40B4-BE49-F238E27FC236}">
                <a16:creationId xmlns:a16="http://schemas.microsoft.com/office/drawing/2014/main" id="{193F9CF9-06BB-9243-9E78-0E49DFEC042F}"/>
              </a:ext>
            </a:extLst>
          </p:cNvPr>
          <p:cNvSpPr/>
          <p:nvPr/>
        </p:nvSpPr>
        <p:spPr>
          <a:xfrm>
            <a:off x="1774157" y="1934906"/>
            <a:ext cx="2550047" cy="728893"/>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Anabilim Dalı Başkanı</a:t>
            </a:r>
          </a:p>
        </p:txBody>
      </p:sp>
      <p:sp>
        <p:nvSpPr>
          <p:cNvPr id="33" name="Rounded Rectangle 32">
            <a:extLst>
              <a:ext uri="{FF2B5EF4-FFF2-40B4-BE49-F238E27FC236}">
                <a16:creationId xmlns:a16="http://schemas.microsoft.com/office/drawing/2014/main" id="{9DE652CE-CB5C-9A4B-BA8B-5D9E5E6CFB65}"/>
              </a:ext>
            </a:extLst>
          </p:cNvPr>
          <p:cNvSpPr/>
          <p:nvPr/>
        </p:nvSpPr>
        <p:spPr>
          <a:xfrm>
            <a:off x="1774156" y="3169836"/>
            <a:ext cx="2550047" cy="728893"/>
          </a:xfrm>
          <a:prstGeom prst="roundRect">
            <a:avLst/>
          </a:prstGeom>
          <a:solidFill>
            <a:schemeClr val="accent5">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lvl="0" algn="ctr"/>
            <a:r>
              <a:rPr lang="tr-TR" sz="16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Üyeleri</a:t>
            </a:r>
          </a:p>
        </p:txBody>
      </p:sp>
      <p:sp>
        <p:nvSpPr>
          <p:cNvPr id="34" name="Rounded Rectangle 33">
            <a:extLst>
              <a:ext uri="{FF2B5EF4-FFF2-40B4-BE49-F238E27FC236}">
                <a16:creationId xmlns:a16="http://schemas.microsoft.com/office/drawing/2014/main" id="{B963C7E8-EF75-B746-B293-5D8114268F08}"/>
              </a:ext>
            </a:extLst>
          </p:cNvPr>
          <p:cNvSpPr/>
          <p:nvPr/>
        </p:nvSpPr>
        <p:spPr>
          <a:xfrm>
            <a:off x="1774156" y="4404766"/>
            <a:ext cx="2550047" cy="728893"/>
          </a:xfrm>
          <a:prstGeom prst="roundRect">
            <a:avLst/>
          </a:prstGeom>
          <a:solidFill>
            <a:schemeClr val="accent4">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Görevlileri</a:t>
            </a:r>
          </a:p>
        </p:txBody>
      </p:sp>
      <p:sp>
        <p:nvSpPr>
          <p:cNvPr id="35" name="Rounded Rectangle 34">
            <a:extLst>
              <a:ext uri="{FF2B5EF4-FFF2-40B4-BE49-F238E27FC236}">
                <a16:creationId xmlns:a16="http://schemas.microsoft.com/office/drawing/2014/main" id="{13B5F8F2-DB75-3D43-977A-2C94AF2C3310}"/>
              </a:ext>
            </a:extLst>
          </p:cNvPr>
          <p:cNvSpPr/>
          <p:nvPr/>
        </p:nvSpPr>
        <p:spPr>
          <a:xfrm>
            <a:off x="1774156" y="5638153"/>
            <a:ext cx="2550047" cy="728893"/>
          </a:xfrm>
          <a:prstGeom prst="roundRect">
            <a:avLst/>
          </a:prstGeom>
          <a:solidFill>
            <a:schemeClr val="accent3">
              <a:lumMod val="7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Görevlileri</a:t>
            </a:r>
          </a:p>
        </p:txBody>
      </p:sp>
      <p:sp>
        <p:nvSpPr>
          <p:cNvPr id="36" name="Rectangle 35">
            <a:extLst>
              <a:ext uri="{FF2B5EF4-FFF2-40B4-BE49-F238E27FC236}">
                <a16:creationId xmlns:a16="http://schemas.microsoft.com/office/drawing/2014/main" id="{AC88AE6E-B34C-3040-9126-E23318597467}"/>
              </a:ext>
            </a:extLst>
          </p:cNvPr>
          <p:cNvSpPr/>
          <p:nvPr/>
        </p:nvSpPr>
        <p:spPr>
          <a:xfrm flipV="1">
            <a:off x="1542932" y="2915116"/>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71839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A1B2B9-4FA0-6847-9E0B-5D828A6AC50E}"/>
              </a:ext>
            </a:extLst>
          </p:cNvPr>
          <p:cNvSpPr/>
          <p:nvPr/>
        </p:nvSpPr>
        <p:spPr>
          <a:xfrm>
            <a:off x="1551478" y="1621498"/>
            <a:ext cx="4082363" cy="5236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Program İçeriği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TextBox 11">
            <a:extLst>
              <a:ext uri="{FF2B5EF4-FFF2-40B4-BE49-F238E27FC236}">
                <a16:creationId xmlns:a16="http://schemas.microsoft.com/office/drawing/2014/main" id="{C4448749-0462-2731-F12B-F6F44D330BD2}"/>
              </a:ext>
            </a:extLst>
          </p:cNvPr>
          <p:cNvSpPr txBox="1"/>
          <p:nvPr/>
        </p:nvSpPr>
        <p:spPr>
          <a:xfrm>
            <a:off x="2053361" y="1898747"/>
            <a:ext cx="4081478" cy="4108817"/>
          </a:xfrm>
          <a:prstGeom prst="rect">
            <a:avLst/>
          </a:prstGeom>
          <a:noFill/>
        </p:spPr>
        <p:txBody>
          <a:bodyPr wrap="square" lIns="0" rIns="0" rtlCol="0" anchor="b">
            <a:spAutoFit/>
          </a:bodyPr>
          <a:lstStyle/>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Fakülte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 Tanıtımı</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Kadro &amp; Tanışma</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Müfredat</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Yararlı Bilgiler</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Soru-Cevap</a:t>
            </a:r>
          </a:p>
          <a:p>
            <a:pPr>
              <a:lnSpc>
                <a:spcPct val="150000"/>
              </a:lnSpc>
            </a:pPr>
            <a:r>
              <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Anket</a:t>
            </a:r>
          </a:p>
          <a:p>
            <a:endParaRPr lang="tr-TR"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7" name="Picture 6">
            <a:extLst>
              <a:ext uri="{FF2B5EF4-FFF2-40B4-BE49-F238E27FC236}">
                <a16:creationId xmlns:a16="http://schemas.microsoft.com/office/drawing/2014/main" id="{4F9F387D-9729-DE43-91A4-AB5B990073D7}"/>
              </a:ext>
            </a:extLst>
          </p:cNvPr>
          <p:cNvPicPr>
            <a:picLocks noChangeAspect="1"/>
          </p:cNvPicPr>
          <p:nvPr/>
        </p:nvPicPr>
        <p:blipFill>
          <a:blip r:embed="rId3"/>
          <a:stretch>
            <a:fillRect/>
          </a:stretch>
        </p:blipFill>
        <p:spPr>
          <a:xfrm>
            <a:off x="5625296" y="490954"/>
            <a:ext cx="6566704" cy="6367188"/>
          </a:xfrm>
          <a:prstGeom prst="rect">
            <a:avLst/>
          </a:prstGeom>
        </p:spPr>
      </p:pic>
      <p:grpSp>
        <p:nvGrpSpPr>
          <p:cNvPr id="4" name="Group 3">
            <a:extLst>
              <a:ext uri="{FF2B5EF4-FFF2-40B4-BE49-F238E27FC236}">
                <a16:creationId xmlns:a16="http://schemas.microsoft.com/office/drawing/2014/main" id="{09A7B5C0-5984-6442-7923-951E295E3049}"/>
              </a:ext>
            </a:extLst>
          </p:cNvPr>
          <p:cNvGrpSpPr/>
          <p:nvPr/>
        </p:nvGrpSpPr>
        <p:grpSpPr>
          <a:xfrm>
            <a:off x="5726207" y="5827205"/>
            <a:ext cx="1756274" cy="965058"/>
            <a:chOff x="5726207" y="5827205"/>
            <a:chExt cx="1756274" cy="965058"/>
          </a:xfrm>
          <a:solidFill>
            <a:schemeClr val="bg1"/>
          </a:solidFill>
        </p:grpSpPr>
        <p:sp>
          <p:nvSpPr>
            <p:cNvPr id="2" name="Rectangle 1">
              <a:extLst>
                <a:ext uri="{FF2B5EF4-FFF2-40B4-BE49-F238E27FC236}">
                  <a16:creationId xmlns:a16="http://schemas.microsoft.com/office/drawing/2014/main" id="{5B3A4A4F-B2BE-BDF8-252B-058871F9323F}"/>
                </a:ext>
              </a:extLst>
            </p:cNvPr>
            <p:cNvSpPr/>
            <p:nvPr/>
          </p:nvSpPr>
          <p:spPr>
            <a:xfrm>
              <a:off x="5726207" y="5941828"/>
              <a:ext cx="1663908"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3B9C69-9C3F-9662-4853-389C55D93C37}"/>
                </a:ext>
              </a:extLst>
            </p:cNvPr>
            <p:cNvSpPr/>
            <p:nvPr/>
          </p:nvSpPr>
          <p:spPr>
            <a:xfrm>
              <a:off x="6670550" y="5827205"/>
              <a:ext cx="811931" cy="85043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72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Kadro </a:t>
            </a:r>
            <a:r>
              <a:rPr lang="tr-TR" dirty="0">
                <a:latin typeface="Helvetica Neue" panose="02000503000000020004" pitchFamily="2" charset="0"/>
                <a:ea typeface="Helvetica Neue" panose="02000503000000020004" pitchFamily="2" charset="0"/>
                <a:cs typeface="Helvetica Neue" panose="02000503000000020004" pitchFamily="2" charset="0"/>
              </a:rPr>
              <a:t>&amp; Tanışma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06856B9D-52F8-459C-B69C-7611BCEF86B1}"/>
              </a:ext>
            </a:extLst>
          </p:cNvPr>
          <p:cNvSpPr txBox="1"/>
          <p:nvPr/>
        </p:nvSpPr>
        <p:spPr>
          <a:xfrm>
            <a:off x="1701334" y="2701178"/>
            <a:ext cx="3255228" cy="1354217"/>
          </a:xfrm>
          <a:prstGeom prst="rect">
            <a:avLst/>
          </a:prstGeom>
          <a:noFill/>
        </p:spPr>
        <p:txBody>
          <a:bodyPr wrap="square" rtlCol="0">
            <a:spAutoFit/>
          </a:bodyPr>
          <a:lstStyle/>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Prof.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Mehmet Sait Dilek</a:t>
            </a: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Ali Servet Öncü</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Gülşen Aydın</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Doç. Dr. M. Tayfun Üstün</a:t>
            </a:r>
          </a:p>
          <a:p>
            <a:pPr>
              <a:lnSpc>
                <a:spcPct val="90000"/>
              </a:lnSpc>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Üyesi Murat Kurun</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Rounded Rectangle 3">
            <a:extLst>
              <a:ext uri="{FF2B5EF4-FFF2-40B4-BE49-F238E27FC236}">
                <a16:creationId xmlns:a16="http://schemas.microsoft.com/office/drawing/2014/main" id="{E83BFCAE-38C5-E5E1-0AD9-45B30F660E6F}"/>
              </a:ext>
            </a:extLst>
          </p:cNvPr>
          <p:cNvSpPr/>
          <p:nvPr/>
        </p:nvSpPr>
        <p:spPr>
          <a:xfrm>
            <a:off x="1701334" y="1460745"/>
            <a:ext cx="3072267" cy="832448"/>
          </a:xfrm>
          <a:prstGeom prst="roundRect">
            <a:avLst/>
          </a:prstGeom>
          <a:solidFill>
            <a:srgbClr val="4F945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Prof. Dr. </a:t>
            </a:r>
            <a:r>
              <a:rPr lang="tr-TR" sz="16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Mehmet Sait Dilek</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spcAft>
                <a:spcPts val="300"/>
              </a:spcAft>
            </a:pPr>
            <a:r>
              <a:rPr lang="tr-TR" sz="14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Başkanı</a:t>
            </a:r>
            <a:endPar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5" name="TextBox 4">
            <a:extLst>
              <a:ext uri="{FF2B5EF4-FFF2-40B4-BE49-F238E27FC236}">
                <a16:creationId xmlns:a16="http://schemas.microsoft.com/office/drawing/2014/main" id="{D5D25579-C9EB-88A3-E7F6-90352D440AE4}"/>
              </a:ext>
            </a:extLst>
          </p:cNvPr>
          <p:cNvSpPr txBox="1"/>
          <p:nvPr/>
        </p:nvSpPr>
        <p:spPr>
          <a:xfrm>
            <a:off x="1542931" y="4224980"/>
            <a:ext cx="4553067" cy="3434786"/>
          </a:xfrm>
          <a:prstGeom prst="rect">
            <a:avLst/>
          </a:prstGeom>
          <a:noFill/>
        </p:spPr>
        <p:txBody>
          <a:bodyPr wrap="square" rtlCol="0">
            <a:spAutoFit/>
          </a:bodyPr>
          <a:lstStyle/>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Görevlisi Asiye Şimşek Ademi</a:t>
            </a: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Görevlisi Büşra Erimli </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Görevlisi Nazlı Müge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Önder</a:t>
            </a: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Görevlisi Oğuzhan Özdemir</a:t>
            </a: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Görevlisi Ahmet Furkan ÖZYAKAR</a:t>
            </a:r>
            <a:endPar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Arş. Gör.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Kübra Çağlar Hekimoğlu</a:t>
            </a: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Öğretim Görevlisi Kemal Gökçay</a:t>
            </a: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Öğretim Görevlisi Lokman Cömert </a:t>
            </a: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Recep Kemal Kuzu</a:t>
            </a: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Arş. Gör. Hasan </a:t>
            </a:r>
            <a:r>
              <a:rPr lang="tr-TR" sz="1600" dirty="0" err="1"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Bekdeş</a:t>
            </a:r>
            <a:endPar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endPar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3D22690-A1BE-E8DC-52E3-57C05304E71C}"/>
              </a:ext>
            </a:extLst>
          </p:cNvPr>
          <p:cNvSpPr txBox="1"/>
          <p:nvPr/>
        </p:nvSpPr>
        <p:spPr>
          <a:xfrm>
            <a:off x="5141294" y="2671272"/>
            <a:ext cx="2467448" cy="1498872"/>
          </a:xfrm>
          <a:prstGeom prst="rect">
            <a:avLst/>
          </a:prstGeom>
          <a:noFill/>
        </p:spPr>
        <p:txBody>
          <a:bodyPr wrap="square" rtlCol="0">
            <a:spAutoFit/>
          </a:bodyPr>
          <a:lstStyle/>
          <a:p>
            <a:pPr>
              <a:lnSpc>
                <a:spcPct val="90000"/>
              </a:lnSpc>
              <a:spcBef>
                <a:spcPct val="0"/>
              </a:spcBef>
              <a:spcAft>
                <a:spcPts val="300"/>
              </a:spcAft>
            </a:pPr>
            <a:r>
              <a:rPr lang="tr-TR" sz="1600" dirty="0">
                <a:latin typeface="Helvetica" panose="020B0604020202020204" pitchFamily="34" charset="0"/>
                <a:ea typeface="Helvetica Neue" panose="02000503000000020004" pitchFamily="2" charset="0"/>
                <a:cs typeface="Helvetica" panose="020B0604020202020204" pitchFamily="34" charset="0"/>
              </a:rPr>
              <a:t>Dr. </a:t>
            </a:r>
            <a:r>
              <a:rPr lang="tr-TR" sz="1600" dirty="0" err="1">
                <a:latin typeface="Helvetica" panose="020B0604020202020204" pitchFamily="34" charset="0"/>
                <a:ea typeface="Helvetica Neue" panose="02000503000000020004" pitchFamily="2" charset="0"/>
                <a:cs typeface="Helvetica" panose="020B0604020202020204" pitchFamily="34" charset="0"/>
              </a:rPr>
              <a:t>Öğr</a:t>
            </a:r>
            <a:r>
              <a:rPr lang="tr-TR" sz="1600" dirty="0">
                <a:latin typeface="Helvetica" panose="020B0604020202020204" pitchFamily="34" charset="0"/>
                <a:ea typeface="Helvetica Neue" panose="02000503000000020004" pitchFamily="2" charset="0"/>
                <a:cs typeface="Helvetica" panose="020B0604020202020204" pitchFamily="34" charset="0"/>
              </a:rPr>
              <a:t>. Üyesi Hulusi Ertuğrul </a:t>
            </a:r>
            <a:r>
              <a:rPr lang="tr-TR" sz="1600" dirty="0" smtClean="0">
                <a:latin typeface="Helvetica" panose="020B0604020202020204" pitchFamily="34" charset="0"/>
                <a:ea typeface="Helvetica Neue" panose="02000503000000020004" pitchFamily="2" charset="0"/>
                <a:cs typeface="Helvetica" panose="020B0604020202020204" pitchFamily="34" charset="0"/>
              </a:rPr>
              <a:t>Umudum</a:t>
            </a:r>
          </a:p>
          <a:p>
            <a:pPr>
              <a:lnSpc>
                <a:spcPct val="90000"/>
              </a:lnSpc>
              <a:spcBef>
                <a:spcPct val="0"/>
              </a:spcBef>
              <a:spcAft>
                <a:spcPts val="300"/>
              </a:spcAft>
            </a:pPr>
            <a:r>
              <a:rPr lang="tr-TR" sz="1600" dirty="0">
                <a:latin typeface="Helvetica" panose="020B0604020202020204" pitchFamily="34" charset="0"/>
                <a:ea typeface="Helvetica Neue" panose="02000503000000020004" pitchFamily="2" charset="0"/>
                <a:cs typeface="Helvetica" panose="020B0604020202020204" pitchFamily="34" charset="0"/>
              </a:rPr>
              <a:t>Dr. </a:t>
            </a:r>
            <a:r>
              <a:rPr lang="tr-TR" sz="1600" dirty="0" err="1">
                <a:latin typeface="Helvetica" panose="020B0604020202020204" pitchFamily="34" charset="0"/>
                <a:ea typeface="Helvetica Neue" panose="02000503000000020004" pitchFamily="2" charset="0"/>
                <a:cs typeface="Helvetica" panose="020B0604020202020204" pitchFamily="34" charset="0"/>
              </a:rPr>
              <a:t>Öğr</a:t>
            </a:r>
            <a:r>
              <a:rPr lang="tr-TR" sz="1600" dirty="0">
                <a:latin typeface="Helvetica" panose="020B0604020202020204" pitchFamily="34" charset="0"/>
                <a:ea typeface="Helvetica Neue" panose="02000503000000020004" pitchFamily="2" charset="0"/>
                <a:cs typeface="Helvetica" panose="020B0604020202020204" pitchFamily="34" charset="0"/>
              </a:rPr>
              <a:t>. Üyesi Müge </a:t>
            </a:r>
            <a:r>
              <a:rPr lang="tr-TR" sz="1600" dirty="0" smtClean="0">
                <a:latin typeface="Helvetica" panose="020B0604020202020204" pitchFamily="34" charset="0"/>
                <a:ea typeface="Helvetica Neue" panose="02000503000000020004" pitchFamily="2" charset="0"/>
                <a:cs typeface="Helvetica" panose="020B0604020202020204" pitchFamily="34" charset="0"/>
              </a:rPr>
              <a:t>Yüce</a:t>
            </a:r>
          </a:p>
          <a:p>
            <a:pPr>
              <a:lnSpc>
                <a:spcPct val="90000"/>
              </a:lnSpc>
              <a:spcBef>
                <a:spcPct val="0"/>
              </a:spcBef>
              <a:spcAft>
                <a:spcPts val="300"/>
              </a:spcAft>
            </a:pPr>
            <a:r>
              <a:rPr lang="tr-TR" sz="1600" dirty="0">
                <a:latin typeface="Helvetica" panose="020B0604020202020204" pitchFamily="34" charset="0"/>
                <a:cs typeface="Helvetica" panose="020B0604020202020204" pitchFamily="34" charset="0"/>
              </a:rPr>
              <a:t>Dr. </a:t>
            </a:r>
            <a:r>
              <a:rPr lang="tr-TR" sz="1600" dirty="0" err="1">
                <a:latin typeface="Helvetica" panose="020B0604020202020204" pitchFamily="34" charset="0"/>
                <a:cs typeface="Helvetica" panose="020B0604020202020204" pitchFamily="34" charset="0"/>
              </a:rPr>
              <a:t>Öğr</a:t>
            </a:r>
            <a:r>
              <a:rPr lang="tr-TR" sz="1600" dirty="0">
                <a:latin typeface="Helvetica" panose="020B0604020202020204" pitchFamily="34" charset="0"/>
                <a:cs typeface="Helvetica" panose="020B0604020202020204" pitchFamily="34" charset="0"/>
              </a:rPr>
              <a:t>. </a:t>
            </a:r>
            <a:r>
              <a:rPr lang="tr-TR" sz="1600" dirty="0" smtClean="0">
                <a:latin typeface="Helvetica" panose="020B0604020202020204" pitchFamily="34" charset="0"/>
                <a:cs typeface="Helvetica" panose="020B0604020202020204" pitchFamily="34" charset="0"/>
              </a:rPr>
              <a:t>Üyesi Sinem Çelik</a:t>
            </a:r>
            <a:endParaRPr lang="tr-TR" sz="1600" dirty="0">
              <a:latin typeface="Helvetica" panose="020B0604020202020204" pitchFamily="34" charset="0"/>
              <a:ea typeface="Helvetica Neue" panose="02000503000000020004" pitchFamily="2" charset="0"/>
              <a:cs typeface="Helvetica" panose="020B0604020202020204" pitchFamily="34" charset="0"/>
            </a:endParaRPr>
          </a:p>
        </p:txBody>
      </p:sp>
      <p:sp>
        <p:nvSpPr>
          <p:cNvPr id="8" name="TextBox 7">
            <a:extLst>
              <a:ext uri="{FF2B5EF4-FFF2-40B4-BE49-F238E27FC236}">
                <a16:creationId xmlns:a16="http://schemas.microsoft.com/office/drawing/2014/main" id="{B9C29739-68AA-5247-26B5-8C3926F11601}"/>
              </a:ext>
            </a:extLst>
          </p:cNvPr>
          <p:cNvSpPr txBox="1"/>
          <p:nvPr/>
        </p:nvSpPr>
        <p:spPr>
          <a:xfrm>
            <a:off x="8107603" y="2701178"/>
            <a:ext cx="2873440" cy="823302"/>
          </a:xfrm>
          <a:prstGeom prst="rect">
            <a:avLst/>
          </a:prstGeom>
          <a:noFill/>
        </p:spPr>
        <p:txBody>
          <a:bodyPr wrap="square" rtlCol="0">
            <a:spAutoFit/>
          </a:bodyPr>
          <a:lstStyle/>
          <a:p>
            <a:pPr>
              <a:lnSpc>
                <a:spcPct val="90000"/>
              </a:lnSpc>
              <a:spcBef>
                <a:spcPct val="0"/>
              </a:spcBef>
              <a:spcAft>
                <a:spcPts val="300"/>
              </a:spcAft>
            </a:pP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Üyesi Mehmet Fahri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Danış</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a:p>
            <a:pPr>
              <a:lnSpc>
                <a:spcPct val="90000"/>
              </a:lnSpc>
              <a:spcBef>
                <a:spcPct val="0"/>
              </a:spcBef>
              <a:spcAft>
                <a:spcPts val="300"/>
              </a:spcAft>
            </a:pP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err="1">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Öğr</a:t>
            </a:r>
            <a:r>
              <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 </a:t>
            </a:r>
            <a:r>
              <a:rPr lang="tr-TR" sz="1600" dirty="0" smtClean="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Üyesi </a:t>
            </a:r>
            <a:r>
              <a:rPr lang="tr-TR" dirty="0" err="1"/>
              <a:t>Sadia</a:t>
            </a:r>
            <a:r>
              <a:rPr lang="tr-TR" dirty="0"/>
              <a:t> </a:t>
            </a:r>
            <a:r>
              <a:rPr lang="tr-TR" dirty="0" smtClean="0"/>
              <a:t>Rahman</a:t>
            </a:r>
            <a:endParaRPr lang="tr-TR" sz="16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3DF228B6-71E7-707F-2D05-CE8C23E357A9}"/>
              </a:ext>
            </a:extLst>
          </p:cNvPr>
          <p:cNvSpPr/>
          <p:nvPr/>
        </p:nvSpPr>
        <p:spPr>
          <a:xfrm flipV="1">
            <a:off x="1542931" y="2593958"/>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9">
            <a:extLst>
              <a:ext uri="{FF2B5EF4-FFF2-40B4-BE49-F238E27FC236}">
                <a16:creationId xmlns:a16="http://schemas.microsoft.com/office/drawing/2014/main" id="{F8FD543B-6875-D241-BA1A-D2CF8856BB1D}"/>
              </a:ext>
            </a:extLst>
          </p:cNvPr>
          <p:cNvSpPr/>
          <p:nvPr/>
        </p:nvSpPr>
        <p:spPr>
          <a:xfrm flipV="1">
            <a:off x="1581342" y="4138130"/>
            <a:ext cx="9438111" cy="6402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Rounded Rectangle 3">
            <a:extLst>
              <a:ext uri="{FF2B5EF4-FFF2-40B4-BE49-F238E27FC236}">
                <a16:creationId xmlns:a16="http://schemas.microsoft.com/office/drawing/2014/main" id="{E83BFCAE-38C5-E5E1-0AD9-45B30F660E6F}"/>
              </a:ext>
            </a:extLst>
          </p:cNvPr>
          <p:cNvSpPr/>
          <p:nvPr/>
        </p:nvSpPr>
        <p:spPr>
          <a:xfrm>
            <a:off x="6300397" y="1425321"/>
            <a:ext cx="3072267" cy="832448"/>
          </a:xfrm>
          <a:prstGeom prst="roundRect">
            <a:avLst/>
          </a:prstGeom>
          <a:solidFill>
            <a:srgbClr val="FF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pPr algn="ctr">
              <a:spcAft>
                <a:spcPts val="300"/>
              </a:spcAft>
            </a:pPr>
            <a:r>
              <a:rPr lang="tr-TR" sz="16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Doç. Dr. M. Tayfun Üstün</a:t>
            </a:r>
          </a:p>
          <a:p>
            <a:pPr algn="ctr">
              <a:spcAft>
                <a:spcPts val="300"/>
              </a:spcAft>
            </a:pPr>
            <a:r>
              <a:rPr lang="tr-TR" sz="16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Dr. Öğretim Üyesi H. Ertuğrul Umudum</a:t>
            </a:r>
            <a:endPar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ctr">
              <a:spcAft>
                <a:spcPts val="300"/>
              </a:spcAft>
            </a:pPr>
            <a:r>
              <a:rPr lang="tr-TR" sz="1400" dirty="0" smtClean="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Bölüm Başkan Yardımcıları </a:t>
            </a:r>
            <a:endPar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9119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Danışman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F9D443E2-39E7-5469-D08B-3EAE907CF613}"/>
              </a:ext>
            </a:extLst>
          </p:cNvPr>
          <p:cNvSpPr txBox="1"/>
          <p:nvPr/>
        </p:nvSpPr>
        <p:spPr>
          <a:xfrm>
            <a:off x="1612209" y="1885209"/>
            <a:ext cx="5679240" cy="4201150"/>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Üniversitemizde eğitim gören her öğrenciye bağlı olduğu bölüm öğretim elemanlarında biri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akademik danışman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olarak atanır.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öğrenciye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hayatına uyum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konularda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rehberlik ve kariyer planlaması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gibi çeşitli konularda yardımcı olur.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danışmanınız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ÖBS sisteminde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belirtilmiştir.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Danışman öğrencinin ders kayıtlarını izleyerek onay verir. Akademik ders kayıtları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 onayı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ndan sonra kesinleşir. Ders kayıtları dönemlerinde danışmanınızla iletişim halinde olup programınızı beraber oluşturmanız kayıt onay sürecini hızlandıracaktır.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Düzenli olarak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danışmanınızla görüşme</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niz, soru ve sorunlarınızı paylaşmanız kuvvetle önerilir.</a:t>
            </a:r>
          </a:p>
          <a:p>
            <a:endParaRPr lang="en-US" dirty="0">
              <a:solidFill>
                <a:srgbClr val="404042"/>
              </a:solidFill>
            </a:endParaRPr>
          </a:p>
        </p:txBody>
      </p:sp>
      <p:pic>
        <p:nvPicPr>
          <p:cNvPr id="6" name="Picture 5">
            <a:extLst>
              <a:ext uri="{FF2B5EF4-FFF2-40B4-BE49-F238E27FC236}">
                <a16:creationId xmlns:a16="http://schemas.microsoft.com/office/drawing/2014/main" id="{72A5B4AB-5887-61D0-091E-8E00DB248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593" y="1885209"/>
            <a:ext cx="2528705" cy="2247951"/>
          </a:xfrm>
          <a:prstGeom prst="rect">
            <a:avLst/>
          </a:prstGeom>
        </p:spPr>
      </p:pic>
    </p:spTree>
    <p:extLst>
      <p:ext uri="{BB962C8B-B14F-4D97-AF65-F5344CB8AC3E}">
        <p14:creationId xmlns:p14="http://schemas.microsoft.com/office/powerpoint/2010/main" val="1947700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Akademik Danışman </a:t>
            </a:r>
            <a:r>
              <a:rPr lang="tr-TR" dirty="0">
                <a:latin typeface="Helvetica Neue" panose="02000503000000020004" pitchFamily="2" charset="0"/>
                <a:ea typeface="Helvetica Neue" panose="02000503000000020004" pitchFamily="2" charset="0"/>
                <a:cs typeface="Helvetica Neue" panose="02000503000000020004" pitchFamily="2" charset="0"/>
              </a:rPr>
              <a:t>Bilgileri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5" name="Table 7">
            <a:extLst>
              <a:ext uri="{FF2B5EF4-FFF2-40B4-BE49-F238E27FC236}">
                <a16:creationId xmlns:a16="http://schemas.microsoft.com/office/drawing/2014/main" id="{D31DA6DC-5ABE-F13E-DFA4-332607F50FF2}"/>
              </a:ext>
            </a:extLst>
          </p:cNvPr>
          <p:cNvGraphicFramePr>
            <a:graphicFrameLocks noGrp="1"/>
          </p:cNvGraphicFramePr>
          <p:nvPr>
            <p:extLst>
              <p:ext uri="{D42A27DB-BD31-4B8C-83A1-F6EECF244321}">
                <p14:modId xmlns:p14="http://schemas.microsoft.com/office/powerpoint/2010/main" val="749205994"/>
              </p:ext>
            </p:extLst>
          </p:nvPr>
        </p:nvGraphicFramePr>
        <p:xfrm>
          <a:off x="1542933" y="1621499"/>
          <a:ext cx="6703042" cy="3639992"/>
        </p:xfrm>
        <a:graphic>
          <a:graphicData uri="http://schemas.openxmlformats.org/drawingml/2006/table">
            <a:tbl>
              <a:tblPr firstRow="1" bandRow="1">
                <a:tableStyleId>{5C22544A-7EE6-4342-B048-85BDC9FD1C3A}</a:tableStyleId>
              </a:tblPr>
              <a:tblGrid>
                <a:gridCol w="3065307">
                  <a:extLst>
                    <a:ext uri="{9D8B030D-6E8A-4147-A177-3AD203B41FA5}">
                      <a16:colId xmlns:a16="http://schemas.microsoft.com/office/drawing/2014/main" val="799960126"/>
                    </a:ext>
                  </a:extLst>
                </a:gridCol>
                <a:gridCol w="3637735">
                  <a:extLst>
                    <a:ext uri="{9D8B030D-6E8A-4147-A177-3AD203B41FA5}">
                      <a16:colId xmlns:a16="http://schemas.microsoft.com/office/drawing/2014/main" val="2838800866"/>
                    </a:ext>
                  </a:extLst>
                </a:gridCol>
              </a:tblGrid>
              <a:tr h="1212328">
                <a:tc>
                  <a:txBody>
                    <a:bodyPr/>
                    <a:lstStyle/>
                    <a:p>
                      <a:pPr algn="ctr"/>
                      <a:r>
                        <a:rPr lang="tr-TR" sz="1600" b="0" dirty="0" smtClean="0">
                          <a:solidFill>
                            <a:schemeClr val="bg1"/>
                          </a:solidFill>
                          <a:latin typeface="Avenir Next" panose="020B0503020202020204" pitchFamily="34" charset="0"/>
                          <a:cs typeface="Times New Roman" panose="02020603050405020304" pitchFamily="18" charset="0"/>
                        </a:rPr>
                        <a:t>Uluslararası İlişkiler Bölümü</a:t>
                      </a:r>
                      <a:r>
                        <a:rPr lang="tr-TR" sz="1600" b="0" baseline="0" dirty="0" smtClean="0">
                          <a:solidFill>
                            <a:schemeClr val="bg1"/>
                          </a:solidFill>
                          <a:latin typeface="Avenir Next" panose="020B0503020202020204" pitchFamily="34" charset="0"/>
                          <a:cs typeface="Times New Roman" panose="02020603050405020304" pitchFamily="18" charset="0"/>
                        </a:rPr>
                        <a:t> 1. Sınıf </a:t>
                      </a: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Arş. Gör. Hasan </a:t>
                      </a:r>
                      <a:r>
                        <a:rPr lang="tr-TR" sz="1600" b="0" dirty="0" err="1" smtClean="0">
                          <a:solidFill>
                            <a:schemeClr val="tx1">
                              <a:lumMod val="75000"/>
                              <a:lumOff val="25000"/>
                            </a:schemeClr>
                          </a:solidFill>
                          <a:latin typeface="Avenir Next" panose="020B0503020202020204" pitchFamily="34" charset="0"/>
                          <a:cs typeface="Times New Roman" panose="02020603050405020304" pitchFamily="18" charset="0"/>
                        </a:rPr>
                        <a:t>Bekdeş</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200876"/>
                  </a:ext>
                </a:extLst>
              </a:tr>
              <a:tr h="1257018">
                <a:tc>
                  <a:txBody>
                    <a:bodyPr/>
                    <a:lstStyle/>
                    <a:p>
                      <a:pPr algn="ctr"/>
                      <a:r>
                        <a:rPr lang="tr-TR" sz="1600" b="1" dirty="0" smtClean="0">
                          <a:solidFill>
                            <a:schemeClr val="bg1"/>
                          </a:solidFill>
                          <a:latin typeface="Avenir Next" panose="020B0503020202020204" pitchFamily="34" charset="0"/>
                          <a:cs typeface="Times New Roman" panose="02020603050405020304" pitchFamily="18" charset="0"/>
                        </a:rPr>
                        <a:t>Uluslararası İlişkiler Bölümü 2. Sınıf </a:t>
                      </a:r>
                    </a:p>
                    <a:p>
                      <a:pPr algn="ctr"/>
                      <a:endParaRPr lang="tr-TR" sz="1600" b="1" dirty="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Arş. Gör. Dr. Kübra</a:t>
                      </a:r>
                      <a:r>
                        <a:rPr lang="tr-TR" sz="1600" b="0" baseline="0" dirty="0" smtClean="0">
                          <a:solidFill>
                            <a:schemeClr val="tx1">
                              <a:lumMod val="75000"/>
                              <a:lumOff val="25000"/>
                            </a:schemeClr>
                          </a:solidFill>
                          <a:latin typeface="Avenir Next" panose="020B0503020202020204" pitchFamily="34" charset="0"/>
                          <a:cs typeface="Times New Roman" panose="02020603050405020304" pitchFamily="18" charset="0"/>
                        </a:rPr>
                        <a:t> Çağlar Hekimoğlu</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480870"/>
                  </a:ext>
                </a:extLst>
              </a:tr>
              <a:tr h="1170646">
                <a:tc>
                  <a:txBody>
                    <a:bodyPr/>
                    <a:lstStyle/>
                    <a:p>
                      <a:pPr algn="ctr"/>
                      <a:r>
                        <a:rPr lang="tr-TR" sz="1600" b="0" dirty="0" smtClean="0">
                          <a:solidFill>
                            <a:schemeClr val="bg1"/>
                          </a:solidFill>
                          <a:latin typeface="Avenir Next" panose="020B0503020202020204" pitchFamily="34" charset="0"/>
                          <a:cs typeface="Times New Roman" panose="02020603050405020304" pitchFamily="18" charset="0"/>
                        </a:rPr>
                        <a:t>Uluslararası İlişkiler Bölümü 3.</a:t>
                      </a:r>
                      <a:r>
                        <a:rPr lang="tr-TR" sz="1600" b="0" baseline="0" dirty="0" smtClean="0">
                          <a:solidFill>
                            <a:schemeClr val="bg1"/>
                          </a:solidFill>
                          <a:latin typeface="Avenir Next" panose="020B0503020202020204" pitchFamily="34" charset="0"/>
                          <a:cs typeface="Times New Roman" panose="02020603050405020304" pitchFamily="18" charset="0"/>
                        </a:rPr>
                        <a:t> ve 4.</a:t>
                      </a:r>
                      <a:r>
                        <a:rPr lang="tr-TR" sz="1600" b="0" dirty="0" smtClean="0">
                          <a:solidFill>
                            <a:schemeClr val="bg1"/>
                          </a:solidFill>
                          <a:latin typeface="Avenir Next" panose="020B0503020202020204" pitchFamily="34" charset="0"/>
                          <a:cs typeface="Times New Roman" panose="02020603050405020304" pitchFamily="18" charset="0"/>
                        </a:rPr>
                        <a:t> Sınıf </a:t>
                      </a:r>
                    </a:p>
                    <a:p>
                      <a:pPr algn="ctr"/>
                      <a:endParaRPr lang="tr-TR" sz="1600" b="0" dirty="0" smtClean="0">
                        <a:solidFill>
                          <a:schemeClr val="bg1"/>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117F7D"/>
                    </a:solidFill>
                  </a:tcPr>
                </a:tc>
                <a:tc>
                  <a:txBody>
                    <a:bodyPr/>
                    <a:lstStyle/>
                    <a:p>
                      <a:pPr algn="ctr"/>
                      <a:r>
                        <a:rPr lang="tr-TR" sz="1600" b="0" dirty="0" smtClean="0">
                          <a:solidFill>
                            <a:schemeClr val="tx1">
                              <a:lumMod val="75000"/>
                              <a:lumOff val="25000"/>
                            </a:schemeClr>
                          </a:solidFill>
                          <a:latin typeface="Avenir Next" panose="020B0503020202020204" pitchFamily="34" charset="0"/>
                          <a:cs typeface="Times New Roman" panose="02020603050405020304" pitchFamily="18" charset="0"/>
                        </a:rPr>
                        <a:t>Öğretim Gör. Kemal Gökçay</a:t>
                      </a:r>
                      <a:endParaRPr lang="tr-TR" sz="1600" b="0" dirty="0">
                        <a:solidFill>
                          <a:schemeClr val="tx1">
                            <a:lumMod val="75000"/>
                            <a:lumOff val="25000"/>
                          </a:schemeClr>
                        </a:solidFill>
                        <a:latin typeface="Avenir Next" panose="020B050302020202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018913"/>
                  </a:ext>
                </a:extLst>
              </a:tr>
            </a:tbl>
          </a:graphicData>
        </a:graphic>
      </p:graphicFrame>
    </p:spTree>
    <p:extLst>
      <p:ext uri="{BB962C8B-B14F-4D97-AF65-F5344CB8AC3E}">
        <p14:creationId xmlns:p14="http://schemas.microsoft.com/office/powerpoint/2010/main" val="102529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Öğrencilerimize Öneriler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Content Placeholder 3">
            <a:extLst>
              <a:ext uri="{FF2B5EF4-FFF2-40B4-BE49-F238E27FC236}">
                <a16:creationId xmlns:a16="http://schemas.microsoft.com/office/drawing/2014/main" id="{40D2C3F4-324D-D928-20FE-019992ADFCC3}"/>
              </a:ext>
            </a:extLst>
          </p:cNvPr>
          <p:cNvGraphicFramePr>
            <a:graphicFrameLocks/>
          </p:cNvGraphicFramePr>
          <p:nvPr>
            <p:extLst>
              <p:ext uri="{D42A27DB-BD31-4B8C-83A1-F6EECF244321}">
                <p14:modId xmlns:p14="http://schemas.microsoft.com/office/powerpoint/2010/main" val="547218113"/>
              </p:ext>
            </p:extLst>
          </p:nvPr>
        </p:nvGraphicFramePr>
        <p:xfrm>
          <a:off x="1542933" y="1621499"/>
          <a:ext cx="9697452" cy="4562244"/>
        </p:xfrm>
        <a:graphic>
          <a:graphicData uri="http://schemas.openxmlformats.org/drawingml/2006/table">
            <a:tbl>
              <a:tblPr firstRow="1" bandRow="1">
                <a:tableStyleId>{C083E6E3-FA7D-4D7B-A595-EF9225AFEA82}</a:tableStyleId>
              </a:tblPr>
              <a:tblGrid>
                <a:gridCol w="4848726">
                  <a:extLst>
                    <a:ext uri="{9D8B030D-6E8A-4147-A177-3AD203B41FA5}">
                      <a16:colId xmlns:a16="http://schemas.microsoft.com/office/drawing/2014/main" val="3252166307"/>
                    </a:ext>
                  </a:extLst>
                </a:gridCol>
                <a:gridCol w="4848726">
                  <a:extLst>
                    <a:ext uri="{9D8B030D-6E8A-4147-A177-3AD203B41FA5}">
                      <a16:colId xmlns:a16="http://schemas.microsoft.com/office/drawing/2014/main" val="1445882671"/>
                    </a:ext>
                  </a:extLst>
                </a:gridCol>
              </a:tblGrid>
              <a:tr h="548640">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a:t>
                      </a: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800" b="0" i="0" noProof="0" dirty="0">
                          <a:latin typeface="Helvetica Neue Medium" panose="02000503000000020004" pitchFamily="2" charset="0"/>
                          <a:ea typeface="Helvetica Neue Medium" panose="02000503000000020004" pitchFamily="2" charset="0"/>
                          <a:cs typeface="Helvetica Neue Medium" panose="02000503000000020004" pitchFamily="2" charset="0"/>
                        </a:rPr>
                        <a:t>Yapma</a:t>
                      </a: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Akademik danışmanınla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GÖRÜŞ</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Plagiarism</a:t>
                      </a:r>
                      <a:r>
                        <a:rPr lang="tr-TR" sz="1600" b="0" i="0" baseline="0" dirty="0">
                          <a:solidFill>
                            <a:srgbClr val="404042"/>
                          </a:solidFill>
                          <a:latin typeface="Helvetica Neue Light" panose="02000403000000020004" pitchFamily="2" charset="0"/>
                          <a:ea typeface="Helvetica Neue Light" panose="02000403000000020004" pitchFamily="2" charset="0"/>
                        </a:rPr>
                        <a:t> (İntihal)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Dersleri</a:t>
                      </a:r>
                      <a:r>
                        <a:rPr lang="tr-TR" sz="1600" b="0" i="0" baseline="0" dirty="0">
                          <a:solidFill>
                            <a:srgbClr val="404042"/>
                          </a:solidFill>
                          <a:latin typeface="Helvetica Neue Light" panose="02000403000000020004" pitchFamily="2" charset="0"/>
                          <a:ea typeface="Helvetica Neue Light" panose="02000403000000020004" pitchFamily="2" charset="0"/>
                        </a:rPr>
                        <a:t> açılan döneminde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Kopya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ÖBS ve </a:t>
                      </a:r>
                      <a:r>
                        <a:rPr lang="tr-TR" sz="1600" b="0" i="0" dirty="0" err="1">
                          <a:solidFill>
                            <a:srgbClr val="404042"/>
                          </a:solidFill>
                          <a:latin typeface="Helvetica Neue Light" panose="02000403000000020004" pitchFamily="2" charset="0"/>
                          <a:ea typeface="Helvetica Neue Light" panose="02000403000000020004" pitchFamily="2" charset="0"/>
                        </a:rPr>
                        <a:t>DBS’yi</a:t>
                      </a:r>
                      <a:r>
                        <a:rPr lang="tr-TR" sz="1600" b="0" i="0" baseline="0" dirty="0">
                          <a:solidFill>
                            <a:srgbClr val="404042"/>
                          </a:solidFill>
                          <a:latin typeface="Helvetica Neue Light" panose="02000403000000020004" pitchFamily="2" charset="0"/>
                          <a:ea typeface="Helvetica Neue Light" panose="02000403000000020004" pitchFamily="2" charset="0"/>
                        </a:rPr>
                        <a:t> sıklıkla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ZİYARET ET</a:t>
                      </a:r>
                      <a:endPar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Kendinden</a:t>
                      </a:r>
                      <a:r>
                        <a:rPr lang="tr-TR" sz="1600" b="0" i="0" baseline="0" dirty="0">
                          <a:solidFill>
                            <a:srgbClr val="404042"/>
                          </a:solidFill>
                          <a:latin typeface="Helvetica Neue Light" panose="02000403000000020004" pitchFamily="2" charset="0"/>
                          <a:ea typeface="Helvetica Neue Light" panose="02000403000000020004" pitchFamily="2" charset="0"/>
                        </a:rPr>
                        <a:t> farklı kimseleri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ÖTEKİLEŞTİRME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Spor aktivitelerine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KATIL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Derslere devamsızlık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YAPMA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E-postalarını</a:t>
                      </a:r>
                      <a:r>
                        <a:rPr lang="tr-TR" sz="1600" b="0" i="0" baseline="0" dirty="0">
                          <a:solidFill>
                            <a:srgbClr val="404042"/>
                          </a:solidFill>
                          <a:latin typeface="Helvetica Neue Light" panose="02000403000000020004" pitchFamily="2" charset="0"/>
                          <a:ea typeface="Helvetica Neue Light" panose="02000403000000020004" pitchFamily="2" charset="0"/>
                        </a:rPr>
                        <a:t> dikkatlice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OKU</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Sosyal</a:t>
                      </a:r>
                      <a:r>
                        <a:rPr lang="tr-TR" sz="1600" b="0" i="0" baseline="0" dirty="0">
                          <a:solidFill>
                            <a:srgbClr val="404042"/>
                          </a:solidFill>
                          <a:latin typeface="Helvetica Neue Light" panose="02000403000000020004" pitchFamily="2" charset="0"/>
                          <a:ea typeface="Helvetica Neue Light" panose="02000403000000020004" pitchFamily="2" charset="0"/>
                        </a:rPr>
                        <a:t> hayatı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AKSATMA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Kütüphane olanaklarını</a:t>
                      </a:r>
                      <a:r>
                        <a:rPr lang="tr-TR" sz="1600" b="0" i="0" baseline="0" dirty="0">
                          <a:solidFill>
                            <a:srgbClr val="404042"/>
                          </a:solidFill>
                          <a:latin typeface="Helvetica Neue Light" panose="02000403000000020004" pitchFamily="2" charset="0"/>
                          <a:ea typeface="Helvetica Neue Light" panose="02000403000000020004" pitchFamily="2" charset="0"/>
                        </a:rPr>
                        <a:t>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KULLAN</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Derse</a:t>
                      </a:r>
                      <a:r>
                        <a:rPr lang="tr-TR" sz="1600" b="0" i="0" baseline="0" dirty="0">
                          <a:solidFill>
                            <a:srgbClr val="404042"/>
                          </a:solidFill>
                          <a:latin typeface="Helvetica Neue Light" panose="02000403000000020004" pitchFamily="2" charset="0"/>
                          <a:ea typeface="Helvetica Neue Light" panose="02000403000000020004" pitchFamily="2" charset="0"/>
                        </a:rPr>
                        <a:t> katılmaktan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ÇEKİNME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Kulüp</a:t>
                      </a:r>
                      <a:r>
                        <a:rPr lang="tr-TR" sz="1600" b="0" i="0" baseline="0" dirty="0">
                          <a:solidFill>
                            <a:srgbClr val="404042"/>
                          </a:solidFill>
                          <a:latin typeface="Helvetica Neue Light" panose="02000403000000020004" pitchFamily="2" charset="0"/>
                          <a:ea typeface="Helvetica Neue Light" panose="02000403000000020004" pitchFamily="2" charset="0"/>
                        </a:rPr>
                        <a:t> etkinliklerinde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ROL AL</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Okumaları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BİRİKTİRME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Başkalarının</a:t>
                      </a:r>
                      <a:r>
                        <a:rPr lang="tr-TR" sz="1600" b="0" i="0" baseline="0" dirty="0">
                          <a:solidFill>
                            <a:srgbClr val="404042"/>
                          </a:solidFill>
                          <a:latin typeface="Helvetica Neue Light" panose="02000403000000020004" pitchFamily="2" charset="0"/>
                          <a:ea typeface="Helvetica Neue Light" panose="02000403000000020004" pitchFamily="2" charset="0"/>
                        </a:rPr>
                        <a:t> sınırlarına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SAYGI DUY</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Zor</a:t>
                      </a:r>
                      <a:r>
                        <a:rPr lang="tr-TR" sz="1600" b="0" i="0" baseline="0" dirty="0">
                          <a:solidFill>
                            <a:srgbClr val="404042"/>
                          </a:solidFill>
                          <a:latin typeface="Helvetica Neue Light" panose="02000403000000020004" pitchFamily="2" charset="0"/>
                          <a:ea typeface="Helvetica Neue Light" panose="02000403000000020004" pitchFamily="2" charset="0"/>
                        </a:rPr>
                        <a:t> ve ş</a:t>
                      </a:r>
                      <a:r>
                        <a:rPr lang="tr-TR" sz="1600" b="0" i="0" dirty="0">
                          <a:solidFill>
                            <a:srgbClr val="404042"/>
                          </a:solidFill>
                          <a:latin typeface="Helvetica Neue Light" panose="02000403000000020004" pitchFamily="2" charset="0"/>
                          <a:ea typeface="Helvetica Neue Light" panose="02000403000000020004" pitchFamily="2" charset="0"/>
                        </a:rPr>
                        <a:t>iddet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UYGULAMA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445956">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600" b="0" i="0" dirty="0">
                          <a:solidFill>
                            <a:srgbClr val="404042"/>
                          </a:solidFill>
                          <a:latin typeface="Helvetica Neue Light" panose="02000403000000020004" pitchFamily="2" charset="0"/>
                          <a:ea typeface="Helvetica Neue Light" panose="02000403000000020004" pitchFamily="2" charset="0"/>
                        </a:rPr>
                        <a:t>Yardıma</a:t>
                      </a:r>
                      <a:r>
                        <a:rPr lang="tr-TR" sz="1600" b="0" i="0" baseline="0" dirty="0">
                          <a:solidFill>
                            <a:srgbClr val="404042"/>
                          </a:solidFill>
                          <a:latin typeface="Helvetica Neue Light" panose="02000403000000020004" pitchFamily="2" charset="0"/>
                          <a:ea typeface="Helvetica Neue Light" panose="02000403000000020004" pitchFamily="2" charset="0"/>
                        </a:rPr>
                        <a:t> ihtiyaç duyduğunda </a:t>
                      </a:r>
                      <a:r>
                        <a:rPr lang="tr-TR" sz="1600" b="0" i="0" baseline="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YARDIM İSTE</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b="0" i="0" dirty="0">
                          <a:solidFill>
                            <a:srgbClr val="404042"/>
                          </a:solidFill>
                          <a:latin typeface="Helvetica Neue Light" panose="02000403000000020004" pitchFamily="2" charset="0"/>
                          <a:ea typeface="Helvetica Neue Light" panose="02000403000000020004" pitchFamily="2" charset="0"/>
                        </a:rPr>
                        <a:t>Çevreye duyarsız </a:t>
                      </a:r>
                      <a:r>
                        <a:rPr lang="tr-TR"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OLMA</a:t>
                      </a:r>
                      <a:endParaRPr lang="en-US" sz="1600" b="0" i="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bl>
          </a:graphicData>
        </a:graphic>
      </p:graphicFrame>
    </p:spTree>
    <p:extLst>
      <p:ext uri="{BB962C8B-B14F-4D97-AF65-F5344CB8AC3E}">
        <p14:creationId xmlns:p14="http://schemas.microsoft.com/office/powerpoint/2010/main" val="202186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Kimlik Kartı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F9DD1606-9736-1516-F07B-4C79285118B1}"/>
              </a:ext>
            </a:extLst>
          </p:cNvPr>
          <p:cNvSpPr txBox="1"/>
          <p:nvPr/>
        </p:nvSpPr>
        <p:spPr>
          <a:xfrm>
            <a:off x="5790893" y="1969338"/>
            <a:ext cx="5458382" cy="3354765"/>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Üniversiteye ilk kaydını yaptıran öğrenciye Üniversite öğrencisi olduğunu belirten kimlik kartı verilir.</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azami öğrenim süreleri içerisinde geçerlidir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Öğrenci kimlik kartları para yüklenerek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içerisindeki yemekhane ve benzeri yerlerde kullanılabilir.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Para transferi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bankalardan veya kredi kartından yapılabilir.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Kimlik kartının kaybedilmesi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halinde, yerel veya ulusal bir gazetede yayımlanmış ilân üzerine yazılı başvuruya dayalı olarak yeniden kimlik kartı verilir.</a:t>
            </a:r>
          </a:p>
        </p:txBody>
      </p:sp>
      <p:pic>
        <p:nvPicPr>
          <p:cNvPr id="5" name="Picture 4">
            <a:extLst>
              <a:ext uri="{FF2B5EF4-FFF2-40B4-BE49-F238E27FC236}">
                <a16:creationId xmlns:a16="http://schemas.microsoft.com/office/drawing/2014/main" id="{F384A51D-A0F0-BA19-643E-369275110E34}"/>
              </a:ext>
            </a:extLst>
          </p:cNvPr>
          <p:cNvPicPr>
            <a:picLocks noChangeAspect="1"/>
          </p:cNvPicPr>
          <p:nvPr/>
        </p:nvPicPr>
        <p:blipFill>
          <a:blip r:embed="rId3"/>
          <a:stretch>
            <a:fillRect/>
          </a:stretch>
        </p:blipFill>
        <p:spPr>
          <a:xfrm>
            <a:off x="1805981" y="1977087"/>
            <a:ext cx="3597291" cy="2276591"/>
          </a:xfrm>
          <a:prstGeom prst="rect">
            <a:avLst/>
          </a:prstGeom>
        </p:spPr>
      </p:pic>
    </p:spTree>
    <p:extLst>
      <p:ext uri="{BB962C8B-B14F-4D97-AF65-F5344CB8AC3E}">
        <p14:creationId xmlns:p14="http://schemas.microsoft.com/office/powerpoint/2010/main" val="3779730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Akademik Takvim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extBox 1">
            <a:extLst>
              <a:ext uri="{FF2B5EF4-FFF2-40B4-BE49-F238E27FC236}">
                <a16:creationId xmlns:a16="http://schemas.microsoft.com/office/drawing/2014/main" id="{679A3690-55C9-46BE-007F-57C589E2002E}"/>
              </a:ext>
            </a:extLst>
          </p:cNvPr>
          <p:cNvSpPr txBox="1"/>
          <p:nvPr/>
        </p:nvSpPr>
        <p:spPr>
          <a:xfrm>
            <a:off x="1542933" y="5253321"/>
            <a:ext cx="9793336" cy="1231106"/>
          </a:xfrm>
          <a:prstGeom prst="rect">
            <a:avLst/>
          </a:prstGeom>
          <a:noFill/>
        </p:spPr>
        <p:txBody>
          <a:bodyPr wrap="square" rtlCol="0">
            <a:spAutoFit/>
          </a:bodyPr>
          <a:lstStyle/>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Akademik takvim,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her yıl güncellenen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akademik ve idari işlemler için belirlenmiş tarihleri içerir.</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nın web sayfası üzerinden akademik takvimine erişebilir, sizler için önemli olan tarihlerin takibini yapabilirsiniz.</a:t>
            </a:r>
          </a:p>
          <a:p>
            <a:pPr marL="349250" lvl="1">
              <a:spcAft>
                <a:spcPts val="600"/>
              </a:spcAft>
            </a:pPr>
            <a:r>
              <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hlinkClick r:id="rId3"/>
              </a:rPr>
              <a:t>https://birimler.atauni.edu.tr/ogrenci-isleri-daire-baskanligi/</a:t>
            </a:r>
            <a:endParaRPr lang="tr-TR" sz="160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911C9D8A-FAA5-2E43-E641-21709B2E2CDE}"/>
              </a:ext>
            </a:extLst>
          </p:cNvPr>
          <p:cNvGraphicFramePr>
            <a:graphicFrameLocks noGrp="1"/>
          </p:cNvGraphicFramePr>
          <p:nvPr>
            <p:extLst>
              <p:ext uri="{D42A27DB-BD31-4B8C-83A1-F6EECF244321}">
                <p14:modId xmlns:p14="http://schemas.microsoft.com/office/powerpoint/2010/main" val="3357374297"/>
              </p:ext>
            </p:extLst>
          </p:nvPr>
        </p:nvGraphicFramePr>
        <p:xfrm>
          <a:off x="1542933" y="1621499"/>
          <a:ext cx="7181995" cy="3267253"/>
        </p:xfrm>
        <a:graphic>
          <a:graphicData uri="http://schemas.openxmlformats.org/drawingml/2006/table">
            <a:tbl>
              <a:tblPr firstRow="1" firstCol="1" bandRow="1">
                <a:tableStyleId>{F5AB1C69-6EDB-4FF4-983F-18BD219EF322}</a:tableStyleId>
              </a:tblPr>
              <a:tblGrid>
                <a:gridCol w="2041701">
                  <a:extLst>
                    <a:ext uri="{9D8B030D-6E8A-4147-A177-3AD203B41FA5}">
                      <a16:colId xmlns:a16="http://schemas.microsoft.com/office/drawing/2014/main" val="3375294645"/>
                    </a:ext>
                  </a:extLst>
                </a:gridCol>
                <a:gridCol w="1357038">
                  <a:extLst>
                    <a:ext uri="{9D8B030D-6E8A-4147-A177-3AD203B41FA5}">
                      <a16:colId xmlns:a16="http://schemas.microsoft.com/office/drawing/2014/main" val="3434444235"/>
                    </a:ext>
                  </a:extLst>
                </a:gridCol>
                <a:gridCol w="1308371">
                  <a:extLst>
                    <a:ext uri="{9D8B030D-6E8A-4147-A177-3AD203B41FA5}">
                      <a16:colId xmlns:a16="http://schemas.microsoft.com/office/drawing/2014/main" val="3208555617"/>
                    </a:ext>
                  </a:extLst>
                </a:gridCol>
                <a:gridCol w="1227507">
                  <a:extLst>
                    <a:ext uri="{9D8B030D-6E8A-4147-A177-3AD203B41FA5}">
                      <a16:colId xmlns:a16="http://schemas.microsoft.com/office/drawing/2014/main" val="3979452785"/>
                    </a:ext>
                  </a:extLst>
                </a:gridCol>
                <a:gridCol w="1247378">
                  <a:extLst>
                    <a:ext uri="{9D8B030D-6E8A-4147-A177-3AD203B41FA5}">
                      <a16:colId xmlns:a16="http://schemas.microsoft.com/office/drawing/2014/main" val="2881803600"/>
                    </a:ext>
                  </a:extLst>
                </a:gridCol>
              </a:tblGrid>
              <a:tr h="396769">
                <a:tc rowSpan="2">
                  <a:txBody>
                    <a:bodyPr/>
                    <a:lstStyle/>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2022-2023 YILI</a:t>
                      </a:r>
                    </a:p>
                    <a:p>
                      <a:pPr marL="4445" marR="0" indent="0" algn="ctr" defTabSz="914377" rtl="0" eaLnBrk="1" latinLnBrk="0" hangingPunct="1">
                        <a:lnSpc>
                          <a:spcPct val="107000"/>
                        </a:lnSpc>
                        <a:spcBef>
                          <a:spcPts val="0"/>
                        </a:spcBef>
                        <a:spcAft>
                          <a:spcPts val="0"/>
                        </a:spcAft>
                        <a:tabLst/>
                      </a:pPr>
                      <a:r>
                        <a:rPr lang="tr-TR"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AKADEMİK TAKVİMİ</a:t>
                      </a:r>
                      <a:endParaRPr lang="en-US" sz="1100" b="0" i="0" kern="1200" dirty="0">
                        <a:solidFill>
                          <a:schemeClr val="lt1"/>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0" marR="0"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gridSpan="2">
                  <a:txBody>
                    <a:bodyPr/>
                    <a:lstStyle/>
                    <a:p>
                      <a:pPr marL="444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GÜZ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tc gridSpan="2">
                  <a:txBody>
                    <a:bodyPr/>
                    <a:lstStyle/>
                    <a:p>
                      <a:pPr marL="1905" marR="0" indent="0" algn="ctr">
                        <a:lnSpc>
                          <a:spcPct val="107000"/>
                        </a:lnSpc>
                        <a:spcBef>
                          <a:spcPts val="0"/>
                        </a:spcBef>
                        <a:spcAft>
                          <a:spcPts val="0"/>
                        </a:spcAft>
                      </a:pPr>
                      <a:r>
                        <a:rPr lang="tr-TR" sz="1100" b="0" i="0" dirty="0">
                          <a:effectLst/>
                          <a:latin typeface="Helvetica Neue Medium" panose="02000503000000020004" pitchFamily="2" charset="0"/>
                          <a:ea typeface="Helvetica Neue Medium" panose="02000503000000020004" pitchFamily="2" charset="0"/>
                          <a:cs typeface="Helvetica Neue Medium" panose="02000503000000020004" pitchFamily="2" charset="0"/>
                        </a:rPr>
                        <a:t>BAHAR YARIYILI </a:t>
                      </a:r>
                      <a:endParaRPr lang="en-US" sz="1100" b="0" i="0" dirty="0">
                        <a:solidFill>
                          <a:srgbClr val="0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L="67945" marR="73025" marT="889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17F7D"/>
                    </a:solidFill>
                  </a:tcPr>
                </a:tc>
                <a:tc hMerge="1">
                  <a:txBody>
                    <a:bodyPr/>
                    <a:lstStyle/>
                    <a:p>
                      <a:endParaRPr lang="en-US"/>
                    </a:p>
                  </a:txBody>
                  <a:tcPr/>
                </a:tc>
                <a:extLst>
                  <a:ext uri="{0D108BD9-81ED-4DB2-BD59-A6C34878D82A}">
                    <a16:rowId xmlns:a16="http://schemas.microsoft.com/office/drawing/2014/main" val="84642232"/>
                  </a:ext>
                </a:extLst>
              </a:tr>
              <a:tr h="342134">
                <a:tc vMerge="1">
                  <a:txBody>
                    <a:bodyPr/>
                    <a:lstStyle/>
                    <a:p>
                      <a:endParaRPr lang="en-US"/>
                    </a:p>
                  </a:txBody>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317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4445"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Başlangıç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tc>
                  <a:txBody>
                    <a:bodyPr/>
                    <a:lstStyle/>
                    <a:p>
                      <a:pPr marL="6350" marR="0" indent="0" algn="ctr">
                        <a:lnSpc>
                          <a:spcPct val="107000"/>
                        </a:lnSpc>
                        <a:spcBef>
                          <a:spcPts val="0"/>
                        </a:spcBef>
                        <a:spcAft>
                          <a:spcPts val="0"/>
                        </a:spcAft>
                      </a:pPr>
                      <a:r>
                        <a:rPr lang="tr-TR"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Bitiş </a:t>
                      </a:r>
                      <a:endParaRPr lang="en-US" sz="1100" b="0"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67945" marR="73025" marT="889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10099278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Kayıtları (Öğrenci)</a:t>
                      </a:r>
                      <a:r>
                        <a:rPr lang="tr-TR" sz="1100" b="0" i="0" kern="100" baseline="300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25.09.2023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29.09.2023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12.02.2024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16.02.2024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390277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Onayı (Danışman)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26.09.2023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238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13.02.2024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921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20.02.2024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8562027"/>
                  </a:ext>
                </a:extLst>
              </a:tr>
              <a:tr h="425758">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Ders Değiştirme (Ekle &amp; Bırak) Haftası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19974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Mazeretli Ders Kaydı Onayı</a:t>
                      </a:r>
                      <a:r>
                        <a:rPr lang="tr-TR" sz="1100" b="0" i="0" kern="100" baseline="30000" dirty="0">
                          <a:solidFill>
                            <a:srgbClr val="FF0000"/>
                          </a:solidFill>
                          <a:effectLst/>
                          <a:latin typeface="Helvetica Neue Light" panose="02000403000000020004" pitchFamily="2" charset="0"/>
                          <a:ea typeface="Helvetica Neue Light" panose="02000403000000020004" pitchFamily="2" charset="0"/>
                          <a:cs typeface="Helvetica Neue" panose="02000503000000020004" pitchFamily="2" charset="0"/>
                        </a:rPr>
                        <a:t>1</a:t>
                      </a: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09.10.2023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15.10.2023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26.02.2024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03.03.2024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3007315"/>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Eğitim-Öğretim (Ders)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940"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02.10.2023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07.01.2024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19.02.2024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02.06.2024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3593698"/>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Yarıyıl Sonu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21.01.2024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03.06.2024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14.06.2024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186552"/>
                  </a:ext>
                </a:extLst>
              </a:tr>
              <a:tr h="350432">
                <a:tc>
                  <a:txBody>
                    <a:bodyPr/>
                    <a:lstStyle/>
                    <a:p>
                      <a:pPr marL="0" marR="0" indent="0" algn="l">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Bütünleme Sınavları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2730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22.01.2024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2857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28.01.2024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8735" indent="0" algn="ctr">
                        <a:lnSpc>
                          <a:spcPct val="107000"/>
                        </a:lnSpc>
                        <a:spcBef>
                          <a:spcPts val="0"/>
                        </a:spcBef>
                        <a:spcAft>
                          <a:spcPts val="0"/>
                        </a:spcAft>
                      </a:pPr>
                      <a:r>
                        <a:rPr lang="tr-TR"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24.06.2024 </a:t>
                      </a:r>
                      <a:endParaRPr lang="en-US" sz="1100" b="0" i="0" kern="10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35560" indent="0" algn="ctr">
                        <a:lnSpc>
                          <a:spcPct val="107000"/>
                        </a:lnSpc>
                        <a:spcBef>
                          <a:spcPts val="0"/>
                        </a:spcBef>
                        <a:spcAft>
                          <a:spcPts val="0"/>
                        </a:spcAft>
                      </a:pPr>
                      <a:r>
                        <a:rPr lang="tr-TR"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30.06.2024 </a:t>
                      </a:r>
                      <a:endParaRPr lang="en-US" sz="1100" b="0" i="0" kern="10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endParaRPr>
                    </a:p>
                  </a:txBody>
                  <a:tcPr marL="67945" marR="4000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2384763"/>
                  </a:ext>
                </a:extLst>
              </a:tr>
            </a:tbl>
          </a:graphicData>
        </a:graphic>
      </p:graphicFrame>
      <p:pic>
        <p:nvPicPr>
          <p:cNvPr id="4" name="Picture 3">
            <a:extLst>
              <a:ext uri="{FF2B5EF4-FFF2-40B4-BE49-F238E27FC236}">
                <a16:creationId xmlns:a16="http://schemas.microsoft.com/office/drawing/2014/main" id="{3D006B25-D181-B561-2D72-ABFEB28475AB}"/>
              </a:ext>
            </a:extLst>
          </p:cNvPr>
          <p:cNvPicPr>
            <a:picLocks noChangeAspect="1"/>
          </p:cNvPicPr>
          <p:nvPr/>
        </p:nvPicPr>
        <p:blipFill>
          <a:blip r:embed="rId4"/>
          <a:stretch>
            <a:fillRect/>
          </a:stretch>
        </p:blipFill>
        <p:spPr>
          <a:xfrm>
            <a:off x="9000517" y="1502500"/>
            <a:ext cx="2768323" cy="3386252"/>
          </a:xfrm>
          <a:prstGeom prst="rect">
            <a:avLst/>
          </a:prstGeom>
        </p:spPr>
      </p:pic>
    </p:spTree>
    <p:extLst>
      <p:ext uri="{BB962C8B-B14F-4D97-AF65-F5344CB8AC3E}">
        <p14:creationId xmlns:p14="http://schemas.microsoft.com/office/powerpoint/2010/main" val="2024490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Yeni Müfredat</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TextBox 6">
            <a:extLst>
              <a:ext uri="{FF2B5EF4-FFF2-40B4-BE49-F238E27FC236}">
                <a16:creationId xmlns:a16="http://schemas.microsoft.com/office/drawing/2014/main" id="{C0C72659-C261-C143-B2CD-EA609F227DE2}"/>
              </a:ext>
            </a:extLst>
          </p:cNvPr>
          <p:cNvSpPr txBox="1"/>
          <p:nvPr/>
        </p:nvSpPr>
        <p:spPr>
          <a:xfrm>
            <a:off x="1755139" y="1690516"/>
            <a:ext cx="8857444" cy="4739759"/>
          </a:xfrm>
          <a:prstGeom prst="rect">
            <a:avLst/>
          </a:prstGeom>
          <a:noFill/>
        </p:spPr>
        <p:txBody>
          <a:bodyPr wrap="square" rtlCol="0">
            <a:spAutoFit/>
          </a:bodyPr>
          <a:lstStyle/>
          <a:p>
            <a:pPr marL="296862"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Katkı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entegre edildi.</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Kurumsal yetkinlikler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eklendi.</a:t>
            </a: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Dijitalleşme: </a:t>
            </a:r>
            <a:r>
              <a:rPr lang="tr-TR" sz="1600" dirty="0">
                <a:solidFill>
                  <a:srgbClr val="404042"/>
                </a:solidFill>
                <a:latin typeface="Helvetica Neue Light" panose="02000403000000020004" pitchFamily="2" charset="0"/>
                <a:ea typeface="Helvetica Neue Light" panose="02000403000000020004" pitchFamily="2" charset="0"/>
              </a:rPr>
              <a:t>Alanıyla ilişkili dijital teknolojileri ve ortamları dijital güvenlik ve etik kurallar çerçevesinde kullanma ve geliştirme becerisi kazanır.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Disiplinlerarası</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olma: </a:t>
            </a:r>
            <a:r>
              <a:rPr lang="tr-TR" sz="1600" dirty="0">
                <a:solidFill>
                  <a:srgbClr val="404042"/>
                </a:solidFill>
                <a:latin typeface="Helvetica Neue Light" panose="02000403000000020004" pitchFamily="2" charset="0"/>
                <a:ea typeface="Helvetica Neue Light" panose="02000403000000020004" pitchFamily="2" charset="0"/>
              </a:rPr>
              <a:t>Alanının diğer alanlarla ilişkisini kurar ve </a:t>
            </a:r>
            <a:r>
              <a:rPr lang="tr-TR" sz="1600" dirty="0" err="1">
                <a:solidFill>
                  <a:srgbClr val="404042"/>
                </a:solidFill>
                <a:latin typeface="Helvetica Neue Light" panose="02000403000000020004" pitchFamily="2" charset="0"/>
                <a:ea typeface="Helvetica Neue Light" panose="02000403000000020004" pitchFamily="2" charset="0"/>
              </a:rPr>
              <a:t>disiplinlerarası</a:t>
            </a:r>
            <a:r>
              <a:rPr lang="tr-TR" sz="1600" dirty="0">
                <a:solidFill>
                  <a:srgbClr val="404042"/>
                </a:solidFill>
                <a:latin typeface="Helvetica Neue Light" panose="02000403000000020004" pitchFamily="2" charset="0"/>
                <a:ea typeface="Helvetica Neue Light" panose="02000403000000020004" pitchFamily="2" charset="0"/>
              </a:rPr>
              <a:t> çalışabilme becerisi kazanır.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Topluma katkı: </a:t>
            </a:r>
            <a:r>
              <a:rPr lang="tr-TR" sz="1600" dirty="0">
                <a:solidFill>
                  <a:srgbClr val="404042"/>
                </a:solidFill>
                <a:latin typeface="Helvetica Neue Light" panose="02000403000000020004" pitchFamily="2" charset="0"/>
                <a:ea typeface="Helvetica Neue Light" panose="02000403000000020004" pitchFamily="2" charset="0"/>
              </a:rPr>
              <a:t>Toplumsal sorunlara yönelik çözümler üretir ve paylaşır.</a:t>
            </a:r>
          </a:p>
          <a:p>
            <a:pPr lvl="1"/>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Girişimcilik: </a:t>
            </a:r>
            <a:r>
              <a:rPr lang="tr-TR" sz="1600" dirty="0">
                <a:solidFill>
                  <a:srgbClr val="404042"/>
                </a:solidFill>
                <a:latin typeface="Helvetica Neue Light" panose="02000403000000020004" pitchFamily="2" charset="0"/>
                <a:ea typeface="Helvetica Neue Light" panose="02000403000000020004" pitchFamily="2" charset="0"/>
              </a:rPr>
              <a:t>Toplumsal ihtiyaçlara yönelik girişimci fikirler (araştırma, sosyal, üretim vb.) geliştirir ve uygular.</a:t>
            </a:r>
          </a:p>
          <a:p>
            <a:pPr lvl="1"/>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Uluslararasılaşma</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1600" dirty="0">
                <a:solidFill>
                  <a:srgbClr val="404042"/>
                </a:solidFill>
                <a:latin typeface="Helvetica Neue Light" panose="02000403000000020004" pitchFamily="2" charset="0"/>
                <a:ea typeface="Helvetica Neue Light" panose="02000403000000020004" pitchFamily="2" charset="0"/>
              </a:rPr>
              <a:t>Uluslararası ölçekte alanıyla ilişkili çalışmaları takip ederek katkı sağlama ve işbirliği yapma amacıyla bir yabancı dili kullanma yeterliği kazanır.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31788">
              <a:spcBef>
                <a:spcPts val="600"/>
              </a:spcBef>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seçmeli dersler</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 oluşturuldu.</a:t>
            </a:r>
          </a:p>
          <a:p>
            <a:pPr marL="342900" indent="-331788">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Seçmeli dersler </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 oranında arttırıldı.</a:t>
            </a:r>
          </a:p>
          <a:p>
            <a:pPr marL="342900" indent="-331788">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krediler azaltıldı</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80 ± 10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4 yıllık 160 ± 20</a:t>
            </a:r>
          </a:p>
          <a:p>
            <a:pPr marL="468312" lvl="1"/>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Lisans 5 yıllık 225 ± 25</a:t>
            </a:r>
          </a:p>
        </p:txBody>
      </p:sp>
    </p:spTree>
    <p:extLst>
      <p:ext uri="{BB962C8B-B14F-4D97-AF65-F5344CB8AC3E}">
        <p14:creationId xmlns:p14="http://schemas.microsoft.com/office/powerpoint/2010/main" val="1411197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Dersler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9" name="Resim 8"/>
          <p:cNvPicPr>
            <a:picLocks noChangeAspect="1"/>
          </p:cNvPicPr>
          <p:nvPr/>
        </p:nvPicPr>
        <p:blipFill>
          <a:blip r:embed="rId3"/>
          <a:stretch>
            <a:fillRect/>
          </a:stretch>
        </p:blipFill>
        <p:spPr>
          <a:xfrm>
            <a:off x="1132503" y="1778000"/>
            <a:ext cx="9886950" cy="4114800"/>
          </a:xfrm>
          <a:prstGeom prst="rect">
            <a:avLst/>
          </a:prstGeom>
        </p:spPr>
      </p:pic>
    </p:spTree>
    <p:extLst>
      <p:ext uri="{BB962C8B-B14F-4D97-AF65-F5344CB8AC3E}">
        <p14:creationId xmlns:p14="http://schemas.microsoft.com/office/powerpoint/2010/main" val="352656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Temel Kavramlar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2939266"/>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Avrupa Kredi Transfer Sistemi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AKTS kredisi, bir akademik yılı herhangi bir yükseköğretim kurumunda tam zamanlı olarak tamamlamak için gereken toplam çalışma zamanına göre ilgili dersin ne kadar çalışma gerektirdiğini belirten değerdir.</a:t>
            </a:r>
          </a:p>
          <a:p>
            <a:pPr>
              <a:spcBef>
                <a:spcPts val="600"/>
              </a:spcBef>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Ağırlıklı Genel Not Ortalamasını</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 öğrencinin fakülte/konservatuvar/yüksekokul/meslek yüksekokulunda öğrenimine başladığı andan itibaren, tamamlamış olduğu yarıyıl/yıl da dâhil olmak üzere, o güne kadar kayıt yaptırdığı her dersin AKTS değeri ile o dersin başarı notunun ağırlık katsayısıyla çarpılarak tamamının toplanmasından elde edilen sayının, toplam AKTS miktarına bölünmesi ile hesaplanır.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Bölme sonucu, virgülden sonra iki hane olacak şekilde yuvarlatılır.</a:t>
            </a:r>
          </a:p>
        </p:txBody>
      </p:sp>
    </p:spTree>
    <p:extLst>
      <p:ext uri="{BB962C8B-B14F-4D97-AF65-F5344CB8AC3E}">
        <p14:creationId xmlns:p14="http://schemas.microsoft.com/office/powerpoint/2010/main" val="301484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OBS, DBS ve Ders Bilgi Paketi Tanıtımı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08E1C8C6-23E7-EA3D-BAB8-CE564A66EC7F}"/>
              </a:ext>
            </a:extLst>
          </p:cNvPr>
          <p:cNvSpPr txBox="1"/>
          <p:nvPr/>
        </p:nvSpPr>
        <p:spPr>
          <a:xfrm>
            <a:off x="1784368" y="1834240"/>
            <a:ext cx="3424977" cy="1439240"/>
          </a:xfrm>
          <a:prstGeom prst="rect">
            <a:avLst/>
          </a:prstGeom>
          <a:noFill/>
        </p:spPr>
        <p:txBody>
          <a:bodyPr wrap="none" rtlCol="0">
            <a:spAutoFit/>
          </a:bodyPr>
          <a:lstStyle/>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Öğrenci Bilgi Sistemi (OBS)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Ders Bilgi Sistemi (DBS)</a:t>
            </a:r>
            <a:endPar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indent="-342900">
              <a:lnSpc>
                <a:spcPct val="150000"/>
              </a:lnSpc>
              <a:spcAft>
                <a:spcPts val="600"/>
              </a:spcAft>
              <a:buFont typeface="Wingdings" pitchFamily="2" charset="2"/>
              <a:buChar char="§"/>
            </a:pPr>
            <a:r>
              <a:rPr lang="tr-TR"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5"/>
              </a:rPr>
              <a:t>Ders Bilgi Paketi</a:t>
            </a:r>
            <a:endParaRPr lang="en-US"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6" name="Picture 5">
            <a:extLst>
              <a:ext uri="{FF2B5EF4-FFF2-40B4-BE49-F238E27FC236}">
                <a16:creationId xmlns:a16="http://schemas.microsoft.com/office/drawing/2014/main" id="{D0052E2E-EBEF-EC4D-ADAD-879E3C3FFD57}"/>
              </a:ext>
            </a:extLst>
          </p:cNvPr>
          <p:cNvPicPr>
            <a:picLocks noChangeAspect="1"/>
          </p:cNvPicPr>
          <p:nvPr/>
        </p:nvPicPr>
        <p:blipFill>
          <a:blip r:embed="rId6"/>
          <a:stretch>
            <a:fillRect/>
          </a:stretch>
        </p:blipFill>
        <p:spPr>
          <a:xfrm>
            <a:off x="8219127" y="1764107"/>
            <a:ext cx="3041693" cy="4662815"/>
          </a:xfrm>
          <a:prstGeom prst="rect">
            <a:avLst/>
          </a:prstGeom>
        </p:spPr>
      </p:pic>
    </p:spTree>
    <p:extLst>
      <p:ext uri="{BB962C8B-B14F-4D97-AF65-F5344CB8AC3E}">
        <p14:creationId xmlns:p14="http://schemas.microsoft.com/office/powerpoint/2010/main" val="962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E7E9E9E-41C3-1D03-DAF5-0EE069AE6FD6}"/>
              </a:ext>
            </a:extLst>
          </p:cNvPr>
          <p:cNvSpPr>
            <a:spLocks noChangeAspect="1"/>
          </p:cNvSpPr>
          <p:nvPr/>
        </p:nvSpPr>
        <p:spPr>
          <a:xfrm rot="10800000">
            <a:off x="8332525" y="3751668"/>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4F945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Freeform 4">
            <a:extLst>
              <a:ext uri="{FF2B5EF4-FFF2-40B4-BE49-F238E27FC236}">
                <a16:creationId xmlns:a16="http://schemas.microsoft.com/office/drawing/2014/main" id="{1451101D-7339-6490-EEE6-8C0BA2EF4B59}"/>
              </a:ext>
            </a:extLst>
          </p:cNvPr>
          <p:cNvSpPr>
            <a:spLocks noChangeAspect="1"/>
          </p:cNvSpPr>
          <p:nvPr/>
        </p:nvSpPr>
        <p:spPr>
          <a:xfrm rot="10800000">
            <a:off x="6780580" y="3782080"/>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F66C1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5">
            <a:extLst>
              <a:ext uri="{FF2B5EF4-FFF2-40B4-BE49-F238E27FC236}">
                <a16:creationId xmlns:a16="http://schemas.microsoft.com/office/drawing/2014/main" id="{95CF9450-3165-A0B3-4192-FD5012158777}"/>
              </a:ext>
            </a:extLst>
          </p:cNvPr>
          <p:cNvSpPr>
            <a:spLocks noChangeAspect="1"/>
          </p:cNvSpPr>
          <p:nvPr/>
        </p:nvSpPr>
        <p:spPr>
          <a:xfrm rot="10800000">
            <a:off x="7626197" y="241816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117F7D"/>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a:extLst>
              <a:ext uri="{FF2B5EF4-FFF2-40B4-BE49-F238E27FC236}">
                <a16:creationId xmlns:a16="http://schemas.microsoft.com/office/drawing/2014/main" id="{FBAE73E3-8C48-F988-4ED0-11FB6BC78036}"/>
              </a:ext>
            </a:extLst>
          </p:cNvPr>
          <p:cNvSpPr>
            <a:spLocks noChangeAspect="1"/>
          </p:cNvSpPr>
          <p:nvPr/>
        </p:nvSpPr>
        <p:spPr>
          <a:xfrm rot="10800000">
            <a:off x="6776643" y="4952621"/>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a:extLst>
              <a:ext uri="{FF2B5EF4-FFF2-40B4-BE49-F238E27FC236}">
                <a16:creationId xmlns:a16="http://schemas.microsoft.com/office/drawing/2014/main" id="{BDDF5B0A-1EB7-0C2E-7E65-746267A1694A}"/>
              </a:ext>
            </a:extLst>
          </p:cNvPr>
          <p:cNvSpPr>
            <a:spLocks noChangeAspect="1"/>
          </p:cNvSpPr>
          <p:nvPr/>
        </p:nvSpPr>
        <p:spPr>
          <a:xfrm rot="10800000">
            <a:off x="5860169" y="2126264"/>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eeform 8">
            <a:extLst>
              <a:ext uri="{FF2B5EF4-FFF2-40B4-BE49-F238E27FC236}">
                <a16:creationId xmlns:a16="http://schemas.microsoft.com/office/drawing/2014/main" id="{47CD79A9-A2BD-C5C8-4785-F8D7617164B2}"/>
              </a:ext>
            </a:extLst>
          </p:cNvPr>
          <p:cNvSpPr>
            <a:spLocks noChangeAspect="1"/>
          </p:cNvSpPr>
          <p:nvPr/>
        </p:nvSpPr>
        <p:spPr>
          <a:xfrm rot="10800000">
            <a:off x="8327705" y="212495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456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Freeform 9">
            <a:extLst>
              <a:ext uri="{FF2B5EF4-FFF2-40B4-BE49-F238E27FC236}">
                <a16:creationId xmlns:a16="http://schemas.microsoft.com/office/drawing/2014/main" id="{F00BAE57-4463-057C-770F-998C8EFFD7A8}"/>
              </a:ext>
            </a:extLst>
          </p:cNvPr>
          <p:cNvSpPr>
            <a:spLocks noChangeAspect="1"/>
          </p:cNvSpPr>
          <p:nvPr/>
        </p:nvSpPr>
        <p:spPr>
          <a:xfrm rot="10800000">
            <a:off x="7629755" y="3585117"/>
            <a:ext cx="1208086" cy="1232880"/>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B3FD7A09-EEA8-C6EA-591D-926BFB036480}"/>
              </a:ext>
            </a:extLst>
          </p:cNvPr>
          <p:cNvSpPr txBox="1"/>
          <p:nvPr/>
        </p:nvSpPr>
        <p:spPr>
          <a:xfrm>
            <a:off x="1734695" y="3699290"/>
            <a:ext cx="2926080" cy="40034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a:t>
            </a:r>
          </a:p>
        </p:txBody>
      </p:sp>
      <p:sp>
        <p:nvSpPr>
          <p:cNvPr id="19" name="TextBox 18">
            <a:extLst>
              <a:ext uri="{FF2B5EF4-FFF2-40B4-BE49-F238E27FC236}">
                <a16:creationId xmlns:a16="http://schemas.microsoft.com/office/drawing/2014/main" id="{0205BEA1-3DFF-C52F-C4E1-743C1C1F1048}"/>
              </a:ext>
            </a:extLst>
          </p:cNvPr>
          <p:cNvSpPr txBox="1"/>
          <p:nvPr/>
        </p:nvSpPr>
        <p:spPr>
          <a:xfrm>
            <a:off x="1704565" y="4952621"/>
            <a:ext cx="2234469" cy="707886"/>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a:t>
            </a:r>
          </a:p>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a:t>
            </a:r>
          </a:p>
        </p:txBody>
      </p:sp>
      <p:sp>
        <p:nvSpPr>
          <p:cNvPr id="24" name="TextBox 23">
            <a:extLst>
              <a:ext uri="{FF2B5EF4-FFF2-40B4-BE49-F238E27FC236}">
                <a16:creationId xmlns:a16="http://schemas.microsoft.com/office/drawing/2014/main" id="{24BC5A22-E8F9-B388-555C-E5773FD34432}"/>
              </a:ext>
            </a:extLst>
          </p:cNvPr>
          <p:cNvSpPr txBox="1"/>
          <p:nvPr/>
        </p:nvSpPr>
        <p:spPr>
          <a:xfrm>
            <a:off x="1721657" y="2399528"/>
            <a:ext cx="3723578" cy="400110"/>
          </a:xfrm>
          <a:prstGeom prst="rect">
            <a:avLst/>
          </a:prstGeom>
          <a:noFill/>
        </p:spPr>
        <p:txBody>
          <a:bodyPr wrap="square" lIns="0" rIns="0" rtlCol="0" anchor="b">
            <a:spAutoFit/>
          </a:bodyPr>
          <a:lstStyle/>
          <a:p>
            <a:r>
              <a:rPr lang="en-US" sz="20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26" name="TextBox 25">
            <a:extLst>
              <a:ext uri="{FF2B5EF4-FFF2-40B4-BE49-F238E27FC236}">
                <a16:creationId xmlns:a16="http://schemas.microsoft.com/office/drawing/2014/main" id="{8A2355AF-83DC-BF8B-1167-33119307F63F}"/>
              </a:ext>
            </a:extLst>
          </p:cNvPr>
          <p:cNvSpPr txBox="1"/>
          <p:nvPr/>
        </p:nvSpPr>
        <p:spPr>
          <a:xfrm>
            <a:off x="6686088" y="3063267"/>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30" name="TextBox 29">
            <a:extLst>
              <a:ext uri="{FF2B5EF4-FFF2-40B4-BE49-F238E27FC236}">
                <a16:creationId xmlns:a16="http://schemas.microsoft.com/office/drawing/2014/main" id="{E17138D7-652F-EF61-127F-6244FCB8110C}"/>
              </a:ext>
            </a:extLst>
          </p:cNvPr>
          <p:cNvSpPr txBox="1"/>
          <p:nvPr/>
        </p:nvSpPr>
        <p:spPr>
          <a:xfrm>
            <a:off x="9666028" y="306955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2</a:t>
            </a:r>
          </a:p>
        </p:txBody>
      </p:sp>
      <p:sp>
        <p:nvSpPr>
          <p:cNvPr id="33" name="TextBox 32">
            <a:extLst>
              <a:ext uri="{FF2B5EF4-FFF2-40B4-BE49-F238E27FC236}">
                <a16:creationId xmlns:a16="http://schemas.microsoft.com/office/drawing/2014/main" id="{37C4C3E8-FF6D-819F-C186-21B21AB5A4C5}"/>
              </a:ext>
            </a:extLst>
          </p:cNvPr>
          <p:cNvSpPr txBox="1"/>
          <p:nvPr/>
        </p:nvSpPr>
        <p:spPr>
          <a:xfrm>
            <a:off x="8151232" y="5559734"/>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3</a:t>
            </a:r>
          </a:p>
        </p:txBody>
      </p:sp>
      <p:sp>
        <p:nvSpPr>
          <p:cNvPr id="34" name="TextBox 33">
            <a:extLst>
              <a:ext uri="{FF2B5EF4-FFF2-40B4-BE49-F238E27FC236}">
                <a16:creationId xmlns:a16="http://schemas.microsoft.com/office/drawing/2014/main" id="{38930C90-620D-4853-8FC7-DB566BB4EE22}"/>
              </a:ext>
            </a:extLst>
          </p:cNvPr>
          <p:cNvSpPr txBox="1"/>
          <p:nvPr/>
        </p:nvSpPr>
        <p:spPr>
          <a:xfrm>
            <a:off x="8136271" y="286766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4</a:t>
            </a:r>
          </a:p>
        </p:txBody>
      </p:sp>
      <p:sp>
        <p:nvSpPr>
          <p:cNvPr id="35" name="TextBox 34">
            <a:extLst>
              <a:ext uri="{FF2B5EF4-FFF2-40B4-BE49-F238E27FC236}">
                <a16:creationId xmlns:a16="http://schemas.microsoft.com/office/drawing/2014/main" id="{57957BF1-57D9-1894-54C9-236637A49800}"/>
              </a:ext>
            </a:extLst>
          </p:cNvPr>
          <p:cNvSpPr txBox="1"/>
          <p:nvPr/>
        </p:nvSpPr>
        <p:spPr>
          <a:xfrm>
            <a:off x="7245887"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5</a:t>
            </a:r>
          </a:p>
        </p:txBody>
      </p:sp>
      <p:sp>
        <p:nvSpPr>
          <p:cNvPr id="36" name="TextBox 35">
            <a:extLst>
              <a:ext uri="{FF2B5EF4-FFF2-40B4-BE49-F238E27FC236}">
                <a16:creationId xmlns:a16="http://schemas.microsoft.com/office/drawing/2014/main" id="{F668C401-4423-24F9-CCF2-7D1E48CE1FD2}"/>
              </a:ext>
            </a:extLst>
          </p:cNvPr>
          <p:cNvSpPr txBox="1"/>
          <p:nvPr/>
        </p:nvSpPr>
        <p:spPr>
          <a:xfrm>
            <a:off x="9034520" y="4388495"/>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6</a:t>
            </a:r>
          </a:p>
        </p:txBody>
      </p:sp>
      <p:sp>
        <p:nvSpPr>
          <p:cNvPr id="37" name="TextBox 36">
            <a:extLst>
              <a:ext uri="{FF2B5EF4-FFF2-40B4-BE49-F238E27FC236}">
                <a16:creationId xmlns:a16="http://schemas.microsoft.com/office/drawing/2014/main" id="{4A7AD075-3706-D843-9D98-4BE117EA9252}"/>
              </a:ext>
            </a:extLst>
          </p:cNvPr>
          <p:cNvSpPr txBox="1"/>
          <p:nvPr/>
        </p:nvSpPr>
        <p:spPr>
          <a:xfrm>
            <a:off x="8156834" y="3888823"/>
            <a:ext cx="176473" cy="400110"/>
          </a:xfrm>
          <a:prstGeom prst="rect">
            <a:avLst/>
          </a:prstGeom>
          <a:noFill/>
          <a:effectLst>
            <a:outerShdw blurRad="50800" dist="38100" dir="2700000" algn="tl" rotWithShape="0">
              <a:prstClr val="black">
                <a:alpha val="40000"/>
              </a:prstClr>
            </a:outerShdw>
          </a:effectLst>
        </p:spPr>
        <p:txBody>
          <a:bodyPr wrap="square" lIns="0" rIns="0" rtlCol="0" anchor="b">
            <a:spAutoFit/>
          </a:bodyPr>
          <a:lstStyle/>
          <a:p>
            <a:pPr algn="ctr"/>
            <a:r>
              <a:rPr lang="en-US" sz="2000" noProof="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a:t>
            </a:r>
          </a:p>
        </p:txBody>
      </p:sp>
      <p:sp>
        <p:nvSpPr>
          <p:cNvPr id="47" name="TextBox 46">
            <a:extLst>
              <a:ext uri="{FF2B5EF4-FFF2-40B4-BE49-F238E27FC236}">
                <a16:creationId xmlns:a16="http://schemas.microsoft.com/office/drawing/2014/main" id="{7F5B9143-DE40-404B-3166-3D93083C2CF3}"/>
              </a:ext>
            </a:extLst>
          </p:cNvPr>
          <p:cNvSpPr txBox="1"/>
          <p:nvPr/>
        </p:nvSpPr>
        <p:spPr>
          <a:xfrm>
            <a:off x="7143708" y="1633625"/>
            <a:ext cx="2184457" cy="292388"/>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Eğitim</a:t>
            </a:r>
          </a:p>
        </p:txBody>
      </p:sp>
      <p:cxnSp>
        <p:nvCxnSpPr>
          <p:cNvPr id="54" name="Straight Arrow Connector 53">
            <a:extLst>
              <a:ext uri="{FF2B5EF4-FFF2-40B4-BE49-F238E27FC236}">
                <a16:creationId xmlns:a16="http://schemas.microsoft.com/office/drawing/2014/main" id="{612B93E8-3B8E-184C-8CEC-5034273592AC}"/>
              </a:ext>
            </a:extLst>
          </p:cNvPr>
          <p:cNvCxnSpPr>
            <a:cxnSpLocks/>
            <a:stCxn id="6" idx="3"/>
          </p:cNvCxnSpPr>
          <p:nvPr/>
        </p:nvCxnSpPr>
        <p:spPr>
          <a:xfrm flipH="1" flipV="1">
            <a:off x="8233796" y="2001971"/>
            <a:ext cx="709" cy="41619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6A00080-D87F-C08E-29DB-1B82C0DCDF22}"/>
              </a:ext>
            </a:extLst>
          </p:cNvPr>
          <p:cNvSpPr txBox="1"/>
          <p:nvPr/>
        </p:nvSpPr>
        <p:spPr>
          <a:xfrm>
            <a:off x="4922440" y="5135424"/>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 Temelli Toplumsal Katkı</a:t>
            </a:r>
          </a:p>
        </p:txBody>
      </p:sp>
      <p:sp>
        <p:nvSpPr>
          <p:cNvPr id="41" name="TextBox 40">
            <a:extLst>
              <a:ext uri="{FF2B5EF4-FFF2-40B4-BE49-F238E27FC236}">
                <a16:creationId xmlns:a16="http://schemas.microsoft.com/office/drawing/2014/main" id="{D71705F0-56C2-18E4-DE7F-4FD7A1652B34}"/>
              </a:ext>
            </a:extLst>
          </p:cNvPr>
          <p:cNvSpPr txBox="1"/>
          <p:nvPr/>
        </p:nvSpPr>
        <p:spPr>
          <a:xfrm>
            <a:off x="10202277" y="5113640"/>
            <a:ext cx="1465963" cy="492443"/>
          </a:xfrm>
          <a:prstGeom prst="rect">
            <a:avLst/>
          </a:prstGeom>
          <a:noFill/>
        </p:spPr>
        <p:txBody>
          <a:bodyPr wrap="square" lIns="0" rIns="0" rtlCol="0" anchor="b">
            <a:spAutoFit/>
          </a:bodyPr>
          <a:lstStyle/>
          <a:p>
            <a:pPr algn="ctr"/>
            <a:r>
              <a:rPr lang="en-US" sz="1300" noProof="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Araştırma Temelli Toplumsal Katkı</a:t>
            </a:r>
          </a:p>
        </p:txBody>
      </p:sp>
      <p:cxnSp>
        <p:nvCxnSpPr>
          <p:cNvPr id="42" name="Straight Arrow Connector 41">
            <a:extLst>
              <a:ext uri="{FF2B5EF4-FFF2-40B4-BE49-F238E27FC236}">
                <a16:creationId xmlns:a16="http://schemas.microsoft.com/office/drawing/2014/main" id="{F27D6766-8612-C570-E1C0-EB2DA71ADD8D}"/>
              </a:ext>
            </a:extLst>
          </p:cNvPr>
          <p:cNvCxnSpPr>
            <a:cxnSpLocks/>
          </p:cNvCxnSpPr>
          <p:nvPr/>
        </p:nvCxnSpPr>
        <p:spPr>
          <a:xfrm flipH="1">
            <a:off x="6328631" y="4989520"/>
            <a:ext cx="451794" cy="22322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890EFB5-8A6B-DF00-2368-9D6DEC92A691}"/>
              </a:ext>
            </a:extLst>
          </p:cNvPr>
          <p:cNvCxnSpPr>
            <a:cxnSpLocks/>
          </p:cNvCxnSpPr>
          <p:nvPr/>
        </p:nvCxnSpPr>
        <p:spPr>
          <a:xfrm>
            <a:off x="9750606" y="4971022"/>
            <a:ext cx="451671" cy="20985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Atatürk Üniversitesi: 3 Misyon &amp; 7 Alan</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Rectangle 54">
            <a:extLst>
              <a:ext uri="{FF2B5EF4-FFF2-40B4-BE49-F238E27FC236}">
                <a16:creationId xmlns:a16="http://schemas.microsoft.com/office/drawing/2014/main" id="{E9582F84-8F55-5567-36D8-DD508F1449DE}"/>
              </a:ext>
            </a:extLst>
          </p:cNvPr>
          <p:cNvSpPr/>
          <p:nvPr/>
        </p:nvSpPr>
        <p:spPr>
          <a:xfrm>
            <a:off x="999521" y="217549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6" name="Rectangle 55">
            <a:extLst>
              <a:ext uri="{FF2B5EF4-FFF2-40B4-BE49-F238E27FC236}">
                <a16:creationId xmlns:a16="http://schemas.microsoft.com/office/drawing/2014/main" id="{C6151E37-C1C4-A986-68FA-143193F0F0DD}"/>
              </a:ext>
            </a:extLst>
          </p:cNvPr>
          <p:cNvSpPr/>
          <p:nvPr/>
        </p:nvSpPr>
        <p:spPr>
          <a:xfrm>
            <a:off x="1007204" y="352874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Rectangle 56">
            <a:extLst>
              <a:ext uri="{FF2B5EF4-FFF2-40B4-BE49-F238E27FC236}">
                <a16:creationId xmlns:a16="http://schemas.microsoft.com/office/drawing/2014/main" id="{3BEF02AE-07DD-2984-C287-D45DCEEB2C89}"/>
              </a:ext>
            </a:extLst>
          </p:cNvPr>
          <p:cNvSpPr/>
          <p:nvPr/>
        </p:nvSpPr>
        <p:spPr>
          <a:xfrm>
            <a:off x="1016053" y="4899440"/>
            <a:ext cx="543412" cy="1130546"/>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13472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Kayıt Yenileme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764108"/>
            <a:ext cx="8843748" cy="3677930"/>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 kaydı işlemleri</a:t>
            </a:r>
            <a:r>
              <a:rPr lang="tr-TR" sz="1600" dirty="0">
                <a:solidFill>
                  <a:srgbClr val="404042"/>
                </a:solidFill>
                <a:effectLst/>
                <a:latin typeface="Helvetica Neue Light" panose="02000403000000020004" pitchFamily="2" charset="0"/>
                <a:ea typeface="Helvetica Neue Light" panose="02000403000000020004" pitchFamily="2" charset="0"/>
              </a:rPr>
              <a:t>, öğrencinin akademik takvimde belirtilen süreler içinde katkı payını ve/veya öğrenim ücretini ödemesi ve ders alma işlemini tamamlaması suretiyle gerçekleşir.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Katkı payı ve/veya öğrenim ücretini ödeyip, öğrenci bilgi sistemi üzerinde almak istediği ders/dersler için ders kaydı yapan öğrencinin ders kayıt bilgileri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danışman tarafından kontrol edilip, öğrenci bilgi sistemi üzerinden onaylanır.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kayıtları ile ilgili olarak öğrenci ve danışman tarafından yapılan işlemlerin her biri ayrı ayrı olmak üzere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sisteminde kayıt altına alınarak</a:t>
            </a:r>
            <a:r>
              <a:rPr lang="tr-TR" sz="1600" dirty="0">
                <a:solidFill>
                  <a:srgbClr val="404042"/>
                </a:solidFill>
                <a:effectLst/>
                <a:latin typeface="Helvetica Neue Light" panose="02000403000000020004" pitchFamily="2" charset="0"/>
                <a:ea typeface="Helvetica Neue Light" panose="02000403000000020004" pitchFamily="2" charset="0"/>
              </a:rPr>
              <a:t> ders kaydının yapıldığı sayfada gösterilir.</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Ders kayıt işlemlerinden </a:t>
            </a:r>
            <a:r>
              <a:rPr lang="tr-TR" sz="1600" u="sng" dirty="0">
                <a:solidFill>
                  <a:srgbClr val="C00000"/>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birinci derecede öğrenci sorumludur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Akademik takvimde belirtilen sürelerde ders kaydını yaptırmayan öğrenci, o yarıyılda/yılda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derslere devam edemez, sınavlara giremez ve öğrencilik haklarından yararlanamaz.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öncelikle alt yarıyıl/yıldaki hiç almadıkları veya alıp devamsızlıktan (Z) harf notu ya da başarısızlıktan (FF) harf notu almış oldukları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ders/derslere kayıt yaptırmak zorundadırlar.</a:t>
            </a:r>
          </a:p>
        </p:txBody>
      </p:sp>
    </p:spTree>
    <p:extLst>
      <p:ext uri="{BB962C8B-B14F-4D97-AF65-F5344CB8AC3E}">
        <p14:creationId xmlns:p14="http://schemas.microsoft.com/office/powerpoint/2010/main" val="1459600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 Alma</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700" y="1697757"/>
            <a:ext cx="8835736" cy="3770263"/>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Ön lisans ve lisans programlarında bir öğrencinin bir yarıyıl/yılda alabileceği derslerin AKTS değerleri toplamı yarıyıllık/yıllık programlarda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fazla 40/80</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Belirlenen AKTS değeri, tekrar dersi olan veya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AGNO’su</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2,50’nin altında olan öğrencilere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üst yarıyıllardan ders alma hakkı vermez</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Lisans programlarının birinci sınıf öğrencileri ile meslek yüksekokulları öğrencileri hariç, bulundukları yarıyıl itibarıyla müfredatında bulunan bütün dersleri almış, tekrar dersi olmayan ve </a:t>
            </a:r>
            <a:r>
              <a:rPr lang="tr-TR" sz="1600" dirty="0" err="1">
                <a:solidFill>
                  <a:srgbClr val="404042"/>
                </a:solidFill>
                <a:effectLst/>
                <a:latin typeface="Helvetica Neue Light" panose="02000403000000020004" pitchFamily="2" charset="0"/>
                <a:ea typeface="Helvetica Neue Light" panose="02000403000000020004" pitchFamily="2" charset="0"/>
              </a:rPr>
              <a:t>AGNO’su</a:t>
            </a:r>
            <a:r>
              <a:rPr lang="tr-TR" sz="1600" dirty="0">
                <a:solidFill>
                  <a:srgbClr val="404042"/>
                </a:solidFill>
                <a:effectLst/>
                <a:latin typeface="Helvetica Neue Light" panose="02000403000000020004" pitchFamily="2" charset="0"/>
                <a:ea typeface="Helvetica Neue Light" panose="02000403000000020004" pitchFamily="2" charset="0"/>
              </a:rPr>
              <a:t> en az 2,50 olan öğrenciler, ilgili yarıyıl/yılda almaları gereken 30/60 </a:t>
            </a:r>
            <a:r>
              <a:rPr lang="tr-TR" sz="1600" dirty="0" err="1">
                <a:solidFill>
                  <a:srgbClr val="404042"/>
                </a:solidFill>
                <a:effectLst/>
                <a:latin typeface="Helvetica Neue Light" panose="02000403000000020004" pitchFamily="2" charset="0"/>
                <a:ea typeface="Helvetica Neue Light" panose="02000403000000020004" pitchFamily="2" charset="0"/>
              </a:rPr>
              <a:t>AKTS’ye</a:t>
            </a:r>
            <a:r>
              <a:rPr lang="tr-TR" sz="1600" dirty="0">
                <a:solidFill>
                  <a:srgbClr val="404042"/>
                </a:solidFill>
                <a:effectLst/>
                <a:latin typeface="Helvetica Neue Light" panose="02000403000000020004" pitchFamily="2" charset="0"/>
                <a:ea typeface="Helvetica Neue Light" panose="02000403000000020004" pitchFamily="2" charset="0"/>
              </a:rPr>
              <a:t> ilaveten ön şartlı olmayan veya ön şartını yerine getirdiği, üst yarıyılda/yılda açılan derslerden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15/30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AKTS’ye</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 kadar daha ders alabilirler</a:t>
            </a:r>
            <a:r>
              <a:rPr lang="tr-TR" sz="1600" dirty="0">
                <a:solidFill>
                  <a:srgbClr val="404042"/>
                </a:solidFill>
                <a:effectLst/>
                <a:latin typeface="Helvetica Neue Light" panose="02000403000000020004" pitchFamily="2" charset="0"/>
                <a:ea typeface="Helvetica Neue Light" panose="02000403000000020004" pitchFamily="2" charset="0"/>
              </a:rPr>
              <a:t>.</a:t>
            </a:r>
          </a:p>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Öğrenciler; bu şartları yerine getirdiği sürece, kayıt yeniledikleri yarıyılda/yılda daha önceki yarıyılda/yılda ilave olarak aldıkları derslerin AKTS miktarı kadar dersi üst yarıyıldan/yıldan aldıktan sonra, ön şartlı olmayan veya ön şartını yerine getirdiği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en çok 15 </a:t>
            </a:r>
            <a:r>
              <a:rPr lang="tr-TR" sz="1600" dirty="0" err="1">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AKTS</a:t>
            </a:r>
            <a:r>
              <a:rPr lang="tr-TR" sz="1600" dirty="0" err="1">
                <a:solidFill>
                  <a:srgbClr val="404042"/>
                </a:solidFill>
                <a:effectLst/>
                <a:latin typeface="Helvetica Neue Light" panose="02000403000000020004" pitchFamily="2" charset="0"/>
                <a:ea typeface="Helvetica Neue Light" panose="02000403000000020004" pitchFamily="2" charset="0"/>
              </a:rPr>
              <a:t>’ye</a:t>
            </a:r>
            <a:r>
              <a:rPr lang="tr-TR" sz="1600" dirty="0">
                <a:solidFill>
                  <a:srgbClr val="404042"/>
                </a:solidFill>
                <a:effectLst/>
                <a:latin typeface="Helvetica Neue Light" panose="02000403000000020004" pitchFamily="2" charset="0"/>
                <a:ea typeface="Helvetica Neue Light" panose="02000403000000020004" pitchFamily="2" charset="0"/>
              </a:rPr>
              <a:t> kadar ilave dersi üst yarıyıldan/yıldan alabilirler. Bu şekilde alınan ilave derslerin AKTS miktarı, azami AKTS miktarını aşmamak üzere en çok 30 AKTS olabilir.</a:t>
            </a: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9F4E7198-4A48-D8E6-235F-E197D49297F8}"/>
              </a:ext>
            </a:extLst>
          </p:cNvPr>
          <p:cNvSpPr txBox="1"/>
          <p:nvPr/>
        </p:nvSpPr>
        <p:spPr>
          <a:xfrm>
            <a:off x="2075290" y="5652106"/>
            <a:ext cx="6506268" cy="338554"/>
          </a:xfrm>
          <a:prstGeom prst="rect">
            <a:avLst/>
          </a:prstGeom>
          <a:noFill/>
        </p:spPr>
        <p:txBody>
          <a:bodyPr wrap="none" rtlCol="0">
            <a:spAutoFit/>
          </a:bodyPr>
          <a:lstStyle/>
          <a:p>
            <a:r>
              <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birimler.atauni.edu.tr/ogrenci-isleri-daire-baskanligi/ders-kayitlari/</a:t>
            </a:r>
            <a:endParaRPr lang="en-US" sz="1600" dirty="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55733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Sınavlar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00010"/>
            <a:ext cx="6969426" cy="4093428"/>
          </a:xfrm>
          <a:prstGeom prst="rect">
            <a:avLst/>
          </a:prstGeom>
          <a:noFill/>
        </p:spPr>
        <p:txBody>
          <a:bodyPr wrap="square" rtlCol="0">
            <a:spAutoFit/>
          </a:bodyPr>
          <a:lstStyle/>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Ara sınavlar (vize), yarıyıl sonu sınavları (final) ve bütünleme sınavları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yazılı, sözlü veya hem yazılı hem sözlü ve/veya uygulamalı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olarak yapılabilir.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sonu/bütünleme sınav süreleri en az iki ders saati, ara sınav süresi ise en az bir ders saatidir. </a:t>
            </a: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Bir dersin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ara sınavının (vize)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yarıyıl/yıl sonu ham başarı notuna etkisi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%40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(final) veya bütünleme sınavının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etkisi de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%60</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’tır. </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Herhangi bir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sınava girmeyen öğrenci</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o sınav hakkını kullanmış ve o sınavdan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sıfır (0) puan almış sayılır</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Ayrıca, öğrencilerin, puanlamaya tabi tutulan ödev, seminer, panel gibi yarıyıl/yıl içi etkinliklerinden yapmadıkları veya katılmadıkları da aynı şekilde değerlendirilir.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a:p>
            <a:pPr marL="342900" marR="0" lvl="0" indent="-342900">
              <a:spcBef>
                <a:spcPts val="0"/>
              </a:spcBef>
              <a:spcAft>
                <a:spcPts val="600"/>
              </a:spcAft>
              <a:buFont typeface="Wingdings" pitchFamily="2" charset="2"/>
              <a:buChar char="§"/>
              <a:tabLst>
                <a:tab pos="457200" algn="l"/>
              </a:tabLst>
            </a:pP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Bütünleme sınavı</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yarıyıl/yıl sonunda akademik takvimde belirlenen tarihler arasında yapılan sınavdır. Bu sınava, sınav şartlarını yerine getirmek kaydıyla,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yarıyıl/yıl sonu sınavlarına girmeyen, bu sınavlara girdiği halde FF, DD veya DC harf notu alan öğrenciler girebilir. </a:t>
            </a:r>
            <a:r>
              <a:rPr lang="tr-TR"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rPr>
              <a:t> Bütünleme sınavında alınan not yarıyıl/yıl sonu sınavı notu yerine geçer.</a:t>
            </a:r>
            <a:endParaRPr lang="en-US" sz="1600" dirty="0">
              <a:solidFill>
                <a:srgbClr val="404042"/>
              </a:solidFill>
              <a:effectLst/>
              <a:latin typeface="Helvetica Neue Light" panose="02000403000000020004" pitchFamily="2" charset="0"/>
              <a:ea typeface="Helvetica Neue Light" panose="02000403000000020004" pitchFamily="2" charset="0"/>
              <a:cs typeface="Times New Roman" panose="02020603050405020304" pitchFamily="18" charset="0"/>
            </a:endParaRPr>
          </a:p>
        </p:txBody>
      </p:sp>
      <p:graphicFrame>
        <p:nvGraphicFramePr>
          <p:cNvPr id="2" name="Grafik 19">
            <a:extLst>
              <a:ext uri="{FF2B5EF4-FFF2-40B4-BE49-F238E27FC236}">
                <a16:creationId xmlns:a16="http://schemas.microsoft.com/office/drawing/2014/main" id="{7DE73D6D-CE1F-5CF0-B324-EFF2C6A22C25}"/>
              </a:ext>
            </a:extLst>
          </p:cNvPr>
          <p:cNvGraphicFramePr/>
          <p:nvPr>
            <p:extLst>
              <p:ext uri="{D42A27DB-BD31-4B8C-83A1-F6EECF244321}">
                <p14:modId xmlns:p14="http://schemas.microsoft.com/office/powerpoint/2010/main" val="1583027206"/>
              </p:ext>
            </p:extLst>
          </p:nvPr>
        </p:nvGraphicFramePr>
        <p:xfrm>
          <a:off x="8519627" y="1296038"/>
          <a:ext cx="3549885" cy="356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664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Bağıl Değerlendirme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a:extLst>
              <a:ext uri="{FF2B5EF4-FFF2-40B4-BE49-F238E27FC236}">
                <a16:creationId xmlns:a16="http://schemas.microsoft.com/office/drawing/2014/main" id="{DEE5F09D-72A0-55F4-BEAF-96E5F6487DBD}"/>
              </a:ext>
            </a:extLst>
          </p:cNvPr>
          <p:cNvSpPr txBox="1"/>
          <p:nvPr/>
        </p:nvSpPr>
        <p:spPr>
          <a:xfrm>
            <a:off x="1739470" y="1978439"/>
            <a:ext cx="8886966" cy="2400657"/>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başarı durumlarının değerlendirilmesinde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bağıl değerlendirme sistemi </a:t>
            </a:r>
            <a:r>
              <a:rPr lang="tr-TR" sz="1600" dirty="0">
                <a:solidFill>
                  <a:srgbClr val="404042"/>
                </a:solidFill>
                <a:latin typeface="Helvetica Neue Light" panose="02000403000000020004" pitchFamily="2" charset="0"/>
                <a:ea typeface="Helvetica Neue Light" panose="02000403000000020004" pitchFamily="2" charset="0"/>
              </a:rPr>
              <a:t>kullanılmaktadır.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Bağıl değerlendirme sistemi: Öğrencinin başarı durumunun, birlikte ders aldığı diğer öğrencilerle beraber belirlendiği sistemdir.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Sistem her ders için, başarı ortalamasına göre ayrı ayrı harf notu aralıkları belirler.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Ders alan öğrenciler, aldıkları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mutlak notlara göre değil</a:t>
            </a:r>
            <a:r>
              <a:rPr lang="tr-TR" sz="1600" dirty="0">
                <a:solidFill>
                  <a:srgbClr val="404042"/>
                </a:solidFill>
                <a:latin typeface="Helvetica Neue Light" panose="02000403000000020004" pitchFamily="2" charset="0"/>
                <a:ea typeface="Helvetica Neue Light" panose="02000403000000020004" pitchFamily="2" charset="0"/>
              </a:rPr>
              <a:t>, o dersi alan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grup içerisinde gösterdikleri performansa göre değerlendirilir.</a:t>
            </a:r>
          </a:p>
          <a:p>
            <a:endParaRPr lang="tr-TR"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7A567765-F384-CA2C-CE67-CB0DD92FCFCB}"/>
              </a:ext>
            </a:extLst>
          </p:cNvPr>
          <p:cNvSpPr txBox="1"/>
          <p:nvPr/>
        </p:nvSpPr>
        <p:spPr>
          <a:xfrm>
            <a:off x="1739470" y="4379096"/>
            <a:ext cx="8886966" cy="1952650"/>
          </a:xfrm>
          <a:prstGeom prst="rect">
            <a:avLst/>
          </a:prstGeom>
          <a:noFill/>
        </p:spPr>
        <p:txBody>
          <a:bodyPr wrap="square" rtlCol="0">
            <a:spAutoFit/>
          </a:bodyPr>
          <a:lstStyle/>
          <a:p>
            <a:pPr marL="279400" lvl="1">
              <a:spcAft>
                <a:spcPts val="1200"/>
              </a:spcAft>
            </a:pP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Daha fazla bilgi için lütfen </a:t>
            </a:r>
            <a:r>
              <a:rPr lang="en-US"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İşleri Daire Başkanlığı web sayfas</a:t>
            </a:r>
            <a:r>
              <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ında yer alan uygulama esaslarını inceleyiniz.</a:t>
            </a:r>
            <a:endParaRPr lang="en-US"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hlinkClick r:id="rId3">
                <a:extLst>
                  <a:ext uri="{A12FA001-AC4F-418D-AE19-62706E023703}">
                    <ahyp:hlinkClr xmlns="" xmlns:ahyp="http://schemas.microsoft.com/office/drawing/2018/hyperlinkcolor" val="tx"/>
                  </a:ext>
                </a:extLst>
              </a:hlinkClick>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Atatürk Üniversitesi Bağıl Değerlendirme Sistemi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r>
              <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Atatürk Üniversitesi Başarı Değerlendirme Sistemleri Uygulama Esasları</a:t>
            </a:r>
            <a:endParaRPr lang="tr-TR" sz="1600" dirty="0">
              <a:solidFill>
                <a:srgbClr val="0563C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312738">
              <a:lnSpc>
                <a:spcPct val="150000"/>
              </a:lnSpc>
              <a:spcAft>
                <a:spcPts val="600"/>
              </a:spcAft>
            </a:pPr>
            <a:endParaRPr lang="en-US" sz="16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251949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Dönem Sonu Başarı Notları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3" name="Tablo 1">
            <a:extLst>
              <a:ext uri="{FF2B5EF4-FFF2-40B4-BE49-F238E27FC236}">
                <a16:creationId xmlns:a16="http://schemas.microsoft.com/office/drawing/2014/main" id="{42AC7700-3B9A-13AB-88D9-B3ABD4E7E6FD}"/>
              </a:ext>
            </a:extLst>
          </p:cNvPr>
          <p:cNvGraphicFramePr>
            <a:graphicFrameLocks noGrp="1"/>
          </p:cNvGraphicFramePr>
          <p:nvPr>
            <p:extLst>
              <p:ext uri="{D42A27DB-BD31-4B8C-83A1-F6EECF244321}">
                <p14:modId xmlns:p14="http://schemas.microsoft.com/office/powerpoint/2010/main" val="2915790703"/>
              </p:ext>
            </p:extLst>
          </p:nvPr>
        </p:nvGraphicFramePr>
        <p:xfrm>
          <a:off x="1542933" y="1621498"/>
          <a:ext cx="4998272" cy="4572000"/>
        </p:xfrm>
        <a:graphic>
          <a:graphicData uri="http://schemas.openxmlformats.org/drawingml/2006/table">
            <a:tbl>
              <a:tblPr firstRow="1" firstCol="1" bandRow="1">
                <a:tableStyleId>{1FECB4D8-DB02-4DC6-A0A2-4F2EBAE1DC90}</a:tableStyleId>
              </a:tblPr>
              <a:tblGrid>
                <a:gridCol w="1998913">
                  <a:extLst>
                    <a:ext uri="{9D8B030D-6E8A-4147-A177-3AD203B41FA5}">
                      <a16:colId xmlns:a16="http://schemas.microsoft.com/office/drawing/2014/main" val="3243781622"/>
                    </a:ext>
                  </a:extLst>
                </a:gridCol>
                <a:gridCol w="1460311">
                  <a:extLst>
                    <a:ext uri="{9D8B030D-6E8A-4147-A177-3AD203B41FA5}">
                      <a16:colId xmlns:a16="http://schemas.microsoft.com/office/drawing/2014/main" val="1211325721"/>
                    </a:ext>
                  </a:extLst>
                </a:gridCol>
                <a:gridCol w="1539048">
                  <a:extLst>
                    <a:ext uri="{9D8B030D-6E8A-4147-A177-3AD203B41FA5}">
                      <a16:colId xmlns:a16="http://schemas.microsoft.com/office/drawing/2014/main" val="3890265324"/>
                    </a:ext>
                  </a:extLst>
                </a:gridCol>
              </a:tblGrid>
              <a:tr h="548640">
                <a:tc>
                  <a:txBody>
                    <a:bodyPr/>
                    <a:lstStyle/>
                    <a:p>
                      <a:pPr marL="11112" indent="0" algn="l"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Başarı Derecesi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Harf Notu </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solidFill>
                      <a:srgbClr val="117F7D"/>
                    </a:solidFill>
                  </a:tcPr>
                </a:tc>
                <a:tc>
                  <a:txBody>
                    <a:bodyPr/>
                    <a:lstStyle/>
                    <a:p>
                      <a:pPr marL="11112" indent="0" algn="ctr" defTabSz="914400" rtl="0" eaLnBrk="1" latinLnBrk="0" hangingPunct="1">
                        <a:lnSpc>
                          <a:spcPct val="115000"/>
                        </a:lnSpc>
                        <a:spcAft>
                          <a:spcPts val="600"/>
                        </a:spcAft>
                        <a:buFont typeface="Wingdings" pitchFamily="2" charset="2"/>
                        <a:buNone/>
                      </a:pPr>
                      <a:r>
                        <a:rPr lang="tr-TR" sz="1600" b="0" i="0" kern="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Ağırlık K.</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solidFill>
                      <a:srgbClr val="117F7D"/>
                    </a:solidFill>
                  </a:tcPr>
                </a:tc>
                <a:extLst>
                  <a:ext uri="{0D108BD9-81ED-4DB2-BD59-A6C34878D82A}">
                    <a16:rowId xmlns:a16="http://schemas.microsoft.com/office/drawing/2014/main" val="1437598872"/>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AA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4.00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809509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Pekiyi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BA</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2885700"/>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İyi</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BB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3.00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22628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Orta</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CB</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31109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CC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2.00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841813"/>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DC</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1.50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946102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Koşullu 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DD</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1.00</a:t>
                      </a: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6384415"/>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Başarısız </a:t>
                      </a:r>
                    </a:p>
                  </a:txBody>
                  <a:tcPr marL="274320" marR="68580" marT="0" marB="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FF</a:t>
                      </a:r>
                    </a:p>
                  </a:txBody>
                  <a:tcPr marL="68580" marR="68580" marT="0" marB="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0.00</a:t>
                      </a:r>
                    </a:p>
                  </a:txBody>
                  <a:tcPr marL="68580" marR="68580" marT="0" marB="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339259"/>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Muaf</a:t>
                      </a:r>
                    </a:p>
                  </a:txBody>
                  <a:tcPr marL="274320" marR="68580" marT="0" marB="0" anchor="ctr">
                    <a:lnL w="12700" cmpd="sng">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M</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1169811"/>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Geçer</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G</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0327837"/>
                  </a:ext>
                </a:extLst>
              </a:tr>
              <a:tr h="365760">
                <a:tc>
                  <a:txBody>
                    <a:bodyPr/>
                    <a:lstStyle/>
                    <a:p>
                      <a:pPr marL="11112" indent="0" algn="l"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Devamsız</a:t>
                      </a:r>
                    </a:p>
                  </a:txBody>
                  <a:tcPr marL="274320" marR="68580" marT="0"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r>
                        <a:rPr lang="tr-TR" sz="1400" b="0" i="0" kern="1200" dirty="0">
                          <a:solidFill>
                            <a:srgbClr val="404042"/>
                          </a:solidFill>
                          <a:latin typeface="Helvetica Neue" panose="02000503000000020004" pitchFamily="2" charset="0"/>
                          <a:ea typeface="Helvetica Neue" panose="02000503000000020004" pitchFamily="2" charset="0"/>
                          <a:cs typeface="Helvetica Neue" panose="02000503000000020004" pitchFamily="2" charset="0"/>
                        </a:rPr>
                        <a:t>Z</a:t>
                      </a:r>
                    </a:p>
                  </a:txBody>
                  <a:tcPr marL="68580" marR="68580" marT="0"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marL="11112" indent="0" algn="ctr" defTabSz="914400" rtl="0" eaLnBrk="1" latinLnBrk="0" hangingPunct="1">
                        <a:lnSpc>
                          <a:spcPct val="115000"/>
                        </a:lnSpc>
                        <a:spcAft>
                          <a:spcPts val="600"/>
                        </a:spcAft>
                        <a:buFont typeface="Wingdings" pitchFamily="2" charset="2"/>
                        <a:buNone/>
                      </a:pPr>
                      <a:endParaRPr lang="tr-TR" sz="1400" b="1" kern="12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marL="68580" marR="68580" marT="0"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1102981"/>
                  </a:ext>
                </a:extLst>
              </a:tr>
            </a:tbl>
          </a:graphicData>
        </a:graphic>
      </p:graphicFrame>
      <p:sp>
        <p:nvSpPr>
          <p:cNvPr id="4" name="TextBox 3">
            <a:extLst>
              <a:ext uri="{FF2B5EF4-FFF2-40B4-BE49-F238E27FC236}">
                <a16:creationId xmlns:a16="http://schemas.microsoft.com/office/drawing/2014/main" id="{718E1319-1816-9BDD-8982-11BFF71431D7}"/>
              </a:ext>
            </a:extLst>
          </p:cNvPr>
          <p:cNvSpPr txBox="1"/>
          <p:nvPr/>
        </p:nvSpPr>
        <p:spPr>
          <a:xfrm>
            <a:off x="6977540" y="1621498"/>
            <a:ext cx="4691296" cy="4662815"/>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effectLst/>
                <a:latin typeface="Helvetica Neue Light" panose="02000403000000020004" pitchFamily="2" charset="0"/>
                <a:ea typeface="Helvetica Neue Light" panose="02000403000000020004" pitchFamily="2" charset="0"/>
              </a:rPr>
              <a:t>Bir dersten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AA, BA, BB, CB ve CC </a:t>
            </a:r>
            <a:r>
              <a:rPr lang="tr-TR" sz="1600" dirty="0">
                <a:solidFill>
                  <a:srgbClr val="404042"/>
                </a:solidFill>
                <a:effectLst/>
                <a:latin typeface="Helvetica Neue Light" panose="02000403000000020004" pitchFamily="2" charset="0"/>
                <a:ea typeface="Helvetica Neue Light" panose="02000403000000020004" pitchFamily="2" charset="0"/>
              </a:rPr>
              <a:t>notlarından birini alan öğrenci o dersi </a:t>
            </a:r>
            <a:r>
              <a:rPr lang="tr-TR" sz="1600" dirty="0">
                <a:solidFill>
                  <a:srgbClr val="404042"/>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başarmış</a:t>
            </a:r>
            <a:r>
              <a:rPr lang="tr-TR" sz="1600" dirty="0">
                <a:solidFill>
                  <a:srgbClr val="404042"/>
                </a:solidFill>
                <a:effectLst/>
                <a:latin typeface="Helvetica Neue Light" panose="02000403000000020004" pitchFamily="2" charset="0"/>
                <a:ea typeface="Helvetica Neue Light" panose="02000403000000020004" pitchFamily="2" charset="0"/>
              </a:rPr>
              <a:t>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Mezuniyet durumuna gelen öğrencinin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AGNO’su</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2,00 ve daha yukarı ise</a:t>
            </a:r>
            <a:r>
              <a:rPr lang="tr-TR" sz="1600" dirty="0">
                <a:solidFill>
                  <a:srgbClr val="404042"/>
                </a:solidFill>
                <a:latin typeface="Helvetica Neue Light" panose="02000403000000020004" pitchFamily="2" charset="0"/>
                <a:ea typeface="Helvetica Neue Light" panose="02000403000000020004" pitchFamily="2" charset="0"/>
              </a:rPr>
              <a:t> bu öğrencinin DC ve DD harf notu aldığı dersler başarılı sayılır.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FF notu, ilgili dersten başarısız olan öğrencilere verilir.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Başarı notu M ve G ile takdir edilen dersler, AGNO hesaplanmasında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değerlendirmeye katılmaz.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Z (Devamsız) Derse devam yükümlülüğünü veya ders uygulamalarına ilişkin koşulları yerine getirmeyen öğrenciye verilir.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Z, AGNO hesabında FF notu işlemi görür. </a:t>
            </a:r>
            <a:r>
              <a:rPr lang="tr-TR" sz="1600" dirty="0">
                <a:solidFill>
                  <a:srgbClr val="404042"/>
                </a:solidFill>
                <a:latin typeface="Helvetica Neue Light" panose="02000403000000020004" pitchFamily="2" charset="0"/>
                <a:ea typeface="Helvetica Neue Light" panose="02000403000000020004" pitchFamily="2" charset="0"/>
              </a:rPr>
              <a:t>Z ile değerlendirilen ders verildiği ilk yarıyılda/yılda alınarak devam ve sınav şartları yerine getirilir.</a:t>
            </a:r>
          </a:p>
        </p:txBody>
      </p:sp>
    </p:spTree>
    <p:extLst>
      <p:ext uri="{BB962C8B-B14F-4D97-AF65-F5344CB8AC3E}">
        <p14:creationId xmlns:p14="http://schemas.microsoft.com/office/powerpoint/2010/main" val="2303495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10938218" cy="1130545"/>
          </a:xfrm>
        </p:spPr>
        <p:txBody>
          <a:bodyPr/>
          <a:lstStyle/>
          <a:p>
            <a:pPr>
              <a:spcAft>
                <a:spcPts val="6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Fakültemizde bir derse ait ham notun hesaplanmasında;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34F9A16-5B0A-F151-1C01-46519D20B7F4}"/>
              </a:ext>
            </a:extLst>
          </p:cNvPr>
          <p:cNvSpPr txBox="1"/>
          <p:nvPr/>
        </p:nvSpPr>
        <p:spPr>
          <a:xfrm>
            <a:off x="1790699" y="1697757"/>
            <a:ext cx="8960428" cy="3754874"/>
          </a:xfrm>
          <a:prstGeom prst="rect">
            <a:avLst/>
          </a:prstGeom>
          <a:noFill/>
        </p:spPr>
        <p:txBody>
          <a:bodyPr wrap="square" rtlCol="0">
            <a:spAutoFit/>
          </a:bodyPr>
          <a:lstStyle/>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Bir öğrencinin ham başarı notu dönem içi ölçme değerlendirme etkinlikleri ve yarıyıl sonu final/(varsa) bütünleme sınavları ile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 dahil dönem içi tüm ölçme değerlendirme etkinliklerinin toplam etkisi %50, yarıyıl sonu / bütünleme sınavının etkisi %50’dir.</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Dönem içi ölçme değerlendirme; takvimi Dekanlık tarafından belirlenen ve ilan edilen 1 (bir) ara sınav olmak üzere en az 3 (üç), en çok (5) ölçme değerlendirme etkinliğinden oluşur.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Ara sınavın ağırlığı en az %20 en çok %30’dur. Ara sınav dışında kalan ölçme değerlendirme etkinliklerinin (kısa sınav, araştırma ödevi, proje, akran eğitimi, video kayıt ödevi, saha ödevi, tartışma, vb.) türü ve ağırlığı dersin öğretim elemanı tarafından belirlenir.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Ham Başarı Alt Limiti (HBAL) 50 puandır. Ham başarı puanları </a:t>
            </a:r>
            <a:r>
              <a:rPr lang="tr-TR" sz="1600" dirty="0" err="1">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HBAL’nin</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 altında kalan öğrenciler başarısız sayılarak FF notu ile değerlendirilir. </a:t>
            </a:r>
          </a:p>
          <a:p>
            <a:pPr marL="342900" indent="-342900">
              <a:spcAft>
                <a:spcPts val="600"/>
              </a:spcAft>
              <a:buAutoNum type="alphaLcPeriod"/>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Yarıyıl Sonu Sınav Limiti (YSSL) uygulaması yapılmaz.</a:t>
            </a:r>
          </a:p>
          <a:p>
            <a:pPr>
              <a:spcAft>
                <a:spcPts val="600"/>
              </a:spcAft>
            </a:pPr>
            <a:endPar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549517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Sınav Sonuçlarına İtiraz</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3"/>
            <a:ext cx="8816039" cy="1723549"/>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Bir sınavın veya yarıyıl/yıl içi çalışmasının sonucuna, öğrenci maddi hata yönünden sonucun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ilanı tarihinden itibaren </a:t>
            </a:r>
            <a:r>
              <a:rPr lang="tr-TR" sz="1600" u="sng"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üç iş günü içinde</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itiraz edilebilir.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İtiraz, bölüm/ana bilim/ana sanat dalı ve/veya dekanlığa/müdürlüğe verilen bir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dilekçe ile yapılır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Sınav kâğıtlarında, ilgili öğretim elemanınca maddi bir hata tespit edilirse, bu hata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yönetim kurulu kararı ile düzeltilir ve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p:txBody>
      </p:sp>
    </p:spTree>
    <p:extLst>
      <p:ext uri="{BB962C8B-B14F-4D97-AF65-F5344CB8AC3E}">
        <p14:creationId xmlns:p14="http://schemas.microsoft.com/office/powerpoint/2010/main" val="1388109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Derse Devam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18E1319-1816-9BDD-8982-11BFF71431D7}"/>
              </a:ext>
            </a:extLst>
          </p:cNvPr>
          <p:cNvSpPr txBox="1"/>
          <p:nvPr/>
        </p:nvSpPr>
        <p:spPr>
          <a:xfrm>
            <a:off x="1782688" y="1879522"/>
            <a:ext cx="8829894" cy="2123658"/>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Teorik dersler, laboratuvar ve benzeri çalışmaların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 az %80’ine devam etmek zorunludur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Öğrenci devam şartını yerine getirmiş olsa bile; laboratuvar ve benzeri derslerden başarılı olmak için, birimlerin uygulama esaslarında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belirtilen çalışmaları başarı ile tamamlamak zorundadır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 öğrenci,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sınavlara alınmaz </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ve not çizelgesinde bu durum Z (Devamsız) ile belirtilir.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Devamsızlıkları nedeniyle başarısız sayılan öğrencilerin listesi, en geç yarıyılın/yılın son haftası içinde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 (ÖBS)’de ilan edilir</a:t>
            </a:r>
            <a:r>
              <a:rPr lang="tr-TR" sz="160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a:t>
            </a:r>
          </a:p>
          <a:p>
            <a:pPr marL="285750" indent="-285750">
              <a:spcAft>
                <a:spcPts val="600"/>
              </a:spcAft>
              <a:buFont typeface="Wingdings" pitchFamily="2" charset="2"/>
              <a:buChar char="§"/>
            </a:pPr>
            <a:endParaRPr lang="tr-TR" sz="1600" dirty="0">
              <a:solidFill>
                <a:srgbClr val="000000"/>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Tree>
    <p:extLst>
      <p:ext uri="{BB962C8B-B14F-4D97-AF65-F5344CB8AC3E}">
        <p14:creationId xmlns:p14="http://schemas.microsoft.com/office/powerpoint/2010/main" val="3508958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Kulüpler ve Etkinlikler</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TextBox 2">
            <a:extLst>
              <a:ext uri="{FF2B5EF4-FFF2-40B4-BE49-F238E27FC236}">
                <a16:creationId xmlns:a16="http://schemas.microsoft.com/office/drawing/2014/main" id="{34FACFB2-B51C-131C-5AFA-F43D69D1497C}"/>
              </a:ext>
            </a:extLst>
          </p:cNvPr>
          <p:cNvSpPr txBox="1"/>
          <p:nvPr/>
        </p:nvSpPr>
        <p:spPr>
          <a:xfrm>
            <a:off x="1765300" y="1781397"/>
            <a:ext cx="5275803" cy="6463308"/>
          </a:xfrm>
          <a:prstGeom prst="rect">
            <a:avLst/>
          </a:prstGeom>
          <a:noFill/>
        </p:spPr>
        <p:txBody>
          <a:bodyPr wrap="none" rtlCol="0">
            <a:spAutoFit/>
          </a:bodyPr>
          <a:lstStyle/>
          <a:p>
            <a:pPr marR="0">
              <a:spcBef>
                <a:spcPts val="0"/>
              </a:spcBef>
              <a:spcAft>
                <a:spcPts val="1200"/>
              </a:spcAft>
            </a:pPr>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Fakültemizde Faaliyet Gösteren Öğrenci Kulüpleri</a:t>
            </a:r>
          </a:p>
          <a:p>
            <a:pPr marL="285750" indent="-285750">
              <a:spcAft>
                <a:spcPts val="600"/>
              </a:spcAft>
              <a:buFont typeface="Wingdings" pitchFamily="2" charset="2"/>
              <a:buChar char="§"/>
            </a:pPr>
            <a:r>
              <a:rPr lang="tr-TR" dirty="0"/>
              <a:t>Ekonomi Kulübü</a:t>
            </a:r>
          </a:p>
          <a:p>
            <a:pPr marL="285750" indent="-285750">
              <a:spcAft>
                <a:spcPts val="600"/>
              </a:spcAft>
              <a:buFont typeface="Wingdings" pitchFamily="2" charset="2"/>
              <a:buChar char="§"/>
            </a:pPr>
            <a:r>
              <a:rPr lang="tr-TR" dirty="0"/>
              <a:t>Çalışma Ekonomisi ve Endüstri İlişkileri Kulübü</a:t>
            </a:r>
          </a:p>
          <a:p>
            <a:pPr marL="285750" indent="-285750">
              <a:spcAft>
                <a:spcPts val="600"/>
              </a:spcAft>
              <a:buFont typeface="Wingdings" pitchFamily="2" charset="2"/>
              <a:buChar char="§"/>
            </a:pPr>
            <a:r>
              <a:rPr lang="tr-TR" dirty="0"/>
              <a:t>Bilişim Hareketi Kulübü</a:t>
            </a:r>
          </a:p>
          <a:p>
            <a:pPr marL="285750" indent="-285750">
              <a:spcAft>
                <a:spcPts val="600"/>
              </a:spcAft>
              <a:buFont typeface="Wingdings" pitchFamily="2" charset="2"/>
              <a:buChar char="§"/>
            </a:pPr>
            <a:r>
              <a:rPr lang="tr-TR" dirty="0"/>
              <a:t>Ekonometri Kulübü</a:t>
            </a:r>
          </a:p>
          <a:p>
            <a:pPr marL="285750" indent="-285750">
              <a:spcAft>
                <a:spcPts val="600"/>
              </a:spcAft>
              <a:buFont typeface="Wingdings" pitchFamily="2" charset="2"/>
              <a:buChar char="§"/>
            </a:pPr>
            <a:r>
              <a:rPr lang="tr-TR" dirty="0"/>
              <a:t>Uluslararası Ticaret ve Lojistik Kulübü</a:t>
            </a:r>
          </a:p>
          <a:p>
            <a:pPr marL="285750" indent="-285750">
              <a:spcAft>
                <a:spcPts val="600"/>
              </a:spcAft>
              <a:buFont typeface="Wingdings" pitchFamily="2" charset="2"/>
              <a:buChar char="§"/>
            </a:pPr>
            <a:r>
              <a:rPr lang="tr-TR" dirty="0"/>
              <a:t>Şehircilik Kulübü</a:t>
            </a:r>
          </a:p>
          <a:p>
            <a:pPr marL="285750" indent="-285750">
              <a:spcAft>
                <a:spcPts val="600"/>
              </a:spcAft>
              <a:buFont typeface="Wingdings" pitchFamily="2" charset="2"/>
              <a:buChar char="§"/>
            </a:pPr>
            <a:r>
              <a:rPr lang="tr-TR" dirty="0"/>
              <a:t>Kamu Yönetimi Kulübü</a:t>
            </a:r>
          </a:p>
          <a:p>
            <a:pPr marL="285750" indent="-285750">
              <a:spcAft>
                <a:spcPts val="600"/>
              </a:spcAft>
              <a:buFont typeface="Wingdings" pitchFamily="2" charset="2"/>
              <a:buChar char="§"/>
            </a:pPr>
            <a:r>
              <a:rPr lang="tr-TR" dirty="0"/>
              <a:t>Toplumsal Gelişim Ve Dönüşüm Kulübü</a:t>
            </a:r>
          </a:p>
          <a:p>
            <a:pPr marL="285750" indent="-285750">
              <a:spcAft>
                <a:spcPts val="600"/>
              </a:spcAft>
              <a:buFont typeface="Wingdings" pitchFamily="2" charset="2"/>
              <a:buChar char="§"/>
            </a:pPr>
            <a:r>
              <a:rPr lang="tr-TR" dirty="0"/>
              <a:t>Genç İdealistler Kulübü</a:t>
            </a:r>
          </a:p>
          <a:p>
            <a:pPr marL="285750" indent="-285750">
              <a:spcAft>
                <a:spcPts val="600"/>
              </a:spcAft>
              <a:buFont typeface="Wingdings" pitchFamily="2" charset="2"/>
              <a:buChar char="§"/>
            </a:pPr>
            <a:r>
              <a:rPr lang="tr-TR" dirty="0"/>
              <a:t>Ombudsmanlık Öğrenci Kulübü</a:t>
            </a:r>
          </a:p>
          <a:p>
            <a:pPr marL="285750" indent="-285750">
              <a:spcAft>
                <a:spcPts val="600"/>
              </a:spcAft>
              <a:buFont typeface="Wingdings" pitchFamily="2" charset="2"/>
              <a:buChar char="§"/>
            </a:pPr>
            <a:r>
              <a:rPr lang="tr-TR" dirty="0"/>
              <a:t>İktisadi ve İdari Bilimler Kariyer Kulübü</a:t>
            </a:r>
          </a:p>
          <a:p>
            <a:pPr marL="285750" indent="-285750">
              <a:spcAft>
                <a:spcPts val="600"/>
              </a:spcAft>
              <a:buFont typeface="Wingdings" pitchFamily="2" charset="2"/>
              <a:buChar char="§"/>
            </a:pPr>
            <a:r>
              <a:rPr lang="tr-TR" dirty="0" err="1"/>
              <a:t>İvesdt</a:t>
            </a:r>
            <a:r>
              <a:rPr lang="tr-TR" dirty="0"/>
              <a:t> </a:t>
            </a:r>
            <a:r>
              <a:rPr lang="tr-TR" dirty="0" err="1"/>
              <a:t>Kulubü</a:t>
            </a:r>
            <a:endParaRPr lang="tr-TR" dirty="0"/>
          </a:p>
          <a:p>
            <a:pPr marL="285750" indent="-285750">
              <a:spcAft>
                <a:spcPts val="600"/>
              </a:spcAft>
              <a:buFont typeface="Wingdings" pitchFamily="2" charset="2"/>
              <a:buChar char="§"/>
            </a:pPr>
            <a:r>
              <a:rPr lang="tr-TR" dirty="0"/>
              <a:t>Akademik Düşünce Ve Araştırma Kulübü </a:t>
            </a:r>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tr-TR" dirty="0"/>
          </a:p>
          <a:p>
            <a:pPr marL="285750" indent="-285750">
              <a:spcAft>
                <a:spcPts val="600"/>
              </a:spcAft>
              <a:buFont typeface="Wingdings" pitchFamily="2" charset="2"/>
              <a:buChar char="§"/>
            </a:pPr>
            <a:endParaRPr lang="en-US" dirty="0"/>
          </a:p>
        </p:txBody>
      </p:sp>
      <p:sp>
        <p:nvSpPr>
          <p:cNvPr id="5" name="TextBox 4">
            <a:extLst>
              <a:ext uri="{FF2B5EF4-FFF2-40B4-BE49-F238E27FC236}">
                <a16:creationId xmlns:a16="http://schemas.microsoft.com/office/drawing/2014/main" id="{B2AAE1B0-604B-925E-105F-CBA41C514A03}"/>
              </a:ext>
            </a:extLst>
          </p:cNvPr>
          <p:cNvSpPr txBox="1"/>
          <p:nvPr/>
        </p:nvSpPr>
        <p:spPr>
          <a:xfrm>
            <a:off x="5915269" y="5537169"/>
            <a:ext cx="6488956" cy="369332"/>
          </a:xfrm>
          <a:prstGeom prst="rect">
            <a:avLst/>
          </a:prstGeom>
          <a:noFill/>
        </p:spPr>
        <p:txBody>
          <a:bodyPr wrap="none" rtlCol="0">
            <a:spAutoFit/>
          </a:bodyPr>
          <a:lstStyle/>
          <a:p>
            <a:r>
              <a:rPr lang="tr-TR" dirty="0">
                <a:latin typeface="Helvetica Neue Medium" panose="02000503000000020004" pitchFamily="2" charset="0"/>
                <a:ea typeface="Helvetica Neue Medium" panose="02000503000000020004" pitchFamily="2" charset="0"/>
                <a:cs typeface="Helvetica Neue Medium" panose="02000503000000020004" pitchFamily="2" charset="0"/>
                <a:hlinkClick r:id="rId3"/>
              </a:rPr>
              <a:t>Üniversitemizde Faaliyet Gösteren Öğrenci Kulupleri Listesi</a:t>
            </a:r>
            <a:endParaRPr lang="tr-TR"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34525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Yüz Yüze Görüşme</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TextBox 4">
            <a:extLst>
              <a:ext uri="{FF2B5EF4-FFF2-40B4-BE49-F238E27FC236}">
                <a16:creationId xmlns:a16="http://schemas.microsoft.com/office/drawing/2014/main" id="{A35D1DAB-B724-5356-4C4E-1A5EDC484921}"/>
              </a:ext>
            </a:extLst>
          </p:cNvPr>
          <p:cNvSpPr txBox="1"/>
          <p:nvPr/>
        </p:nvSpPr>
        <p:spPr>
          <a:xfrm>
            <a:off x="1844455" y="1746400"/>
            <a:ext cx="9174998" cy="4555093"/>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görüşme </a:t>
            </a:r>
            <a:r>
              <a:rPr lang="tr-TR" sz="1600" dirty="0">
                <a:solidFill>
                  <a:srgbClr val="404042"/>
                </a:solidFill>
                <a:latin typeface="Helvetica Neue Light" panose="02000403000000020004" pitchFamily="2" charset="0"/>
                <a:ea typeface="Helvetica Neue Light" panose="02000403000000020004" pitchFamily="2" charset="0"/>
              </a:rPr>
              <a:t>en etkili iletişim kanallarından birisidir. </a:t>
            </a:r>
          </a:p>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Öğretim elemanları</a:t>
            </a:r>
            <a:r>
              <a:rPr lang="tr-TR" sz="1600" dirty="0">
                <a:solidFill>
                  <a:srgbClr val="404042"/>
                </a:solidFill>
                <a:latin typeface="Helvetica Neue Light" panose="02000403000000020004" pitchFamily="2" charset="0"/>
                <a:ea typeface="Helvetica Neue Light" panose="02000403000000020004" pitchFamily="2" charset="0"/>
              </a:rPr>
              <a:t>nı akademik ve idari çalışmaları, yürüttüğü lisans ve lisansüstü dersleri ve birçok öğrenci ile muhatap olma zorunluluğu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yüz yüze iletişim kurma konusunda zora sokabilmektedir</a:t>
            </a:r>
            <a:r>
              <a:rPr lang="tr-TR" sz="1600" dirty="0">
                <a:solidFill>
                  <a:srgbClr val="404042"/>
                </a:solidFill>
                <a:latin typeface="Helvetica Neue Light" panose="02000403000000020004" pitchFamily="2" charset="0"/>
                <a:ea typeface="Helvetica Neue Light" panose="02000403000000020004" pitchFamily="2" charset="0"/>
              </a:rPr>
              <a:t>.</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Bu yüzden yüz yüze görüşme konusunda öğretim elemanı tarafından belirlenen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kural ve planlamalara uymanız gerekmektedir.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Öncelikle görüşmelerinizi öğretim elemanının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ofis saatleri</a:t>
            </a:r>
            <a:r>
              <a:rPr lang="tr-TR" sz="1600" dirty="0">
                <a:solidFill>
                  <a:srgbClr val="404042"/>
                </a:solidFill>
                <a:latin typeface="Helvetica Neue Light" panose="02000403000000020004" pitchFamily="2" charset="0"/>
                <a:ea typeface="Helvetica Neue Light" panose="02000403000000020004" pitchFamily="2" charset="0"/>
              </a:rPr>
              <a:t>ne göre ayarlamalısınız.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gitmeden önce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e-posta ya da telefon aracılığıyla randevu </a:t>
            </a:r>
            <a:r>
              <a:rPr lang="tr-TR" sz="1600" dirty="0">
                <a:solidFill>
                  <a:srgbClr val="404042"/>
                </a:solidFill>
                <a:latin typeface="Helvetica Neue Light" panose="02000403000000020004" pitchFamily="2" charset="0"/>
                <a:ea typeface="Helvetica Neue Light" panose="02000403000000020004" pitchFamily="2" charset="0"/>
              </a:rPr>
              <a:t>almalısınız.</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Görüşmeye başlamadan önce mutlaka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kendinizi tanıtmalısınız.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Görüşme nedeninizi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anlaşılır ifadelerle, uzatmadan uygun bir üslupla dile getirmelisiniz. </a:t>
            </a:r>
          </a:p>
          <a:p>
            <a:pPr>
              <a:spcAft>
                <a:spcPts val="600"/>
              </a:spcAft>
            </a:pPr>
            <a:endParaRPr lang="tr-TR" sz="1600" dirty="0">
              <a:solidFill>
                <a:srgbClr val="404042"/>
              </a:solidFill>
              <a:latin typeface="Helvetica Neue Light" panose="02000403000000020004" pitchFamily="2" charset="0"/>
              <a:ea typeface="Helvetica Neue Light" panose="02000403000000020004" pitchFamily="2" charset="0"/>
            </a:endParaRP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Derste anlamadığınız yerleri veya ders ile ilgili tartışmaları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süresince </a:t>
            </a:r>
            <a:r>
              <a:rPr lang="tr-TR" sz="1600" dirty="0">
                <a:solidFill>
                  <a:srgbClr val="404042"/>
                </a:solidFill>
                <a:latin typeface="Helvetica Neue Light" panose="02000403000000020004" pitchFamily="2" charset="0"/>
                <a:ea typeface="Helvetica Neue Light" panose="02000403000000020004" pitchFamily="2" charset="0"/>
              </a:rPr>
              <a:t>sormanız/danışmanız dersteki etkileşimi güçlendireceği için tercih edilmelidir. </a:t>
            </a:r>
          </a:p>
          <a:p>
            <a:pPr>
              <a:spcAft>
                <a:spcPts val="600"/>
              </a:spcAft>
            </a:pPr>
            <a:r>
              <a:rPr lang="tr-TR" sz="1600" dirty="0">
                <a:solidFill>
                  <a:srgbClr val="404042"/>
                </a:solidFill>
                <a:latin typeface="Helvetica Neue Light" panose="02000403000000020004" pitchFamily="2" charset="0"/>
                <a:ea typeface="Helvetica Neue Light" panose="02000403000000020004" pitchFamily="2" charset="0"/>
              </a:rPr>
              <a:t>Öğretim elemanının birçok kişi ile görüşme planı olabileceğinden görüşmeyi,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belirlenen aralıkta bitirmeye özen göstermelisiniz.</a:t>
            </a:r>
          </a:p>
        </p:txBody>
      </p:sp>
    </p:spTree>
    <p:extLst>
      <p:ext uri="{BB962C8B-B14F-4D97-AF65-F5344CB8AC3E}">
        <p14:creationId xmlns:p14="http://schemas.microsoft.com/office/powerpoint/2010/main" val="83933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82622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2181248" y="2056003"/>
            <a:ext cx="1820155"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Önlisans</a:t>
            </a:r>
          </a:p>
        </p:txBody>
      </p:sp>
      <p:sp>
        <p:nvSpPr>
          <p:cNvPr id="24" name="TextBox 23">
            <a:extLst>
              <a:ext uri="{FF2B5EF4-FFF2-40B4-BE49-F238E27FC236}">
                <a16:creationId xmlns:a16="http://schemas.microsoft.com/office/drawing/2014/main" id="{A50C2D4E-2BCA-E047-8811-CA56973285A0}"/>
              </a:ext>
            </a:extLst>
          </p:cNvPr>
          <p:cNvSpPr txBox="1"/>
          <p:nvPr/>
        </p:nvSpPr>
        <p:spPr>
          <a:xfrm>
            <a:off x="2527710" y="3163752"/>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28" name="TextBox 27">
            <a:extLst>
              <a:ext uri="{FF2B5EF4-FFF2-40B4-BE49-F238E27FC236}">
                <a16:creationId xmlns:a16="http://schemas.microsoft.com/office/drawing/2014/main" id="{EF832C9A-FF5D-7C4D-99EB-515E477755A1}"/>
              </a:ext>
            </a:extLst>
          </p:cNvPr>
          <p:cNvSpPr txBox="1"/>
          <p:nvPr/>
        </p:nvSpPr>
        <p:spPr>
          <a:xfrm>
            <a:off x="9680517" y="3404855"/>
            <a:ext cx="955710" cy="461665"/>
          </a:xfrm>
          <a:prstGeom prst="rect">
            <a:avLst/>
          </a:prstGeom>
          <a:solidFill>
            <a:srgbClr val="002060"/>
          </a:solidFill>
        </p:spPr>
        <p:txBody>
          <a:bodyPr wrap="none" rtlCol="0">
            <a:spAutoFit/>
          </a:bodyPr>
          <a:lstStyle>
            <a:defPPr>
              <a:defRPr lang="en-US"/>
            </a:defPPr>
            <a:lvl1pPr algn="ctr">
              <a:defRPr sz="24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tr-TR" dirty="0"/>
              <a:t>3.939</a:t>
            </a:r>
          </a:p>
        </p:txBody>
      </p:sp>
      <p:sp>
        <p:nvSpPr>
          <p:cNvPr id="52" name="Rounded Rectangle 51">
            <a:extLst>
              <a:ext uri="{FF2B5EF4-FFF2-40B4-BE49-F238E27FC236}">
                <a16:creationId xmlns:a16="http://schemas.microsoft.com/office/drawing/2014/main" id="{E40B99C4-0737-3C4F-80EE-6D85574D65F0}"/>
              </a:ext>
            </a:extLst>
          </p:cNvPr>
          <p:cNvSpPr/>
          <p:nvPr/>
        </p:nvSpPr>
        <p:spPr>
          <a:xfrm>
            <a:off x="1826224" y="3163752"/>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4" name="TextBox 53">
            <a:extLst>
              <a:ext uri="{FF2B5EF4-FFF2-40B4-BE49-F238E27FC236}">
                <a16:creationId xmlns:a16="http://schemas.microsoft.com/office/drawing/2014/main" id="{C6D4E202-7E08-F541-8FC1-090F5BDA7E7F}"/>
              </a:ext>
            </a:extLst>
          </p:cNvPr>
          <p:cNvSpPr txBox="1"/>
          <p:nvPr/>
        </p:nvSpPr>
        <p:spPr>
          <a:xfrm>
            <a:off x="2047694" y="3174175"/>
            <a:ext cx="755335"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13</a:t>
            </a:r>
          </a:p>
        </p:txBody>
      </p:sp>
      <p:sp>
        <p:nvSpPr>
          <p:cNvPr id="55" name="TextBox 54">
            <a:extLst>
              <a:ext uri="{FF2B5EF4-FFF2-40B4-BE49-F238E27FC236}">
                <a16:creationId xmlns:a16="http://schemas.microsoft.com/office/drawing/2014/main" id="{A21ECEEB-6A43-5D49-9A7C-28559D45458E}"/>
              </a:ext>
            </a:extLst>
          </p:cNvPr>
          <p:cNvSpPr txBox="1"/>
          <p:nvPr/>
        </p:nvSpPr>
        <p:spPr>
          <a:xfrm>
            <a:off x="2920464" y="3286778"/>
            <a:ext cx="1121397" cy="523220"/>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Meslek</a:t>
            </a:r>
          </a:p>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33" name="Rounded Rectangle 32">
            <a:extLst>
              <a:ext uri="{FF2B5EF4-FFF2-40B4-BE49-F238E27FC236}">
                <a16:creationId xmlns:a16="http://schemas.microsoft.com/office/drawing/2014/main" id="{7632DB82-CD45-914A-8512-90C6FA0D1D3C}"/>
              </a:ext>
            </a:extLst>
          </p:cNvPr>
          <p:cNvSpPr/>
          <p:nvPr/>
        </p:nvSpPr>
        <p:spPr>
          <a:xfrm>
            <a:off x="520958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4" name="TextBox 33">
            <a:extLst>
              <a:ext uri="{FF2B5EF4-FFF2-40B4-BE49-F238E27FC236}">
                <a16:creationId xmlns:a16="http://schemas.microsoft.com/office/drawing/2014/main" id="{55099387-CD5E-1342-8132-732D576CAF21}"/>
              </a:ext>
            </a:extLst>
          </p:cNvPr>
          <p:cNvSpPr txBox="1"/>
          <p:nvPr/>
        </p:nvSpPr>
        <p:spPr>
          <a:xfrm>
            <a:off x="5545691" y="2049984"/>
            <a:ext cx="1617109"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a:t>
            </a:r>
          </a:p>
        </p:txBody>
      </p:sp>
      <p:sp>
        <p:nvSpPr>
          <p:cNvPr id="39" name="Rounded Rectangle 38">
            <a:extLst>
              <a:ext uri="{FF2B5EF4-FFF2-40B4-BE49-F238E27FC236}">
                <a16:creationId xmlns:a16="http://schemas.microsoft.com/office/drawing/2014/main" id="{11FA532A-D963-314B-A94C-962D4063AD37}"/>
              </a:ext>
            </a:extLst>
          </p:cNvPr>
          <p:cNvSpPr/>
          <p:nvPr/>
        </p:nvSpPr>
        <p:spPr>
          <a:xfrm>
            <a:off x="8592944" y="1949632"/>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8" name="TextBox 47">
            <a:extLst>
              <a:ext uri="{FF2B5EF4-FFF2-40B4-BE49-F238E27FC236}">
                <a16:creationId xmlns:a16="http://schemas.microsoft.com/office/drawing/2014/main" id="{920DF8D0-18B6-0E4B-894B-46F5E4FEA506}"/>
              </a:ext>
            </a:extLst>
          </p:cNvPr>
          <p:cNvSpPr txBox="1"/>
          <p:nvPr/>
        </p:nvSpPr>
        <p:spPr>
          <a:xfrm>
            <a:off x="8937418" y="2062258"/>
            <a:ext cx="1869128" cy="461665"/>
          </a:xfrm>
          <a:prstGeom prst="rect">
            <a:avLst/>
          </a:prstGeom>
          <a:noFill/>
        </p:spPr>
        <p:txBody>
          <a:bodyPr wrap="square" lIns="0" rIns="0" rtlCol="0" anchor="b">
            <a:spAutoFit/>
          </a:bodyPr>
          <a:lstStyle/>
          <a:p>
            <a:r>
              <a:rPr lang="en-US" sz="24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Lisansüstü</a:t>
            </a:r>
          </a:p>
        </p:txBody>
      </p:sp>
      <p:sp>
        <p:nvSpPr>
          <p:cNvPr id="70" name="Rectangle 69">
            <a:extLst>
              <a:ext uri="{FF2B5EF4-FFF2-40B4-BE49-F238E27FC236}">
                <a16:creationId xmlns:a16="http://schemas.microsoft.com/office/drawing/2014/main" id="{DD1951E8-CDBA-DD4D-BC1C-01F267CA2989}"/>
              </a:ext>
            </a:extLst>
          </p:cNvPr>
          <p:cNvSpPr/>
          <p:nvPr/>
        </p:nvSpPr>
        <p:spPr>
          <a:xfrm>
            <a:off x="2808454" y="3265248"/>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TextBox 73">
            <a:extLst>
              <a:ext uri="{FF2B5EF4-FFF2-40B4-BE49-F238E27FC236}">
                <a16:creationId xmlns:a16="http://schemas.microsoft.com/office/drawing/2014/main" id="{ED7E1107-2DA7-DF48-88BC-86AABC1BFBBC}"/>
              </a:ext>
            </a:extLst>
          </p:cNvPr>
          <p:cNvSpPr txBox="1"/>
          <p:nvPr/>
        </p:nvSpPr>
        <p:spPr>
          <a:xfrm>
            <a:off x="9294430" y="3176167"/>
            <a:ext cx="1127232" cy="461665"/>
          </a:xfrm>
          <a:prstGeom prst="rect">
            <a:avLst/>
          </a:prstGeom>
          <a:solidFill>
            <a:srgbClr val="C00000"/>
          </a:solidFill>
        </p:spPr>
        <p:txBody>
          <a:bodyPr wrap="none" rtlCol="0">
            <a:spAutoFit/>
          </a:bodyPr>
          <a:lstStyle/>
          <a:p>
            <a:pPr algn="ct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14.637</a:t>
            </a:r>
          </a:p>
        </p:txBody>
      </p:sp>
      <p:sp>
        <p:nvSpPr>
          <p:cNvPr id="75" name="Rounded Rectangle 74">
            <a:extLst>
              <a:ext uri="{FF2B5EF4-FFF2-40B4-BE49-F238E27FC236}">
                <a16:creationId xmlns:a16="http://schemas.microsoft.com/office/drawing/2014/main" id="{D56C1D3C-FDAA-584F-9BB2-D71418208FE4}"/>
              </a:ext>
            </a:extLst>
          </p:cNvPr>
          <p:cNvSpPr/>
          <p:nvPr/>
        </p:nvSpPr>
        <p:spPr>
          <a:xfrm>
            <a:off x="8592944" y="3176167"/>
            <a:ext cx="2604038" cy="71831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76" name="TextBox 75">
            <a:extLst>
              <a:ext uri="{FF2B5EF4-FFF2-40B4-BE49-F238E27FC236}">
                <a16:creationId xmlns:a16="http://schemas.microsoft.com/office/drawing/2014/main" id="{2C1DA34C-3D24-D745-AAAB-72F79E54D776}"/>
              </a:ext>
            </a:extLst>
          </p:cNvPr>
          <p:cNvSpPr txBox="1"/>
          <p:nvPr/>
        </p:nvSpPr>
        <p:spPr>
          <a:xfrm>
            <a:off x="8901195" y="3168964"/>
            <a:ext cx="470000" cy="707886"/>
          </a:xfrm>
          <a:prstGeom prst="rect">
            <a:avLst/>
          </a:prstGeom>
          <a:noFill/>
        </p:spPr>
        <p:txBody>
          <a:bodyPr wrap="none" rtlCol="0">
            <a:spAutoFit/>
          </a:bodyPr>
          <a:lstStyle/>
          <a:p>
            <a:r>
              <a:rPr lang="tr-TR" sz="40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8</a:t>
            </a:r>
          </a:p>
        </p:txBody>
      </p:sp>
      <p:sp>
        <p:nvSpPr>
          <p:cNvPr id="77" name="TextBox 76">
            <a:extLst>
              <a:ext uri="{FF2B5EF4-FFF2-40B4-BE49-F238E27FC236}">
                <a16:creationId xmlns:a16="http://schemas.microsoft.com/office/drawing/2014/main" id="{581CAF84-15B2-FB44-A910-421CA455464B}"/>
              </a:ext>
            </a:extLst>
          </p:cNvPr>
          <p:cNvSpPr txBox="1"/>
          <p:nvPr/>
        </p:nvSpPr>
        <p:spPr>
          <a:xfrm>
            <a:off x="9558642" y="3369018"/>
            <a:ext cx="75854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Enstitü</a:t>
            </a:r>
          </a:p>
        </p:txBody>
      </p:sp>
      <p:sp>
        <p:nvSpPr>
          <p:cNvPr id="78" name="Rectangle 77">
            <a:extLst>
              <a:ext uri="{FF2B5EF4-FFF2-40B4-BE49-F238E27FC236}">
                <a16:creationId xmlns:a16="http://schemas.microsoft.com/office/drawing/2014/main" id="{89553C31-EA7D-9D4D-8DCA-94DF94287424}"/>
              </a:ext>
            </a:extLst>
          </p:cNvPr>
          <p:cNvSpPr/>
          <p:nvPr/>
        </p:nvSpPr>
        <p:spPr>
          <a:xfrm>
            <a:off x="9382164" y="3252907"/>
            <a:ext cx="27432" cy="5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7" name="Rounded Rectangle 116">
            <a:extLst>
              <a:ext uri="{FF2B5EF4-FFF2-40B4-BE49-F238E27FC236}">
                <a16:creationId xmlns:a16="http://schemas.microsoft.com/office/drawing/2014/main" id="{C536D6E2-FD5B-6C41-B189-0E43C6D1C75D}"/>
              </a:ext>
            </a:extLst>
          </p:cNvPr>
          <p:cNvSpPr/>
          <p:nvPr/>
        </p:nvSpPr>
        <p:spPr>
          <a:xfrm>
            <a:off x="5219618" y="3150935"/>
            <a:ext cx="2604038" cy="986068"/>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18" name="TextBox 117">
            <a:extLst>
              <a:ext uri="{FF2B5EF4-FFF2-40B4-BE49-F238E27FC236}">
                <a16:creationId xmlns:a16="http://schemas.microsoft.com/office/drawing/2014/main" id="{8D73AE5F-CF14-8D4E-B5F4-458A15DFBF4E}"/>
              </a:ext>
            </a:extLst>
          </p:cNvPr>
          <p:cNvSpPr txBox="1"/>
          <p:nvPr/>
        </p:nvSpPr>
        <p:spPr>
          <a:xfrm>
            <a:off x="5509559" y="3236259"/>
            <a:ext cx="44114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23</a:t>
            </a:r>
          </a:p>
        </p:txBody>
      </p:sp>
      <p:sp>
        <p:nvSpPr>
          <p:cNvPr id="119" name="TextBox 118">
            <a:extLst>
              <a:ext uri="{FF2B5EF4-FFF2-40B4-BE49-F238E27FC236}">
                <a16:creationId xmlns:a16="http://schemas.microsoft.com/office/drawing/2014/main" id="{73EB50BE-7307-424F-8639-52D897047ACE}"/>
              </a:ext>
            </a:extLst>
          </p:cNvPr>
          <p:cNvSpPr txBox="1"/>
          <p:nvPr/>
        </p:nvSpPr>
        <p:spPr>
          <a:xfrm>
            <a:off x="6032413" y="3525934"/>
            <a:ext cx="1121397"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Yüksekokul</a:t>
            </a:r>
          </a:p>
        </p:txBody>
      </p:sp>
      <p:sp>
        <p:nvSpPr>
          <p:cNvPr id="120" name="Rectangle 119">
            <a:extLst>
              <a:ext uri="{FF2B5EF4-FFF2-40B4-BE49-F238E27FC236}">
                <a16:creationId xmlns:a16="http://schemas.microsoft.com/office/drawing/2014/main" id="{C200613B-17C3-3741-962B-DC8766734E1D}"/>
              </a:ext>
            </a:extLst>
          </p:cNvPr>
          <p:cNvSpPr/>
          <p:nvPr/>
        </p:nvSpPr>
        <p:spPr>
          <a:xfrm>
            <a:off x="5939142" y="3298361"/>
            <a:ext cx="27432" cy="7188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1" name="TextBox 120">
            <a:extLst>
              <a:ext uri="{FF2B5EF4-FFF2-40B4-BE49-F238E27FC236}">
                <a16:creationId xmlns:a16="http://schemas.microsoft.com/office/drawing/2014/main" id="{683444D2-0EDF-6B4D-BB3E-D664DC226D9B}"/>
              </a:ext>
            </a:extLst>
          </p:cNvPr>
          <p:cNvSpPr txBox="1"/>
          <p:nvPr/>
        </p:nvSpPr>
        <p:spPr>
          <a:xfrm>
            <a:off x="6046385" y="3264707"/>
            <a:ext cx="790601"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Fakülte</a:t>
            </a:r>
          </a:p>
        </p:txBody>
      </p:sp>
      <p:sp>
        <p:nvSpPr>
          <p:cNvPr id="122" name="TextBox 121">
            <a:extLst>
              <a:ext uri="{FF2B5EF4-FFF2-40B4-BE49-F238E27FC236}">
                <a16:creationId xmlns:a16="http://schemas.microsoft.com/office/drawing/2014/main" id="{664EF159-DD2C-AA4F-99D0-03A6DC28E826}"/>
              </a:ext>
            </a:extLst>
          </p:cNvPr>
          <p:cNvSpPr txBox="1"/>
          <p:nvPr/>
        </p:nvSpPr>
        <p:spPr>
          <a:xfrm>
            <a:off x="6043055" y="3768382"/>
            <a:ext cx="1380506" cy="307777"/>
          </a:xfrm>
          <a:prstGeom prst="rect">
            <a:avLst/>
          </a:prstGeom>
          <a:noFill/>
        </p:spPr>
        <p:txBody>
          <a:bodyPr wrap="none" rtlCol="0">
            <a:spAutoFit/>
          </a:bodyPr>
          <a:lstStyle/>
          <a:p>
            <a:r>
              <a:rPr lang="tr-TR" sz="14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Konservatuvar</a:t>
            </a:r>
          </a:p>
        </p:txBody>
      </p:sp>
      <p:sp>
        <p:nvSpPr>
          <p:cNvPr id="123" name="TextBox 122">
            <a:extLst>
              <a:ext uri="{FF2B5EF4-FFF2-40B4-BE49-F238E27FC236}">
                <a16:creationId xmlns:a16="http://schemas.microsoft.com/office/drawing/2014/main" id="{62FF154B-9EB5-DD40-9C2D-B4D1D357EBAB}"/>
              </a:ext>
            </a:extLst>
          </p:cNvPr>
          <p:cNvSpPr txBox="1"/>
          <p:nvPr/>
        </p:nvSpPr>
        <p:spPr>
          <a:xfrm>
            <a:off x="5505792" y="3495156"/>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124" name="TextBox 123">
            <a:extLst>
              <a:ext uri="{FF2B5EF4-FFF2-40B4-BE49-F238E27FC236}">
                <a16:creationId xmlns:a16="http://schemas.microsoft.com/office/drawing/2014/main" id="{C5FFD885-6E06-9E40-ADC2-DA555F4ABAFD}"/>
              </a:ext>
            </a:extLst>
          </p:cNvPr>
          <p:cNvSpPr txBox="1"/>
          <p:nvPr/>
        </p:nvSpPr>
        <p:spPr>
          <a:xfrm>
            <a:off x="5505792" y="3732368"/>
            <a:ext cx="312906" cy="369332"/>
          </a:xfrm>
          <a:prstGeom prst="rect">
            <a:avLst/>
          </a:prstGeom>
          <a:noFill/>
        </p:spPr>
        <p:txBody>
          <a:bodyPr wrap="non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1</a:t>
            </a:r>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3" name="TextBox 92">
            <a:extLst>
              <a:ext uri="{FF2B5EF4-FFF2-40B4-BE49-F238E27FC236}">
                <a16:creationId xmlns:a16="http://schemas.microsoft.com/office/drawing/2014/main" id="{8DB1120C-8996-9B49-A878-371C2C6C0A03}"/>
              </a:ext>
            </a:extLst>
          </p:cNvPr>
          <p:cNvSpPr txBox="1"/>
          <p:nvPr/>
        </p:nvSpPr>
        <p:spPr>
          <a:xfrm>
            <a:off x="2181248" y="2544156"/>
            <a:ext cx="1820155" cy="276999"/>
          </a:xfrm>
          <a:prstGeom prst="rect">
            <a:avLst/>
          </a:prstGeom>
          <a:noFill/>
        </p:spPr>
        <p:txBody>
          <a:bodyPr wrap="square" lIns="0" rIns="0" rtlCol="0" anchor="b">
            <a:spAutoFit/>
          </a:bodyPr>
          <a:lstStyle/>
          <a:p>
            <a:r>
              <a:rPr lang="en-US" sz="12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2 Yıllık </a:t>
            </a:r>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Programlar</a:t>
            </a:r>
          </a:p>
        </p:txBody>
      </p:sp>
      <p:sp>
        <p:nvSpPr>
          <p:cNvPr id="94" name="TextBox 93">
            <a:extLst>
              <a:ext uri="{FF2B5EF4-FFF2-40B4-BE49-F238E27FC236}">
                <a16:creationId xmlns:a16="http://schemas.microsoft.com/office/drawing/2014/main" id="{38FB23A6-8C52-344D-823B-1447F84987DA}"/>
              </a:ext>
            </a:extLst>
          </p:cNvPr>
          <p:cNvSpPr txBox="1"/>
          <p:nvPr/>
        </p:nvSpPr>
        <p:spPr>
          <a:xfrm>
            <a:off x="5545691" y="2560744"/>
            <a:ext cx="1820155" cy="261610"/>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4/5 Yıllık Programlar</a:t>
            </a:r>
          </a:p>
        </p:txBody>
      </p:sp>
      <p:sp>
        <p:nvSpPr>
          <p:cNvPr id="95" name="TextBox 94">
            <a:extLst>
              <a:ext uri="{FF2B5EF4-FFF2-40B4-BE49-F238E27FC236}">
                <a16:creationId xmlns:a16="http://schemas.microsoft.com/office/drawing/2014/main" id="{51170D4A-C690-0A48-809D-6071C9725CD9}"/>
              </a:ext>
            </a:extLst>
          </p:cNvPr>
          <p:cNvSpPr txBox="1"/>
          <p:nvPr/>
        </p:nvSpPr>
        <p:spPr>
          <a:xfrm>
            <a:off x="8937417" y="2488786"/>
            <a:ext cx="2269599" cy="430887"/>
          </a:xfrm>
          <a:prstGeom prst="rect">
            <a:avLst/>
          </a:prstGeom>
          <a:noFill/>
        </p:spPr>
        <p:txBody>
          <a:bodyPr wrap="square" lIns="0" rIns="0" rtlCol="0" anchor="b">
            <a:spAutoFit/>
          </a:bodyPr>
          <a:lstStyle/>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Yüksek Lisans, Sanatta Yeterlik</a:t>
            </a:r>
          </a:p>
          <a:p>
            <a:r>
              <a:rPr lang="en-US" sz="1100" noProof="1">
                <a:solidFill>
                  <a:srgbClr val="1B1B1D"/>
                </a:solidFill>
                <a:latin typeface="Helvetica Neue Medium" panose="02000503000000020004" pitchFamily="2" charset="0"/>
                <a:ea typeface="Helvetica Neue Medium" panose="02000503000000020004" pitchFamily="2" charset="0"/>
                <a:cs typeface="Helvetica Neue Medium" panose="02000503000000020004" pitchFamily="2" charset="0"/>
              </a:rPr>
              <a:t>&amp; Doktora</a:t>
            </a:r>
          </a:p>
        </p:txBody>
      </p:sp>
      <p:sp>
        <p:nvSpPr>
          <p:cNvPr id="97" name="Rectangle 96">
            <a:extLst>
              <a:ext uri="{FF2B5EF4-FFF2-40B4-BE49-F238E27FC236}">
                <a16:creationId xmlns:a16="http://schemas.microsoft.com/office/drawing/2014/main" id="{739D5889-EB8E-E840-B77E-B527C1B0B8F3}"/>
              </a:ext>
            </a:extLst>
          </p:cNvPr>
          <p:cNvSpPr/>
          <p:nvPr/>
        </p:nvSpPr>
        <p:spPr>
          <a:xfrm>
            <a:off x="2188816" y="2516246"/>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8" name="Rectangle 97">
            <a:extLst>
              <a:ext uri="{FF2B5EF4-FFF2-40B4-BE49-F238E27FC236}">
                <a16:creationId xmlns:a16="http://schemas.microsoft.com/office/drawing/2014/main" id="{578C8D68-E9A6-EF49-9C9C-D3982B822122}"/>
              </a:ext>
            </a:extLst>
          </p:cNvPr>
          <p:cNvSpPr/>
          <p:nvPr/>
        </p:nvSpPr>
        <p:spPr>
          <a:xfrm>
            <a:off x="5545691" y="2499062"/>
            <a:ext cx="2035787" cy="1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3" name="Rectangle 112">
            <a:extLst>
              <a:ext uri="{FF2B5EF4-FFF2-40B4-BE49-F238E27FC236}">
                <a16:creationId xmlns:a16="http://schemas.microsoft.com/office/drawing/2014/main" id="{9BD188BF-2CE3-FC43-94FC-76D431437490}"/>
              </a:ext>
            </a:extLst>
          </p:cNvPr>
          <p:cNvSpPr/>
          <p:nvPr/>
        </p:nvSpPr>
        <p:spPr>
          <a:xfrm>
            <a:off x="8937417" y="2478024"/>
            <a:ext cx="2035787" cy="18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Eğitim</a:t>
            </a:r>
          </a:p>
        </p:txBody>
      </p:sp>
      <p:sp>
        <p:nvSpPr>
          <p:cNvPr id="3" name="Rounded Rectangle 2">
            <a:extLst>
              <a:ext uri="{FF2B5EF4-FFF2-40B4-BE49-F238E27FC236}">
                <a16:creationId xmlns:a16="http://schemas.microsoft.com/office/drawing/2014/main" id="{BA43AC5E-C3EF-0EF9-2F84-B8FD85682AE0}"/>
              </a:ext>
            </a:extLst>
          </p:cNvPr>
          <p:cNvSpPr/>
          <p:nvPr/>
        </p:nvSpPr>
        <p:spPr>
          <a:xfrm>
            <a:off x="4214741" y="4693606"/>
            <a:ext cx="4378203" cy="657341"/>
          </a:xfrm>
          <a:prstGeom prst="roundRect">
            <a:avLst/>
          </a:prstGeom>
          <a:solidFill>
            <a:srgbClr val="C00000"/>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4" name="TextBox 3">
            <a:extLst>
              <a:ext uri="{FF2B5EF4-FFF2-40B4-BE49-F238E27FC236}">
                <a16:creationId xmlns:a16="http://schemas.microsoft.com/office/drawing/2014/main" id="{C81013CB-3C24-9EF0-FE16-E793BF92C502}"/>
              </a:ext>
            </a:extLst>
          </p:cNvPr>
          <p:cNvSpPr txBox="1"/>
          <p:nvPr/>
        </p:nvSpPr>
        <p:spPr>
          <a:xfrm>
            <a:off x="4588204" y="4887703"/>
            <a:ext cx="1507796" cy="307777"/>
          </a:xfrm>
          <a:prstGeom prst="rect">
            <a:avLst/>
          </a:prstGeom>
          <a:noFill/>
        </p:spPr>
        <p:txBody>
          <a:bodyPr wrap="square" rtlCol="0">
            <a:spAutoFit/>
          </a:bodyPr>
          <a:lstStyle/>
          <a:p>
            <a:r>
              <a:rPr lang="tr-TR" sz="1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Toplam Öğrenci</a:t>
            </a:r>
          </a:p>
        </p:txBody>
      </p:sp>
      <p:sp>
        <p:nvSpPr>
          <p:cNvPr id="6" name="TextBox 5">
            <a:extLst>
              <a:ext uri="{FF2B5EF4-FFF2-40B4-BE49-F238E27FC236}">
                <a16:creationId xmlns:a16="http://schemas.microsoft.com/office/drawing/2014/main" id="{F33F15B8-BE5C-80AD-5C03-AF9D98FE705E}"/>
              </a:ext>
            </a:extLst>
          </p:cNvPr>
          <p:cNvSpPr txBox="1"/>
          <p:nvPr/>
        </p:nvSpPr>
        <p:spPr>
          <a:xfrm>
            <a:off x="6593111" y="4754450"/>
            <a:ext cx="1396536" cy="461665"/>
          </a:xfrm>
          <a:prstGeom prst="rect">
            <a:avLst/>
          </a:prstGeom>
          <a:noFill/>
        </p:spPr>
        <p:txBody>
          <a:bodyPr wrap="none" rtlCol="0">
            <a:spAutoFit/>
          </a:bodyPr>
          <a:lstStyle/>
          <a:p>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tr-TR"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70.000</a:t>
            </a:r>
          </a:p>
        </p:txBody>
      </p:sp>
      <p:sp>
        <p:nvSpPr>
          <p:cNvPr id="10" name="Rectangle 9">
            <a:extLst>
              <a:ext uri="{FF2B5EF4-FFF2-40B4-BE49-F238E27FC236}">
                <a16:creationId xmlns:a16="http://schemas.microsoft.com/office/drawing/2014/main" id="{FC1B5777-42AB-1799-BFD5-556A232FB680}"/>
              </a:ext>
            </a:extLst>
          </p:cNvPr>
          <p:cNvSpPr/>
          <p:nvPr/>
        </p:nvSpPr>
        <p:spPr>
          <a:xfrm>
            <a:off x="6324662" y="4830026"/>
            <a:ext cx="18000" cy="35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405946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Öğretim Elemanlarıyla E-Posta Yoluyla İletişim</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4" name="Online Media 3" descr="Nasıl Mail Yazılır? - Atatürk Üniversitesi">
            <a:hlinkClick r:id="" action="ppaction://media"/>
            <a:extLst>
              <a:ext uri="{FF2B5EF4-FFF2-40B4-BE49-F238E27FC236}">
                <a16:creationId xmlns:a16="http://schemas.microsoft.com/office/drawing/2014/main" id="{8AA402D8-732B-406B-B4BB-F2E44C763521}"/>
              </a:ext>
            </a:extLst>
          </p:cNvPr>
          <p:cNvPicPr>
            <a:picLocks noRot="1" noChangeAspect="1"/>
          </p:cNvPicPr>
          <p:nvPr>
            <a:videoFile r:link="rId1"/>
          </p:nvPr>
        </p:nvPicPr>
        <p:blipFill>
          <a:blip r:embed="rId4"/>
          <a:stretch>
            <a:fillRect/>
          </a:stretch>
        </p:blipFill>
        <p:spPr>
          <a:xfrm>
            <a:off x="1852491" y="2072347"/>
            <a:ext cx="5345757" cy="3020353"/>
          </a:xfrm>
          <a:prstGeom prst="rect">
            <a:avLst/>
          </a:prstGeom>
        </p:spPr>
      </p:pic>
      <p:pic>
        <p:nvPicPr>
          <p:cNvPr id="3" name="Picture 2">
            <a:extLst>
              <a:ext uri="{FF2B5EF4-FFF2-40B4-BE49-F238E27FC236}">
                <a16:creationId xmlns:a16="http://schemas.microsoft.com/office/drawing/2014/main" id="{DBDF8D5B-9A3B-9D6A-3121-2EB21399286F}"/>
              </a:ext>
            </a:extLst>
          </p:cNvPr>
          <p:cNvPicPr>
            <a:picLocks noChangeAspect="1"/>
          </p:cNvPicPr>
          <p:nvPr/>
        </p:nvPicPr>
        <p:blipFill>
          <a:blip r:embed="rId5"/>
          <a:stretch>
            <a:fillRect/>
          </a:stretch>
        </p:blipFill>
        <p:spPr>
          <a:xfrm>
            <a:off x="7410333" y="2072347"/>
            <a:ext cx="4246473" cy="3020354"/>
          </a:xfrm>
          <a:prstGeom prst="rect">
            <a:avLst/>
          </a:prstGeom>
        </p:spPr>
      </p:pic>
    </p:spTree>
    <p:extLst>
      <p:ext uri="{BB962C8B-B14F-4D97-AF65-F5344CB8AC3E}">
        <p14:creationId xmlns:p14="http://schemas.microsoft.com/office/powerpoint/2010/main" val="39494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DA26C-68BF-604A-EA21-F90A79A20373}"/>
              </a:ext>
            </a:extLst>
          </p:cNvPr>
          <p:cNvPicPr>
            <a:picLocks noChangeAspect="1"/>
          </p:cNvPicPr>
          <p:nvPr/>
        </p:nvPicPr>
        <p:blipFill rotWithShape="1">
          <a:blip r:embed="rId3"/>
          <a:srcRect l="-1" r="297" b="653"/>
          <a:stretch/>
        </p:blipFill>
        <p:spPr>
          <a:xfrm>
            <a:off x="1542933" y="1621500"/>
            <a:ext cx="7177986" cy="4533748"/>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9505203" y="1621049"/>
            <a:ext cx="2154244" cy="661720"/>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 Bilgi Sistemi</a:t>
            </a:r>
          </a:p>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(OBS)</a:t>
            </a:r>
          </a:p>
        </p:txBody>
      </p:sp>
      <p:sp>
        <p:nvSpPr>
          <p:cNvPr id="7" name="TextBox 6">
            <a:extLst>
              <a:ext uri="{FF2B5EF4-FFF2-40B4-BE49-F238E27FC236}">
                <a16:creationId xmlns:a16="http://schemas.microsoft.com/office/drawing/2014/main" id="{19F4AF15-9714-4FB8-A1CA-6AE26659ED61}"/>
              </a:ext>
            </a:extLst>
          </p:cNvPr>
          <p:cNvSpPr txBox="1"/>
          <p:nvPr/>
        </p:nvSpPr>
        <p:spPr>
          <a:xfrm>
            <a:off x="9785004" y="4639857"/>
            <a:ext cx="1694695" cy="338554"/>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Hızlı bağlantılar </a:t>
            </a:r>
          </a:p>
        </p:txBody>
      </p:sp>
      <p:sp>
        <p:nvSpPr>
          <p:cNvPr id="8" name="TextBox 7">
            <a:extLst>
              <a:ext uri="{FF2B5EF4-FFF2-40B4-BE49-F238E27FC236}">
                <a16:creationId xmlns:a16="http://schemas.microsoft.com/office/drawing/2014/main" id="{13F9223B-FE8E-13BF-B832-4B0F0F7B132A}"/>
              </a:ext>
            </a:extLst>
          </p:cNvPr>
          <p:cNvSpPr txBox="1"/>
          <p:nvPr/>
        </p:nvSpPr>
        <p:spPr>
          <a:xfrm>
            <a:off x="9785004" y="5876802"/>
            <a:ext cx="1694695" cy="830997"/>
          </a:xfrm>
          <a:prstGeom prst="rect">
            <a:avLst/>
          </a:prstGeom>
          <a:noFill/>
        </p:spPr>
        <p:txBody>
          <a:bodyPr wrap="squar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Son haberler, duyurular &amp; etkinlikler</a:t>
            </a:r>
          </a:p>
        </p:txBody>
      </p:sp>
      <p:cxnSp>
        <p:nvCxnSpPr>
          <p:cNvPr id="13" name="Straight Arrow Connector 12">
            <a:extLst>
              <a:ext uri="{FF2B5EF4-FFF2-40B4-BE49-F238E27FC236}">
                <a16:creationId xmlns:a16="http://schemas.microsoft.com/office/drawing/2014/main" id="{B6353D0F-3FDF-6CE4-2C36-CBB50A50902B}"/>
              </a:ext>
            </a:extLst>
          </p:cNvPr>
          <p:cNvCxnSpPr>
            <a:cxnSpLocks/>
          </p:cNvCxnSpPr>
          <p:nvPr/>
        </p:nvCxnSpPr>
        <p:spPr>
          <a:xfrm>
            <a:off x="5142397" y="6304816"/>
            <a:ext cx="4642607" cy="145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0452D8-E7B9-518C-6958-930AB2EA2250}"/>
              </a:ext>
            </a:extLst>
          </p:cNvPr>
          <p:cNvCxnSpPr>
            <a:cxnSpLocks/>
          </p:cNvCxnSpPr>
          <p:nvPr/>
        </p:nvCxnSpPr>
        <p:spPr>
          <a:xfrm flipV="1">
            <a:off x="5216499" y="4798312"/>
            <a:ext cx="4568505" cy="57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3FDAF4-A97A-3C44-4BEF-CA324D735EFE}"/>
              </a:ext>
            </a:extLst>
          </p:cNvPr>
          <p:cNvCxnSpPr>
            <a:cxnSpLocks/>
            <a:stCxn id="38" idx="2"/>
          </p:cNvCxnSpPr>
          <p:nvPr/>
        </p:nvCxnSpPr>
        <p:spPr>
          <a:xfrm>
            <a:off x="5013762" y="1784130"/>
            <a:ext cx="449144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B41A7C1-4A91-C6B2-B14E-46DF51568AD6}"/>
              </a:ext>
            </a:extLst>
          </p:cNvPr>
          <p:cNvSpPr/>
          <p:nvPr/>
        </p:nvSpPr>
        <p:spPr>
          <a:xfrm>
            <a:off x="2902281" y="4756719"/>
            <a:ext cx="4628436" cy="581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BC09A-19A6-6D48-00ED-6F83707180AA}"/>
              </a:ext>
            </a:extLst>
          </p:cNvPr>
          <p:cNvSpPr/>
          <p:nvPr/>
        </p:nvSpPr>
        <p:spPr>
          <a:xfrm>
            <a:off x="2619385" y="6263221"/>
            <a:ext cx="5025081" cy="5816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0ECF421-6DBA-BD85-963F-CCA847C5343B}"/>
              </a:ext>
            </a:extLst>
          </p:cNvPr>
          <p:cNvSpPr/>
          <p:nvPr/>
        </p:nvSpPr>
        <p:spPr>
          <a:xfrm>
            <a:off x="4885126" y="1609284"/>
            <a:ext cx="257271" cy="1748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805C82D-6880-5083-1ED0-935FAD854DCA}"/>
              </a:ext>
            </a:extLst>
          </p:cNvPr>
          <p:cNvSpPr/>
          <p:nvPr/>
        </p:nvSpPr>
        <p:spPr>
          <a:xfrm>
            <a:off x="9624892" y="3290248"/>
            <a:ext cx="1914865" cy="51140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1B5B00B-4BB9-B39D-B9AA-FEFBFAD2D5DC}"/>
              </a:ext>
            </a:extLst>
          </p:cNvPr>
          <p:cNvSpPr txBox="1"/>
          <p:nvPr/>
        </p:nvSpPr>
        <p:spPr>
          <a:xfrm>
            <a:off x="9624892" y="3323784"/>
            <a:ext cx="1897810" cy="400110"/>
          </a:xfrm>
          <a:prstGeom prst="rect">
            <a:avLst/>
          </a:prstGeom>
          <a:noFill/>
        </p:spPr>
        <p:txBody>
          <a:bodyPr wrap="square" rtlCol="0">
            <a:spAutoFit/>
          </a:bodyPr>
          <a:lstStyle/>
          <a:p>
            <a:pPr algn="ctr"/>
            <a:r>
              <a:rPr lang="tr-TR"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extLst>
                    <a:ext uri="{A12FA001-AC4F-418D-AE19-62706E023703}">
                      <ahyp:hlinkClr xmlns="" xmlns:ahyp="http://schemas.microsoft.com/office/drawing/2018/hyperlinkcolor" val="tx"/>
                    </a:ext>
                  </a:extLst>
                </a:hlinkClick>
              </a:rPr>
              <a:t>atauni.edu.tr</a:t>
            </a:r>
            <a:endParaRPr lang="en-US" sz="2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2951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32" grpId="0" animBg="1"/>
      <p:bldP spid="33" grpId="0" animBg="1"/>
      <p:bldP spid="38" grpId="0" animBg="1"/>
      <p:bldP spid="26"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9C9531-D743-54B1-8C95-4E307B094F5C}"/>
              </a:ext>
            </a:extLst>
          </p:cNvPr>
          <p:cNvPicPr>
            <a:picLocks noChangeAspect="1"/>
          </p:cNvPicPr>
          <p:nvPr/>
        </p:nvPicPr>
        <p:blipFill rotWithShape="1">
          <a:blip r:embed="rId3"/>
          <a:srcRect l="1" r="694" b="51109"/>
          <a:stretch/>
        </p:blipFill>
        <p:spPr>
          <a:xfrm>
            <a:off x="1542933" y="1621499"/>
            <a:ext cx="7718456" cy="2408743"/>
          </a:xfrm>
          <a:prstGeom prst="rect">
            <a:avLst/>
          </a:prstGeom>
        </p:spPr>
      </p:pic>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Üniversite Web Sayfası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76D6535B-1AE6-E9F0-AEFE-448DE4B730C0}"/>
              </a:ext>
            </a:extLst>
          </p:cNvPr>
          <p:cNvSpPr txBox="1"/>
          <p:nvPr/>
        </p:nvSpPr>
        <p:spPr>
          <a:xfrm>
            <a:off x="5542838" y="4412665"/>
            <a:ext cx="5128327" cy="1954381"/>
          </a:xfrm>
          <a:prstGeom prst="rect">
            <a:avLst/>
          </a:prstGeom>
          <a:noFill/>
        </p:spPr>
        <p:txBody>
          <a:bodyPr wrap="non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sekmesi altında;</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Genel &amp; akademik bilgiler,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Rehberler,</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Yazılım ve kablosuz ağ hizmetleri,</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Kampüste yaşam,</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Sıkça sorulan sorular ve daha fazlasına ulaşabilirsiniz.</a:t>
            </a:r>
          </a:p>
        </p:txBody>
      </p:sp>
      <p:cxnSp>
        <p:nvCxnSpPr>
          <p:cNvPr id="16" name="Straight Arrow Connector 15">
            <a:extLst>
              <a:ext uri="{FF2B5EF4-FFF2-40B4-BE49-F238E27FC236}">
                <a16:creationId xmlns:a16="http://schemas.microsoft.com/office/drawing/2014/main" id="{3C3FDAF4-A97A-3C44-4BEF-CA324D735EFE}"/>
              </a:ext>
            </a:extLst>
          </p:cNvPr>
          <p:cNvCxnSpPr>
            <a:cxnSpLocks/>
          </p:cNvCxnSpPr>
          <p:nvPr/>
        </p:nvCxnSpPr>
        <p:spPr>
          <a:xfrm>
            <a:off x="5404446" y="2136951"/>
            <a:ext cx="0" cy="24706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38530"/>
          <a:stretch/>
        </p:blipFill>
        <p:spPr>
          <a:xfrm>
            <a:off x="1542934" y="1621499"/>
            <a:ext cx="8380788" cy="3846027"/>
          </a:xfrm>
          <a:prstGeom prst="rect">
            <a:avLst/>
          </a:prstGeom>
        </p:spPr>
      </p:pic>
      <p:sp>
        <p:nvSpPr>
          <p:cNvPr id="14" name="TextBox 13">
            <a:extLst>
              <a:ext uri="{FF2B5EF4-FFF2-40B4-BE49-F238E27FC236}">
                <a16:creationId xmlns:a16="http://schemas.microsoft.com/office/drawing/2014/main" id="{7ADC07BB-9178-18E9-5B2A-EF4D7AF9A844}"/>
              </a:ext>
            </a:extLst>
          </p:cNvPr>
          <p:cNvSpPr txBox="1"/>
          <p:nvPr/>
        </p:nvSpPr>
        <p:spPr>
          <a:xfrm>
            <a:off x="1744562" y="5765379"/>
            <a:ext cx="5287986"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-isleri-daire-</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baskanligi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3735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İşleri Daire Başkanlığı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C8111CB6-1521-52C4-D446-7C3326231D56}"/>
              </a:ext>
            </a:extLst>
          </p:cNvPr>
          <p:cNvPicPr>
            <a:picLocks noChangeAspect="1"/>
          </p:cNvPicPr>
          <p:nvPr/>
        </p:nvPicPr>
        <p:blipFill rotWithShape="1">
          <a:blip r:embed="rId3"/>
          <a:srcRect l="7417" r="7677" b="83318"/>
          <a:stretch/>
        </p:blipFill>
        <p:spPr>
          <a:xfrm>
            <a:off x="1542934" y="1621499"/>
            <a:ext cx="8380788" cy="1043729"/>
          </a:xfrm>
          <a:prstGeom prst="rect">
            <a:avLst/>
          </a:prstGeom>
        </p:spPr>
      </p:pic>
      <p:sp>
        <p:nvSpPr>
          <p:cNvPr id="2" name="TextBox 1">
            <a:extLst>
              <a:ext uri="{FF2B5EF4-FFF2-40B4-BE49-F238E27FC236}">
                <a16:creationId xmlns:a16="http://schemas.microsoft.com/office/drawing/2014/main" id="{CE7DCE06-43E4-5292-763A-3D4B957E04AF}"/>
              </a:ext>
            </a:extLst>
          </p:cNvPr>
          <p:cNvSpPr txBox="1"/>
          <p:nvPr/>
        </p:nvSpPr>
        <p:spPr>
          <a:xfrm>
            <a:off x="2707917" y="3075865"/>
            <a:ext cx="2761782"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Eğitim-Öğretim mevzuatları</a:t>
            </a:r>
          </a:p>
        </p:txBody>
      </p:sp>
      <p:sp>
        <p:nvSpPr>
          <p:cNvPr id="5" name="TextBox 4">
            <a:extLst>
              <a:ext uri="{FF2B5EF4-FFF2-40B4-BE49-F238E27FC236}">
                <a16:creationId xmlns:a16="http://schemas.microsoft.com/office/drawing/2014/main" id="{B260A924-BEB1-1EFE-C8C1-BC34E998B6F5}"/>
              </a:ext>
            </a:extLst>
          </p:cNvPr>
          <p:cNvSpPr txBox="1"/>
          <p:nvPr/>
        </p:nvSpPr>
        <p:spPr>
          <a:xfrm>
            <a:off x="3577091" y="3441003"/>
            <a:ext cx="256384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Güncel Akademik Takvim</a:t>
            </a:r>
          </a:p>
        </p:txBody>
      </p:sp>
      <p:sp>
        <p:nvSpPr>
          <p:cNvPr id="6" name="TextBox 5">
            <a:extLst>
              <a:ext uri="{FF2B5EF4-FFF2-40B4-BE49-F238E27FC236}">
                <a16:creationId xmlns:a16="http://schemas.microsoft.com/office/drawing/2014/main" id="{0295AAE3-6CA8-AF87-4DDA-9E699AE72EA9}"/>
              </a:ext>
            </a:extLst>
          </p:cNvPr>
          <p:cNvSpPr txBox="1"/>
          <p:nvPr/>
        </p:nvSpPr>
        <p:spPr>
          <a:xfrm>
            <a:off x="4074507" y="3772176"/>
            <a:ext cx="3275833" cy="338554"/>
          </a:xfrm>
          <a:prstGeom prst="rect">
            <a:avLst/>
          </a:prstGeom>
          <a:noFill/>
        </p:spPr>
        <p:txBody>
          <a:bodyPr wrap="none" rtlCol="0">
            <a:spAutoFit/>
          </a:bodyPr>
          <a:lstStyle/>
          <a:p>
            <a:pPr algn="ct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Katkı Payları &amp; Öğrenim Ücretleri</a:t>
            </a:r>
          </a:p>
        </p:txBody>
      </p:sp>
      <p:sp>
        <p:nvSpPr>
          <p:cNvPr id="7" name="TextBox 6">
            <a:extLst>
              <a:ext uri="{FF2B5EF4-FFF2-40B4-BE49-F238E27FC236}">
                <a16:creationId xmlns:a16="http://schemas.microsoft.com/office/drawing/2014/main" id="{32D4994E-7509-98CD-4E5E-ED16AED990EA}"/>
              </a:ext>
            </a:extLst>
          </p:cNvPr>
          <p:cNvSpPr txBox="1"/>
          <p:nvPr/>
        </p:nvSpPr>
        <p:spPr>
          <a:xfrm>
            <a:off x="4616666" y="4132469"/>
            <a:ext cx="5431235"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Ders Kayıtları &amp; Üniversite Seçmeli Ders (USD) Listesi </a:t>
            </a:r>
          </a:p>
        </p:txBody>
      </p:sp>
      <p:sp>
        <p:nvSpPr>
          <p:cNvPr id="8" name="TextBox 7">
            <a:extLst>
              <a:ext uri="{FF2B5EF4-FFF2-40B4-BE49-F238E27FC236}">
                <a16:creationId xmlns:a16="http://schemas.microsoft.com/office/drawing/2014/main" id="{2EF96B3F-ABDC-F5B0-3101-88600E17747E}"/>
              </a:ext>
            </a:extLst>
          </p:cNvPr>
          <p:cNvSpPr txBox="1"/>
          <p:nvPr/>
        </p:nvSpPr>
        <p:spPr>
          <a:xfrm>
            <a:off x="5469699" y="4510452"/>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Faydalı Rehberler</a:t>
            </a:r>
          </a:p>
        </p:txBody>
      </p:sp>
      <p:sp>
        <p:nvSpPr>
          <p:cNvPr id="9" name="TextBox 8">
            <a:extLst>
              <a:ext uri="{FF2B5EF4-FFF2-40B4-BE49-F238E27FC236}">
                <a16:creationId xmlns:a16="http://schemas.microsoft.com/office/drawing/2014/main" id="{90DA1BEF-9ED1-B68F-9C29-8A74BCEC4861}"/>
              </a:ext>
            </a:extLst>
          </p:cNvPr>
          <p:cNvSpPr txBox="1"/>
          <p:nvPr/>
        </p:nvSpPr>
        <p:spPr>
          <a:xfrm>
            <a:off x="5995724" y="4980398"/>
            <a:ext cx="3725168" cy="338554"/>
          </a:xfrm>
          <a:prstGeom prst="rect">
            <a:avLst/>
          </a:prstGeom>
          <a:noFill/>
        </p:spPr>
        <p:txBody>
          <a:bodyPr wrap="square" rtlCol="0">
            <a:spAutoFit/>
          </a:bodyPr>
          <a:lstStyle/>
          <a:p>
            <a:pPr>
              <a:spcAft>
                <a:spcPts val="600"/>
              </a:spcAft>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Burs Olanakları</a:t>
            </a:r>
          </a:p>
        </p:txBody>
      </p:sp>
      <p:sp>
        <p:nvSpPr>
          <p:cNvPr id="10" name="Rectangle 9">
            <a:extLst>
              <a:ext uri="{FF2B5EF4-FFF2-40B4-BE49-F238E27FC236}">
                <a16:creationId xmlns:a16="http://schemas.microsoft.com/office/drawing/2014/main" id="{743D5CEB-722A-5D7C-F3C6-BC5792ADE789}"/>
              </a:ext>
            </a:extLst>
          </p:cNvPr>
          <p:cNvSpPr/>
          <p:nvPr/>
        </p:nvSpPr>
        <p:spPr>
          <a:xfrm flipV="1">
            <a:off x="2513381" y="2547965"/>
            <a:ext cx="378670"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5CFDABC-40C9-8465-98A4-419FA1AC21A3}"/>
              </a:ext>
            </a:extLst>
          </p:cNvPr>
          <p:cNvCxnSpPr>
            <a:cxnSpLocks/>
          </p:cNvCxnSpPr>
          <p:nvPr/>
        </p:nvCxnSpPr>
        <p:spPr>
          <a:xfrm>
            <a:off x="2881755" y="2608519"/>
            <a:ext cx="0" cy="4568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1E191-CBB4-575C-C0E8-FE0C25FC9FBC}"/>
              </a:ext>
            </a:extLst>
          </p:cNvPr>
          <p:cNvSpPr/>
          <p:nvPr/>
        </p:nvSpPr>
        <p:spPr>
          <a:xfrm flipV="1">
            <a:off x="3032127" y="2539721"/>
            <a:ext cx="738060" cy="7221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5FDA261-1B80-15A9-771D-9B255F2410C3}"/>
              </a:ext>
            </a:extLst>
          </p:cNvPr>
          <p:cNvCxnSpPr>
            <a:cxnSpLocks/>
          </p:cNvCxnSpPr>
          <p:nvPr/>
        </p:nvCxnSpPr>
        <p:spPr>
          <a:xfrm>
            <a:off x="3760139" y="2573576"/>
            <a:ext cx="0" cy="8554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35469A-1CE5-41E0-0BD9-57D13AC532D1}"/>
              </a:ext>
            </a:extLst>
          </p:cNvPr>
          <p:cNvSpPr/>
          <p:nvPr/>
        </p:nvSpPr>
        <p:spPr>
          <a:xfrm flipV="1">
            <a:off x="3882223" y="2548302"/>
            <a:ext cx="384569" cy="563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3760D8-75D7-BF93-0E89-FF35A2CC2404}"/>
              </a:ext>
            </a:extLst>
          </p:cNvPr>
          <p:cNvCxnSpPr>
            <a:cxnSpLocks/>
          </p:cNvCxnSpPr>
          <p:nvPr/>
        </p:nvCxnSpPr>
        <p:spPr>
          <a:xfrm>
            <a:off x="4255970" y="2545132"/>
            <a:ext cx="0" cy="12123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1815BD7-946C-A118-15F6-0555B53AFA66}"/>
              </a:ext>
            </a:extLst>
          </p:cNvPr>
          <p:cNvSpPr/>
          <p:nvPr/>
        </p:nvSpPr>
        <p:spPr>
          <a:xfrm flipV="1">
            <a:off x="4377646" y="2551383"/>
            <a:ext cx="400393"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AE3F0E0-74A7-B53E-B27A-62DE0D9E05E1}"/>
              </a:ext>
            </a:extLst>
          </p:cNvPr>
          <p:cNvCxnSpPr>
            <a:cxnSpLocks/>
          </p:cNvCxnSpPr>
          <p:nvPr/>
        </p:nvCxnSpPr>
        <p:spPr>
          <a:xfrm>
            <a:off x="4767217" y="2551383"/>
            <a:ext cx="0" cy="15885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19EE57-B605-B1E1-648B-39F0439A7BA0}"/>
              </a:ext>
            </a:extLst>
          </p:cNvPr>
          <p:cNvSpPr/>
          <p:nvPr/>
        </p:nvSpPr>
        <p:spPr>
          <a:xfrm flipV="1">
            <a:off x="4915268" y="2543299"/>
            <a:ext cx="705714"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BE2D06A-A3FC-5F23-5A63-BAC64D271819}"/>
              </a:ext>
            </a:extLst>
          </p:cNvPr>
          <p:cNvCxnSpPr>
            <a:cxnSpLocks/>
          </p:cNvCxnSpPr>
          <p:nvPr/>
        </p:nvCxnSpPr>
        <p:spPr>
          <a:xfrm>
            <a:off x="5610160" y="2539721"/>
            <a:ext cx="0" cy="19727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C82DDE-34DF-A481-0618-98012D005B4A}"/>
              </a:ext>
            </a:extLst>
          </p:cNvPr>
          <p:cNvSpPr/>
          <p:nvPr/>
        </p:nvSpPr>
        <p:spPr>
          <a:xfrm flipV="1">
            <a:off x="5777549" y="2543299"/>
            <a:ext cx="382241" cy="605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E2BC298-A3D3-1FBC-25C9-9844C7673135}"/>
              </a:ext>
            </a:extLst>
          </p:cNvPr>
          <p:cNvCxnSpPr>
            <a:cxnSpLocks/>
          </p:cNvCxnSpPr>
          <p:nvPr/>
        </p:nvCxnSpPr>
        <p:spPr>
          <a:xfrm>
            <a:off x="6148968" y="2543299"/>
            <a:ext cx="0" cy="24388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0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2"/>
      <p:bldP spid="7" grpId="0"/>
      <p:bldP spid="7" grpId="1"/>
      <p:bldP spid="8" grpId="0"/>
      <p:bldP spid="8" grpId="1"/>
      <p:bldP spid="9" grpId="0"/>
      <p:bldP spid="10" grpId="0" animBg="1"/>
      <p:bldP spid="10" grpId="1" animBg="1"/>
      <p:bldP spid="12" grpId="0" animBg="1"/>
      <p:bldP spid="12" grpId="1" animBg="1"/>
      <p:bldP spid="14" grpId="0" animBg="1"/>
      <p:bldP spid="14" grpId="2" animBg="1"/>
      <p:bldP spid="16" grpId="0" animBg="1"/>
      <p:bldP spid="16" grpId="1" animBg="1"/>
      <p:bldP spid="18" grpId="0" animBg="1"/>
      <p:bldP spid="18" grpId="1"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407"/>
          <a:stretch/>
        </p:blipFill>
        <p:spPr>
          <a:xfrm>
            <a:off x="1542933" y="1621501"/>
            <a:ext cx="7863840" cy="1000581"/>
          </a:xfrm>
          <a:prstGeom prst="rect">
            <a:avLst/>
          </a:prstGeom>
        </p:spPr>
      </p:pic>
      <p:sp>
        <p:nvSpPr>
          <p:cNvPr id="2" name="TextBox 1">
            <a:extLst>
              <a:ext uri="{FF2B5EF4-FFF2-40B4-BE49-F238E27FC236}">
                <a16:creationId xmlns:a16="http://schemas.microsoft.com/office/drawing/2014/main" id="{A5F58DF9-BFF6-0C0F-BB4A-E15B3254121B}"/>
              </a:ext>
            </a:extLst>
          </p:cNvPr>
          <p:cNvSpPr txBox="1"/>
          <p:nvPr/>
        </p:nvSpPr>
        <p:spPr>
          <a:xfrm>
            <a:off x="1792525" y="5903924"/>
            <a:ext cx="3908314" cy="338554"/>
          </a:xfrm>
          <a:prstGeom prst="rect">
            <a:avLst/>
          </a:prstGeom>
          <a:noFill/>
        </p:spPr>
        <p:txBody>
          <a:bodyPr wrap="none" rtlCol="0">
            <a:spAutoFit/>
          </a:bodyPr>
          <a:lstStyle/>
          <a:p>
            <a:pPr>
              <a:spcAft>
                <a:spcPts val="600"/>
              </a:spcAft>
            </a:pP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birimler.atauni.edu.tr/</a:t>
            </a:r>
            <a:r>
              <a:rPr lang="tr-TR" sz="1600" dirty="0" err="1">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ogrenci-dekanligi</a:t>
            </a:r>
            <a:r>
              <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hlinkClick r:id="rId4"/>
              </a:rPr>
              <a:t>/</a:t>
            </a:r>
            <a:endParaRPr lang="tr-TR" sz="1600" dirty="0">
              <a:solidFill>
                <a:srgbClr val="40404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5" name="Picture 4">
            <a:extLst>
              <a:ext uri="{FF2B5EF4-FFF2-40B4-BE49-F238E27FC236}">
                <a16:creationId xmlns:a16="http://schemas.microsoft.com/office/drawing/2014/main" id="{B9139ADF-94C1-18BC-3D67-686C71B5EE64}"/>
              </a:ext>
            </a:extLst>
          </p:cNvPr>
          <p:cNvPicPr>
            <a:picLocks noChangeAspect="1"/>
          </p:cNvPicPr>
          <p:nvPr/>
        </p:nvPicPr>
        <p:blipFill rotWithShape="1">
          <a:blip r:embed="rId5"/>
          <a:srcRect b="20227"/>
          <a:stretch/>
        </p:blipFill>
        <p:spPr>
          <a:xfrm>
            <a:off x="2385961" y="2839978"/>
            <a:ext cx="6177784" cy="2846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008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Öğrenci Dekanlığı</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5E1A6FD8-7E92-815E-5CD2-13F2F2D8646C}"/>
              </a:ext>
            </a:extLst>
          </p:cNvPr>
          <p:cNvSpPr txBox="1"/>
          <p:nvPr/>
        </p:nvSpPr>
        <p:spPr>
          <a:xfrm>
            <a:off x="1592006" y="2972933"/>
            <a:ext cx="7814768" cy="2486171"/>
          </a:xfrm>
          <a:prstGeom prst="rect">
            <a:avLst/>
          </a:prstGeom>
          <a:noFill/>
        </p:spPr>
        <p:txBody>
          <a:bodyPr wrap="square" rtlCol="0">
            <a:spAutoFit/>
          </a:bodyPr>
          <a:lstStyle/>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 Dekanlığı,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 karşılaşacakları </a:t>
            </a:r>
            <a:r>
              <a:rPr lang="tr-TR" sz="1600" dirty="0">
                <a:solidFill>
                  <a:srgbClr val="404042"/>
                </a:solidFill>
                <a:latin typeface="Helvetica Neue Light" panose="02000403000000020004" pitchFamily="2" charset="0"/>
                <a:ea typeface="Helvetica Neue Light" panose="02000403000000020004" pitchFamily="2" charset="0"/>
              </a:rPr>
              <a:t>barınma, yemek, ulaşım ve sağlık gibi temel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sorunları tespitinde ve çözüme kavuşturulmasına katkı sağlamak</a:t>
            </a:r>
            <a:r>
              <a:rPr lang="tr-TR" sz="1600" dirty="0">
                <a:solidFill>
                  <a:srgbClr val="404042"/>
                </a:solidFill>
                <a:latin typeface="Helvetica Neue Light" panose="02000403000000020004" pitchFamily="2" charset="0"/>
                <a:ea typeface="Helvetica Neue Light" panose="02000403000000020004" pitchFamily="2" charset="0"/>
              </a:rPr>
              <a:t>, kültür-sanat-sportif faaliyetlere katkı sağlamak ve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kampüs hayatına uyumlarını kolaylaştırıcı faaliyetler </a:t>
            </a:r>
            <a:r>
              <a:rPr lang="tr-TR" sz="1600" dirty="0">
                <a:solidFill>
                  <a:srgbClr val="404042"/>
                </a:solidFill>
                <a:latin typeface="Helvetica Neue Light" panose="02000403000000020004" pitchFamily="2" charset="0"/>
                <a:ea typeface="Helvetica Neue Light" panose="02000403000000020004" pitchFamily="2" charset="0"/>
              </a:rPr>
              <a:t>sunmaktadır.</a:t>
            </a:r>
          </a:p>
          <a:p>
            <a:pPr marL="285750" indent="-285750">
              <a:spcAft>
                <a:spcPts val="600"/>
              </a:spcAft>
              <a:buFont typeface="Wingdings" pitchFamily="2" charset="2"/>
              <a:buChar char="§"/>
            </a:pP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Öğrencilerin</a:t>
            </a:r>
            <a:r>
              <a:rPr lang="tr-TR" sz="1600" dirty="0">
                <a:solidFill>
                  <a:srgbClr val="404042"/>
                </a:solidFill>
                <a:latin typeface="Helvetica Neue Light" panose="02000403000000020004" pitchFamily="2" charset="0"/>
                <a:ea typeface="Helvetica Neue Light" panose="02000403000000020004" pitchFamily="2" charset="0"/>
              </a:rPr>
              <a:t> üniversitedeki akademik ve yaşam kalitesi ile ilgili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önerilerini, soru ve sorunlarını paylaşabilecekleri</a:t>
            </a:r>
            <a:r>
              <a:rPr lang="tr-TR" sz="1600" dirty="0">
                <a:solidFill>
                  <a:srgbClr val="404042"/>
                </a:solidFill>
                <a:latin typeface="Helvetica Neue Light" panose="02000403000000020004" pitchFamily="2" charset="0"/>
                <a:ea typeface="Helvetica Neue Light" panose="02000403000000020004" pitchFamily="2" charset="0"/>
              </a:rPr>
              <a:t> çözüm odaklı bir birimdir. </a:t>
            </a:r>
          </a:p>
          <a:p>
            <a:pPr marL="285750" indent="-28575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rPr>
              <a:t>Öğrencilerin ihtiyaç duydukları anlarda, genel veya bireysel akademik veya idari sorunlarını, her konudaki dilek, istek ve önerilerini, </a:t>
            </a:r>
            <a:r>
              <a:rPr lang="tr-TR" sz="1600"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üniversite yönetimine aktarmada köprü vazifesi </a:t>
            </a:r>
            <a:r>
              <a:rPr lang="tr-TR" sz="1600" dirty="0">
                <a:solidFill>
                  <a:srgbClr val="404042"/>
                </a:solidFill>
                <a:latin typeface="Helvetica Neue Light" panose="02000403000000020004" pitchFamily="2" charset="0"/>
                <a:ea typeface="Helvetica Neue Light" panose="02000403000000020004" pitchFamily="2" charset="0"/>
              </a:rPr>
              <a:t>görür.</a:t>
            </a:r>
          </a:p>
        </p:txBody>
      </p:sp>
      <p:pic>
        <p:nvPicPr>
          <p:cNvPr id="7" name="Picture 6">
            <a:extLst>
              <a:ext uri="{FF2B5EF4-FFF2-40B4-BE49-F238E27FC236}">
                <a16:creationId xmlns:a16="http://schemas.microsoft.com/office/drawing/2014/main" id="{543C9B25-3C54-7863-65E1-61CDFA95F2E4}"/>
              </a:ext>
            </a:extLst>
          </p:cNvPr>
          <p:cNvPicPr>
            <a:picLocks noChangeAspect="1"/>
          </p:cNvPicPr>
          <p:nvPr/>
        </p:nvPicPr>
        <p:blipFill rotWithShape="1">
          <a:blip r:embed="rId3"/>
          <a:srcRect l="7485" t="733" r="8525" b="82685"/>
          <a:stretch/>
        </p:blipFill>
        <p:spPr>
          <a:xfrm>
            <a:off x="1542933" y="1621502"/>
            <a:ext cx="7863840" cy="984117"/>
          </a:xfrm>
          <a:prstGeom prst="rect">
            <a:avLst/>
          </a:prstGeom>
        </p:spPr>
      </p:pic>
    </p:spTree>
    <p:extLst>
      <p:ext uri="{BB962C8B-B14F-4D97-AF65-F5344CB8AC3E}">
        <p14:creationId xmlns:p14="http://schemas.microsoft.com/office/powerpoint/2010/main" val="3130489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Oryantasyon Açık Dersi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6" name="Picture 5">
            <a:extLst>
              <a:ext uri="{FF2B5EF4-FFF2-40B4-BE49-F238E27FC236}">
                <a16:creationId xmlns:a16="http://schemas.microsoft.com/office/drawing/2014/main" id="{DB1AEFAD-BEBA-06E1-853A-A5AA5793EA19}"/>
              </a:ext>
            </a:extLst>
          </p:cNvPr>
          <p:cNvPicPr>
            <a:picLocks noChangeAspect="1"/>
          </p:cNvPicPr>
          <p:nvPr/>
        </p:nvPicPr>
        <p:blipFill rotWithShape="1">
          <a:blip r:embed="rId3"/>
          <a:srcRect t="38699"/>
          <a:stretch/>
        </p:blipFill>
        <p:spPr>
          <a:xfrm>
            <a:off x="1659891" y="3056861"/>
            <a:ext cx="6129942" cy="3046228"/>
          </a:xfrm>
          <a:prstGeom prst="rect">
            <a:avLst/>
          </a:prstGeom>
        </p:spPr>
      </p:pic>
      <p:pic>
        <p:nvPicPr>
          <p:cNvPr id="9" name="Picture 8">
            <a:extLst>
              <a:ext uri="{FF2B5EF4-FFF2-40B4-BE49-F238E27FC236}">
                <a16:creationId xmlns:a16="http://schemas.microsoft.com/office/drawing/2014/main" id="{251E50E0-6C16-3213-3C4B-03BE3306C6F0}"/>
              </a:ext>
            </a:extLst>
          </p:cNvPr>
          <p:cNvPicPr>
            <a:picLocks noChangeAspect="1"/>
          </p:cNvPicPr>
          <p:nvPr/>
        </p:nvPicPr>
        <p:blipFill>
          <a:blip r:embed="rId4"/>
          <a:stretch>
            <a:fillRect/>
          </a:stretch>
        </p:blipFill>
        <p:spPr>
          <a:xfrm>
            <a:off x="1542933" y="1621499"/>
            <a:ext cx="7772400" cy="1143595"/>
          </a:xfrm>
          <a:prstGeom prst="rect">
            <a:avLst/>
          </a:prstGeom>
        </p:spPr>
      </p:pic>
    </p:spTree>
    <p:extLst>
      <p:ext uri="{BB962C8B-B14F-4D97-AF65-F5344CB8AC3E}">
        <p14:creationId xmlns:p14="http://schemas.microsoft.com/office/powerpoint/2010/main" val="792604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6E1447-C589-FB53-2590-192B70681916}"/>
              </a:ext>
            </a:extLst>
          </p:cNvPr>
          <p:cNvSpPr/>
          <p:nvPr/>
        </p:nvSpPr>
        <p:spPr>
          <a:xfrm>
            <a:off x="6447451" y="1621498"/>
            <a:ext cx="4904520" cy="42642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Soru-Cevap Bölümü </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429330" y="2956667"/>
            <a:ext cx="3763349"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Programımıza katıldığınız için teşekkür ederiz.</a:t>
            </a:r>
          </a:p>
        </p:txBody>
      </p:sp>
    </p:spTree>
    <p:extLst>
      <p:ext uri="{BB962C8B-B14F-4D97-AF65-F5344CB8AC3E}">
        <p14:creationId xmlns:p14="http://schemas.microsoft.com/office/powerpoint/2010/main" val="3391728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B8A9A8F-C04E-A32C-9A16-51AA5E31FD46}"/>
              </a:ext>
            </a:extLst>
          </p:cNvPr>
          <p:cNvSpPr>
            <a:spLocks noGrp="1"/>
          </p:cNvSpPr>
          <p:nvPr>
            <p:ph type="ctrTitle"/>
          </p:nvPr>
        </p:nvSpPr>
        <p:spPr>
          <a:xfrm>
            <a:off x="1033388" y="490954"/>
            <a:ext cx="9986065" cy="1130545"/>
          </a:xfrm>
        </p:spPr>
        <p:txBody>
          <a:bodyPr/>
          <a:lstStyle/>
          <a:p>
            <a:pPr marL="711200" algn="l"/>
            <a:r>
              <a:rPr lang="tr-TR" dirty="0"/>
              <a:t>Geri Bildirim </a:t>
            </a:r>
            <a:r>
              <a:rPr lang="tr-TR" dirty="0">
                <a:latin typeface="Helvetica Neue" panose="02000503000000020004" pitchFamily="2" charset="0"/>
                <a:ea typeface="Helvetica Neue" panose="02000503000000020004" pitchFamily="2" charset="0"/>
                <a:cs typeface="Helvetica Neue" panose="02000503000000020004" pitchFamily="2" charset="0"/>
              </a:rPr>
              <a:t>Anketi</a:t>
            </a: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a:extLst>
              <a:ext uri="{FF2B5EF4-FFF2-40B4-BE49-F238E27FC236}">
                <a16:creationId xmlns:a16="http://schemas.microsoft.com/office/drawing/2014/main" id="{7A806C22-0EFA-2B66-16B7-C4AEDBB9F3DD}"/>
              </a:ext>
            </a:extLst>
          </p:cNvPr>
          <p:cNvSpPr/>
          <p:nvPr/>
        </p:nvSpPr>
        <p:spPr>
          <a:xfrm>
            <a:off x="1542932" y="1621499"/>
            <a:ext cx="4904519" cy="42642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DE5B726-F032-A504-E846-2F1229AAEF21}"/>
              </a:ext>
            </a:extLst>
          </p:cNvPr>
          <p:cNvSpPr txBox="1"/>
          <p:nvPr/>
        </p:nvSpPr>
        <p:spPr>
          <a:xfrm>
            <a:off x="7233267" y="2956667"/>
            <a:ext cx="3415801" cy="1384995"/>
          </a:xfrm>
          <a:prstGeom prst="rect">
            <a:avLst/>
          </a:prstGeom>
          <a:noFill/>
        </p:spPr>
        <p:txBody>
          <a:bodyPr wrap="square" rtlCol="0">
            <a:spAutoFit/>
          </a:bodyPr>
          <a:lstStyle/>
          <a:p>
            <a:r>
              <a:rPr lang="tr-TR" sz="280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soru ve önerilerinizi bizimle paylaşınız.</a:t>
            </a:r>
          </a:p>
        </p:txBody>
      </p:sp>
      <p:sp>
        <p:nvSpPr>
          <p:cNvPr id="6" name="TextBox 5">
            <a:extLst>
              <a:ext uri="{FF2B5EF4-FFF2-40B4-BE49-F238E27FC236}">
                <a16:creationId xmlns:a16="http://schemas.microsoft.com/office/drawing/2014/main" id="{4E467DB5-AEBC-7A89-9FB9-1745927F29F2}"/>
              </a:ext>
            </a:extLst>
          </p:cNvPr>
          <p:cNvSpPr txBox="1"/>
          <p:nvPr/>
        </p:nvSpPr>
        <p:spPr>
          <a:xfrm>
            <a:off x="2008413" y="2178902"/>
            <a:ext cx="3763349" cy="3348609"/>
          </a:xfrm>
          <a:prstGeom prst="rect">
            <a:avLst/>
          </a:prstGeom>
          <a:noFill/>
        </p:spPr>
        <p:txBody>
          <a:bodyPr wrap="square" rtlCol="0">
            <a:spAutoFit/>
          </a:bodyPr>
          <a:lstStyle/>
          <a:p>
            <a:pPr marL="61913" defTabSz="914377">
              <a:lnSpc>
                <a:spcPct val="90000"/>
              </a:lnSpc>
              <a:spcBef>
                <a:spcPct val="0"/>
              </a:spcBef>
              <a:spcAft>
                <a:spcPts val="12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Lütfen ekranda yer alan QR kodunu telefonunuzun kamerası yardımıyla okutunuz ve kısa anketimizi tamamlayınız.</a:t>
            </a:r>
          </a:p>
          <a:p>
            <a:pPr marL="61913" defTabSz="914377">
              <a:lnSpc>
                <a:spcPct val="90000"/>
              </a:lnSpc>
              <a:spcBef>
                <a:spcPct val="0"/>
              </a:spcBef>
              <a:spcAft>
                <a:spcPts val="600"/>
              </a:spcAft>
            </a:pPr>
            <a:r>
              <a:rPr lang="tr-TR"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Teşekkürler!</a:t>
            </a:r>
          </a:p>
        </p:txBody>
      </p:sp>
      <p:pic>
        <p:nvPicPr>
          <p:cNvPr id="9" name="Resim 8">
            <a:extLst>
              <a:ext uri="{FF2B5EF4-FFF2-40B4-BE49-F238E27FC236}">
                <a16:creationId xmlns:a16="http://schemas.microsoft.com/office/drawing/2014/main" id="{709189B3-5332-4A23-9805-4B5C196D3ACE}"/>
              </a:ext>
            </a:extLst>
          </p:cNvPr>
          <p:cNvPicPr>
            <a:picLocks noChangeAspect="1"/>
          </p:cNvPicPr>
          <p:nvPr/>
        </p:nvPicPr>
        <p:blipFill>
          <a:blip r:embed="rId3"/>
          <a:stretch>
            <a:fillRect/>
          </a:stretch>
        </p:blipFill>
        <p:spPr>
          <a:xfrm>
            <a:off x="7791568" y="2075652"/>
            <a:ext cx="2857500" cy="2857500"/>
          </a:xfrm>
          <a:prstGeom prst="rect">
            <a:avLst/>
          </a:prstGeom>
        </p:spPr>
      </p:pic>
    </p:spTree>
    <p:extLst>
      <p:ext uri="{BB962C8B-B14F-4D97-AF65-F5344CB8AC3E}">
        <p14:creationId xmlns:p14="http://schemas.microsoft.com/office/powerpoint/2010/main" val="85616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79B04B8A-601D-761D-57C0-E49D28FC2867}"/>
              </a:ext>
            </a:extLst>
          </p:cNvPr>
          <p:cNvSpPr/>
          <p:nvPr/>
        </p:nvSpPr>
        <p:spPr>
          <a:xfrm>
            <a:off x="8429169" y="1952149"/>
            <a:ext cx="3200400" cy="2077471"/>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45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Rounded Rectangle 7">
            <a:extLst>
              <a:ext uri="{FF2B5EF4-FFF2-40B4-BE49-F238E27FC236}">
                <a16:creationId xmlns:a16="http://schemas.microsoft.com/office/drawing/2014/main" id="{F96153A1-42DB-D043-9B21-E525F83C0EA1}"/>
              </a:ext>
            </a:extLst>
          </p:cNvPr>
          <p:cNvSpPr/>
          <p:nvPr/>
        </p:nvSpPr>
        <p:spPr>
          <a:xfrm>
            <a:off x="1668220" y="1937702"/>
            <a:ext cx="3200400" cy="1825973"/>
          </a:xfrm>
          <a:prstGeom prst="roundRect">
            <a:avLst/>
          </a:prstGeom>
          <a:solidFill>
            <a:schemeClr val="bg1">
              <a:lumMod val="95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95" name="TextBox 94">
            <a:extLst>
              <a:ext uri="{FF2B5EF4-FFF2-40B4-BE49-F238E27FC236}">
                <a16:creationId xmlns:a16="http://schemas.microsoft.com/office/drawing/2014/main" id="{51170D4A-C690-0A48-809D-6071C9725CD9}"/>
              </a:ext>
            </a:extLst>
          </p:cNvPr>
          <p:cNvSpPr txBox="1"/>
          <p:nvPr/>
        </p:nvSpPr>
        <p:spPr>
          <a:xfrm>
            <a:off x="2168594" y="2449797"/>
            <a:ext cx="2224940" cy="1166986"/>
          </a:xfrm>
          <a:prstGeom prst="rect">
            <a:avLst/>
          </a:prstGeom>
          <a:noFill/>
        </p:spPr>
        <p:txBody>
          <a:bodyPr wrap="square" lIns="0" rIns="0" rtlCol="0" anchor="b">
            <a:spAutoFit/>
          </a:bodyPr>
          <a:lstStyle/>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Çocuk ve Bilim Eğitimi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Çoklu Yetenek Tarama ve Yönlendirme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rPr>
              <a:t>Kariyer Planlama ve Mezun İzleme UAM</a:t>
            </a:r>
            <a:endParaRPr lang="en-US" sz="800" dirty="0">
              <a:solidFill>
                <a:schemeClr val="tx1">
                  <a:lumMod val="95000"/>
                  <a:lumOff val="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Öğretme ve Öğrenmeyi Geliştirme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Psikolojik Danışma ve Rehberlik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Sürekli Eğitim UAM</a:t>
            </a:r>
            <a:endParaRPr lang="en-US"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Türkçe Öğretimi UAM</a:t>
            </a:r>
            <a:endParaRPr lang="en-US" sz="800" dirty="0">
              <a:effectLst/>
              <a:latin typeface="Helvetica Neue" panose="02000503000000020004" pitchFamily="2" charset="0"/>
              <a:ea typeface="Helvetica Neue" panose="02000503000000020004" pitchFamily="2" charset="0"/>
              <a:cs typeface="Helvetica Neue" panose="02000503000000020004" pitchFamily="2" charset="0"/>
            </a:endParaRPr>
          </a:p>
          <a:p>
            <a:pPr marR="0" lvl="0">
              <a:spcBef>
                <a:spcPts val="0"/>
              </a:spcBef>
              <a:spcAft>
                <a:spcPts val="100"/>
              </a:spcAft>
              <a:buClr>
                <a:srgbClr val="404040"/>
              </a:buClr>
            </a:pPr>
            <a:r>
              <a:rPr lang="tr-TR" sz="800" dirty="0">
                <a:solidFill>
                  <a:schemeClr val="accent2">
                    <a:lumMod val="75000"/>
                  </a:schemeClr>
                </a:solidFill>
                <a:effectLst/>
                <a:latin typeface="Helvetica Neue" panose="02000503000000020004" pitchFamily="2" charset="0"/>
                <a:ea typeface="Helvetica Neue" panose="02000503000000020004" pitchFamily="2" charset="0"/>
                <a:cs typeface="Helvetica Neue" panose="02000503000000020004" pitchFamily="2" charset="0"/>
              </a:rPr>
              <a:t>Üstün Yetenekliler Eğitimi UAM</a:t>
            </a: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a:t>
            </a:r>
          </a:p>
        </p:txBody>
      </p:sp>
      <p:sp>
        <p:nvSpPr>
          <p:cNvPr id="34" name="TextBox 33">
            <a:extLst>
              <a:ext uri="{FF2B5EF4-FFF2-40B4-BE49-F238E27FC236}">
                <a16:creationId xmlns:a16="http://schemas.microsoft.com/office/drawing/2014/main" id="{55099387-CD5E-1342-8132-732D576CAF21}"/>
              </a:ext>
            </a:extLst>
          </p:cNvPr>
          <p:cNvSpPr txBox="1"/>
          <p:nvPr/>
        </p:nvSpPr>
        <p:spPr>
          <a:xfrm>
            <a:off x="8701860" y="2030041"/>
            <a:ext cx="2076975" cy="338554"/>
          </a:xfrm>
          <a:prstGeom prst="rect">
            <a:avLst/>
          </a:prstGeom>
          <a:noFill/>
        </p:spPr>
        <p:txBody>
          <a:bodyPr wrap="square" lIns="0" rIns="0" rtlCol="0" anchor="b">
            <a:spAutoFit/>
          </a:bodyPr>
          <a:lstStyle/>
          <a:p>
            <a:r>
              <a:rPr lang="en-US" sz="1600" noProof="1">
                <a:solidFill>
                  <a:srgbClr val="E1082C"/>
                </a:solidFill>
                <a:latin typeface="Helvetica Neue Medium" panose="02000503000000020004" pitchFamily="2" charset="0"/>
                <a:ea typeface="Helvetica Neue Medium" panose="02000503000000020004" pitchFamily="2" charset="0"/>
                <a:cs typeface="Helvetica Neue Medium" panose="02000503000000020004" pitchFamily="2" charset="0"/>
              </a:rPr>
              <a:t>Klinik &amp; Sağlık</a:t>
            </a:r>
          </a:p>
        </p:txBody>
      </p:sp>
      <p:sp>
        <p:nvSpPr>
          <p:cNvPr id="12" name="TextBox 11">
            <a:extLst>
              <a:ext uri="{FF2B5EF4-FFF2-40B4-BE49-F238E27FC236}">
                <a16:creationId xmlns:a16="http://schemas.microsoft.com/office/drawing/2014/main" id="{EF33BC0D-E910-AA52-EC7A-2715DAE6B295}"/>
              </a:ext>
            </a:extLst>
          </p:cNvPr>
          <p:cNvSpPr txBox="1"/>
          <p:nvPr/>
        </p:nvSpPr>
        <p:spPr>
          <a:xfrm>
            <a:off x="8791913" y="2445869"/>
            <a:ext cx="2582669" cy="1302921"/>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Akupunktur ve Tamamlayıcı Tıp Yöntemleri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Aşı Geliştirme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İş Sağlığı ve İş Güvenliği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Klinik Araştırma, Geliştirme ve Tasarım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Organ Nakli Eğitim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Sağlık AUM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Tıbbi Aromatik Bitki ve İlaç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rPr>
              <a:t>Tıbbi Deneysel UAM</a:t>
            </a:r>
            <a:endParaRPr lang="en-US" sz="800" dirty="0">
              <a:solidFill>
                <a:srgbClr val="D70C52"/>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Veterinerlikte Aşı ve Biyolojik Ürün Geliştirme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ounded Rectangle 15">
            <a:extLst>
              <a:ext uri="{FF2B5EF4-FFF2-40B4-BE49-F238E27FC236}">
                <a16:creationId xmlns:a16="http://schemas.microsoft.com/office/drawing/2014/main" id="{F4FDD4A8-3DC1-AE13-4A73-FF209C9678A7}"/>
              </a:ext>
            </a:extLst>
          </p:cNvPr>
          <p:cNvSpPr/>
          <p:nvPr/>
        </p:nvSpPr>
        <p:spPr>
          <a:xfrm>
            <a:off x="5047408" y="5094759"/>
            <a:ext cx="3200400" cy="1272287"/>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7" name="Rounded Rectangle 16">
            <a:extLst>
              <a:ext uri="{FF2B5EF4-FFF2-40B4-BE49-F238E27FC236}">
                <a16:creationId xmlns:a16="http://schemas.microsoft.com/office/drawing/2014/main" id="{90B5E87B-D2F4-F31A-EFB4-73DAFD49AFDB}"/>
              </a:ext>
            </a:extLst>
          </p:cNvPr>
          <p:cNvSpPr/>
          <p:nvPr/>
        </p:nvSpPr>
        <p:spPr>
          <a:xfrm>
            <a:off x="5047409" y="1949632"/>
            <a:ext cx="3202971" cy="181404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18" name="TextBox 17">
            <a:extLst>
              <a:ext uri="{FF2B5EF4-FFF2-40B4-BE49-F238E27FC236}">
                <a16:creationId xmlns:a16="http://schemas.microsoft.com/office/drawing/2014/main" id="{9DDC3592-0317-0170-166B-A03B5A2EEF81}"/>
              </a:ext>
            </a:extLst>
          </p:cNvPr>
          <p:cNvSpPr txBox="1"/>
          <p:nvPr/>
        </p:nvSpPr>
        <p:spPr>
          <a:xfrm>
            <a:off x="5298779" y="2044450"/>
            <a:ext cx="2833839" cy="338554"/>
          </a:xfrm>
          <a:prstGeom prst="rect">
            <a:avLst/>
          </a:prstGeom>
          <a:noFill/>
        </p:spPr>
        <p:txBody>
          <a:bodyPr wrap="square" lIns="0" rIns="0" rtlCol="0" anchor="b">
            <a:spAutoFit/>
          </a:bodyPr>
          <a:lstStyle/>
          <a:p>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Temel Bilimler </a:t>
            </a:r>
            <a:r>
              <a:rPr lang="en-US" sz="1600" noProof="1">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a:t>
            </a:r>
            <a:r>
              <a:rPr lang="tr-TR"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 Mühendislik</a:t>
            </a:r>
            <a:endParaRPr lang="en-US" sz="16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1674A719-DF96-2F5E-BA67-577910E0EC88}"/>
              </a:ext>
            </a:extLst>
          </p:cNvPr>
          <p:cNvSpPr txBox="1"/>
          <p:nvPr/>
        </p:nvSpPr>
        <p:spPr>
          <a:xfrm>
            <a:off x="5408202" y="2446865"/>
            <a:ext cx="2634359" cy="1166986"/>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Astrofizik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Bilgisayar Bilimleri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Deprem Araştırma Merkezi</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Doğu Anadolu Kentsel Projeler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Doğu Anadolu Yüksek Teknoloji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Nano Bilim ve Nano Mühendislik AUM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Ulaştırma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Yüksek Başarımlı Hesaplama UAM</a:t>
            </a:r>
            <a:endParaRPr lang="en-US" sz="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11F712DD-194F-D81B-6BF7-20B96E766332}"/>
              </a:ext>
            </a:extLst>
          </p:cNvPr>
          <p:cNvSpPr txBox="1"/>
          <p:nvPr/>
        </p:nvSpPr>
        <p:spPr>
          <a:xfrm>
            <a:off x="5307913" y="5215408"/>
            <a:ext cx="2076975" cy="338554"/>
          </a:xfrm>
          <a:prstGeom prst="rect">
            <a:avLst/>
          </a:prstGeom>
          <a:noFill/>
        </p:spPr>
        <p:txBody>
          <a:bodyPr wrap="square" lIns="0" rIns="0" rtlCol="0" anchor="b">
            <a:spAutoFit/>
          </a:bodyPr>
          <a:lstStyle/>
          <a:p>
            <a:r>
              <a:rPr lang="en-US" sz="1600" noProof="1">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Tarih &amp; Kültür</a:t>
            </a:r>
          </a:p>
        </p:txBody>
      </p:sp>
      <p:sp>
        <p:nvSpPr>
          <p:cNvPr id="21" name="TextBox 20">
            <a:extLst>
              <a:ext uri="{FF2B5EF4-FFF2-40B4-BE49-F238E27FC236}">
                <a16:creationId xmlns:a16="http://schemas.microsoft.com/office/drawing/2014/main" id="{CDA30C91-BB04-DCBA-1662-8962880B5CAE}"/>
              </a:ext>
            </a:extLst>
          </p:cNvPr>
          <p:cNvSpPr txBox="1"/>
          <p:nvPr/>
        </p:nvSpPr>
        <p:spPr>
          <a:xfrm>
            <a:off x="5388989" y="5598209"/>
            <a:ext cx="2352853"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Avrasya İpekyolu Üniversiteleri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Kudüs Çalışmaları UAM</a:t>
            </a:r>
            <a:endPar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Orta Doğu Ve Orta Asya - Kafkaslar AUM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Türk - Ermeni İlişkileri Araştırma Merkezi</a:t>
            </a:r>
            <a:r>
              <a:rPr lang="en-US" sz="800"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25" name="Rounded Rectangle 24">
            <a:extLst>
              <a:ext uri="{FF2B5EF4-FFF2-40B4-BE49-F238E27FC236}">
                <a16:creationId xmlns:a16="http://schemas.microsoft.com/office/drawing/2014/main" id="{E8508BA5-91A6-5080-FF09-19766BF118E9}"/>
              </a:ext>
            </a:extLst>
          </p:cNvPr>
          <p:cNvSpPr/>
          <p:nvPr/>
        </p:nvSpPr>
        <p:spPr>
          <a:xfrm>
            <a:off x="8429169" y="4289576"/>
            <a:ext cx="3200400" cy="207747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6" name="Rounded Rectangle 25">
            <a:extLst>
              <a:ext uri="{FF2B5EF4-FFF2-40B4-BE49-F238E27FC236}">
                <a16:creationId xmlns:a16="http://schemas.microsoft.com/office/drawing/2014/main" id="{FD311679-ED2F-A064-68EB-7E4BD4A6EEBA}"/>
              </a:ext>
            </a:extLst>
          </p:cNvPr>
          <p:cNvSpPr/>
          <p:nvPr/>
        </p:nvSpPr>
        <p:spPr>
          <a:xfrm>
            <a:off x="1662544" y="5291081"/>
            <a:ext cx="3200400" cy="1075965"/>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27" name="TextBox 26">
            <a:extLst>
              <a:ext uri="{FF2B5EF4-FFF2-40B4-BE49-F238E27FC236}">
                <a16:creationId xmlns:a16="http://schemas.microsoft.com/office/drawing/2014/main" id="{DE1BB6B3-A047-3503-25DA-8F247FB5296A}"/>
              </a:ext>
            </a:extLst>
          </p:cNvPr>
          <p:cNvSpPr txBox="1"/>
          <p:nvPr/>
        </p:nvSpPr>
        <p:spPr>
          <a:xfrm>
            <a:off x="1946375" y="5370177"/>
            <a:ext cx="2300133" cy="338554"/>
          </a:xfrm>
          <a:prstGeom prst="rect">
            <a:avLst/>
          </a:prstGeom>
          <a:noFill/>
        </p:spPr>
        <p:txBody>
          <a:bodyPr wrap="square" lIns="0" rIns="0" rtlCol="0" anchor="b">
            <a:spAutoFit/>
          </a:bodyPr>
          <a:lstStyle/>
          <a:p>
            <a:r>
              <a:rPr lang="en-US" sz="1600" noProof="1">
                <a:solidFill>
                  <a:srgbClr val="942092"/>
                </a:solidFill>
                <a:latin typeface="Helvetica Neue Medium" panose="02000503000000020004" pitchFamily="2" charset="0"/>
                <a:ea typeface="Helvetica Neue Medium" panose="02000503000000020004" pitchFamily="2" charset="0"/>
                <a:cs typeface="Helvetica Neue Medium" panose="02000503000000020004" pitchFamily="2" charset="0"/>
              </a:rPr>
              <a:t>Spor &amp; Sanat</a:t>
            </a:r>
          </a:p>
        </p:txBody>
      </p:sp>
      <p:sp>
        <p:nvSpPr>
          <p:cNvPr id="29" name="TextBox 28">
            <a:extLst>
              <a:ext uri="{FF2B5EF4-FFF2-40B4-BE49-F238E27FC236}">
                <a16:creationId xmlns:a16="http://schemas.microsoft.com/office/drawing/2014/main" id="{D0E6CEE8-B2C2-9791-F0DA-E35908EBCADE}"/>
              </a:ext>
            </a:extLst>
          </p:cNvPr>
          <p:cNvSpPr txBox="1"/>
          <p:nvPr/>
        </p:nvSpPr>
        <p:spPr>
          <a:xfrm>
            <a:off x="2032250" y="5741454"/>
            <a:ext cx="2361283" cy="487313"/>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Spor Bilimleri UAM</a:t>
            </a:r>
          </a:p>
          <a:p>
            <a:pPr marL="115888" marR="0" lvl="0" indent="-115888">
              <a:spcBef>
                <a:spcPts val="0"/>
              </a:spcBef>
              <a:spcAft>
                <a:spcPts val="100"/>
              </a:spcAft>
              <a:buClr>
                <a:srgbClr val="404040"/>
              </a:buClr>
              <a:buFont typeface="Wingdings" pitchFamily="2" charset="2"/>
              <a:buChar char="§"/>
            </a:pPr>
            <a:r>
              <a:rPr lang="tr-TR"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rPr>
              <a:t>Halı Kilim ve El Sanatları UAM</a:t>
            </a:r>
            <a:endParaRPr lang="en-US" sz="800" dirty="0">
              <a:solidFill>
                <a:srgbClr val="942092"/>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Moda ve Tekstil Tasarım Eğitim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TextBox 29">
            <a:extLst>
              <a:ext uri="{FF2B5EF4-FFF2-40B4-BE49-F238E27FC236}">
                <a16:creationId xmlns:a16="http://schemas.microsoft.com/office/drawing/2014/main" id="{CBEC22B5-BBB6-7100-80B5-88322D29DDCB}"/>
              </a:ext>
            </a:extLst>
          </p:cNvPr>
          <p:cNvSpPr txBox="1"/>
          <p:nvPr/>
        </p:nvSpPr>
        <p:spPr>
          <a:xfrm>
            <a:off x="8701860" y="4477076"/>
            <a:ext cx="2798246" cy="338554"/>
          </a:xfrm>
          <a:prstGeom prst="rect">
            <a:avLst/>
          </a:prstGeom>
          <a:noFill/>
        </p:spPr>
        <p:txBody>
          <a:bodyPr wrap="square" lIns="0" rIns="0" rtlCol="0" anchor="b">
            <a:spAutoFit/>
          </a:bodyPr>
          <a:lstStyle/>
          <a:p>
            <a:r>
              <a:rPr lang="en-US" sz="1600" noProof="1">
                <a:solidFill>
                  <a:srgbClr val="9C1F24"/>
                </a:solidFill>
                <a:latin typeface="Helvetica Neue Medium" panose="02000503000000020004" pitchFamily="2" charset="0"/>
                <a:ea typeface="Helvetica Neue Medium" panose="02000503000000020004" pitchFamily="2" charset="0"/>
                <a:cs typeface="Helvetica Neue Medium" panose="02000503000000020004" pitchFamily="2" charset="0"/>
              </a:rPr>
              <a:t>Toplumsal Sorunlar</a:t>
            </a:r>
          </a:p>
        </p:txBody>
      </p:sp>
      <p:sp>
        <p:nvSpPr>
          <p:cNvPr id="31" name="TextBox 30">
            <a:extLst>
              <a:ext uri="{FF2B5EF4-FFF2-40B4-BE49-F238E27FC236}">
                <a16:creationId xmlns:a16="http://schemas.microsoft.com/office/drawing/2014/main" id="{6A5749EB-A5D5-4702-3AF9-9DED7CBB7D2E}"/>
              </a:ext>
            </a:extLst>
          </p:cNvPr>
          <p:cNvSpPr txBox="1"/>
          <p:nvPr/>
        </p:nvSpPr>
        <p:spPr>
          <a:xfrm>
            <a:off x="8791913" y="4936925"/>
            <a:ext cx="2679651" cy="1154162"/>
          </a:xfrm>
          <a:prstGeom prst="rect">
            <a:avLst/>
          </a:prstGeom>
          <a:noFill/>
        </p:spPr>
        <p:txBody>
          <a:bodyPr wrap="square" lIns="0" rIns="0" rtlCol="0" anchor="b">
            <a:spAutoFit/>
          </a:bodyPr>
          <a:lstStyle/>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Çevre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Engelli, Yaşlı ve Gazi Araştırma ve Mükemmeliyet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İnsan Hakları ve Şiddetle Mücadele Bilincini Güçlendirme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İnsani Değerler Eğitimi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Kadın Sorunları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rPr>
              <a:t>Toplumsal Araştırmalar UAM</a:t>
            </a:r>
            <a:endParaRPr lang="en-US" sz="800" dirty="0">
              <a:solidFill>
                <a:srgbClr val="9C1F24"/>
              </a:solidFill>
              <a:latin typeface="Helvetica Neue" panose="02000503000000020004" pitchFamily="2" charset="0"/>
              <a:ea typeface="Helvetica Neue" panose="02000503000000020004" pitchFamily="2" charset="0"/>
              <a:cs typeface="Helvetica Neue" panose="02000503000000020004" pitchFamily="2" charset="0"/>
            </a:endParaRPr>
          </a:p>
          <a:p>
            <a:pPr marL="115888" indent="-115888">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Toplumsal Duyarlılık Projeleri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ounded Rectangle 35">
            <a:extLst>
              <a:ext uri="{FF2B5EF4-FFF2-40B4-BE49-F238E27FC236}">
                <a16:creationId xmlns:a16="http://schemas.microsoft.com/office/drawing/2014/main" id="{2E2EB88F-60EB-3993-6055-0D595E1E2CDC}"/>
              </a:ext>
            </a:extLst>
          </p:cNvPr>
          <p:cNvSpPr/>
          <p:nvPr/>
        </p:nvSpPr>
        <p:spPr>
          <a:xfrm>
            <a:off x="5047408" y="3961145"/>
            <a:ext cx="3200400" cy="945440"/>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7" name="TextBox 36">
            <a:extLst>
              <a:ext uri="{FF2B5EF4-FFF2-40B4-BE49-F238E27FC236}">
                <a16:creationId xmlns:a16="http://schemas.microsoft.com/office/drawing/2014/main" id="{9933436D-4CDF-6DDE-5D92-98A82C77B1D8}"/>
              </a:ext>
            </a:extLst>
          </p:cNvPr>
          <p:cNvSpPr txBox="1"/>
          <p:nvPr/>
        </p:nvSpPr>
        <p:spPr>
          <a:xfrm>
            <a:off x="5298930" y="4078511"/>
            <a:ext cx="2076975" cy="338554"/>
          </a:xfrm>
          <a:prstGeom prst="rect">
            <a:avLst/>
          </a:prstGeom>
          <a:noFill/>
        </p:spPr>
        <p:txBody>
          <a:bodyPr wrap="square" lIns="0" rIns="0" rtlCol="0" anchor="b">
            <a:spAutoFit/>
          </a:bodyPr>
          <a:lstStyle/>
          <a:p>
            <a:r>
              <a:rPr lang="en-US" sz="1600" noProof="1">
                <a:solidFill>
                  <a:srgbClr val="282559"/>
                </a:solidFill>
                <a:latin typeface="Helvetica Neue Medium" panose="02000503000000020004" pitchFamily="2" charset="0"/>
                <a:ea typeface="Helvetica Neue Medium" panose="02000503000000020004" pitchFamily="2" charset="0"/>
                <a:cs typeface="Helvetica Neue Medium" panose="02000503000000020004" pitchFamily="2" charset="0"/>
              </a:rPr>
              <a:t>İş &amp; Ekonomi</a:t>
            </a:r>
          </a:p>
        </p:txBody>
      </p:sp>
      <p:sp>
        <p:nvSpPr>
          <p:cNvPr id="40" name="TextBox 39">
            <a:extLst>
              <a:ext uri="{FF2B5EF4-FFF2-40B4-BE49-F238E27FC236}">
                <a16:creationId xmlns:a16="http://schemas.microsoft.com/office/drawing/2014/main" id="{1181B977-22C9-5D67-1723-9B39F821C2F1}"/>
              </a:ext>
            </a:extLst>
          </p:cNvPr>
          <p:cNvSpPr txBox="1"/>
          <p:nvPr/>
        </p:nvSpPr>
        <p:spPr>
          <a:xfrm>
            <a:off x="5399190" y="4505159"/>
            <a:ext cx="2224940" cy="215444"/>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Finans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Rounded Rectangle 50">
            <a:extLst>
              <a:ext uri="{FF2B5EF4-FFF2-40B4-BE49-F238E27FC236}">
                <a16:creationId xmlns:a16="http://schemas.microsoft.com/office/drawing/2014/main" id="{5AA98D14-C92C-E42C-5AE0-7EBABD757272}"/>
              </a:ext>
            </a:extLst>
          </p:cNvPr>
          <p:cNvSpPr/>
          <p:nvPr/>
        </p:nvSpPr>
        <p:spPr>
          <a:xfrm>
            <a:off x="1662544" y="3906929"/>
            <a:ext cx="3200400" cy="1204463"/>
          </a:xfrm>
          <a:prstGeom prst="roundRect">
            <a:avLst/>
          </a:prstGeom>
          <a:solidFill>
            <a:srgbClr val="F2F2F2"/>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53" name="TextBox 52">
            <a:extLst>
              <a:ext uri="{FF2B5EF4-FFF2-40B4-BE49-F238E27FC236}">
                <a16:creationId xmlns:a16="http://schemas.microsoft.com/office/drawing/2014/main" id="{5467B5F6-366B-7260-4866-609BA8BFE542}"/>
              </a:ext>
            </a:extLst>
          </p:cNvPr>
          <p:cNvSpPr txBox="1"/>
          <p:nvPr/>
        </p:nvSpPr>
        <p:spPr>
          <a:xfrm>
            <a:off x="1955742" y="3978447"/>
            <a:ext cx="2076975" cy="338554"/>
          </a:xfrm>
          <a:prstGeom prst="rect">
            <a:avLst/>
          </a:prstGeom>
          <a:noFill/>
        </p:spPr>
        <p:txBody>
          <a:bodyPr wrap="square" lIns="0" rIns="0" rtlCol="0" anchor="b">
            <a:spAutoFit/>
          </a:bodyPr>
          <a:lstStyle/>
          <a:p>
            <a:r>
              <a:rPr lang="en-US" sz="1600" noProof="1">
                <a:solidFill>
                  <a:schemeClr val="accent6">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Ziraat</a:t>
            </a:r>
          </a:p>
        </p:txBody>
      </p:sp>
      <p:sp>
        <p:nvSpPr>
          <p:cNvPr id="56" name="TextBox 55">
            <a:extLst>
              <a:ext uri="{FF2B5EF4-FFF2-40B4-BE49-F238E27FC236}">
                <a16:creationId xmlns:a16="http://schemas.microsoft.com/office/drawing/2014/main" id="{F4070421-A470-4086-6E4C-DBC28F807A60}"/>
              </a:ext>
            </a:extLst>
          </p:cNvPr>
          <p:cNvSpPr txBox="1"/>
          <p:nvPr/>
        </p:nvSpPr>
        <p:spPr>
          <a:xfrm>
            <a:off x="2044704" y="4361248"/>
            <a:ext cx="2730808" cy="623248"/>
          </a:xfrm>
          <a:prstGeom prst="rect">
            <a:avLst/>
          </a:prstGeom>
          <a:noFill/>
        </p:spPr>
        <p:txBody>
          <a:bodyPr wrap="square" lIns="0" rIns="0" rtlCol="0" anchor="b">
            <a:spAutoFit/>
          </a:bodyPr>
          <a:lstStyle/>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Bitkisel Üretim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Biyoçeşitlilik UAM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Gıda ve Hayvancılık UAM</a:t>
            </a:r>
            <a:endParaRPr lang="en-US" sz="8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115888" marR="0" lvl="0" indent="-115888">
              <a:spcBef>
                <a:spcPts val="0"/>
              </a:spcBef>
              <a:spcAft>
                <a:spcPts val="100"/>
              </a:spcAft>
              <a:buClr>
                <a:srgbClr val="404040"/>
              </a:buClr>
              <a:buFont typeface="Wingdings" pitchFamily="2" charset="2"/>
              <a:buChar char="§"/>
            </a:pPr>
            <a:r>
              <a:rPr lang="tr-TR"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rPr>
              <a:t>Oltu Havzası AUM</a:t>
            </a:r>
            <a:endParaRPr lang="en-US" sz="800" dirty="0">
              <a:solidFill>
                <a:schemeClr val="accent6">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86A4A77D-FD8B-4545-804F-9073BD1A0065}"/>
              </a:ext>
            </a:extLst>
          </p:cNvPr>
          <p:cNvSpPr txBox="1"/>
          <p:nvPr/>
        </p:nvSpPr>
        <p:spPr>
          <a:xfrm>
            <a:off x="1955743" y="2040969"/>
            <a:ext cx="1056076" cy="338554"/>
          </a:xfrm>
          <a:prstGeom prst="rect">
            <a:avLst/>
          </a:prstGeom>
          <a:noFill/>
        </p:spPr>
        <p:txBody>
          <a:bodyPr wrap="square" lIns="0" rIns="0" rtlCol="0" anchor="b">
            <a:spAutoFit/>
          </a:bodyPr>
          <a:lstStyle/>
          <a:p>
            <a:r>
              <a:rPr lang="en-US" sz="1600" noProof="1">
                <a:solidFill>
                  <a:schemeClr val="accent2">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Eğitim</a:t>
            </a:r>
          </a:p>
        </p:txBody>
      </p:sp>
      <p:sp>
        <p:nvSpPr>
          <p:cNvPr id="61" name="Rectangle 60">
            <a:extLst>
              <a:ext uri="{FF2B5EF4-FFF2-40B4-BE49-F238E27FC236}">
                <a16:creationId xmlns:a16="http://schemas.microsoft.com/office/drawing/2014/main" id="{47009B14-3FE8-492B-C3B9-2855915FFA70}"/>
              </a:ext>
            </a:extLst>
          </p:cNvPr>
          <p:cNvSpPr/>
          <p:nvPr/>
        </p:nvSpPr>
        <p:spPr>
          <a:xfrm>
            <a:off x="1963671" y="2449798"/>
            <a:ext cx="137160" cy="11784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282559"/>
              </a:solidFill>
            </a:endParaRPr>
          </a:p>
        </p:txBody>
      </p:sp>
      <p:sp>
        <p:nvSpPr>
          <p:cNvPr id="2" name="Rectangle 1">
            <a:extLst>
              <a:ext uri="{FF2B5EF4-FFF2-40B4-BE49-F238E27FC236}">
                <a16:creationId xmlns:a16="http://schemas.microsoft.com/office/drawing/2014/main" id="{F9D2B497-B262-2E1B-9F50-0B246868E03C}"/>
              </a:ext>
            </a:extLst>
          </p:cNvPr>
          <p:cNvSpPr/>
          <p:nvPr/>
        </p:nvSpPr>
        <p:spPr>
          <a:xfrm>
            <a:off x="5325910" y="2446865"/>
            <a:ext cx="137160" cy="11784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2">
            <a:extLst>
              <a:ext uri="{FF2B5EF4-FFF2-40B4-BE49-F238E27FC236}">
                <a16:creationId xmlns:a16="http://schemas.microsoft.com/office/drawing/2014/main" id="{5020092B-DA56-8766-A270-1C6026D1BFD5}"/>
              </a:ext>
            </a:extLst>
          </p:cNvPr>
          <p:cNvSpPr/>
          <p:nvPr/>
        </p:nvSpPr>
        <p:spPr>
          <a:xfrm>
            <a:off x="8701860" y="2408048"/>
            <a:ext cx="137160" cy="1359257"/>
          </a:xfrm>
          <a:prstGeom prst="rect">
            <a:avLst/>
          </a:prstGeom>
          <a:solidFill>
            <a:srgbClr val="D70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Rectangle 3">
            <a:extLst>
              <a:ext uri="{FF2B5EF4-FFF2-40B4-BE49-F238E27FC236}">
                <a16:creationId xmlns:a16="http://schemas.microsoft.com/office/drawing/2014/main" id="{18A70E6A-0B2B-64AC-90D6-2ADD98D1A23A}"/>
              </a:ext>
            </a:extLst>
          </p:cNvPr>
          <p:cNvSpPr/>
          <p:nvPr/>
        </p:nvSpPr>
        <p:spPr>
          <a:xfrm>
            <a:off x="1963671" y="4367351"/>
            <a:ext cx="137160" cy="6196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6">
                  <a:lumMod val="75000"/>
                </a:schemeClr>
              </a:solidFill>
            </a:endParaRPr>
          </a:p>
        </p:txBody>
      </p:sp>
      <p:sp>
        <p:nvSpPr>
          <p:cNvPr id="5" name="Rectangle 4">
            <a:extLst>
              <a:ext uri="{FF2B5EF4-FFF2-40B4-BE49-F238E27FC236}">
                <a16:creationId xmlns:a16="http://schemas.microsoft.com/office/drawing/2014/main" id="{25C4F08F-82FC-96BC-D717-A722562C220D}"/>
              </a:ext>
            </a:extLst>
          </p:cNvPr>
          <p:cNvSpPr/>
          <p:nvPr/>
        </p:nvSpPr>
        <p:spPr>
          <a:xfrm>
            <a:off x="5307914" y="5602530"/>
            <a:ext cx="137160" cy="63044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4">
                  <a:lumMod val="50000"/>
                </a:schemeClr>
              </a:solidFill>
            </a:endParaRPr>
          </a:p>
        </p:txBody>
      </p:sp>
      <p:sp>
        <p:nvSpPr>
          <p:cNvPr id="6" name="Rectangle 5">
            <a:extLst>
              <a:ext uri="{FF2B5EF4-FFF2-40B4-BE49-F238E27FC236}">
                <a16:creationId xmlns:a16="http://schemas.microsoft.com/office/drawing/2014/main" id="{67D1DE04-7A70-C663-BEF9-B32B9F33F733}"/>
              </a:ext>
            </a:extLst>
          </p:cNvPr>
          <p:cNvSpPr/>
          <p:nvPr/>
        </p:nvSpPr>
        <p:spPr>
          <a:xfrm>
            <a:off x="8701860" y="4909748"/>
            <a:ext cx="137160" cy="1231529"/>
          </a:xfrm>
          <a:prstGeom prst="rect">
            <a:avLst/>
          </a:prstGeom>
          <a:solidFill>
            <a:srgbClr val="9C1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904ED5E1-3200-332C-F66C-F8A20CB0B516}"/>
              </a:ext>
            </a:extLst>
          </p:cNvPr>
          <p:cNvSpPr/>
          <p:nvPr/>
        </p:nvSpPr>
        <p:spPr>
          <a:xfrm>
            <a:off x="1955743" y="5752473"/>
            <a:ext cx="137160" cy="487313"/>
          </a:xfrm>
          <a:prstGeom prst="rect">
            <a:avLst/>
          </a:prstGeom>
          <a:solidFill>
            <a:srgbClr val="942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942092"/>
              </a:solidFill>
            </a:endParaRPr>
          </a:p>
        </p:txBody>
      </p:sp>
      <p:sp>
        <p:nvSpPr>
          <p:cNvPr id="10" name="Rectangle 9">
            <a:extLst>
              <a:ext uri="{FF2B5EF4-FFF2-40B4-BE49-F238E27FC236}">
                <a16:creationId xmlns:a16="http://schemas.microsoft.com/office/drawing/2014/main" id="{8C2BFEBF-55E2-711B-0CE5-811CEE9D1E1A}"/>
              </a:ext>
            </a:extLst>
          </p:cNvPr>
          <p:cNvSpPr/>
          <p:nvPr/>
        </p:nvSpPr>
        <p:spPr>
          <a:xfrm>
            <a:off x="5320409" y="4476939"/>
            <a:ext cx="137160" cy="271884"/>
          </a:xfrm>
          <a:prstGeom prst="rect">
            <a:avLst/>
          </a:prstGeom>
          <a:solidFill>
            <a:srgbClr val="282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282559"/>
              </a:solidFill>
            </a:endParaRPr>
          </a:p>
        </p:txBody>
      </p:sp>
    </p:spTree>
    <p:extLst>
      <p:ext uri="{BB962C8B-B14F-4D97-AF65-F5344CB8AC3E}">
        <p14:creationId xmlns:p14="http://schemas.microsoft.com/office/powerpoint/2010/main" val="97498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F3D9A7C-278D-EE20-4608-19A524FE24ED}"/>
              </a:ext>
            </a:extLst>
          </p:cNvPr>
          <p:cNvSpPr/>
          <p:nvPr/>
        </p:nvSpPr>
        <p:spPr>
          <a:xfrm>
            <a:off x="999521" y="490954"/>
            <a:ext cx="543412" cy="1130546"/>
          </a:xfrm>
          <a:prstGeom prst="rect">
            <a:avLst/>
          </a:prstGeom>
          <a:solidFill>
            <a:srgbClr val="FF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6" name="Rounded Rectangle 85">
            <a:extLst>
              <a:ext uri="{FF2B5EF4-FFF2-40B4-BE49-F238E27FC236}">
                <a16:creationId xmlns:a16="http://schemas.microsoft.com/office/drawing/2014/main" id="{A2207FA8-22FE-0E42-9E81-181F9EB2E2AD}"/>
              </a:ext>
            </a:extLst>
          </p:cNvPr>
          <p:cNvSpPr/>
          <p:nvPr/>
        </p:nvSpPr>
        <p:spPr>
          <a:xfrm>
            <a:off x="3613518" y="704969"/>
            <a:ext cx="5997832" cy="1040445"/>
          </a:xfrm>
          <a:prstGeom prst="roundRect">
            <a:avLst/>
          </a:prstGeom>
          <a:no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65" name="Title 1">
            <a:extLst>
              <a:ext uri="{FF2B5EF4-FFF2-40B4-BE49-F238E27FC236}">
                <a16:creationId xmlns:a16="http://schemas.microsoft.com/office/drawing/2014/main" id="{68B5580F-8210-A941-8048-08B9833C1D74}"/>
              </a:ext>
            </a:extLst>
          </p:cNvPr>
          <p:cNvSpPr>
            <a:spLocks noGrp="1"/>
          </p:cNvSpPr>
          <p:nvPr>
            <p:ph type="ctrTitle"/>
          </p:nvPr>
        </p:nvSpPr>
        <p:spPr>
          <a:xfrm>
            <a:off x="1033388" y="490954"/>
            <a:ext cx="9986065" cy="1130545"/>
          </a:xfrm>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Toplumsal Katkı</a:t>
            </a:r>
          </a:p>
        </p:txBody>
      </p:sp>
      <p:pic>
        <p:nvPicPr>
          <p:cNvPr id="25" name="Picture 24">
            <a:extLst>
              <a:ext uri="{FF2B5EF4-FFF2-40B4-BE49-F238E27FC236}">
                <a16:creationId xmlns:a16="http://schemas.microsoft.com/office/drawing/2014/main" id="{E231A3BA-00EF-811C-226B-A65CEB1FBBFD}"/>
              </a:ext>
            </a:extLst>
          </p:cNvPr>
          <p:cNvPicPr>
            <a:picLocks noChangeAspect="1"/>
          </p:cNvPicPr>
          <p:nvPr/>
        </p:nvPicPr>
        <p:blipFill rotWithShape="1">
          <a:blip r:embed="rId3"/>
          <a:srcRect b="11160"/>
          <a:stretch/>
        </p:blipFill>
        <p:spPr>
          <a:xfrm>
            <a:off x="3075876" y="4249704"/>
            <a:ext cx="3021414" cy="2235586"/>
          </a:xfrm>
          <a:prstGeom prst="rect">
            <a:avLst/>
          </a:prstGeom>
        </p:spPr>
      </p:pic>
      <p:pic>
        <p:nvPicPr>
          <p:cNvPr id="27" name="Picture 26">
            <a:extLst>
              <a:ext uri="{FF2B5EF4-FFF2-40B4-BE49-F238E27FC236}">
                <a16:creationId xmlns:a16="http://schemas.microsoft.com/office/drawing/2014/main" id="{50BCE9C5-5B87-6050-7D98-FE283950DC54}"/>
              </a:ext>
            </a:extLst>
          </p:cNvPr>
          <p:cNvPicPr>
            <a:picLocks noChangeAspect="1"/>
          </p:cNvPicPr>
          <p:nvPr/>
        </p:nvPicPr>
        <p:blipFill rotWithShape="1">
          <a:blip r:embed="rId4"/>
          <a:srcRect b="11940"/>
          <a:stretch/>
        </p:blipFill>
        <p:spPr>
          <a:xfrm>
            <a:off x="3075876" y="1879766"/>
            <a:ext cx="3048145" cy="2235586"/>
          </a:xfrm>
          <a:prstGeom prst="rect">
            <a:avLst/>
          </a:prstGeom>
        </p:spPr>
      </p:pic>
      <p:sp>
        <p:nvSpPr>
          <p:cNvPr id="31" name="TextBox 30">
            <a:extLst>
              <a:ext uri="{FF2B5EF4-FFF2-40B4-BE49-F238E27FC236}">
                <a16:creationId xmlns:a16="http://schemas.microsoft.com/office/drawing/2014/main" id="{C8E65B4D-1409-5B11-B907-623AFC3CF191}"/>
              </a:ext>
            </a:extLst>
          </p:cNvPr>
          <p:cNvSpPr txBox="1"/>
          <p:nvPr/>
        </p:nvSpPr>
        <p:spPr>
          <a:xfrm>
            <a:off x="1853720" y="3054756"/>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2020 Yılı</a:t>
            </a:r>
          </a:p>
        </p:txBody>
      </p:sp>
      <p:sp>
        <p:nvSpPr>
          <p:cNvPr id="32" name="TextBox 31">
            <a:extLst>
              <a:ext uri="{FF2B5EF4-FFF2-40B4-BE49-F238E27FC236}">
                <a16:creationId xmlns:a16="http://schemas.microsoft.com/office/drawing/2014/main" id="{990F0893-8BEE-00C9-0117-391B373FEA9C}"/>
              </a:ext>
            </a:extLst>
          </p:cNvPr>
          <p:cNvSpPr txBox="1"/>
          <p:nvPr/>
        </p:nvSpPr>
        <p:spPr>
          <a:xfrm>
            <a:off x="1853720" y="5421639"/>
            <a:ext cx="1298356" cy="369332"/>
          </a:xfrm>
          <a:prstGeom prst="rect">
            <a:avLst/>
          </a:prstGeom>
          <a:noFill/>
        </p:spPr>
        <p:txBody>
          <a:bodyPr wrap="square" rtlCol="0">
            <a:spAutoFit/>
          </a:bodyPr>
          <a:lstStyle/>
          <a:p>
            <a:r>
              <a:rPr lang="tr-TR" dirty="0">
                <a:solidFill>
                  <a:srgbClr val="404042"/>
                </a:solidFill>
                <a:latin typeface="Helvetica Neue Medium" panose="02000503000000020004" pitchFamily="2" charset="0"/>
                <a:ea typeface="Helvetica Neue Medium" panose="02000503000000020004" pitchFamily="2" charset="0"/>
                <a:cs typeface="Helvetica Neue Medium" panose="02000503000000020004" pitchFamily="2" charset="0"/>
              </a:rPr>
              <a:t>2021 Yılı</a:t>
            </a:r>
          </a:p>
        </p:txBody>
      </p:sp>
      <p:sp>
        <p:nvSpPr>
          <p:cNvPr id="35" name="Rounded Rectangle 34">
            <a:extLst>
              <a:ext uri="{FF2B5EF4-FFF2-40B4-BE49-F238E27FC236}">
                <a16:creationId xmlns:a16="http://schemas.microsoft.com/office/drawing/2014/main" id="{D0796C81-26C8-2F7B-26D3-59892EC48BD5}"/>
              </a:ext>
            </a:extLst>
          </p:cNvPr>
          <p:cNvSpPr/>
          <p:nvPr/>
        </p:nvSpPr>
        <p:spPr>
          <a:xfrm>
            <a:off x="7062048" y="2972304"/>
            <a:ext cx="4419601" cy="2449335"/>
          </a:xfrm>
          <a:prstGeom prst="roundRect">
            <a:avLst/>
          </a:prstGeom>
          <a:solidFill>
            <a:schemeClr val="accent3">
              <a:lumMod val="50000"/>
            </a:schemeClr>
          </a:solidFill>
          <a:ln w="57150">
            <a:noFill/>
            <a:miter lim="400000"/>
          </a:ln>
          <a:effectLst>
            <a:outerShdw blurRad="50800" dist="38100" dir="2700000" algn="tl" rotWithShape="0">
              <a:prstClr val="black">
                <a:alpha val="40000"/>
              </a:prstClr>
            </a:outerShdw>
          </a:effectLst>
        </p:spPr>
        <p:txBody>
          <a:bodyPr lIns="38100" tIns="38100" rIns="38100" bIns="38100" anchor="ctr"/>
          <a:lstStyle/>
          <a:p>
            <a:endParaRPr lang="en-US" sz="3000" dirty="0">
              <a:solidFill>
                <a:srgbClr val="FFFFFF"/>
              </a:solidFill>
            </a:endParaRPr>
          </a:p>
        </p:txBody>
      </p:sp>
      <p:sp>
        <p:nvSpPr>
          <p:cNvPr id="36" name="TextBox 35">
            <a:extLst>
              <a:ext uri="{FF2B5EF4-FFF2-40B4-BE49-F238E27FC236}">
                <a16:creationId xmlns:a16="http://schemas.microsoft.com/office/drawing/2014/main" id="{B853286F-A2A7-D12E-74AF-A3FF3E2C00C7}"/>
              </a:ext>
            </a:extLst>
          </p:cNvPr>
          <p:cNvSpPr txBox="1"/>
          <p:nvPr/>
        </p:nvSpPr>
        <p:spPr>
          <a:xfrm>
            <a:off x="7302642" y="4281131"/>
            <a:ext cx="2091541" cy="830997"/>
          </a:xfrm>
          <a:prstGeom prst="rect">
            <a:avLst/>
          </a:prstGeom>
          <a:noFill/>
        </p:spPr>
        <p:txBody>
          <a:bodyPr wrap="square" rtlCol="0">
            <a:spAutoFit/>
          </a:bodyPr>
          <a:lstStyle/>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İzleme ve Değerlendirme Raporu</a:t>
            </a:r>
          </a:p>
          <a:p>
            <a:pPr algn="r"/>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Topluma Hizmet ve Sosyal Sorumluluk Kategorisi</a:t>
            </a:r>
          </a:p>
        </p:txBody>
      </p:sp>
      <p:sp>
        <p:nvSpPr>
          <p:cNvPr id="37" name="TextBox 36">
            <a:extLst>
              <a:ext uri="{FF2B5EF4-FFF2-40B4-BE49-F238E27FC236}">
                <a16:creationId xmlns:a16="http://schemas.microsoft.com/office/drawing/2014/main" id="{02B6AB4D-A35E-E981-0A76-C0D11FDB806C}"/>
              </a:ext>
            </a:extLst>
          </p:cNvPr>
          <p:cNvSpPr txBox="1"/>
          <p:nvPr/>
        </p:nvSpPr>
        <p:spPr>
          <a:xfrm>
            <a:off x="9655398" y="4288048"/>
            <a:ext cx="1299105" cy="830997"/>
          </a:xfrm>
          <a:prstGeom prst="rect">
            <a:avLst/>
          </a:prstGeom>
          <a:noFill/>
        </p:spPr>
        <p:txBody>
          <a:bodyPr wrap="square" rtlCol="0">
            <a:spAutoFit/>
          </a:bodyPr>
          <a:lstStyle/>
          <a:p>
            <a:r>
              <a:rPr lang="tr-TR" sz="1200"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Üniversite Sosyal Sorumluluk Projeleri Sayısı alanında</a:t>
            </a:r>
          </a:p>
        </p:txBody>
      </p:sp>
      <p:sp>
        <p:nvSpPr>
          <p:cNvPr id="38" name="TextBox 37">
            <a:extLst>
              <a:ext uri="{FF2B5EF4-FFF2-40B4-BE49-F238E27FC236}">
                <a16:creationId xmlns:a16="http://schemas.microsoft.com/office/drawing/2014/main" id="{82B8B6CF-F644-0680-1CD4-42391D8DB48D}"/>
              </a:ext>
            </a:extLst>
          </p:cNvPr>
          <p:cNvSpPr txBox="1"/>
          <p:nvPr/>
        </p:nvSpPr>
        <p:spPr>
          <a:xfrm>
            <a:off x="9667514" y="3224033"/>
            <a:ext cx="1667988" cy="1031051"/>
          </a:xfrm>
          <a:prstGeom prst="rect">
            <a:avLst/>
          </a:prstGeom>
          <a:noFill/>
        </p:spPr>
        <p:txBody>
          <a:bodyPr wrap="square" rtlCol="0">
            <a:spAutoFit/>
          </a:bodyPr>
          <a:lstStyle/>
          <a:p>
            <a:pPr>
              <a:spcAft>
                <a:spcPts val="600"/>
              </a:spcAft>
            </a:pPr>
            <a:r>
              <a:rPr lang="tr-TR" sz="4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#1</a:t>
            </a:r>
            <a:endParaRPr lang="tr-TR" sz="40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p>
            <a:pPr>
              <a:spcAft>
                <a:spcPts val="600"/>
              </a:spcAft>
            </a:pPr>
            <a:r>
              <a:rPr lang="tr-TR" sz="12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Atatürk Üniversitesi</a:t>
            </a:r>
          </a:p>
        </p:txBody>
      </p:sp>
      <p:pic>
        <p:nvPicPr>
          <p:cNvPr id="40" name="Picture 2">
            <a:extLst>
              <a:ext uri="{FF2B5EF4-FFF2-40B4-BE49-F238E27FC236}">
                <a16:creationId xmlns:a16="http://schemas.microsoft.com/office/drawing/2014/main" id="{BCB4D7B6-FFC5-5E66-6E57-E4B4D07E8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643" y="2970118"/>
            <a:ext cx="2220053" cy="156966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AAC2376-5772-CD39-67AA-C55D5EF1C79B}"/>
              </a:ext>
            </a:extLst>
          </p:cNvPr>
          <p:cNvSpPr/>
          <p:nvPr/>
        </p:nvSpPr>
        <p:spPr>
          <a:xfrm>
            <a:off x="9485659" y="3251224"/>
            <a:ext cx="49078" cy="19469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2" name="TextBox 41">
            <a:extLst>
              <a:ext uri="{FF2B5EF4-FFF2-40B4-BE49-F238E27FC236}">
                <a16:creationId xmlns:a16="http://schemas.microsoft.com/office/drawing/2014/main" id="{456BDEF6-EBB6-C35C-E085-FB99B4C8D191}"/>
              </a:ext>
            </a:extLst>
          </p:cNvPr>
          <p:cNvSpPr txBox="1"/>
          <p:nvPr/>
        </p:nvSpPr>
        <p:spPr>
          <a:xfrm>
            <a:off x="10501508" y="3368566"/>
            <a:ext cx="653618" cy="523220"/>
          </a:xfrm>
          <a:prstGeom prst="rect">
            <a:avLst/>
          </a:prstGeom>
          <a:noFill/>
        </p:spPr>
        <p:txBody>
          <a:bodyPr wrap="square" rtlCol="0">
            <a:spAutoFit/>
          </a:bodyPr>
          <a:lstStyle/>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2020</a:t>
            </a:r>
          </a:p>
          <a:p>
            <a:r>
              <a:rPr lang="tr-T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p>
        </p:txBody>
      </p:sp>
      <p:sp>
        <p:nvSpPr>
          <p:cNvPr id="43" name="Rectangle 42">
            <a:extLst>
              <a:ext uri="{FF2B5EF4-FFF2-40B4-BE49-F238E27FC236}">
                <a16:creationId xmlns:a16="http://schemas.microsoft.com/office/drawing/2014/main" id="{2EF4F09E-DC3E-5F4D-384F-D1623F1A37BB}"/>
              </a:ext>
            </a:extLst>
          </p:cNvPr>
          <p:cNvSpPr/>
          <p:nvPr/>
        </p:nvSpPr>
        <p:spPr>
          <a:xfrm flipH="1">
            <a:off x="1760458" y="4203984"/>
            <a:ext cx="4705352" cy="45719"/>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404042"/>
              </a:solidFill>
            </a:endParaRPr>
          </a:p>
        </p:txBody>
      </p:sp>
    </p:spTree>
    <p:extLst>
      <p:ext uri="{BB962C8B-B14F-4D97-AF65-F5344CB8AC3E}">
        <p14:creationId xmlns:p14="http://schemas.microsoft.com/office/powerpoint/2010/main" val="394022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7550" algn="l"/>
            <a:r>
              <a:rPr lang="tr-TR" dirty="0">
                <a:latin typeface="Helvetica Neue" panose="02000503000000020004" pitchFamily="2" charset="0"/>
                <a:ea typeface="Helvetica Neue" panose="02000503000000020004" pitchFamily="2" charset="0"/>
                <a:cs typeface="Helvetica Neue" panose="02000503000000020004" pitchFamily="2" charset="0"/>
              </a:rPr>
              <a:t>Bir Araştırma Üniversitesinde Eğitime Başlıyorsunuz</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graphicFrame>
        <p:nvGraphicFramePr>
          <p:cNvPr id="9" name="Table 8">
            <a:extLst>
              <a:ext uri="{FF2B5EF4-FFF2-40B4-BE49-F238E27FC236}">
                <a16:creationId xmlns:a16="http://schemas.microsoft.com/office/drawing/2014/main" id="{4BC972ED-6AF4-4EB2-9CC7-DBA6370CCCFB}"/>
              </a:ext>
            </a:extLst>
          </p:cNvPr>
          <p:cNvGraphicFramePr>
            <a:graphicFrameLocks noGrp="1"/>
          </p:cNvGraphicFramePr>
          <p:nvPr>
            <p:extLst>
              <p:ext uri="{D42A27DB-BD31-4B8C-83A1-F6EECF244321}">
                <p14:modId xmlns:p14="http://schemas.microsoft.com/office/powerpoint/2010/main" val="3434905277"/>
              </p:ext>
            </p:extLst>
          </p:nvPr>
        </p:nvGraphicFramePr>
        <p:xfrm>
          <a:off x="1531185" y="1621499"/>
          <a:ext cx="5189552" cy="4919737"/>
        </p:xfrm>
        <a:graphic>
          <a:graphicData uri="http://schemas.openxmlformats.org/drawingml/2006/table">
            <a:tbl>
              <a:tblPr/>
              <a:tblGrid>
                <a:gridCol w="3491274">
                  <a:extLst>
                    <a:ext uri="{9D8B030D-6E8A-4147-A177-3AD203B41FA5}">
                      <a16:colId xmlns:a16="http://schemas.microsoft.com/office/drawing/2014/main" val="440076836"/>
                    </a:ext>
                  </a:extLst>
                </a:gridCol>
                <a:gridCol w="1698278">
                  <a:extLst>
                    <a:ext uri="{9D8B030D-6E8A-4147-A177-3AD203B41FA5}">
                      <a16:colId xmlns:a16="http://schemas.microsoft.com/office/drawing/2014/main" val="867669401"/>
                    </a:ext>
                  </a:extLst>
                </a:gridCol>
              </a:tblGrid>
              <a:tr h="365760">
                <a:tc>
                  <a:txBody>
                    <a:bodyPr/>
                    <a:lstStyle/>
                    <a:p>
                      <a:pPr algn="l"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YÖK Araştırma Üniversiteleri Listesi</a:t>
                      </a:r>
                    </a:p>
                  </a:txBody>
                  <a:tcPr marL="365760"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tr-TR" sz="1100" b="0" i="0" u="none" strike="noStrike" noProof="0" dirty="0">
                          <a:solidFill>
                            <a:srgbClr val="FFFFFF"/>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Türü</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5553542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Ankara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122208302"/>
                  </a:ext>
                </a:extLst>
              </a:tr>
              <a:tr h="197999">
                <a:tc>
                  <a:txBody>
                    <a:bodyPr/>
                    <a:lstStyle/>
                    <a:p>
                      <a:pPr lvl="0" algn="l" rtl="0" fontAlgn="ctr"/>
                      <a:r>
                        <a:rPr lang="tr-TR" sz="1100" b="1" i="0" u="none" strike="noStrik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Atatürk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377" rtl="0" eaLnBrk="1" fontAlgn="ctr" latinLnBrk="0" hangingPunct="1"/>
                      <a:r>
                        <a:rPr lang="tr-TR" sz="1100" b="0" i="0" u="none" strike="noStrike" kern="1200"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52180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Boğaziçi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69296211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Bursa Uludağ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077992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Çukurova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58541013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Dokuz Eylül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485786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Ege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88402193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Erciyes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765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Fırat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770129212"/>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Gazi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67992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Gebze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648933638"/>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Hacettepe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126811"/>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İhsan Doğramacı Bilkent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024478910"/>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075865"/>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26418543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İstanbul Üniversitesi-Cerrahpaşa</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38825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İzmir Yüksek Teknoloji Enstitüsü</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2340169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Karadeniz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476597"/>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Koç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1647494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Marmara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336104"/>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Orta Doğu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2376575656"/>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Sabancı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Vakıf</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4855869"/>
                  </a:ext>
                </a:extLst>
              </a:tr>
              <a:tr h="197999">
                <a:tc>
                  <a:txBody>
                    <a:bodyPr/>
                    <a:lstStyle/>
                    <a:p>
                      <a:pPr lvl="0" algn="l" rtl="0" fontAlgn="ctr"/>
                      <a:r>
                        <a:rPr lang="tr-TR" sz="1100" b="0" i="0" u="none" strike="noStrike"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Yıldız Teknik Üniversitesi</a:t>
                      </a:r>
                    </a:p>
                  </a:txBody>
                  <a:tcPr marL="36576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ctr"/>
                      <a:r>
                        <a:rPr lang="tr-TR" sz="1100" b="0" i="0" u="none" strike="noStrike" noProof="0" dirty="0">
                          <a:solidFill>
                            <a:srgbClr val="000000"/>
                          </a:solidFill>
                          <a:effectLst/>
                          <a:latin typeface="Helvetica Neue Light" panose="02000403000000020004" pitchFamily="2" charset="0"/>
                          <a:ea typeface="Helvetica Neue Light" panose="02000403000000020004" pitchFamily="2" charset="0"/>
                          <a:cs typeface="Helvetica Neue" panose="02000503000000020004" pitchFamily="2" charset="0"/>
                        </a:rPr>
                        <a:t>Devlet</a:t>
                      </a:r>
                    </a:p>
                  </a:txBody>
                  <a:tcPr marL="6715" marR="6715" marT="6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96043125"/>
                  </a:ext>
                </a:extLst>
              </a:tr>
            </a:tbl>
          </a:graphicData>
        </a:graphic>
      </p:graphicFrame>
      <p:pic>
        <p:nvPicPr>
          <p:cNvPr id="1026" name="Picture 2">
            <a:extLst>
              <a:ext uri="{FF2B5EF4-FFF2-40B4-BE49-F238E27FC236}">
                <a16:creationId xmlns:a16="http://schemas.microsoft.com/office/drawing/2014/main" id="{4D9A092B-ED74-CDD0-5F00-E42D7A666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66" y="1552204"/>
            <a:ext cx="3181449" cy="18153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40CD1A-5480-F64A-B464-98C67E802B13}"/>
              </a:ext>
            </a:extLst>
          </p:cNvPr>
          <p:cNvPicPr>
            <a:picLocks noChangeAspect="1"/>
          </p:cNvPicPr>
          <p:nvPr/>
        </p:nvPicPr>
        <p:blipFill rotWithShape="1">
          <a:blip r:embed="rId4"/>
          <a:srcRect l="15129" r="25793" b="36444"/>
          <a:stretch/>
        </p:blipFill>
        <p:spPr>
          <a:xfrm>
            <a:off x="7517499" y="3658149"/>
            <a:ext cx="3779384" cy="270889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F8F06F53-A1EE-3DE2-A1E0-2984E77E4CDA}"/>
              </a:ext>
            </a:extLst>
          </p:cNvPr>
          <p:cNvSpPr/>
          <p:nvPr/>
        </p:nvSpPr>
        <p:spPr>
          <a:xfrm>
            <a:off x="999521" y="490954"/>
            <a:ext cx="543412" cy="1130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8313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CFDF-E226-B448-93E9-AAF941D2E65C}"/>
              </a:ext>
            </a:extLst>
          </p:cNvPr>
          <p:cNvSpPr>
            <a:spLocks noGrp="1"/>
          </p:cNvSpPr>
          <p:nvPr>
            <p:ph type="ctrTitle"/>
          </p:nvPr>
        </p:nvSpPr>
        <p:spPr/>
        <p:txBody>
          <a:bodyPr/>
          <a:lstStyle/>
          <a:p>
            <a:pPr marL="711200" algn="l"/>
            <a:r>
              <a:rPr lang="tr-TR" dirty="0">
                <a:latin typeface="Helvetica Neue" panose="02000503000000020004" pitchFamily="2" charset="0"/>
                <a:ea typeface="Helvetica Neue" panose="02000503000000020004" pitchFamily="2" charset="0"/>
                <a:cs typeface="Helvetica Neue" panose="02000503000000020004" pitchFamily="2" charset="0"/>
              </a:rPr>
              <a:t>Araştırma Üniversitesi Nedir?</a:t>
            </a:r>
          </a:p>
        </p:txBody>
      </p:sp>
      <p:sp>
        <p:nvSpPr>
          <p:cNvPr id="3" name="Content Placeholder 2">
            <a:extLst>
              <a:ext uri="{FF2B5EF4-FFF2-40B4-BE49-F238E27FC236}">
                <a16:creationId xmlns:a16="http://schemas.microsoft.com/office/drawing/2014/main" id="{321A85A2-7EC5-EC47-89F4-BB6392ADF334}"/>
              </a:ext>
            </a:extLst>
          </p:cNvPr>
          <p:cNvSpPr>
            <a:spLocks noGrp="1"/>
          </p:cNvSpPr>
          <p:nvPr>
            <p:ph idx="1"/>
          </p:nvPr>
        </p:nvSpPr>
        <p:spPr>
          <a:xfrm>
            <a:off x="7458631" y="1639486"/>
            <a:ext cx="3818968" cy="3727639"/>
          </a:xfrm>
        </p:spPr>
        <p:txBody>
          <a:bodyPr>
            <a:noAutofit/>
          </a:bodyPr>
          <a:lstStyle/>
          <a:p>
            <a:pPr>
              <a:spcAft>
                <a:spcPts val="0"/>
              </a:spcAft>
            </a:pP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Araştırma üniversitelerinin tanımlanmış genel özellikleri (</a:t>
            </a:r>
            <a:r>
              <a:rPr lang="tr-TR" sz="1600" dirty="0" err="1">
                <a:latin typeface="Helvetica Neue Light" panose="02000403000000020004" pitchFamily="2" charset="0"/>
                <a:ea typeface="Helvetica Neue Light" panose="02000403000000020004" pitchFamily="2" charset="0"/>
                <a:cs typeface="Helvetica Neue" panose="02000503000000020004" pitchFamily="2" charset="0"/>
              </a:rPr>
              <a:t>Altbach</a:t>
            </a:r>
            <a:r>
              <a:rPr lang="tr-TR" sz="1600" dirty="0">
                <a:latin typeface="Helvetica Neue Light" panose="02000403000000020004" pitchFamily="2" charset="0"/>
                <a:ea typeface="Helvetica Neue Light" panose="02000403000000020004" pitchFamily="2" charset="0"/>
                <a:cs typeface="Helvetica Neue" panose="02000503000000020004" pitchFamily="2" charset="0"/>
              </a:rPr>
              <a:t>, 2004</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tr-TR" sz="1600" dirty="0" err="1">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Khoon</a:t>
            </a: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 et. al., 2005);</a:t>
            </a:r>
          </a:p>
          <a:p>
            <a:pPr>
              <a:spcAft>
                <a:spcPts val="0"/>
              </a:spcAft>
            </a:pPr>
            <a:endPar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yüksek nitelikte akademik kadro</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mükemmel araştırma sonuçları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eğitim öğretimde yüksek kalite</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fon kaynakları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güçlü araştırma olanakları</a:t>
            </a:r>
          </a:p>
          <a:p>
            <a:pPr marL="342900" indent="-342900">
              <a:spcAft>
                <a:spcPts val="600"/>
              </a:spcAft>
              <a:buFont typeface="Wingdings" pitchFamily="2" charset="2"/>
              <a:buChar char="§"/>
            </a:pPr>
            <a:r>
              <a:rPr lang="tr-TR" sz="1600" dirty="0">
                <a:solidFill>
                  <a:srgbClr val="404042"/>
                </a:solidFill>
                <a:latin typeface="Helvetica Neue Light" panose="02000403000000020004" pitchFamily="2" charset="0"/>
                <a:ea typeface="Helvetica Neue Light" panose="02000403000000020004" pitchFamily="2" charset="0"/>
                <a:cs typeface="Helvetica Neue" panose="02000503000000020004" pitchFamily="2" charset="0"/>
              </a:rPr>
              <a:t>ulusal ve uluslararası yetenekli öğrenciler</a:t>
            </a:r>
          </a:p>
        </p:txBody>
      </p:sp>
      <p:sp>
        <p:nvSpPr>
          <p:cNvPr id="4" name="Rectangle 2">
            <a:extLst>
              <a:ext uri="{FF2B5EF4-FFF2-40B4-BE49-F238E27FC236}">
                <a16:creationId xmlns:a16="http://schemas.microsoft.com/office/drawing/2014/main" id="{764EB17E-1DD8-AE48-A978-DC340498FF0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sp>
        <p:nvSpPr>
          <p:cNvPr id="7" name="Rectangle 6">
            <a:extLst>
              <a:ext uri="{FF2B5EF4-FFF2-40B4-BE49-F238E27FC236}">
                <a16:creationId xmlns:a16="http://schemas.microsoft.com/office/drawing/2014/main" id="{7A699801-755D-EE7A-A0A8-11F299A79150}"/>
              </a:ext>
            </a:extLst>
          </p:cNvPr>
          <p:cNvSpPr/>
          <p:nvPr/>
        </p:nvSpPr>
        <p:spPr>
          <a:xfrm>
            <a:off x="999521" y="490954"/>
            <a:ext cx="543412" cy="1130546"/>
          </a:xfrm>
          <a:prstGeom prst="rect">
            <a:avLst/>
          </a:prstGeom>
          <a:solidFill>
            <a:srgbClr val="117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Content Placeholder 3">
            <a:extLst>
              <a:ext uri="{FF2B5EF4-FFF2-40B4-BE49-F238E27FC236}">
                <a16:creationId xmlns:a16="http://schemas.microsoft.com/office/drawing/2014/main" id="{027AFEE7-CC5E-5196-C7BB-1F60BF32C9ED}"/>
              </a:ext>
            </a:extLst>
          </p:cNvPr>
          <p:cNvGraphicFramePr>
            <a:graphicFrameLocks/>
          </p:cNvGraphicFramePr>
          <p:nvPr>
            <p:extLst>
              <p:ext uri="{D42A27DB-BD31-4B8C-83A1-F6EECF244321}">
                <p14:modId xmlns:p14="http://schemas.microsoft.com/office/powerpoint/2010/main" val="290662258"/>
              </p:ext>
            </p:extLst>
          </p:nvPr>
        </p:nvGraphicFramePr>
        <p:xfrm>
          <a:off x="1542932" y="1621500"/>
          <a:ext cx="5480720" cy="4745544"/>
        </p:xfrm>
        <a:graphic>
          <a:graphicData uri="http://schemas.openxmlformats.org/drawingml/2006/table">
            <a:tbl>
              <a:tblPr firstRow="1" bandRow="1">
                <a:tableStyleId>{C083E6E3-FA7D-4D7B-A595-EF9225AFEA82}</a:tableStyleId>
              </a:tblPr>
              <a:tblGrid>
                <a:gridCol w="741940">
                  <a:extLst>
                    <a:ext uri="{9D8B030D-6E8A-4147-A177-3AD203B41FA5}">
                      <a16:colId xmlns:a16="http://schemas.microsoft.com/office/drawing/2014/main" val="2407468601"/>
                    </a:ext>
                  </a:extLst>
                </a:gridCol>
                <a:gridCol w="3389034">
                  <a:extLst>
                    <a:ext uri="{9D8B030D-6E8A-4147-A177-3AD203B41FA5}">
                      <a16:colId xmlns:a16="http://schemas.microsoft.com/office/drawing/2014/main" val="3252166307"/>
                    </a:ext>
                  </a:extLst>
                </a:gridCol>
                <a:gridCol w="1349746">
                  <a:extLst>
                    <a:ext uri="{9D8B030D-6E8A-4147-A177-3AD203B41FA5}">
                      <a16:colId xmlns:a16="http://schemas.microsoft.com/office/drawing/2014/main" val="1445882671"/>
                    </a:ext>
                  </a:extLst>
                </a:gridCol>
              </a:tblGrid>
              <a:tr h="649010">
                <a:tc gridSpan="3">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tr-TR"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Dünyadaki Araştırma Üniversiteleri &amp; Sıralamaları</a:t>
                      </a:r>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a:txBody>
                  <a:tcPr marT="9144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17F7D"/>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l"/>
                      <a:endParaRPr lang="tr-TR" sz="1600" b="0" i="0" noProof="0" dirty="0">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L="3657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696561546"/>
                  </a:ext>
                </a:extLst>
              </a:tr>
              <a:tr h="421154">
                <a:tc>
                  <a:txBody>
                    <a:body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Sıra</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l"/>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Kurum</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algn="ctr"/>
                      <a:r>
                        <a:rPr lang="tr-TR" sz="1200" b="0" i="0" noProof="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Kuruluş Yılı</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17819079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Harvard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1636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8189163"/>
                  </a:ext>
                </a:extLst>
              </a:tr>
              <a:tr h="367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2</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California Üniversitesi, Berkeley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479423"/>
                  </a:ext>
                </a:extLst>
              </a:tr>
              <a:tr h="367538">
                <a:tc>
                  <a:txBody>
                    <a:body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3</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Stanford Üniversitesi (ABD)</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147918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4</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Massachusetts Teknoloji Enstitüsü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1865</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2169606"/>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5</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Cambridge Üniversitesi (İngiltere)</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1209</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09768"/>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6</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California Teknoloji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349459"/>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7</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Princeton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1746</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919721"/>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8</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Columbia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ctr"/>
                      <a:r>
                        <a:rPr lang="tr-TR" sz="1200" b="0" i="0" dirty="0">
                          <a:solidFill>
                            <a:srgbClr val="404042"/>
                          </a:solidFill>
                          <a:latin typeface="Helvetica Neue Light" panose="02000403000000020004" pitchFamily="2" charset="0"/>
                          <a:ea typeface="Helvetica Neue Light" panose="02000403000000020004" pitchFamily="2" charset="0"/>
                        </a:rPr>
                        <a:t>1754</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7447285"/>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9</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lvl="0" algn="l"/>
                      <a:r>
                        <a:rPr lang="tr-TR" sz="1200" b="0" i="0" dirty="0">
                          <a:solidFill>
                            <a:srgbClr val="404042"/>
                          </a:solidFill>
                          <a:latin typeface="Helvetica Neue Light" panose="02000403000000020004" pitchFamily="2" charset="0"/>
                          <a:ea typeface="Helvetica Neue Light" panose="02000403000000020004" pitchFamily="2" charset="0"/>
                        </a:rPr>
                        <a:t>Chicago Üniversitesi (ABD)</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0" i="0" dirty="0">
                          <a:solidFill>
                            <a:srgbClr val="404042"/>
                          </a:solidFill>
                          <a:latin typeface="Helvetica Neue Light" panose="02000403000000020004" pitchFamily="2" charset="0"/>
                          <a:ea typeface="Helvetica Neue Light" panose="02000403000000020004" pitchFamily="2" charset="0"/>
                        </a:rPr>
                        <a:t>1891</a:t>
                      </a:r>
                      <a:endPar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endParaRP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81849084"/>
                  </a:ext>
                </a:extLst>
              </a:tr>
              <a:tr h="367538">
                <a:tc>
                  <a:txBody>
                    <a:bodyPr/>
                    <a:lstStyle/>
                    <a:p>
                      <a:pPr lvl="0" algn="ctr"/>
                      <a:r>
                        <a:rPr lang="en-US" sz="1200" b="0" i="0" dirty="0">
                          <a:solidFill>
                            <a:srgbClr val="404042"/>
                          </a:solidFill>
                          <a:latin typeface="Helvetica Neue Light" panose="02000403000000020004" pitchFamily="2" charset="0"/>
                          <a:ea typeface="Helvetica Neue Light" panose="02000403000000020004" pitchFamily="2" charset="0"/>
                          <a:cs typeface="Helvetica Neue Medium" panose="02000503000000020004" pitchFamily="2" charset="0"/>
                        </a:rPr>
                        <a:t>10</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lvl="0" algn="l" defTabSz="914377" rtl="0" eaLnBrk="1" latinLnBrk="0" hangingPunct="1"/>
                      <a:r>
                        <a:rPr lang="tr-TR" sz="1200" b="0" i="0" kern="1200" noProof="0" dirty="0">
                          <a:solidFill>
                            <a:srgbClr val="404042"/>
                          </a:solidFill>
                          <a:latin typeface="Helvetica Neue Light" panose="02000403000000020004" pitchFamily="2" charset="0"/>
                          <a:ea typeface="Helvetica Neue Light" panose="02000403000000020004" pitchFamily="2" charset="0"/>
                          <a:cs typeface="+mn-cs"/>
                        </a:rPr>
                        <a:t>Oxford Üniversitesi (İngiltere)</a:t>
                      </a:r>
                    </a:p>
                  </a:txBody>
                  <a:tcPr marT="9144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2"/>
                          </a:solidFill>
                          <a:latin typeface="Helvetica Neue Light" panose="02000403000000020004" pitchFamily="2" charset="0"/>
                          <a:ea typeface="Helvetica Neue Light" panose="02000403000000020004" pitchFamily="2" charset="0"/>
                          <a:cs typeface="+mn-cs"/>
                        </a:rPr>
                        <a:t>1096</a:t>
                      </a:r>
                    </a:p>
                  </a:txBody>
                  <a:tcPr marT="9144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2927849"/>
                  </a:ext>
                </a:extLst>
              </a:tr>
            </a:tbl>
          </a:graphicData>
        </a:graphic>
      </p:graphicFrame>
    </p:spTree>
    <p:extLst>
      <p:ext uri="{BB962C8B-B14F-4D97-AF65-F5344CB8AC3E}">
        <p14:creationId xmlns:p14="http://schemas.microsoft.com/office/powerpoint/2010/main" val="749336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45960</TotalTime>
  <Words>5059</Words>
  <Application>Microsoft Office PowerPoint</Application>
  <PresentationFormat>Geniş ekran</PresentationFormat>
  <Paragraphs>994</Paragraphs>
  <Slides>59</Slides>
  <Notes>59</Notes>
  <HiddenSlides>0</HiddenSlides>
  <MMClips>2</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59</vt:i4>
      </vt:variant>
    </vt:vector>
  </HeadingPairs>
  <TitlesOfParts>
    <vt:vector size="71" baseType="lpstr">
      <vt:lpstr>Arial</vt:lpstr>
      <vt:lpstr>Avenir Next</vt:lpstr>
      <vt:lpstr>Calibri</vt:lpstr>
      <vt:lpstr>Calibri Light</vt:lpstr>
      <vt:lpstr>Century Gothic</vt:lpstr>
      <vt:lpstr>Helvetica</vt:lpstr>
      <vt:lpstr>Helvetica Neue</vt:lpstr>
      <vt:lpstr>Helvetica Neue Light</vt:lpstr>
      <vt:lpstr>Helvetica Neue Medium</vt:lpstr>
      <vt:lpstr>Times New Roman</vt:lpstr>
      <vt:lpstr>Wingdings</vt:lpstr>
      <vt:lpstr>Office Theme</vt:lpstr>
      <vt:lpstr>PowerPoint Sunusu</vt:lpstr>
      <vt:lpstr>ATATÜRK ÜNİVERSİTESİ</vt:lpstr>
      <vt:lpstr>Program İçeriği</vt:lpstr>
      <vt:lpstr>Atatürk Üniversitesi: 3 Misyon &amp; 7 Alan</vt:lpstr>
      <vt:lpstr>Eğitim</vt:lpstr>
      <vt:lpstr>Araştırma</vt:lpstr>
      <vt:lpstr>Toplumsal Katkı</vt:lpstr>
      <vt:lpstr>Bir Araştırma Üniversitesinde Eğitime Başlıyorsunuz</vt:lpstr>
      <vt:lpstr>Araştırma Üniversitesi Nedir?</vt:lpstr>
      <vt:lpstr>Temel Kavramlar</vt:lpstr>
      <vt:lpstr>Temel Kavramlar </vt:lpstr>
      <vt:lpstr>Üniversite Yönetimi</vt:lpstr>
      <vt:lpstr>Haberdar Olmak için Takip Edin</vt:lpstr>
      <vt:lpstr>ATA 1957 Store </vt:lpstr>
      <vt:lpstr>Giy &amp; Çık Mağazası</vt:lpstr>
      <vt:lpstr>Acil Durum &amp; Sağlık Randevuları için İletişim</vt:lpstr>
      <vt:lpstr>Fakülte Yönetimi</vt:lpstr>
      <vt:lpstr>Bölümler</vt:lpstr>
      <vt:lpstr>Fiziki Kapasite</vt:lpstr>
      <vt:lpstr>İdari Bina ve Ek Bina</vt:lpstr>
      <vt:lpstr>İdari Bina ve Ek Bina</vt:lpstr>
      <vt:lpstr>Araştırma Geliştirme ve Kültürel alan</vt:lpstr>
      <vt:lpstr>Akademik Personel</vt:lpstr>
      <vt:lpstr>İdari Personel</vt:lpstr>
      <vt:lpstr>İdari Personel</vt:lpstr>
      <vt:lpstr>Program Tanıtımı</vt:lpstr>
      <vt:lpstr>2023 Kontenjan, Yerleştirme ve Kayıt İstatistikleri</vt:lpstr>
      <vt:lpstr>Program Öğrenci İstatistikleri</vt:lpstr>
      <vt:lpstr>Temel Kavramlar</vt:lpstr>
      <vt:lpstr>Akademik Kadro &amp; Tanışma</vt:lpstr>
      <vt:lpstr>Akademik Danışman</vt:lpstr>
      <vt:lpstr>Akademik Danışman Bilgileri</vt:lpstr>
      <vt:lpstr>Öğrencilerimize Öneriler</vt:lpstr>
      <vt:lpstr>Üniversite Kimlik Kartı</vt:lpstr>
      <vt:lpstr>Akademik Takvim</vt:lpstr>
      <vt:lpstr>Yeni Müfredat</vt:lpstr>
      <vt:lpstr>Dersler</vt:lpstr>
      <vt:lpstr>Temel Kavramlar</vt:lpstr>
      <vt:lpstr>OBS, DBS ve Ders Bilgi Paketi Tanıtımı</vt:lpstr>
      <vt:lpstr>Kayıt Yenileme</vt:lpstr>
      <vt:lpstr>Ders Alma</vt:lpstr>
      <vt:lpstr>Sınavlar</vt:lpstr>
      <vt:lpstr>Bağıl Değerlendirme</vt:lpstr>
      <vt:lpstr>Dönem Sonu Başarı Notları</vt:lpstr>
      <vt:lpstr>   Fakültemizde bir derse ait ham notun hesaplanmasında; </vt:lpstr>
      <vt:lpstr>Sınav Sonuçlarına İtiraz</vt:lpstr>
      <vt:lpstr>Derse Devam</vt:lpstr>
      <vt:lpstr>Kulüpler ve Etkinlikler</vt:lpstr>
      <vt:lpstr>Öğretim Elemanlarıyla Yüz Yüze Görüşme</vt:lpstr>
      <vt:lpstr>Öğretim Elemanlarıyla E-Posta Yoluyla İletişim</vt:lpstr>
      <vt:lpstr>Üniversite Web Sayfası</vt:lpstr>
      <vt:lpstr>Üniversite Web Sayfası</vt:lpstr>
      <vt:lpstr>Öğrenci İşleri Daire Başkanlığı</vt:lpstr>
      <vt:lpstr>Öğrenci İşleri Daire Başkanlığı</vt:lpstr>
      <vt:lpstr>Öğrenci Dekanlığı</vt:lpstr>
      <vt:lpstr>Öğrenci Dekanlığı</vt:lpstr>
      <vt:lpstr>Oryantasyon Açık Dersi</vt:lpstr>
      <vt:lpstr>Soru-Cevap Bölümü </vt:lpstr>
      <vt:lpstr>Geri Bildirim Anketi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Olcme ve Degerlendirme</dc:title>
  <dc:creator>Microsoft Office User</dc:creator>
  <cp:lastModifiedBy>M. Sait DİLEK</cp:lastModifiedBy>
  <cp:revision>586</cp:revision>
  <cp:lastPrinted>2022-09-28T12:39:53Z</cp:lastPrinted>
  <dcterms:created xsi:type="dcterms:W3CDTF">2019-02-28T10:19:38Z</dcterms:created>
  <dcterms:modified xsi:type="dcterms:W3CDTF">2023-09-29T11:37:57Z</dcterms:modified>
</cp:coreProperties>
</file>