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2" r:id="rId3"/>
    <p:sldId id="290" r:id="rId4"/>
    <p:sldId id="288" r:id="rId5"/>
    <p:sldId id="289" r:id="rId6"/>
    <p:sldId id="291" r:id="rId7"/>
    <p:sldId id="292" r:id="rId8"/>
    <p:sldId id="293" r:id="rId9"/>
    <p:sldId id="294" r:id="rId10"/>
    <p:sldId id="295" r:id="rId11"/>
    <p:sldId id="296" r:id="rId12"/>
    <p:sldId id="297" r:id="rId13"/>
    <p:sldId id="298" r:id="rId14"/>
    <p:sldId id="299" r:id="rId15"/>
    <p:sldId id="307" r:id="rId16"/>
    <p:sldId id="304" r:id="rId17"/>
    <p:sldId id="316" r:id="rId18"/>
    <p:sldId id="305" r:id="rId19"/>
    <p:sldId id="311" r:id="rId20"/>
    <p:sldId id="306" r:id="rId21"/>
    <p:sldId id="310" r:id="rId22"/>
    <p:sldId id="312" r:id="rId23"/>
    <p:sldId id="318" r:id="rId24"/>
    <p:sldId id="319" r:id="rId25"/>
    <p:sldId id="313" r:id="rId26"/>
    <p:sldId id="314" r:id="rId27"/>
    <p:sldId id="315" r:id="rId28"/>
    <p:sldId id="317" r:id="rId29"/>
    <p:sldId id="320" r:id="rId30"/>
    <p:sldId id="321" r:id="rId31"/>
    <p:sldId id="322" r:id="rId32"/>
    <p:sldId id="323" r:id="rId33"/>
    <p:sldId id="324" r:id="rId34"/>
    <p:sldId id="325" r:id="rId35"/>
    <p:sldId id="326" r:id="rId36"/>
    <p:sldId id="328" r:id="rId37"/>
    <p:sldId id="329" r:id="rId38"/>
    <p:sldId id="330" r:id="rId39"/>
    <p:sldId id="331" r:id="rId40"/>
    <p:sldId id="271"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72" y="8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327997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403735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138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3735328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406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168753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82087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15330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396347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3F8EF1A-F9E3-431C-82A1-009E9D96413D}" type="datetimeFigureOut">
              <a:rPr lang="tr-TR" smtClean="0"/>
              <a:t>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86061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3F8EF1A-F9E3-431C-82A1-009E9D96413D}" type="datetimeFigureOut">
              <a:rPr lang="tr-TR" smtClean="0"/>
              <a:t>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200881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3F8EF1A-F9E3-431C-82A1-009E9D96413D}" type="datetimeFigureOut">
              <a:rPr lang="tr-TR" smtClean="0"/>
              <a:t>2.10.2023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326333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3F8EF1A-F9E3-431C-82A1-009E9D96413D}" type="datetimeFigureOut">
              <a:rPr lang="tr-TR" smtClean="0"/>
              <a:t>2.10.2023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224306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8EF1A-F9E3-431C-82A1-009E9D96413D}" type="datetimeFigureOut">
              <a:rPr lang="tr-TR" smtClean="0"/>
              <a:t>2.10.2023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379718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3F8EF1A-F9E3-431C-82A1-009E9D96413D}" type="datetimeFigureOut">
              <a:rPr lang="tr-TR" smtClean="0"/>
              <a:t>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420450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3F8EF1A-F9E3-431C-82A1-009E9D96413D}" type="datetimeFigureOut">
              <a:rPr lang="tr-TR" smtClean="0"/>
              <a:t>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1D7E69-89E0-47C2-94D3-59112AD9222F}" type="slidenum">
              <a:rPr lang="tr-TR" smtClean="0"/>
              <a:t>‹#›</a:t>
            </a:fld>
            <a:endParaRPr lang="tr-TR"/>
          </a:p>
        </p:txBody>
      </p:sp>
    </p:spTree>
    <p:extLst>
      <p:ext uri="{BB962C8B-B14F-4D97-AF65-F5344CB8AC3E}">
        <p14:creationId xmlns:p14="http://schemas.microsoft.com/office/powerpoint/2010/main" val="231919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F8EF1A-F9E3-431C-82A1-009E9D96413D}" type="datetimeFigureOut">
              <a:rPr lang="tr-TR" smtClean="0"/>
              <a:t>2.10.2023</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1D7E69-89E0-47C2-94D3-59112AD9222F}" type="slidenum">
              <a:rPr lang="tr-TR" smtClean="0"/>
              <a:t>‹#›</a:t>
            </a:fld>
            <a:endParaRPr lang="tr-TR"/>
          </a:p>
        </p:txBody>
      </p:sp>
    </p:spTree>
    <p:extLst>
      <p:ext uri="{BB962C8B-B14F-4D97-AF65-F5344CB8AC3E}">
        <p14:creationId xmlns:p14="http://schemas.microsoft.com/office/powerpoint/2010/main" val="2217431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546410"/>
            <a:ext cx="9144000" cy="5140712"/>
          </a:xfrm>
        </p:spPr>
        <p:txBody>
          <a:bodyPr>
            <a:normAutofit/>
          </a:bodyPr>
          <a:lstStyle/>
          <a:p>
            <a:pPr algn="ctr"/>
            <a:r>
              <a:rPr lang="tr-TR" b="1" dirty="0" smtClean="0">
                <a:solidFill>
                  <a:srgbClr val="FF0000"/>
                </a:solidFill>
              </a:rPr>
              <a:t>İ.İ.B.F</a:t>
            </a:r>
            <a:br>
              <a:rPr lang="tr-TR" b="1" dirty="0" smtClean="0">
                <a:solidFill>
                  <a:srgbClr val="FF0000"/>
                </a:solidFill>
              </a:rPr>
            </a:br>
            <a:r>
              <a:rPr lang="tr-TR" b="1" dirty="0" smtClean="0">
                <a:solidFill>
                  <a:srgbClr val="FF0000"/>
                </a:solidFill>
              </a:rPr>
              <a:t>ULUSLARARASI TİCARET VE LOJİSTİK BÖLÜMÜ</a:t>
            </a:r>
            <a:br>
              <a:rPr lang="tr-TR" b="1" dirty="0" smtClean="0">
                <a:solidFill>
                  <a:srgbClr val="FF0000"/>
                </a:solidFill>
              </a:rPr>
            </a:br>
            <a:r>
              <a:rPr lang="tr-TR" b="1" dirty="0" smtClean="0">
                <a:solidFill>
                  <a:srgbClr val="FF0000"/>
                </a:solidFill>
              </a:rPr>
              <a:t>2023-2024 ORYANTASYON</a:t>
            </a:r>
            <a:br>
              <a:rPr lang="tr-TR" b="1" dirty="0" smtClean="0">
                <a:solidFill>
                  <a:srgbClr val="FF0000"/>
                </a:solidFill>
              </a:rPr>
            </a:br>
            <a:r>
              <a:rPr lang="tr-TR" b="1" dirty="0" smtClean="0">
                <a:solidFill>
                  <a:srgbClr val="FF0000"/>
                </a:solidFill>
              </a:rPr>
              <a:t>SUNUM</a:t>
            </a:r>
            <a:br>
              <a:rPr lang="tr-TR" b="1" dirty="0" smtClean="0">
                <a:solidFill>
                  <a:srgbClr val="FF0000"/>
                </a:solidFill>
              </a:rPr>
            </a:br>
            <a:endParaRPr lang="tr-TR" b="1" dirty="0">
              <a:solidFill>
                <a:srgbClr val="FF0000"/>
              </a:solidFill>
            </a:endParaRPr>
          </a:p>
        </p:txBody>
      </p:sp>
    </p:spTree>
    <p:extLst>
      <p:ext uri="{BB962C8B-B14F-4D97-AF65-F5344CB8AC3E}">
        <p14:creationId xmlns:p14="http://schemas.microsoft.com/office/powerpoint/2010/main" val="102626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5"/>
                </a:solidFill>
              </a:rPr>
              <a:t>İKTİSADİ ve İDARİ BİLİMLER FAKÜLTESİ</a:t>
            </a:r>
            <a:endParaRPr lang="tr-TR" dirty="0">
              <a:solidFill>
                <a:schemeClr val="accent5"/>
              </a:solidFill>
            </a:endParaRPr>
          </a:p>
        </p:txBody>
      </p:sp>
      <p:pic>
        <p:nvPicPr>
          <p:cNvPr id="4" name="İçerik Yer Tutucusu 3"/>
          <p:cNvPicPr>
            <a:picLocks noGrp="1" noChangeAspect="1"/>
          </p:cNvPicPr>
          <p:nvPr>
            <p:ph idx="1"/>
          </p:nvPr>
        </p:nvPicPr>
        <p:blipFill>
          <a:blip r:embed="rId2"/>
          <a:stretch>
            <a:fillRect/>
          </a:stretch>
        </p:blipFill>
        <p:spPr>
          <a:xfrm>
            <a:off x="1374957" y="2160588"/>
            <a:ext cx="7202124" cy="3881437"/>
          </a:xfrm>
          <a:prstGeom prst="rect">
            <a:avLst/>
          </a:prstGeom>
        </p:spPr>
      </p:pic>
    </p:spTree>
    <p:extLst>
      <p:ext uri="{BB962C8B-B14F-4D97-AF65-F5344CB8AC3E}">
        <p14:creationId xmlns:p14="http://schemas.microsoft.com/office/powerpoint/2010/main" val="398255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69073"/>
            <a:ext cx="8596668" cy="5372289"/>
          </a:xfrm>
        </p:spPr>
        <p:txBody>
          <a:bodyPr>
            <a:normAutofit/>
          </a:bodyPr>
          <a:lstStyle/>
          <a:p>
            <a:r>
              <a:rPr lang="tr-TR" sz="2000" dirty="0"/>
              <a:t>1963-1964 eğitim-öğretim yılında “İktisat ve İşletme Bölümü” adı altında Fen-Edebiyat Fakültesi’ne bağlı olarak öğretime başlayan ve 10 Ocak 1969 tarihinde “İşletme Fakültesi” adını alan fakültemiz, 20 Temmuz 1982 tarih ve 17760 sayılı Resmi </a:t>
            </a:r>
            <a:r>
              <a:rPr lang="tr-TR" sz="2000" dirty="0" err="1"/>
              <a:t>Gazete`de</a:t>
            </a:r>
            <a:r>
              <a:rPr lang="tr-TR" sz="2000" dirty="0"/>
              <a:t> yayınlanarak yürürlüğe giren “Yükseköğretim Kurumları Teşkilatı” hakkındaki Kanun Hükmündeki Kararname ile “İktisadi ve İdari Bilimler Fakültesi” adını almıştır. Fakültemiz bünyesinde eşit ağırlık (EA) puan türüne göre öğrenci alan İktisat, İşletme, Kamu Yönetimi, Ekonometri, Uluslararası İlişkiler, Çalışma Ekonomisi ve Endüstri İlişkileri, Yönetim Bilişim Sistemleri ve </a:t>
            </a:r>
            <a:r>
              <a:rPr lang="tr-TR" sz="2000" b="1" dirty="0" smtClean="0">
                <a:solidFill>
                  <a:schemeClr val="accent5"/>
                </a:solidFill>
              </a:rPr>
              <a:t>ULUSLARARASI TİCARET ve LOJİSTİK </a:t>
            </a:r>
            <a:r>
              <a:rPr lang="tr-TR" sz="2000" dirty="0" smtClean="0"/>
              <a:t>bölümleri </a:t>
            </a:r>
            <a:r>
              <a:rPr lang="tr-TR" sz="2000" dirty="0"/>
              <a:t>bulunmaktadır. Eğitim dili Türkçe olup, eğitim süresi 4 yıldır. </a:t>
            </a:r>
            <a:r>
              <a:rPr lang="tr-TR" sz="2000" dirty="0" smtClean="0"/>
              <a:t>Örgün </a:t>
            </a:r>
            <a:r>
              <a:rPr lang="tr-TR" sz="2000" dirty="0"/>
              <a:t>ve ikinci öğretim programlarına kayıtlı toplam 3527 öğrenci, yüksek lisans ve doktora programlarına devam eden 1435’i aşkın lisansüstü eğitim öğrencisi ile eğitime devam edilmektedir.</a:t>
            </a:r>
          </a:p>
        </p:txBody>
      </p:sp>
    </p:spTree>
    <p:extLst>
      <p:ext uri="{BB962C8B-B14F-4D97-AF65-F5344CB8AC3E}">
        <p14:creationId xmlns:p14="http://schemas.microsoft.com/office/powerpoint/2010/main" val="172213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5"/>
                </a:solidFill>
              </a:rPr>
              <a:t>AKADEMİK PERSONEL</a:t>
            </a:r>
            <a:endParaRPr lang="tr-TR" dirty="0">
              <a:solidFill>
                <a:schemeClr val="accent5"/>
              </a:solidFill>
            </a:endParaRPr>
          </a:p>
        </p:txBody>
      </p:sp>
      <p:sp>
        <p:nvSpPr>
          <p:cNvPr id="3" name="İçerik Yer Tutucusu 2"/>
          <p:cNvSpPr>
            <a:spLocks noGrp="1"/>
          </p:cNvSpPr>
          <p:nvPr>
            <p:ph idx="1"/>
          </p:nvPr>
        </p:nvSpPr>
        <p:spPr>
          <a:xfrm>
            <a:off x="677334" y="1739591"/>
            <a:ext cx="8596668" cy="4301772"/>
          </a:xfrm>
        </p:spPr>
        <p:txBody>
          <a:bodyPr>
            <a:normAutofit/>
          </a:bodyPr>
          <a:lstStyle/>
          <a:p>
            <a:r>
              <a:rPr lang="tr-TR" sz="2400" dirty="0" smtClean="0"/>
              <a:t>İİBF BÜNYESİNDE:</a:t>
            </a:r>
          </a:p>
          <a:p>
            <a:r>
              <a:rPr lang="tr-TR" sz="2400" dirty="0" smtClean="0"/>
              <a:t>34 Profesör,</a:t>
            </a:r>
          </a:p>
          <a:p>
            <a:r>
              <a:rPr lang="tr-TR" sz="2400" dirty="0" smtClean="0"/>
              <a:t>25 Doçent,</a:t>
            </a:r>
          </a:p>
          <a:p>
            <a:r>
              <a:rPr lang="tr-TR" sz="2400" dirty="0" smtClean="0"/>
              <a:t>25 Doktor Öğretim Üyesi,</a:t>
            </a:r>
          </a:p>
          <a:p>
            <a:r>
              <a:rPr lang="tr-TR" sz="2400" dirty="0" smtClean="0"/>
              <a:t>7 Öğretim Görevlisi,</a:t>
            </a:r>
          </a:p>
          <a:p>
            <a:r>
              <a:rPr lang="tr-TR" sz="2400" dirty="0" smtClean="0"/>
              <a:t>32 Araştırma Görevlisi</a:t>
            </a:r>
          </a:p>
          <a:p>
            <a:pPr marL="0" indent="0">
              <a:buNone/>
            </a:pPr>
            <a:r>
              <a:rPr lang="tr-TR" sz="2400" dirty="0" smtClean="0"/>
              <a:t>Olmak üzere 123 akademik personel görev yapmaktadır. </a:t>
            </a:r>
          </a:p>
          <a:p>
            <a:endParaRPr lang="tr-TR" sz="2400" dirty="0"/>
          </a:p>
        </p:txBody>
      </p:sp>
    </p:spTree>
    <p:extLst>
      <p:ext uri="{BB962C8B-B14F-4D97-AF65-F5344CB8AC3E}">
        <p14:creationId xmlns:p14="http://schemas.microsoft.com/office/powerpoint/2010/main" val="176963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903249"/>
            <a:ext cx="8596668" cy="5138113"/>
          </a:xfrm>
        </p:spPr>
        <p:txBody>
          <a:bodyPr/>
          <a:lstStyle/>
          <a:p>
            <a:r>
              <a:rPr lang="tr-TR" dirty="0" smtClean="0"/>
              <a:t>Fakültemizden mezun olan öğrenciler için iş imkanlarından bazıları aşağıdaki gibidir;</a:t>
            </a:r>
          </a:p>
          <a:p>
            <a:r>
              <a:rPr lang="tr-TR" dirty="0"/>
              <a:t>Kaymakam,</a:t>
            </a:r>
            <a:endParaRPr lang="tr-TR" dirty="0" smtClean="0"/>
          </a:p>
          <a:p>
            <a:r>
              <a:rPr lang="tr-TR" dirty="0" smtClean="0"/>
              <a:t>Uzman,</a:t>
            </a:r>
          </a:p>
          <a:p>
            <a:r>
              <a:rPr lang="tr-TR" dirty="0" smtClean="0"/>
              <a:t>Müfettiş,</a:t>
            </a:r>
          </a:p>
          <a:p>
            <a:r>
              <a:rPr lang="tr-TR" dirty="0" smtClean="0"/>
              <a:t>Kontrolör,</a:t>
            </a:r>
          </a:p>
          <a:p>
            <a:r>
              <a:rPr lang="tr-TR" dirty="0" smtClean="0"/>
              <a:t>Sayıştay Denetçisi,</a:t>
            </a:r>
          </a:p>
          <a:p>
            <a:r>
              <a:rPr lang="tr-TR" dirty="0" smtClean="0"/>
              <a:t>Dernekler Denetçisi,</a:t>
            </a:r>
          </a:p>
          <a:p>
            <a:r>
              <a:rPr lang="tr-TR" dirty="0" smtClean="0"/>
              <a:t>Murakıp,</a:t>
            </a:r>
          </a:p>
          <a:p>
            <a:r>
              <a:rPr lang="tr-TR" dirty="0" smtClean="0"/>
              <a:t>Raportör,</a:t>
            </a:r>
          </a:p>
          <a:p>
            <a:r>
              <a:rPr lang="tr-TR" dirty="0" smtClean="0"/>
              <a:t>İdari Yargı Hakimliği,</a:t>
            </a:r>
          </a:p>
          <a:p>
            <a:r>
              <a:rPr lang="tr-TR" dirty="0" smtClean="0"/>
              <a:t>Denetmen</a:t>
            </a:r>
            <a:endParaRPr lang="tr-TR" dirty="0"/>
          </a:p>
        </p:txBody>
      </p:sp>
    </p:spTree>
    <p:extLst>
      <p:ext uri="{BB962C8B-B14F-4D97-AF65-F5344CB8AC3E}">
        <p14:creationId xmlns:p14="http://schemas.microsoft.com/office/powerpoint/2010/main" val="3340490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ULUSLARARASI TİCARET VE LOJİSTİK BÖLÜMÜ</a:t>
            </a:r>
            <a:endParaRPr lang="tr-TR" dirty="0"/>
          </a:p>
        </p:txBody>
      </p:sp>
      <p:graphicFrame>
        <p:nvGraphicFramePr>
          <p:cNvPr id="4" name="İçerik Yer Tutucusu 3"/>
          <p:cNvGraphicFramePr>
            <a:graphicFrameLocks noGrp="1" noChangeAspect="1"/>
          </p:cNvGraphicFramePr>
          <p:nvPr>
            <p:ph idx="1"/>
            <p:extLst>
              <p:ext uri="{D42A27DB-BD31-4B8C-83A1-F6EECF244321}">
                <p14:modId xmlns:p14="http://schemas.microsoft.com/office/powerpoint/2010/main" val="139387801"/>
              </p:ext>
            </p:extLst>
          </p:nvPr>
        </p:nvGraphicFramePr>
        <p:xfrm>
          <a:off x="2957839" y="1930400"/>
          <a:ext cx="3320298" cy="4648820"/>
        </p:xfrm>
        <a:graphic>
          <a:graphicData uri="http://schemas.openxmlformats.org/presentationml/2006/ole">
            <mc:AlternateContent xmlns:mc="http://schemas.openxmlformats.org/markup-compatibility/2006">
              <mc:Choice xmlns:v="urn:schemas-microsoft-com:vml" Requires="v">
                <p:oleObj spid="_x0000_s4141" name="Acrobat Document" r:id="rId3" imgW="5667353" imgH="8019935" progId="Acrobat.Document.DC">
                  <p:embed/>
                </p:oleObj>
              </mc:Choice>
              <mc:Fallback>
                <p:oleObj name="Acrobat Document" r:id="rId3" imgW="5667353" imgH="8019935" progId="Acrobat.Document.DC">
                  <p:embed/>
                  <p:pic>
                    <p:nvPicPr>
                      <p:cNvPr id="4" name="İçerik Yer Tutucusu 3"/>
                      <p:cNvPicPr/>
                      <p:nvPr/>
                    </p:nvPicPr>
                    <p:blipFill>
                      <a:blip r:embed="rId4"/>
                      <a:stretch>
                        <a:fillRect/>
                      </a:stretch>
                    </p:blipFill>
                    <p:spPr>
                      <a:xfrm>
                        <a:off x="2957839" y="1930400"/>
                        <a:ext cx="3320298" cy="4648820"/>
                      </a:xfrm>
                      <a:prstGeom prst="rect">
                        <a:avLst/>
                      </a:prstGeom>
                    </p:spPr>
                  </p:pic>
                </p:oleObj>
              </mc:Fallback>
            </mc:AlternateContent>
          </a:graphicData>
        </a:graphic>
      </p:graphicFrame>
    </p:spTree>
    <p:extLst>
      <p:ext uri="{BB962C8B-B14F-4D97-AF65-F5344CB8AC3E}">
        <p14:creationId xmlns:p14="http://schemas.microsoft.com/office/powerpoint/2010/main" val="67622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58283"/>
            <a:ext cx="10515600" cy="5418680"/>
          </a:xfrm>
        </p:spPr>
        <p:txBody>
          <a:bodyPr>
            <a:normAutofit fontScale="92500" lnSpcReduction="20000"/>
          </a:bodyPr>
          <a:lstStyle/>
          <a:p>
            <a:pPr marL="0" indent="0">
              <a:buNone/>
            </a:pPr>
            <a:r>
              <a:rPr lang="tr-TR" sz="5400" dirty="0" smtClean="0"/>
              <a:t>Bölümümüzün başvurduğu akreditasyon süreci başarı ile tamamlanmış ve STAR Akreditasyon ve </a:t>
            </a:r>
            <a:r>
              <a:rPr lang="tr-TR" sz="5400" dirty="0" err="1" smtClean="0"/>
              <a:t>Rating</a:t>
            </a:r>
            <a:r>
              <a:rPr lang="tr-TR" sz="5400" dirty="0" smtClean="0"/>
              <a:t> Derneği’nden </a:t>
            </a:r>
          </a:p>
          <a:p>
            <a:pPr marL="0" indent="0">
              <a:buNone/>
            </a:pPr>
            <a:r>
              <a:rPr lang="tr-TR" sz="5400" dirty="0" smtClean="0"/>
              <a:t>27 Mart 2023-27 Mart 2026 tarihlerini kapsayacak şekilde </a:t>
            </a:r>
          </a:p>
          <a:p>
            <a:pPr marL="0" indent="0">
              <a:buNone/>
            </a:pPr>
            <a:r>
              <a:rPr lang="tr-TR" sz="5400" dirty="0" smtClean="0">
                <a:solidFill>
                  <a:srgbClr val="FF0000"/>
                </a:solidFill>
              </a:rPr>
              <a:t>3 yıllık AKREDİTASYON</a:t>
            </a:r>
            <a:r>
              <a:rPr lang="tr-TR" sz="5400" dirty="0" smtClean="0"/>
              <a:t> belgesi alınmıştır.</a:t>
            </a:r>
          </a:p>
          <a:p>
            <a:pPr marL="0" indent="0">
              <a:buNone/>
            </a:pPr>
            <a:endParaRPr lang="tr-TR" sz="5400" dirty="0"/>
          </a:p>
        </p:txBody>
      </p:sp>
    </p:spTree>
    <p:extLst>
      <p:ext uri="{BB962C8B-B14F-4D97-AF65-F5344CB8AC3E}">
        <p14:creationId xmlns:p14="http://schemas.microsoft.com/office/powerpoint/2010/main" val="342075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90655"/>
            <a:ext cx="8596668" cy="5550708"/>
          </a:xfrm>
        </p:spPr>
        <p:txBody>
          <a:bodyPr>
            <a:normAutofit/>
          </a:bodyPr>
          <a:lstStyle/>
          <a:p>
            <a:r>
              <a:rPr lang="tr-TR" sz="2400" dirty="0" smtClean="0"/>
              <a:t>Uluslararası Ticaret ve Lojistik Bölümü fakültemizde AKREDİTASYON belgesi almış üç bölümden biridir.</a:t>
            </a:r>
          </a:p>
          <a:p>
            <a:r>
              <a:rPr lang="tr-TR" sz="2400" dirty="0" smtClean="0"/>
              <a:t>Kısaca Akreditasyon;</a:t>
            </a:r>
          </a:p>
          <a:p>
            <a:r>
              <a:rPr lang="tr-TR" sz="2400" dirty="0" smtClean="0"/>
              <a:t>«</a:t>
            </a:r>
            <a:r>
              <a:rPr lang="tr-TR" sz="2400" dirty="0"/>
              <a:t>Yükseköğretim Kurulu Başkanlığı tarafından belirli bir alanda önceden belirlenmiş akademik ve alana özgü standartların bir yükseköğretim programı ve yükseköğretim kurumu tarafından karşılanıp karşılanmadığını ölçen değerlendirme ve dış kalite güvence sürecidir</a:t>
            </a:r>
            <a:r>
              <a:rPr lang="tr-TR" sz="2400" dirty="0" smtClean="0"/>
              <a:t>.»</a:t>
            </a:r>
            <a:endParaRPr lang="tr-TR" sz="2400" dirty="0"/>
          </a:p>
          <a:p>
            <a:r>
              <a:rPr lang="tr-TR" sz="2400" dirty="0"/>
              <a:t>Yükseköğretimde akreditasyon akademik kalite, saydamlık ve hesap verme sorumluluğunun bir aracıdır.</a:t>
            </a:r>
          </a:p>
          <a:p>
            <a:r>
              <a:rPr lang="tr-TR" sz="2400" dirty="0"/>
              <a:t> </a:t>
            </a:r>
          </a:p>
          <a:p>
            <a:endParaRPr lang="tr-TR" sz="2400" dirty="0"/>
          </a:p>
        </p:txBody>
      </p:sp>
    </p:spTree>
    <p:extLst>
      <p:ext uri="{BB962C8B-B14F-4D97-AF65-F5344CB8AC3E}">
        <p14:creationId xmlns:p14="http://schemas.microsoft.com/office/powerpoint/2010/main" val="210087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95454"/>
          </a:xfrm>
        </p:spPr>
        <p:txBody>
          <a:bodyPr/>
          <a:lstStyle/>
          <a:p>
            <a:r>
              <a:rPr lang="tr-TR" dirty="0" smtClean="0">
                <a:solidFill>
                  <a:schemeClr val="tx1"/>
                </a:solidFill>
              </a:rPr>
              <a:t>TANIMA</a:t>
            </a:r>
            <a:endParaRPr lang="tr-TR" dirty="0">
              <a:solidFill>
                <a:schemeClr val="tx1"/>
              </a:solidFill>
            </a:endParaRPr>
          </a:p>
        </p:txBody>
      </p:sp>
      <p:sp>
        <p:nvSpPr>
          <p:cNvPr id="3" name="İçerik Yer Tutucusu 2"/>
          <p:cNvSpPr>
            <a:spLocks noGrp="1"/>
          </p:cNvSpPr>
          <p:nvPr>
            <p:ph idx="1"/>
          </p:nvPr>
        </p:nvSpPr>
        <p:spPr>
          <a:xfrm>
            <a:off x="677334" y="1839951"/>
            <a:ext cx="8596668" cy="4201411"/>
          </a:xfrm>
        </p:spPr>
        <p:txBody>
          <a:bodyPr/>
          <a:lstStyle/>
          <a:p>
            <a:pPr marL="0" indent="0">
              <a:buNone/>
            </a:pPr>
            <a:r>
              <a:rPr lang="tr-TR" b="1" dirty="0"/>
              <a:t>Diplomayı veren yükseköğretim kurumunun ve eğitim programının;</a:t>
            </a:r>
            <a:endParaRPr lang="tr-TR" dirty="0"/>
          </a:p>
          <a:p>
            <a:r>
              <a:rPr lang="tr-TR" dirty="0"/>
              <a:t>1) Öncelikle faaliyet gösterdiği ülke yetkili makamlarınca diploma vermeye yetkili bir kurum olarak tanınması,</a:t>
            </a:r>
          </a:p>
          <a:p>
            <a:r>
              <a:rPr lang="tr-TR" dirty="0"/>
              <a:t>2) Akreditasyon ya da kalite güvencesi kuruluşları tarafından </a:t>
            </a:r>
            <a:r>
              <a:rPr lang="tr-TR" dirty="0">
                <a:solidFill>
                  <a:schemeClr val="accent5"/>
                </a:solidFill>
              </a:rPr>
              <a:t>akredite edilmiş olması</a:t>
            </a:r>
            <a:r>
              <a:rPr lang="tr-TR" dirty="0"/>
              <a:t> ve</a:t>
            </a:r>
          </a:p>
          <a:p>
            <a:r>
              <a:rPr lang="tr-TR" dirty="0"/>
              <a:t>3) Yükseköğretim Kurulu Başkanlığı tarafından da tanınması gerekmektedir.</a:t>
            </a:r>
          </a:p>
          <a:p>
            <a:pPr marL="0" indent="0">
              <a:buNone/>
            </a:pPr>
            <a:endParaRPr lang="tr-TR" dirty="0"/>
          </a:p>
        </p:txBody>
      </p:sp>
    </p:spTree>
    <p:extLst>
      <p:ext uri="{BB962C8B-B14F-4D97-AF65-F5344CB8AC3E}">
        <p14:creationId xmlns:p14="http://schemas.microsoft.com/office/powerpoint/2010/main" val="320694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Akademik Yapı</a:t>
            </a:r>
            <a:endParaRPr lang="tr-TR" dirty="0">
              <a:solidFill>
                <a:srgbClr val="FF0000"/>
              </a:solidFill>
            </a:endParaRPr>
          </a:p>
        </p:txBody>
      </p:sp>
      <p:sp>
        <p:nvSpPr>
          <p:cNvPr id="3" name="İçerik Yer Tutucusu 2"/>
          <p:cNvSpPr>
            <a:spLocks noGrp="1"/>
          </p:cNvSpPr>
          <p:nvPr>
            <p:ph idx="1"/>
          </p:nvPr>
        </p:nvSpPr>
        <p:spPr>
          <a:xfrm>
            <a:off x="677334" y="1930401"/>
            <a:ext cx="8596668" cy="4110962"/>
          </a:xfrm>
        </p:spPr>
        <p:txBody>
          <a:bodyPr>
            <a:normAutofit fontScale="92500" lnSpcReduction="20000"/>
          </a:bodyPr>
          <a:lstStyle/>
          <a:p>
            <a:pPr marL="0" indent="0" algn="just">
              <a:buNone/>
            </a:pPr>
            <a:r>
              <a:rPr lang="tr-TR" sz="4000" dirty="0" smtClean="0"/>
              <a:t>Bölümümüzde </a:t>
            </a:r>
          </a:p>
          <a:p>
            <a:pPr marL="0" indent="0" algn="just">
              <a:buNone/>
            </a:pPr>
            <a:r>
              <a:rPr lang="tr-TR" sz="4000" dirty="0" smtClean="0"/>
              <a:t>3 Profesör, </a:t>
            </a:r>
          </a:p>
          <a:p>
            <a:pPr marL="0" indent="0" algn="just">
              <a:buNone/>
            </a:pPr>
            <a:r>
              <a:rPr lang="tr-TR" sz="4000" dirty="0" smtClean="0"/>
              <a:t>2 Doçent</a:t>
            </a:r>
          </a:p>
          <a:p>
            <a:pPr marL="0" indent="0" algn="just">
              <a:buNone/>
            </a:pPr>
            <a:r>
              <a:rPr lang="tr-TR" sz="4000" dirty="0"/>
              <a:t>1</a:t>
            </a:r>
            <a:r>
              <a:rPr lang="tr-TR" sz="4000" dirty="0" smtClean="0"/>
              <a:t> Doktor Öğretim Üyesi </a:t>
            </a:r>
          </a:p>
          <a:p>
            <a:pPr marL="0" indent="0" algn="just">
              <a:buNone/>
            </a:pPr>
            <a:r>
              <a:rPr lang="tr-TR" sz="4000" dirty="0" smtClean="0"/>
              <a:t>2 Araştırma görevlisi </a:t>
            </a:r>
          </a:p>
          <a:p>
            <a:pPr marL="0" indent="0" algn="just">
              <a:buNone/>
            </a:pPr>
            <a:r>
              <a:rPr lang="tr-TR" sz="4000" dirty="0" smtClean="0"/>
              <a:t>olmak üzere 8 akademik personel mevcuttur</a:t>
            </a:r>
            <a:endParaRPr lang="tr-TR" sz="4000" dirty="0"/>
          </a:p>
        </p:txBody>
      </p:sp>
    </p:spTree>
    <p:extLst>
      <p:ext uri="{BB962C8B-B14F-4D97-AF65-F5344CB8AC3E}">
        <p14:creationId xmlns:p14="http://schemas.microsoft.com/office/powerpoint/2010/main" val="272410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8800" dirty="0" smtClean="0"/>
              <a:t>HOCALARIMIZI TANIYALIM</a:t>
            </a:r>
            <a:endParaRPr lang="tr-TR" sz="8800" dirty="0"/>
          </a:p>
        </p:txBody>
      </p:sp>
    </p:spTree>
    <p:extLst>
      <p:ext uri="{BB962C8B-B14F-4D97-AF65-F5344CB8AC3E}">
        <p14:creationId xmlns:p14="http://schemas.microsoft.com/office/powerpoint/2010/main" val="224559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atauni.edu.tr/yuklemeler/1a5d4fc78b370fc0d5078c740570d7d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2796" y="892098"/>
            <a:ext cx="8251136" cy="514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0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solidFill>
                  <a:schemeClr val="accent5"/>
                </a:solidFill>
              </a:rPr>
              <a:t>Bölüm Başkanı</a:t>
            </a:r>
            <a:r>
              <a:rPr lang="tr-TR" dirty="0" smtClean="0"/>
              <a:t/>
            </a:r>
            <a:br>
              <a:rPr lang="tr-TR" dirty="0" smtClean="0"/>
            </a:br>
            <a:r>
              <a:rPr lang="tr-TR" dirty="0" err="1" smtClean="0">
                <a:solidFill>
                  <a:schemeClr val="tx1"/>
                </a:solidFill>
              </a:rPr>
              <a:t>Prof.Dr.Hüseyin</a:t>
            </a:r>
            <a:r>
              <a:rPr lang="tr-TR" dirty="0" smtClean="0">
                <a:solidFill>
                  <a:schemeClr val="tx1"/>
                </a:solidFill>
              </a:rPr>
              <a:t> Ali KUTLU</a:t>
            </a:r>
            <a:br>
              <a:rPr lang="tr-TR" dirty="0" smtClean="0">
                <a:solidFill>
                  <a:schemeClr val="tx1"/>
                </a:solidFill>
              </a:rPr>
            </a:br>
            <a:r>
              <a:rPr lang="tr-TR" dirty="0">
                <a:solidFill>
                  <a:schemeClr val="accent5"/>
                </a:solidFill>
              </a:rPr>
              <a:t/>
            </a:r>
            <a:br>
              <a:rPr lang="tr-TR" dirty="0">
                <a:solidFill>
                  <a:schemeClr val="accent5"/>
                </a:solidFill>
              </a:rPr>
            </a:br>
            <a:r>
              <a:rPr lang="tr-TR" dirty="0" smtClean="0">
                <a:solidFill>
                  <a:schemeClr val="tx1"/>
                </a:solidFill>
              </a:rPr>
              <a:t>Alanı: Muhasebe ve Finansman</a:t>
            </a:r>
            <a:endParaRPr lang="tr-TR" dirty="0">
              <a:solidFill>
                <a:schemeClr val="tx1"/>
              </a:solidFill>
            </a:endParaRPr>
          </a:p>
        </p:txBody>
      </p:sp>
      <p:pic>
        <p:nvPicPr>
          <p:cNvPr id="5122" name="Picture 2" descr="huseyin ali kutlu (@hseyinalikutlu) / 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6020" y="3144644"/>
            <a:ext cx="2553629" cy="258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91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solidFill>
                  <a:schemeClr val="tx1"/>
                </a:solidFill>
              </a:rPr>
              <a:t>Prof.Dr.Fehim</a:t>
            </a:r>
            <a:r>
              <a:rPr lang="tr-TR" dirty="0" smtClean="0">
                <a:solidFill>
                  <a:schemeClr val="tx1"/>
                </a:solidFill>
              </a:rPr>
              <a:t> Bakırcı</a:t>
            </a:r>
            <a:br>
              <a:rPr lang="tr-TR" dirty="0" smtClean="0">
                <a:solidFill>
                  <a:schemeClr val="tx1"/>
                </a:solidFill>
              </a:rPr>
            </a:br>
            <a:r>
              <a:rPr lang="tr-TR" dirty="0" smtClean="0">
                <a:solidFill>
                  <a:schemeClr val="tx1"/>
                </a:solidFill>
              </a:rPr>
              <a:t>Alanı: İktisat</a:t>
            </a:r>
            <a:endParaRPr lang="tr-TR" dirty="0">
              <a:solidFill>
                <a:schemeClr val="tx1"/>
              </a:solidFill>
            </a:endParaRPr>
          </a:p>
        </p:txBody>
      </p:sp>
      <p:pic>
        <p:nvPicPr>
          <p:cNvPr id="8194" name="Picture 2" descr="Fehim BAKIRCI | Vice Dean | Ataturk University, Erzurum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5300" y="2160588"/>
            <a:ext cx="388143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53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solidFill>
                  <a:schemeClr val="tx1"/>
                </a:solidFill>
              </a:rPr>
              <a:t>Prof.Dr.Abdullah</a:t>
            </a:r>
            <a:r>
              <a:rPr lang="tr-TR" dirty="0" smtClean="0">
                <a:solidFill>
                  <a:schemeClr val="tx1"/>
                </a:solidFill>
              </a:rPr>
              <a:t> TAKIM</a:t>
            </a:r>
            <a:br>
              <a:rPr lang="tr-TR" dirty="0" smtClean="0">
                <a:solidFill>
                  <a:schemeClr val="tx1"/>
                </a:solidFill>
              </a:rPr>
            </a:br>
            <a:r>
              <a:rPr lang="tr-TR" dirty="0" smtClean="0">
                <a:solidFill>
                  <a:schemeClr val="tx1"/>
                </a:solidFill>
              </a:rPr>
              <a:t>Alanı: </a:t>
            </a:r>
            <a:r>
              <a:rPr lang="tr-TR" dirty="0">
                <a:solidFill>
                  <a:schemeClr val="tx1"/>
                </a:solidFill>
              </a:rPr>
              <a:t>Makro İktisat</a:t>
            </a:r>
            <a:endParaRPr lang="tr-TR" dirty="0">
              <a:solidFill>
                <a:schemeClr val="tx1"/>
              </a:solidFill>
            </a:endParaRPr>
          </a:p>
        </p:txBody>
      </p:sp>
      <p:pic>
        <p:nvPicPr>
          <p:cNvPr id="9218" name="Picture 2" descr="https://avesis.atauni.edu.tr/user/image/225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1106" y="2496344"/>
            <a:ext cx="2409825"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845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685" y="431180"/>
            <a:ext cx="8596668" cy="1029629"/>
          </a:xfrm>
        </p:spPr>
        <p:txBody>
          <a:bodyPr>
            <a:normAutofit fontScale="90000"/>
          </a:bodyPr>
          <a:lstStyle/>
          <a:p>
            <a:pPr algn="ctr"/>
            <a:r>
              <a:rPr lang="tr-TR" dirty="0" err="1" smtClean="0">
                <a:solidFill>
                  <a:schemeClr val="tx1"/>
                </a:solidFill>
              </a:rPr>
              <a:t>Doç.Dr.Ahmet</a:t>
            </a:r>
            <a:r>
              <a:rPr lang="tr-TR" dirty="0" smtClean="0">
                <a:solidFill>
                  <a:schemeClr val="tx1"/>
                </a:solidFill>
              </a:rPr>
              <a:t> Fatih AYDEMİR</a:t>
            </a:r>
            <a:br>
              <a:rPr lang="tr-TR" dirty="0" smtClean="0">
                <a:solidFill>
                  <a:schemeClr val="tx1"/>
                </a:solidFill>
              </a:rPr>
            </a:br>
            <a:r>
              <a:rPr lang="tr-TR" dirty="0" smtClean="0">
                <a:solidFill>
                  <a:schemeClr val="tx1"/>
                </a:solidFill>
              </a:rPr>
              <a:t>(Bölüm Başkan Yardımcısı)</a:t>
            </a:r>
            <a:br>
              <a:rPr lang="tr-TR" dirty="0" smtClean="0">
                <a:solidFill>
                  <a:schemeClr val="tx1"/>
                </a:solidFill>
              </a:rPr>
            </a:br>
            <a:r>
              <a:rPr lang="tr-TR" dirty="0" err="1" smtClean="0">
                <a:solidFill>
                  <a:schemeClr val="tx1"/>
                </a:solidFill>
              </a:rPr>
              <a:t>Alanı:İktisat</a:t>
            </a:r>
            <a:endParaRPr lang="tr-TR" dirty="0">
              <a:solidFill>
                <a:schemeClr val="tx1"/>
              </a:solidFill>
            </a:endParaRPr>
          </a:p>
        </p:txBody>
      </p:sp>
      <p:pic>
        <p:nvPicPr>
          <p:cNvPr id="6146" name="Picture 2" descr="Doç.Dr. Ahmet Fatih AYDEMİR | AVESİ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11110" y="2160588"/>
            <a:ext cx="3729818"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15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620644"/>
          </a:xfrm>
        </p:spPr>
        <p:txBody>
          <a:bodyPr>
            <a:normAutofit fontScale="90000"/>
          </a:bodyPr>
          <a:lstStyle/>
          <a:p>
            <a:pPr algn="ctr"/>
            <a:r>
              <a:rPr lang="tr-TR" dirty="0" err="1" smtClean="0">
                <a:solidFill>
                  <a:schemeClr val="tx1"/>
                </a:solidFill>
              </a:rPr>
              <a:t>Doç.Dr.M.İhsan</a:t>
            </a:r>
            <a:r>
              <a:rPr lang="tr-TR" dirty="0" smtClean="0">
                <a:solidFill>
                  <a:schemeClr val="tx1"/>
                </a:solidFill>
              </a:rPr>
              <a:t> ÇUBUKCU</a:t>
            </a:r>
            <a:br>
              <a:rPr lang="tr-TR" dirty="0" smtClean="0">
                <a:solidFill>
                  <a:schemeClr val="tx1"/>
                </a:solidFill>
              </a:rPr>
            </a:br>
            <a:r>
              <a:rPr lang="tr-TR" dirty="0">
                <a:solidFill>
                  <a:schemeClr val="tx1"/>
                </a:solidFill>
              </a:rPr>
              <a:t>(Bölüm Başkan Yardımcısı)</a:t>
            </a:r>
            <a:br>
              <a:rPr lang="tr-TR" dirty="0">
                <a:solidFill>
                  <a:schemeClr val="tx1"/>
                </a:solidFill>
              </a:rPr>
            </a:br>
            <a:r>
              <a:rPr lang="tr-TR" dirty="0">
                <a:solidFill>
                  <a:schemeClr val="tx1"/>
                </a:solidFill>
              </a:rPr>
              <a:t>Alanı</a:t>
            </a:r>
            <a:r>
              <a:rPr lang="tr-TR" dirty="0" smtClean="0">
                <a:solidFill>
                  <a:schemeClr val="tx1"/>
                </a:solidFill>
              </a:rPr>
              <a:t>: Pazarlama</a:t>
            </a:r>
            <a:endParaRPr lang="tr-TR" dirty="0">
              <a:solidFill>
                <a:schemeClr val="tx1"/>
              </a:solidFill>
            </a:endParaRPr>
          </a:p>
        </p:txBody>
      </p:sp>
      <p:pic>
        <p:nvPicPr>
          <p:cNvPr id="7170" name="Picture 2" descr="https://atauni.edu.tr/resizer.php?w=189&amp;h=228&amp;zc=1&amp;src=/uploads/profilResimleriSha1/ed191932410aaadb3eb071f01014277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0263" y="2642839"/>
            <a:ext cx="2552956" cy="291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8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solidFill>
                  <a:schemeClr val="tx1"/>
                </a:solidFill>
              </a:rPr>
              <a:t>Dr.Öğr.Üy</a:t>
            </a:r>
            <a:r>
              <a:rPr lang="tr-TR" dirty="0" smtClean="0">
                <a:solidFill>
                  <a:schemeClr val="tx1"/>
                </a:solidFill>
              </a:rPr>
              <a:t>. Abdullah TÜZEMEN</a:t>
            </a:r>
            <a:br>
              <a:rPr lang="tr-TR" dirty="0" smtClean="0">
                <a:solidFill>
                  <a:schemeClr val="tx1"/>
                </a:solidFill>
              </a:rPr>
            </a:br>
            <a:r>
              <a:rPr lang="tr-TR" dirty="0" smtClean="0">
                <a:solidFill>
                  <a:schemeClr val="tx1"/>
                </a:solidFill>
              </a:rPr>
              <a:t>Alanı: Lojistik</a:t>
            </a:r>
            <a:endParaRPr lang="tr-TR" dirty="0">
              <a:solidFill>
                <a:schemeClr val="tx1"/>
              </a:solidFill>
            </a:endParaRPr>
          </a:p>
        </p:txBody>
      </p:sp>
      <p:pic>
        <p:nvPicPr>
          <p:cNvPr id="10242" name="Picture 2" descr="https://avesis.atauni.edu.tr/user/image/377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4381" y="2429669"/>
            <a:ext cx="3343275"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4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solidFill>
                  <a:schemeClr val="tx1"/>
                </a:solidFill>
              </a:rPr>
              <a:t>Arş.Gör.Dr.Ebubekir</a:t>
            </a:r>
            <a:r>
              <a:rPr lang="tr-TR" dirty="0" smtClean="0">
                <a:solidFill>
                  <a:schemeClr val="tx1"/>
                </a:solidFill>
              </a:rPr>
              <a:t> KARABACAK</a:t>
            </a:r>
            <a:br>
              <a:rPr lang="tr-TR" dirty="0" smtClean="0">
                <a:solidFill>
                  <a:schemeClr val="tx1"/>
                </a:solidFill>
              </a:rPr>
            </a:br>
            <a:r>
              <a:rPr lang="tr-TR" dirty="0" smtClean="0">
                <a:solidFill>
                  <a:schemeClr val="tx1"/>
                </a:solidFill>
              </a:rPr>
              <a:t>Alanı: Lojistik</a:t>
            </a:r>
            <a:endParaRPr lang="tr-TR" dirty="0">
              <a:solidFill>
                <a:schemeClr val="tx1"/>
              </a:solidFill>
            </a:endParaRPr>
          </a:p>
        </p:txBody>
      </p:sp>
      <p:pic>
        <p:nvPicPr>
          <p:cNvPr id="11266" name="Picture 2" descr="Arş.Gör. Ebubekir KARABACAK | AV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0195" y="2397513"/>
            <a:ext cx="2261859" cy="269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72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3812" y="2416098"/>
            <a:ext cx="8596668" cy="1320800"/>
          </a:xfrm>
        </p:spPr>
        <p:txBody>
          <a:bodyPr/>
          <a:lstStyle/>
          <a:p>
            <a:pPr algn="ctr"/>
            <a:r>
              <a:rPr lang="tr-TR" dirty="0" err="1" smtClean="0">
                <a:solidFill>
                  <a:schemeClr val="tx1"/>
                </a:solidFill>
              </a:rPr>
              <a:t>Arş.Gör.Senanur</a:t>
            </a:r>
            <a:r>
              <a:rPr lang="tr-TR" dirty="0" smtClean="0">
                <a:solidFill>
                  <a:schemeClr val="tx1"/>
                </a:solidFill>
              </a:rPr>
              <a:t> ŞİŞMAN</a:t>
            </a:r>
            <a:br>
              <a:rPr lang="tr-TR" dirty="0" smtClean="0">
                <a:solidFill>
                  <a:schemeClr val="tx1"/>
                </a:solidFill>
              </a:rPr>
            </a:br>
            <a:r>
              <a:rPr lang="tr-TR" dirty="0" smtClean="0">
                <a:solidFill>
                  <a:schemeClr val="tx1"/>
                </a:solidFill>
              </a:rPr>
              <a:t>Alanı: Lojistik</a:t>
            </a:r>
            <a:endParaRPr lang="tr-TR" dirty="0">
              <a:solidFill>
                <a:schemeClr val="tx1"/>
              </a:solidFill>
            </a:endParaRPr>
          </a:p>
        </p:txBody>
      </p:sp>
    </p:spTree>
    <p:extLst>
      <p:ext uri="{BB962C8B-B14F-4D97-AF65-F5344CB8AC3E}">
        <p14:creationId xmlns:p14="http://schemas.microsoft.com/office/powerpoint/2010/main" val="3929252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rPr>
              <a:t>DERSLERLE İLGİLİ YARARLI BİLGİLER</a:t>
            </a:r>
            <a:endParaRPr lang="tr-TR" dirty="0">
              <a:solidFill>
                <a:schemeClr val="tx1"/>
              </a:solidFill>
            </a:endParaRPr>
          </a:p>
        </p:txBody>
      </p:sp>
      <p:sp>
        <p:nvSpPr>
          <p:cNvPr id="3" name="İçerik Yer Tutucusu 2"/>
          <p:cNvSpPr>
            <a:spLocks noGrp="1"/>
          </p:cNvSpPr>
          <p:nvPr>
            <p:ph idx="1"/>
          </p:nvPr>
        </p:nvSpPr>
        <p:spPr>
          <a:xfrm>
            <a:off x="677334" y="1694985"/>
            <a:ext cx="8596668" cy="4346377"/>
          </a:xfrm>
        </p:spPr>
        <p:txBody>
          <a:bodyPr/>
          <a:lstStyle/>
          <a:p>
            <a:r>
              <a:rPr lang="tr-TR" dirty="0" smtClean="0">
                <a:solidFill>
                  <a:srgbClr val="FF0000"/>
                </a:solidFill>
              </a:rPr>
              <a:t>Her derse %80 oranında devam mecburiyeti vardır !!!!</a:t>
            </a:r>
          </a:p>
          <a:p>
            <a:r>
              <a:rPr lang="tr-TR" dirty="0" smtClean="0">
                <a:solidFill>
                  <a:schemeClr val="tx1"/>
                </a:solidFill>
              </a:rPr>
              <a:t>Devam mecburiyetini sağlayamayan öğrenci devamsızlıktan kalır ve ilgili dersin final sınavına giremez. Bu durumda takip eden yılda ilgili dersle ilgili %80 devam mecburiyetini yerine getirmek zorundadır.</a:t>
            </a:r>
          </a:p>
          <a:p>
            <a:r>
              <a:rPr lang="tr-TR" dirty="0" smtClean="0">
                <a:solidFill>
                  <a:schemeClr val="tx1"/>
                </a:solidFill>
              </a:rPr>
              <a:t>Şayet bir dersin devam şartı yerine getirilip de sınavlarda başarısız olunursa ertesi yıl o dersin devam mecburiyeti ortadan kalkar öğrenci isterse yalnızca sınavlarına girer.</a:t>
            </a:r>
          </a:p>
          <a:p>
            <a:r>
              <a:rPr lang="tr-TR" dirty="0" smtClean="0">
                <a:solidFill>
                  <a:schemeClr val="tx1"/>
                </a:solidFill>
              </a:rPr>
              <a:t>Fakültemizdeki uygulamalar gereğince her ders için dönem içerisinde biri </a:t>
            </a:r>
            <a:r>
              <a:rPr lang="tr-TR" dirty="0" err="1" smtClean="0">
                <a:solidFill>
                  <a:schemeClr val="tx1"/>
                </a:solidFill>
              </a:rPr>
              <a:t>arasınav</a:t>
            </a:r>
            <a:r>
              <a:rPr lang="tr-TR" dirty="0">
                <a:solidFill>
                  <a:schemeClr val="tx1"/>
                </a:solidFill>
              </a:rPr>
              <a:t> </a:t>
            </a:r>
            <a:r>
              <a:rPr lang="tr-TR" dirty="0" smtClean="0">
                <a:solidFill>
                  <a:schemeClr val="tx1"/>
                </a:solidFill>
              </a:rPr>
              <a:t>olmak üzere en az üç etkinlik (kısa sınav, </a:t>
            </a:r>
            <a:r>
              <a:rPr lang="tr-TR" dirty="0" err="1" smtClean="0">
                <a:solidFill>
                  <a:schemeClr val="tx1"/>
                </a:solidFill>
              </a:rPr>
              <a:t>quiz</a:t>
            </a:r>
            <a:r>
              <a:rPr lang="tr-TR" dirty="0" smtClean="0">
                <a:solidFill>
                  <a:schemeClr val="tx1"/>
                </a:solidFill>
              </a:rPr>
              <a:t>, sunum, seminer, ödev vb.) ve dönem sonunda final sınavı yapılır. (</a:t>
            </a:r>
            <a:r>
              <a:rPr lang="tr-TR" dirty="0" err="1" smtClean="0">
                <a:solidFill>
                  <a:schemeClr val="tx1"/>
                </a:solidFill>
              </a:rPr>
              <a:t>Arasınav</a:t>
            </a:r>
            <a:r>
              <a:rPr lang="tr-TR" dirty="0" smtClean="0">
                <a:solidFill>
                  <a:schemeClr val="tx1"/>
                </a:solidFill>
              </a:rPr>
              <a:t> ve diğer etkinliklerin toplam ağırlığı %50 ve Final sınavının ağırlığı %50 oranındadır).</a:t>
            </a:r>
          </a:p>
          <a:p>
            <a:r>
              <a:rPr lang="tr-TR" dirty="0" smtClean="0">
                <a:solidFill>
                  <a:schemeClr val="tx1"/>
                </a:solidFill>
              </a:rPr>
              <a:t>Final sınavlarında başarısız olan öğrenciler için Bütünleme sınavları yapılır</a:t>
            </a:r>
            <a:endParaRPr lang="tr-TR" dirty="0">
              <a:solidFill>
                <a:schemeClr val="tx1"/>
              </a:solidFill>
            </a:endParaRPr>
          </a:p>
        </p:txBody>
      </p:sp>
    </p:spTree>
    <p:extLst>
      <p:ext uri="{BB962C8B-B14F-4D97-AF65-F5344CB8AC3E}">
        <p14:creationId xmlns:p14="http://schemas.microsoft.com/office/powerpoint/2010/main" val="3187071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970157"/>
            <a:ext cx="8596668" cy="5071206"/>
          </a:xfrm>
        </p:spPr>
        <p:txBody>
          <a:bodyPr>
            <a:normAutofit/>
          </a:bodyPr>
          <a:lstStyle/>
          <a:p>
            <a:r>
              <a:rPr lang="tr-TR" sz="2400" dirty="0" smtClean="0"/>
              <a:t>Fakültemizde Bağıl Not Sistemi kullanılmaktadır. </a:t>
            </a:r>
          </a:p>
          <a:p>
            <a:pPr marL="0" indent="0">
              <a:buNone/>
            </a:pPr>
            <a:r>
              <a:rPr lang="tr-TR" sz="2400" dirty="0" smtClean="0"/>
              <a:t>	</a:t>
            </a:r>
            <a:r>
              <a:rPr lang="tr-TR" sz="2400" b="1" dirty="0" smtClean="0">
                <a:solidFill>
                  <a:srgbClr val="FF0000"/>
                </a:solidFill>
              </a:rPr>
              <a:t>BAĞIL NOT SİSTEMİ;</a:t>
            </a:r>
            <a:endParaRPr lang="tr-TR" sz="2400" b="1" dirty="0">
              <a:solidFill>
                <a:srgbClr val="FF0000"/>
              </a:solidFill>
            </a:endParaRPr>
          </a:p>
          <a:p>
            <a:r>
              <a:rPr lang="tr-TR" sz="2400" dirty="0"/>
              <a:t>Her bir öğrencinin, aynı dersi takip eden öğrencilerin oluşturduğu ana kütle içerisinde yer alan diğer öğrencilerin başarı düzeylerine göre değerlendirilmesidir</a:t>
            </a:r>
            <a:r>
              <a:rPr lang="tr-TR" sz="2400" dirty="0" smtClean="0"/>
              <a:t>.</a:t>
            </a:r>
          </a:p>
          <a:p>
            <a:r>
              <a:rPr lang="tr-TR" sz="2400" dirty="0" smtClean="0"/>
              <a:t>Her durumda ham başarı notu 50’nin altına düşemez.</a:t>
            </a:r>
          </a:p>
          <a:p>
            <a:r>
              <a:rPr lang="tr-TR" sz="2400" dirty="0"/>
              <a:t>Proje, </a:t>
            </a:r>
            <a:r>
              <a:rPr lang="tr-TR" sz="2400" dirty="0" smtClean="0"/>
              <a:t>seminer</a:t>
            </a:r>
            <a:r>
              <a:rPr lang="tr-TR" sz="2400" dirty="0"/>
              <a:t>, </a:t>
            </a:r>
            <a:r>
              <a:rPr lang="tr-TR" sz="2400" dirty="0" smtClean="0"/>
              <a:t>kısa sınav, ödev vb</a:t>
            </a:r>
            <a:r>
              <a:rPr lang="tr-TR" sz="2400" dirty="0"/>
              <a:t>. </a:t>
            </a:r>
            <a:r>
              <a:rPr lang="tr-TR" sz="2400" dirty="0" smtClean="0"/>
              <a:t>etkinliklerde </a:t>
            </a:r>
            <a:r>
              <a:rPr lang="tr-TR" sz="2400" dirty="0"/>
              <a:t>alınan notlar mutlak değerlendirme sistemine göre değerlendirilir. </a:t>
            </a:r>
          </a:p>
        </p:txBody>
      </p:sp>
    </p:spTree>
    <p:extLst>
      <p:ext uri="{BB962C8B-B14F-4D97-AF65-F5344CB8AC3E}">
        <p14:creationId xmlns:p14="http://schemas.microsoft.com/office/powerpoint/2010/main" val="66725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014305" y="1092820"/>
            <a:ext cx="4891910" cy="4949206"/>
          </a:xfrm>
          <a:prstGeom prst="rect">
            <a:avLst/>
          </a:prstGeom>
        </p:spPr>
      </p:pic>
    </p:spTree>
    <p:extLst>
      <p:ext uri="{BB962C8B-B14F-4D97-AF65-F5344CB8AC3E}">
        <p14:creationId xmlns:p14="http://schemas.microsoft.com/office/powerpoint/2010/main" val="2436651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24469"/>
            <a:ext cx="8596668" cy="5416894"/>
          </a:xfrm>
        </p:spPr>
        <p:txBody>
          <a:bodyPr>
            <a:normAutofit/>
          </a:bodyPr>
          <a:lstStyle/>
          <a:p>
            <a:r>
              <a:rPr lang="tr-TR" sz="2800" dirty="0" smtClean="0"/>
              <a:t>Fakültemizin tüm bölümleri 4 yıllık (8 yarıyıl) eğitim-öğretime tabidir.</a:t>
            </a:r>
          </a:p>
          <a:p>
            <a:r>
              <a:rPr lang="tr-TR" sz="2800" dirty="0" smtClean="0"/>
              <a:t>Eğitim-öğretim yılı Güz ve Bahar yarıyılı olmak üzere 2 yarıyıldan oluşur.</a:t>
            </a:r>
          </a:p>
          <a:p>
            <a:r>
              <a:rPr lang="tr-TR" sz="2800" dirty="0" smtClean="0"/>
              <a:t>Her yarıyılda dersler 14 haftalık olarak düzenlenir.</a:t>
            </a:r>
          </a:p>
          <a:p>
            <a:r>
              <a:rPr lang="tr-TR" sz="2800" dirty="0" smtClean="0"/>
              <a:t>Her yarıyılda toplam 30 AKTS değerinde ders alınır.</a:t>
            </a:r>
          </a:p>
          <a:p>
            <a:r>
              <a:rPr lang="tr-TR" sz="2800" dirty="0" smtClean="0"/>
              <a:t>Mezun olabilmek için 8 yarıyıl x 30 AKTS = </a:t>
            </a:r>
            <a:r>
              <a:rPr lang="tr-TR" sz="2800" dirty="0" smtClean="0">
                <a:solidFill>
                  <a:srgbClr val="FF0000"/>
                </a:solidFill>
              </a:rPr>
              <a:t>240 </a:t>
            </a:r>
            <a:r>
              <a:rPr lang="tr-TR" sz="2800" dirty="0" err="1" smtClean="0">
                <a:solidFill>
                  <a:srgbClr val="FF0000"/>
                </a:solidFill>
              </a:rPr>
              <a:t>AKTS</a:t>
            </a:r>
            <a:r>
              <a:rPr lang="tr-TR" sz="2800" dirty="0" err="1" smtClean="0"/>
              <a:t>’lik</a:t>
            </a:r>
            <a:r>
              <a:rPr lang="tr-TR" sz="2800" dirty="0" smtClean="0"/>
              <a:t> dersin başarılması gerekmektedir. </a:t>
            </a:r>
          </a:p>
          <a:p>
            <a:endParaRPr lang="tr-TR" sz="2800" dirty="0"/>
          </a:p>
        </p:txBody>
      </p:sp>
    </p:spTree>
    <p:extLst>
      <p:ext uri="{BB962C8B-B14F-4D97-AF65-F5344CB8AC3E}">
        <p14:creationId xmlns:p14="http://schemas.microsoft.com/office/powerpoint/2010/main" val="2460543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5200185"/>
          </a:xfrm>
        </p:spPr>
        <p:txBody>
          <a:bodyPr>
            <a:normAutofit fontScale="90000"/>
          </a:bodyPr>
          <a:lstStyle/>
          <a:p>
            <a:r>
              <a:rPr lang="tr-TR" dirty="0" smtClean="0">
                <a:solidFill>
                  <a:srgbClr val="FF0000"/>
                </a:solidFill>
              </a:rPr>
              <a:t>AKTS NEDİR?</a:t>
            </a:r>
            <a:br>
              <a:rPr lang="tr-TR" dirty="0" smtClean="0">
                <a:solidFill>
                  <a:srgbClr val="FF0000"/>
                </a:solidFill>
              </a:rPr>
            </a:br>
            <a:r>
              <a:rPr lang="tr-TR" dirty="0" smtClean="0">
                <a:solidFill>
                  <a:srgbClr val="FF0000"/>
                </a:solidFill>
              </a:rPr>
              <a:t>(Avrupa Kredi Transfer Sistemi)</a:t>
            </a:r>
            <a:br>
              <a:rPr lang="tr-TR" dirty="0" smtClean="0">
                <a:solidFill>
                  <a:srgbClr val="FF0000"/>
                </a:solidFill>
              </a:rPr>
            </a:br>
            <a:r>
              <a:rPr lang="tr-TR" dirty="0">
                <a:solidFill>
                  <a:schemeClr val="tx1"/>
                </a:solidFill>
              </a:rPr>
              <a:t>AKTS kredisi, hedeflenen öğrenme çıktılarına ulaşabilmek amacıyla her bir ders için tamamlanması için gerekli öğrenci iş yükünü gösteren sayısal değerdir</a:t>
            </a:r>
            <a:r>
              <a:rPr lang="tr-TR" dirty="0" smtClean="0">
                <a:solidFill>
                  <a:schemeClr val="tx1"/>
                </a:solidFill>
              </a:rPr>
              <a:t>. Bu değer öğrencilerin bir ders için yarıyıl boyunca çalışma, hazırlanma sürelerinin toplamının ortalama 25’e bölünmesiyle elde edilir.</a:t>
            </a:r>
            <a:r>
              <a:rPr lang="tr-TR" dirty="0">
                <a:solidFill>
                  <a:schemeClr val="tx1"/>
                </a:solidFill>
              </a:rPr>
              <a:t/>
            </a:r>
            <a:br>
              <a:rPr lang="tr-TR" dirty="0">
                <a:solidFill>
                  <a:schemeClr val="tx1"/>
                </a:solidFill>
              </a:rPr>
            </a:br>
            <a:endParaRPr lang="tr-TR" dirty="0">
              <a:solidFill>
                <a:schemeClr val="tx1"/>
              </a:solidFill>
            </a:endParaRPr>
          </a:p>
        </p:txBody>
      </p:sp>
      <p:pic>
        <p:nvPicPr>
          <p:cNvPr id="12290" name="Picture 2" descr="Öğrenci Akıllı Düşünmek Çizgi Film - Pixabay'de ücretsiz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33587" y="175672"/>
            <a:ext cx="1930950" cy="197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34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56478"/>
            <a:ext cx="8596668" cy="624468"/>
          </a:xfrm>
        </p:spPr>
        <p:txBody>
          <a:bodyPr>
            <a:normAutofit fontScale="90000"/>
          </a:bodyPr>
          <a:lstStyle/>
          <a:p>
            <a:r>
              <a:rPr lang="tr-TR" dirty="0" smtClean="0">
                <a:solidFill>
                  <a:schemeClr val="tx1"/>
                </a:solidFill>
              </a:rPr>
              <a:t>BAŞARI PUANLARI (HARF NOTU)</a:t>
            </a:r>
            <a:endParaRPr lang="tr-TR" dirty="0">
              <a:solidFill>
                <a:schemeClr val="tx1"/>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15376707"/>
              </p:ext>
            </p:extLst>
          </p:nvPr>
        </p:nvGraphicFramePr>
        <p:xfrm>
          <a:off x="677863" y="1405058"/>
          <a:ext cx="5198830" cy="5158548"/>
        </p:xfrm>
        <a:graphic>
          <a:graphicData uri="http://schemas.openxmlformats.org/drawingml/2006/table">
            <a:tbl>
              <a:tblPr/>
              <a:tblGrid>
                <a:gridCol w="5198830">
                  <a:extLst>
                    <a:ext uri="{9D8B030D-6E8A-4147-A177-3AD203B41FA5}">
                      <a16:colId xmlns:a16="http://schemas.microsoft.com/office/drawing/2014/main" val="1324439449"/>
                    </a:ext>
                  </a:extLst>
                </a:gridCol>
              </a:tblGrid>
              <a:tr h="429879">
                <a:tc>
                  <a:txBody>
                    <a:bodyPr/>
                    <a:lstStyle/>
                    <a:p>
                      <a:pPr indent="241300" algn="just">
                        <a:spcAft>
                          <a:spcPts val="0"/>
                        </a:spcAft>
                      </a:pPr>
                      <a:r>
                        <a:rPr lang="tr-TR" sz="2400" u="sng" dirty="0">
                          <a:effectLst/>
                          <a:latin typeface="inherit"/>
                        </a:rPr>
                        <a:t>Harf Notu</a:t>
                      </a:r>
                      <a:r>
                        <a:rPr lang="tr-TR" sz="2400" dirty="0">
                          <a:effectLst/>
                          <a:latin typeface="Calibri" panose="020F0502020204030204" pitchFamily="34" charset="0"/>
                        </a:rPr>
                        <a:t>              </a:t>
                      </a:r>
                      <a:r>
                        <a:rPr lang="tr-TR" sz="2400" u="sng" dirty="0">
                          <a:effectLst/>
                          <a:latin typeface="inherit"/>
                        </a:rPr>
                        <a:t>Ağırlık Katsayısı</a:t>
                      </a:r>
                      <a:endParaRPr lang="tr-TR" sz="2400" dirty="0">
                        <a:effectLst/>
                        <a:latin typeface="Calibri" panose="020F0502020204030204" pitchFamily="34" charset="0"/>
                      </a:endParaRPr>
                    </a:p>
                  </a:txBody>
                  <a:tcPr marL="49784" marR="49784" marT="0" marB="0">
                    <a:lnL>
                      <a:noFill/>
                    </a:lnL>
                    <a:lnR>
                      <a:noFill/>
                    </a:lnR>
                    <a:lnT>
                      <a:noFill/>
                    </a:lnT>
                    <a:lnB>
                      <a:noFill/>
                    </a:lnB>
                  </a:tcPr>
                </a:tc>
                <a:extLst>
                  <a:ext uri="{0D108BD9-81ED-4DB2-BD59-A6C34878D82A}">
                    <a16:rowId xmlns:a16="http://schemas.microsoft.com/office/drawing/2014/main" val="1013758512"/>
                  </a:ext>
                </a:extLst>
              </a:tr>
              <a:tr h="429879">
                <a:tc>
                  <a:txBody>
                    <a:bodyPr/>
                    <a:lstStyle/>
                    <a:p>
                      <a:pPr indent="241300" algn="just">
                        <a:spcAft>
                          <a:spcPts val="0"/>
                        </a:spcAft>
                      </a:pPr>
                      <a:r>
                        <a:rPr lang="tr-TR" sz="2400">
                          <a:effectLst/>
                          <a:latin typeface="Calibri" panose="020F0502020204030204" pitchFamily="34" charset="0"/>
                        </a:rPr>
                        <a:t>AA                             4,00</a:t>
                      </a:r>
                    </a:p>
                  </a:txBody>
                  <a:tcPr marL="49784" marR="49784" marT="0" marB="0">
                    <a:lnL>
                      <a:noFill/>
                    </a:lnL>
                    <a:lnR>
                      <a:noFill/>
                    </a:lnR>
                    <a:lnT>
                      <a:noFill/>
                    </a:lnT>
                    <a:lnB>
                      <a:noFill/>
                    </a:lnB>
                  </a:tcPr>
                </a:tc>
                <a:extLst>
                  <a:ext uri="{0D108BD9-81ED-4DB2-BD59-A6C34878D82A}">
                    <a16:rowId xmlns:a16="http://schemas.microsoft.com/office/drawing/2014/main" val="812051658"/>
                  </a:ext>
                </a:extLst>
              </a:tr>
              <a:tr h="429879">
                <a:tc>
                  <a:txBody>
                    <a:bodyPr/>
                    <a:lstStyle/>
                    <a:p>
                      <a:pPr indent="241300" algn="just">
                        <a:spcAft>
                          <a:spcPts val="0"/>
                        </a:spcAft>
                      </a:pPr>
                      <a:r>
                        <a:rPr lang="tr-TR" sz="2400">
                          <a:effectLst/>
                          <a:latin typeface="Calibri" panose="020F0502020204030204" pitchFamily="34" charset="0"/>
                        </a:rPr>
                        <a:t>BA                             3,50</a:t>
                      </a:r>
                    </a:p>
                  </a:txBody>
                  <a:tcPr marL="49784" marR="49784" marT="0" marB="0">
                    <a:lnL>
                      <a:noFill/>
                    </a:lnL>
                    <a:lnR>
                      <a:noFill/>
                    </a:lnR>
                    <a:lnT>
                      <a:noFill/>
                    </a:lnT>
                    <a:lnB>
                      <a:noFill/>
                    </a:lnB>
                  </a:tcPr>
                </a:tc>
                <a:extLst>
                  <a:ext uri="{0D108BD9-81ED-4DB2-BD59-A6C34878D82A}">
                    <a16:rowId xmlns:a16="http://schemas.microsoft.com/office/drawing/2014/main" val="1934250293"/>
                  </a:ext>
                </a:extLst>
              </a:tr>
              <a:tr h="429879">
                <a:tc>
                  <a:txBody>
                    <a:bodyPr/>
                    <a:lstStyle/>
                    <a:p>
                      <a:pPr indent="241300" algn="just">
                        <a:spcAft>
                          <a:spcPts val="0"/>
                        </a:spcAft>
                      </a:pPr>
                      <a:r>
                        <a:rPr lang="tr-TR" sz="2400">
                          <a:effectLst/>
                          <a:latin typeface="Calibri" panose="020F0502020204030204" pitchFamily="34" charset="0"/>
                        </a:rPr>
                        <a:t>BB                             3,00</a:t>
                      </a:r>
                    </a:p>
                  </a:txBody>
                  <a:tcPr marL="49784" marR="49784" marT="0" marB="0">
                    <a:lnL>
                      <a:noFill/>
                    </a:lnL>
                    <a:lnR>
                      <a:noFill/>
                    </a:lnR>
                    <a:lnT>
                      <a:noFill/>
                    </a:lnT>
                    <a:lnB>
                      <a:noFill/>
                    </a:lnB>
                  </a:tcPr>
                </a:tc>
                <a:extLst>
                  <a:ext uri="{0D108BD9-81ED-4DB2-BD59-A6C34878D82A}">
                    <a16:rowId xmlns:a16="http://schemas.microsoft.com/office/drawing/2014/main" val="600098312"/>
                  </a:ext>
                </a:extLst>
              </a:tr>
              <a:tr h="429879">
                <a:tc>
                  <a:txBody>
                    <a:bodyPr/>
                    <a:lstStyle/>
                    <a:p>
                      <a:pPr indent="241300" algn="just">
                        <a:spcAft>
                          <a:spcPts val="0"/>
                        </a:spcAft>
                      </a:pPr>
                      <a:r>
                        <a:rPr lang="tr-TR" sz="2400">
                          <a:effectLst/>
                          <a:latin typeface="Calibri" panose="020F0502020204030204" pitchFamily="34" charset="0"/>
                        </a:rPr>
                        <a:t>CB                             2,50</a:t>
                      </a:r>
                    </a:p>
                  </a:txBody>
                  <a:tcPr marL="49784" marR="49784" marT="0" marB="0">
                    <a:lnL>
                      <a:noFill/>
                    </a:lnL>
                    <a:lnR>
                      <a:noFill/>
                    </a:lnR>
                    <a:lnT>
                      <a:noFill/>
                    </a:lnT>
                    <a:lnB>
                      <a:noFill/>
                    </a:lnB>
                  </a:tcPr>
                </a:tc>
                <a:extLst>
                  <a:ext uri="{0D108BD9-81ED-4DB2-BD59-A6C34878D82A}">
                    <a16:rowId xmlns:a16="http://schemas.microsoft.com/office/drawing/2014/main" val="3408942032"/>
                  </a:ext>
                </a:extLst>
              </a:tr>
              <a:tr h="429879">
                <a:tc>
                  <a:txBody>
                    <a:bodyPr/>
                    <a:lstStyle/>
                    <a:p>
                      <a:pPr indent="241300" algn="just">
                        <a:spcAft>
                          <a:spcPts val="0"/>
                        </a:spcAft>
                      </a:pPr>
                      <a:r>
                        <a:rPr lang="tr-TR" sz="2400">
                          <a:effectLst/>
                          <a:latin typeface="Calibri" panose="020F0502020204030204" pitchFamily="34" charset="0"/>
                        </a:rPr>
                        <a:t>CC                             2,00</a:t>
                      </a:r>
                    </a:p>
                  </a:txBody>
                  <a:tcPr marL="49784" marR="49784" marT="0" marB="0">
                    <a:lnL>
                      <a:noFill/>
                    </a:lnL>
                    <a:lnR>
                      <a:noFill/>
                    </a:lnR>
                    <a:lnT>
                      <a:noFill/>
                    </a:lnT>
                    <a:lnB>
                      <a:noFill/>
                    </a:lnB>
                  </a:tcPr>
                </a:tc>
                <a:extLst>
                  <a:ext uri="{0D108BD9-81ED-4DB2-BD59-A6C34878D82A}">
                    <a16:rowId xmlns:a16="http://schemas.microsoft.com/office/drawing/2014/main" val="385988949"/>
                  </a:ext>
                </a:extLst>
              </a:tr>
              <a:tr h="429879">
                <a:tc>
                  <a:txBody>
                    <a:bodyPr/>
                    <a:lstStyle/>
                    <a:p>
                      <a:pPr indent="241300" algn="just">
                        <a:spcAft>
                          <a:spcPts val="0"/>
                        </a:spcAft>
                      </a:pPr>
                      <a:r>
                        <a:rPr lang="tr-TR" sz="2400">
                          <a:effectLst/>
                          <a:latin typeface="Calibri" panose="020F0502020204030204" pitchFamily="34" charset="0"/>
                        </a:rPr>
                        <a:t>DC                             1,50</a:t>
                      </a:r>
                    </a:p>
                  </a:txBody>
                  <a:tcPr marL="49784" marR="49784" marT="0" marB="0">
                    <a:lnL>
                      <a:noFill/>
                    </a:lnL>
                    <a:lnR>
                      <a:noFill/>
                    </a:lnR>
                    <a:lnT>
                      <a:noFill/>
                    </a:lnT>
                    <a:lnB>
                      <a:noFill/>
                    </a:lnB>
                  </a:tcPr>
                </a:tc>
                <a:extLst>
                  <a:ext uri="{0D108BD9-81ED-4DB2-BD59-A6C34878D82A}">
                    <a16:rowId xmlns:a16="http://schemas.microsoft.com/office/drawing/2014/main" val="2411732081"/>
                  </a:ext>
                </a:extLst>
              </a:tr>
              <a:tr h="429879">
                <a:tc>
                  <a:txBody>
                    <a:bodyPr/>
                    <a:lstStyle/>
                    <a:p>
                      <a:pPr indent="241300" algn="just">
                        <a:spcAft>
                          <a:spcPts val="0"/>
                        </a:spcAft>
                      </a:pPr>
                      <a:r>
                        <a:rPr lang="tr-TR" sz="2400">
                          <a:effectLst/>
                          <a:latin typeface="Calibri" panose="020F0502020204030204" pitchFamily="34" charset="0"/>
                        </a:rPr>
                        <a:t>DD                             1,00</a:t>
                      </a:r>
                    </a:p>
                  </a:txBody>
                  <a:tcPr marL="49784" marR="49784" marT="0" marB="0">
                    <a:lnL>
                      <a:noFill/>
                    </a:lnL>
                    <a:lnR>
                      <a:noFill/>
                    </a:lnR>
                    <a:lnT>
                      <a:noFill/>
                    </a:lnT>
                    <a:lnB>
                      <a:noFill/>
                    </a:lnB>
                  </a:tcPr>
                </a:tc>
                <a:extLst>
                  <a:ext uri="{0D108BD9-81ED-4DB2-BD59-A6C34878D82A}">
                    <a16:rowId xmlns:a16="http://schemas.microsoft.com/office/drawing/2014/main" val="21922017"/>
                  </a:ext>
                </a:extLst>
              </a:tr>
              <a:tr h="429879">
                <a:tc>
                  <a:txBody>
                    <a:bodyPr/>
                    <a:lstStyle/>
                    <a:p>
                      <a:pPr indent="241300" algn="just">
                        <a:spcAft>
                          <a:spcPts val="0"/>
                        </a:spcAft>
                      </a:pPr>
                      <a:r>
                        <a:rPr lang="tr-TR" sz="2400">
                          <a:effectLst/>
                          <a:latin typeface="Calibri" panose="020F0502020204030204" pitchFamily="34" charset="0"/>
                        </a:rPr>
                        <a:t>FF                               0,00</a:t>
                      </a:r>
                    </a:p>
                  </a:txBody>
                  <a:tcPr marL="49784" marR="49784" marT="0" marB="0">
                    <a:lnL>
                      <a:noFill/>
                    </a:lnL>
                    <a:lnR>
                      <a:noFill/>
                    </a:lnR>
                    <a:lnT>
                      <a:noFill/>
                    </a:lnT>
                    <a:lnB>
                      <a:noFill/>
                    </a:lnB>
                  </a:tcPr>
                </a:tc>
                <a:extLst>
                  <a:ext uri="{0D108BD9-81ED-4DB2-BD59-A6C34878D82A}">
                    <a16:rowId xmlns:a16="http://schemas.microsoft.com/office/drawing/2014/main" val="3530087435"/>
                  </a:ext>
                </a:extLst>
              </a:tr>
              <a:tr h="429879">
                <a:tc>
                  <a:txBody>
                    <a:bodyPr/>
                    <a:lstStyle/>
                    <a:p>
                      <a:pPr indent="241300" algn="just">
                        <a:spcAft>
                          <a:spcPts val="0"/>
                        </a:spcAft>
                      </a:pPr>
                      <a:r>
                        <a:rPr lang="tr-TR" sz="2400">
                          <a:effectLst/>
                          <a:latin typeface="Calibri" panose="020F0502020204030204" pitchFamily="34" charset="0"/>
                        </a:rPr>
                        <a:t>M                               Muaf</a:t>
                      </a:r>
                    </a:p>
                  </a:txBody>
                  <a:tcPr marL="49784" marR="49784" marT="0" marB="0">
                    <a:lnL>
                      <a:noFill/>
                    </a:lnL>
                    <a:lnR>
                      <a:noFill/>
                    </a:lnR>
                    <a:lnT>
                      <a:noFill/>
                    </a:lnT>
                    <a:lnB>
                      <a:noFill/>
                    </a:lnB>
                  </a:tcPr>
                </a:tc>
                <a:extLst>
                  <a:ext uri="{0D108BD9-81ED-4DB2-BD59-A6C34878D82A}">
                    <a16:rowId xmlns:a16="http://schemas.microsoft.com/office/drawing/2014/main" val="1246991382"/>
                  </a:ext>
                </a:extLst>
              </a:tr>
              <a:tr h="429879">
                <a:tc>
                  <a:txBody>
                    <a:bodyPr/>
                    <a:lstStyle/>
                    <a:p>
                      <a:pPr indent="241300" algn="just">
                        <a:spcAft>
                          <a:spcPts val="0"/>
                        </a:spcAft>
                      </a:pPr>
                      <a:r>
                        <a:rPr lang="tr-TR" sz="2400">
                          <a:effectLst/>
                          <a:latin typeface="Calibri" panose="020F0502020204030204" pitchFamily="34" charset="0"/>
                        </a:rPr>
                        <a:t>G                                Geçer</a:t>
                      </a:r>
                    </a:p>
                  </a:txBody>
                  <a:tcPr marL="49784" marR="49784" marT="0" marB="0">
                    <a:lnL>
                      <a:noFill/>
                    </a:lnL>
                    <a:lnR>
                      <a:noFill/>
                    </a:lnR>
                    <a:lnT>
                      <a:noFill/>
                    </a:lnT>
                    <a:lnB>
                      <a:noFill/>
                    </a:lnB>
                  </a:tcPr>
                </a:tc>
                <a:extLst>
                  <a:ext uri="{0D108BD9-81ED-4DB2-BD59-A6C34878D82A}">
                    <a16:rowId xmlns:a16="http://schemas.microsoft.com/office/drawing/2014/main" val="3054405708"/>
                  </a:ext>
                </a:extLst>
              </a:tr>
              <a:tr h="429879">
                <a:tc>
                  <a:txBody>
                    <a:bodyPr/>
                    <a:lstStyle/>
                    <a:p>
                      <a:pPr indent="241300" algn="just">
                        <a:spcAft>
                          <a:spcPts val="0"/>
                        </a:spcAft>
                      </a:pPr>
                      <a:r>
                        <a:rPr lang="tr-TR" sz="2400" dirty="0">
                          <a:effectLst/>
                          <a:latin typeface="Calibri" panose="020F0502020204030204" pitchFamily="34" charset="0"/>
                        </a:rPr>
                        <a:t>Z                                 </a:t>
                      </a:r>
                      <a:r>
                        <a:rPr lang="tr-TR" sz="2400" dirty="0" smtClean="0">
                          <a:effectLst/>
                          <a:latin typeface="Calibri" panose="020F0502020204030204" pitchFamily="34" charset="0"/>
                        </a:rPr>
                        <a:t>Devamsız</a:t>
                      </a:r>
                      <a:endParaRPr lang="tr-TR" sz="2400" dirty="0">
                        <a:effectLst/>
                        <a:latin typeface="Calibri" panose="020F0502020204030204" pitchFamily="34" charset="0"/>
                      </a:endParaRPr>
                    </a:p>
                  </a:txBody>
                  <a:tcPr marL="49784" marR="49784" marT="0" marB="0">
                    <a:lnL>
                      <a:noFill/>
                    </a:lnL>
                    <a:lnR>
                      <a:noFill/>
                    </a:lnR>
                    <a:lnT>
                      <a:noFill/>
                    </a:lnT>
                    <a:lnB>
                      <a:noFill/>
                    </a:lnB>
                  </a:tcPr>
                </a:tc>
                <a:extLst>
                  <a:ext uri="{0D108BD9-81ED-4DB2-BD59-A6C34878D82A}">
                    <a16:rowId xmlns:a16="http://schemas.microsoft.com/office/drawing/2014/main" val="3223628687"/>
                  </a:ext>
                </a:extLst>
              </a:tr>
            </a:tbl>
          </a:graphicData>
        </a:graphic>
      </p:graphicFrame>
      <p:sp>
        <p:nvSpPr>
          <p:cNvPr id="5" name="Metin kutusu 4"/>
          <p:cNvSpPr txBox="1"/>
          <p:nvPr/>
        </p:nvSpPr>
        <p:spPr>
          <a:xfrm>
            <a:off x="6177776" y="1605776"/>
            <a:ext cx="4471639" cy="3970318"/>
          </a:xfrm>
          <a:prstGeom prst="rect">
            <a:avLst/>
          </a:prstGeom>
          <a:noFill/>
        </p:spPr>
        <p:txBody>
          <a:bodyPr wrap="square" rtlCol="0">
            <a:spAutoFit/>
          </a:bodyPr>
          <a:lstStyle/>
          <a:p>
            <a:r>
              <a:rPr lang="tr-TR" dirty="0" smtClean="0"/>
              <a:t>Bunlardan</a:t>
            </a:r>
            <a:r>
              <a:rPr lang="tr-TR" dirty="0"/>
              <a:t>;</a:t>
            </a:r>
          </a:p>
          <a:p>
            <a:r>
              <a:rPr lang="tr-TR" dirty="0"/>
              <a:t>1) Bir dersten AA, BA, BB, CB ve CC notlarından birini alan öğrenci o dersi başarmış sayılır.</a:t>
            </a:r>
          </a:p>
          <a:p>
            <a:r>
              <a:rPr lang="tr-TR" dirty="0"/>
              <a:t>2) Mezuniyet durumuna gelen öğrencinin </a:t>
            </a:r>
            <a:r>
              <a:rPr lang="tr-TR" dirty="0" err="1"/>
              <a:t>AGNO’su</a:t>
            </a:r>
            <a:r>
              <a:rPr lang="tr-TR" dirty="0"/>
              <a:t> 2,00 ve daha yukarı ise bu öğrencinin DC ve DD harf notu aldığı dersler başarılı sayılır. Mezuniyet öncesi yarıyıllarda/yıllarda ise, AGNO hesaplanmasında bu harf notları katsayıları ile değerlendirilir.</a:t>
            </a:r>
          </a:p>
          <a:p>
            <a:r>
              <a:rPr lang="tr-TR" dirty="0"/>
              <a:t>3) FF notu, ilgili dersten başarısız olan öğrencilere verilir.</a:t>
            </a:r>
          </a:p>
          <a:p>
            <a:endParaRPr lang="tr-TR" dirty="0"/>
          </a:p>
        </p:txBody>
      </p:sp>
    </p:spTree>
    <p:extLst>
      <p:ext uri="{BB962C8B-B14F-4D97-AF65-F5344CB8AC3E}">
        <p14:creationId xmlns:p14="http://schemas.microsoft.com/office/powerpoint/2010/main" val="301027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4909427" cy="1241502"/>
          </a:xfrm>
        </p:spPr>
        <p:txBody>
          <a:bodyPr>
            <a:normAutofit/>
          </a:bodyPr>
          <a:lstStyle/>
          <a:p>
            <a:r>
              <a:rPr lang="tr-TR" b="1" dirty="0" smtClean="0">
                <a:solidFill>
                  <a:srgbClr val="FF0000"/>
                </a:solidFill>
              </a:rPr>
              <a:t>Çit </a:t>
            </a:r>
            <a:r>
              <a:rPr lang="tr-TR" b="1" dirty="0" err="1" smtClean="0">
                <a:solidFill>
                  <a:srgbClr val="FF0000"/>
                </a:solidFill>
              </a:rPr>
              <a:t>Anadal</a:t>
            </a:r>
            <a:r>
              <a:rPr lang="tr-TR" b="1" dirty="0" smtClean="0">
                <a:solidFill>
                  <a:srgbClr val="FF0000"/>
                </a:solidFill>
              </a:rPr>
              <a:t> ve </a:t>
            </a:r>
            <a:r>
              <a:rPr lang="tr-TR" b="1" dirty="0" err="1" smtClean="0">
                <a:solidFill>
                  <a:srgbClr val="FF0000"/>
                </a:solidFill>
              </a:rPr>
              <a:t>Yandal</a:t>
            </a:r>
            <a:r>
              <a:rPr lang="tr-TR" b="1" dirty="0" smtClean="0">
                <a:solidFill>
                  <a:srgbClr val="FF0000"/>
                </a:solidFill>
              </a:rPr>
              <a:t/>
            </a:r>
            <a:br>
              <a:rPr lang="tr-TR" b="1" dirty="0" smtClean="0">
                <a:solidFill>
                  <a:srgbClr val="FF0000"/>
                </a:solidFill>
              </a:rPr>
            </a:br>
            <a:r>
              <a:rPr lang="tr-TR" b="1" dirty="0" smtClean="0">
                <a:solidFill>
                  <a:srgbClr val="FF0000"/>
                </a:solidFill>
              </a:rPr>
              <a:t>Yapabilir miyim?</a:t>
            </a:r>
            <a:endParaRPr lang="tr-TR" b="1" dirty="0">
              <a:solidFill>
                <a:srgbClr val="FF0000"/>
              </a:solidFill>
            </a:endParaRPr>
          </a:p>
        </p:txBody>
      </p:sp>
      <p:sp>
        <p:nvSpPr>
          <p:cNvPr id="3" name="İçerik Yer Tutucusu 2"/>
          <p:cNvSpPr>
            <a:spLocks noGrp="1"/>
          </p:cNvSpPr>
          <p:nvPr>
            <p:ph idx="1"/>
          </p:nvPr>
        </p:nvSpPr>
        <p:spPr/>
        <p:txBody>
          <a:bodyPr>
            <a:normAutofit/>
          </a:bodyPr>
          <a:lstStyle/>
          <a:p>
            <a:endParaRPr lang="tr-TR" dirty="0"/>
          </a:p>
          <a:p>
            <a:r>
              <a:rPr lang="tr-TR" dirty="0"/>
              <a:t> </a:t>
            </a:r>
            <a:r>
              <a:rPr lang="tr-TR" b="1" dirty="0">
                <a:solidFill>
                  <a:srgbClr val="FF0000"/>
                </a:solidFill>
              </a:rPr>
              <a:t>Çift </a:t>
            </a:r>
            <a:r>
              <a:rPr lang="tr-TR" b="1" dirty="0" err="1">
                <a:solidFill>
                  <a:srgbClr val="FF0000"/>
                </a:solidFill>
              </a:rPr>
              <a:t>anadal</a:t>
            </a:r>
            <a:r>
              <a:rPr lang="tr-TR" b="1" dirty="0">
                <a:solidFill>
                  <a:srgbClr val="FF0000"/>
                </a:solidFill>
              </a:rPr>
              <a:t> programı: </a:t>
            </a:r>
            <a:r>
              <a:rPr lang="tr-TR" dirty="0"/>
              <a:t>Başarı şartını ve diğer koşulları sağlayan öğrencilerin Atatürk Üniversitesinin iki diploma programından eş zamanlı olarak ders alıp, iki ayrı diploma alabilmesini sağlayan programı, </a:t>
            </a:r>
            <a:endParaRPr lang="tr-TR" dirty="0" smtClean="0"/>
          </a:p>
          <a:p>
            <a:endParaRPr lang="tr-TR" dirty="0"/>
          </a:p>
          <a:p>
            <a:r>
              <a:rPr lang="tr-TR" dirty="0"/>
              <a:t> </a:t>
            </a:r>
            <a:r>
              <a:rPr lang="tr-TR" b="1" dirty="0" err="1">
                <a:solidFill>
                  <a:srgbClr val="FF0000"/>
                </a:solidFill>
              </a:rPr>
              <a:t>Yandal</a:t>
            </a:r>
            <a:r>
              <a:rPr lang="tr-TR" b="1" dirty="0">
                <a:solidFill>
                  <a:srgbClr val="FF0000"/>
                </a:solidFill>
              </a:rPr>
              <a:t> programı: </a:t>
            </a:r>
            <a:r>
              <a:rPr lang="tr-TR" dirty="0"/>
              <a:t>Bir diploma programına kayıtlı öğrencinin bu uygulama esaslarında öngörülen şartları taşıması kaydıyla, Atatürk Üniversitesi içinde başka bir diploma programı kapsamında belirli bir konuya yönelik sınırlı sayıda dersi almak suretiyle, diploma yerine geçmeyen bir belge </a:t>
            </a:r>
            <a:r>
              <a:rPr lang="tr-TR" dirty="0" smtClean="0"/>
              <a:t>(</a:t>
            </a:r>
            <a:r>
              <a:rPr lang="tr-TR" dirty="0" err="1"/>
              <a:t>yandal</a:t>
            </a:r>
            <a:r>
              <a:rPr lang="tr-TR" dirty="0"/>
              <a:t> sertifikası) alabilmelerini sağlayan programı, </a:t>
            </a:r>
          </a:p>
          <a:p>
            <a:r>
              <a:rPr lang="tr-TR" dirty="0"/>
              <a:t>ifade eder. </a:t>
            </a:r>
          </a:p>
        </p:txBody>
      </p:sp>
      <p:pic>
        <p:nvPicPr>
          <p:cNvPr id="6146" name="Picture 2" descr="Duvar Resimleri Öğretmen ve öğrenc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3440" y="131067"/>
            <a:ext cx="2543020" cy="202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59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95454"/>
          </a:xfrm>
        </p:spPr>
        <p:txBody>
          <a:bodyPr/>
          <a:lstStyle/>
          <a:p>
            <a:r>
              <a:rPr lang="tr-TR" b="1" dirty="0" smtClean="0">
                <a:solidFill>
                  <a:srgbClr val="FF0000"/>
                </a:solidFill>
              </a:rPr>
              <a:t>Çift </a:t>
            </a:r>
            <a:r>
              <a:rPr lang="tr-TR" b="1" dirty="0" err="1" smtClean="0">
                <a:solidFill>
                  <a:srgbClr val="FF0000"/>
                </a:solidFill>
              </a:rPr>
              <a:t>Anadal</a:t>
            </a:r>
            <a:r>
              <a:rPr lang="tr-TR" b="1" dirty="0" smtClean="0">
                <a:solidFill>
                  <a:srgbClr val="FF0000"/>
                </a:solidFill>
              </a:rPr>
              <a:t> İçin Şartlar:</a:t>
            </a:r>
            <a:endParaRPr lang="tr-TR" b="1" dirty="0">
              <a:solidFill>
                <a:srgbClr val="FF0000"/>
              </a:solidFill>
            </a:endParaRPr>
          </a:p>
        </p:txBody>
      </p:sp>
      <p:sp>
        <p:nvSpPr>
          <p:cNvPr id="3" name="İçerik Yer Tutucusu 2"/>
          <p:cNvSpPr>
            <a:spLocks noGrp="1"/>
          </p:cNvSpPr>
          <p:nvPr>
            <p:ph idx="1"/>
          </p:nvPr>
        </p:nvSpPr>
        <p:spPr>
          <a:xfrm>
            <a:off x="677334" y="1683835"/>
            <a:ext cx="8596668" cy="4357528"/>
          </a:xfrm>
        </p:spPr>
        <p:txBody>
          <a:bodyPr/>
          <a:lstStyle/>
          <a:p>
            <a:r>
              <a:rPr lang="tr-TR" b="1" dirty="0"/>
              <a:t>Başvuru koşulları ve uygulama </a:t>
            </a:r>
            <a:endParaRPr lang="tr-TR" dirty="0"/>
          </a:p>
          <a:p>
            <a:r>
              <a:rPr lang="tr-TR" b="1" dirty="0"/>
              <a:t>MADDE 9 – </a:t>
            </a:r>
            <a:r>
              <a:rPr lang="tr-TR" dirty="0"/>
              <a:t>(1) Öğrenci ikinci </a:t>
            </a:r>
            <a:r>
              <a:rPr lang="tr-TR" dirty="0" err="1"/>
              <a:t>anadal</a:t>
            </a:r>
            <a:r>
              <a:rPr lang="tr-TR" dirty="0"/>
              <a:t> diploma programına, </a:t>
            </a:r>
            <a:r>
              <a:rPr lang="tr-TR" dirty="0" err="1"/>
              <a:t>anadal</a:t>
            </a:r>
            <a:r>
              <a:rPr lang="tr-TR" dirty="0"/>
              <a:t> diploma programının en erken üçüncü yarıyılın başında, en geç ise dört yıllık programlarda beşinci yarıyılın </a:t>
            </a:r>
            <a:r>
              <a:rPr lang="tr-TR" dirty="0" smtClean="0"/>
              <a:t>başında başvurabilir</a:t>
            </a:r>
          </a:p>
          <a:p>
            <a:r>
              <a:rPr lang="tr-TR" dirty="0"/>
              <a:t>(2) Çift </a:t>
            </a:r>
            <a:r>
              <a:rPr lang="tr-TR" dirty="0" err="1"/>
              <a:t>anadal</a:t>
            </a:r>
            <a:r>
              <a:rPr lang="tr-TR" dirty="0"/>
              <a:t> programına başvurular akademik takvimde belirlenen tarihlerde başvuru formu ve not döküm belgesi ile ilgili birime yapılır. </a:t>
            </a:r>
          </a:p>
          <a:p>
            <a:r>
              <a:rPr lang="tr-TR" dirty="0"/>
              <a:t>(3) Öğrencinin çift </a:t>
            </a:r>
            <a:r>
              <a:rPr lang="tr-TR" dirty="0" err="1"/>
              <a:t>anadal</a:t>
            </a:r>
            <a:r>
              <a:rPr lang="tr-TR" dirty="0"/>
              <a:t> programına başvurabilmesi için; </a:t>
            </a:r>
          </a:p>
          <a:p>
            <a:r>
              <a:rPr lang="tr-TR" dirty="0"/>
              <a:t>a) Çift </a:t>
            </a:r>
            <a:r>
              <a:rPr lang="tr-TR" dirty="0" err="1"/>
              <a:t>anadal</a:t>
            </a:r>
            <a:r>
              <a:rPr lang="tr-TR" dirty="0"/>
              <a:t> programına başvurduğu yarıyıla kadar </a:t>
            </a:r>
            <a:r>
              <a:rPr lang="tr-TR" dirty="0" err="1"/>
              <a:t>anadal</a:t>
            </a:r>
            <a:r>
              <a:rPr lang="tr-TR" dirty="0"/>
              <a:t> diploma programında aldığı tüm dersleri başarıyla tamamlamış olması, </a:t>
            </a:r>
          </a:p>
          <a:p>
            <a:r>
              <a:rPr lang="fi-FI" dirty="0"/>
              <a:t>b) AGNO’sunun en az 2.80 olması, </a:t>
            </a:r>
          </a:p>
          <a:p>
            <a:r>
              <a:rPr lang="tr-TR" dirty="0"/>
              <a:t>c) </a:t>
            </a:r>
            <a:r>
              <a:rPr lang="tr-TR" dirty="0" err="1"/>
              <a:t>Anadal</a:t>
            </a:r>
            <a:r>
              <a:rPr lang="tr-TR" dirty="0"/>
              <a:t> diploma programının ilgili sınıfında başarı sıralaması itibari ile en üst yüzde yirmisinde bulunması gerekir. </a:t>
            </a:r>
          </a:p>
        </p:txBody>
      </p:sp>
    </p:spTree>
    <p:extLst>
      <p:ext uri="{BB962C8B-B14F-4D97-AF65-F5344CB8AC3E}">
        <p14:creationId xmlns:p14="http://schemas.microsoft.com/office/powerpoint/2010/main" val="2447695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494263"/>
            <a:ext cx="8596668" cy="4547099"/>
          </a:xfrm>
        </p:spPr>
        <p:txBody>
          <a:bodyPr>
            <a:normAutofit/>
          </a:bodyPr>
          <a:lstStyle/>
          <a:p>
            <a:r>
              <a:rPr lang="tr-TR" sz="2800" dirty="0"/>
              <a:t>b) </a:t>
            </a:r>
            <a:r>
              <a:rPr lang="tr-TR" sz="2800" dirty="0" err="1"/>
              <a:t>Anadal</a:t>
            </a:r>
            <a:r>
              <a:rPr lang="tr-TR" sz="2800" dirty="0"/>
              <a:t> diploma programındaki </a:t>
            </a:r>
            <a:r>
              <a:rPr lang="tr-TR" sz="2800" dirty="0" err="1">
                <a:solidFill>
                  <a:srgbClr val="FF0000"/>
                </a:solidFill>
              </a:rPr>
              <a:t>AGNO’su</a:t>
            </a:r>
            <a:r>
              <a:rPr lang="tr-TR" sz="2800" dirty="0">
                <a:solidFill>
                  <a:srgbClr val="FF0000"/>
                </a:solidFill>
              </a:rPr>
              <a:t> 2.80 ve üzerinde olan </a:t>
            </a:r>
            <a:r>
              <a:rPr lang="tr-TR" sz="2800" dirty="0"/>
              <a:t>ancak </a:t>
            </a:r>
            <a:r>
              <a:rPr lang="tr-TR" sz="2800" dirty="0" err="1"/>
              <a:t>anadal</a:t>
            </a:r>
            <a:r>
              <a:rPr lang="tr-TR" sz="2800" dirty="0"/>
              <a:t> diploma programının ilgili sınıfında başarı sıralaması itibari ile en üst %20’sinde yer almayan öğrencilerden </a:t>
            </a:r>
            <a:r>
              <a:rPr lang="tr-TR" sz="2800" dirty="0">
                <a:solidFill>
                  <a:srgbClr val="FF0000"/>
                </a:solidFill>
              </a:rPr>
              <a:t>çift </a:t>
            </a:r>
            <a:r>
              <a:rPr lang="tr-TR" sz="2800" dirty="0" err="1">
                <a:solidFill>
                  <a:srgbClr val="FF0000"/>
                </a:solidFill>
              </a:rPr>
              <a:t>anadal</a:t>
            </a:r>
            <a:r>
              <a:rPr lang="tr-TR" sz="2800" dirty="0">
                <a:solidFill>
                  <a:srgbClr val="FF0000"/>
                </a:solidFill>
              </a:rPr>
              <a:t> yapılacak programın ilgili yıldaki taban puanından az olmamak üzere puana sahip olanlar da çift </a:t>
            </a:r>
            <a:r>
              <a:rPr lang="tr-TR" sz="2800" dirty="0" err="1">
                <a:solidFill>
                  <a:srgbClr val="FF0000"/>
                </a:solidFill>
              </a:rPr>
              <a:t>anadal</a:t>
            </a:r>
            <a:r>
              <a:rPr lang="tr-TR" sz="2800" dirty="0">
                <a:solidFill>
                  <a:srgbClr val="FF0000"/>
                </a:solidFill>
              </a:rPr>
              <a:t> programına başvurabilirler. </a:t>
            </a:r>
          </a:p>
        </p:txBody>
      </p:sp>
    </p:spTree>
    <p:extLst>
      <p:ext uri="{BB962C8B-B14F-4D97-AF65-F5344CB8AC3E}">
        <p14:creationId xmlns:p14="http://schemas.microsoft.com/office/powerpoint/2010/main" val="3083721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19668"/>
            <a:ext cx="8596668" cy="806605"/>
          </a:xfrm>
        </p:spPr>
        <p:txBody>
          <a:bodyPr/>
          <a:lstStyle/>
          <a:p>
            <a:r>
              <a:rPr lang="tr-TR" b="1" dirty="0" smtClean="0">
                <a:solidFill>
                  <a:srgbClr val="FF0000"/>
                </a:solidFill>
              </a:rPr>
              <a:t>DANIŞMANLIK </a:t>
            </a:r>
            <a:endParaRPr lang="tr-TR" b="1" dirty="0">
              <a:solidFill>
                <a:srgbClr val="FF0000"/>
              </a:solidFill>
            </a:endParaRPr>
          </a:p>
        </p:txBody>
      </p:sp>
      <p:sp>
        <p:nvSpPr>
          <p:cNvPr id="3" name="İçerik Yer Tutucusu 2"/>
          <p:cNvSpPr>
            <a:spLocks noGrp="1"/>
          </p:cNvSpPr>
          <p:nvPr>
            <p:ph idx="1"/>
          </p:nvPr>
        </p:nvSpPr>
        <p:spPr>
          <a:xfrm>
            <a:off x="677334" y="1382751"/>
            <a:ext cx="9403368" cy="5163015"/>
          </a:xfrm>
        </p:spPr>
        <p:txBody>
          <a:bodyPr>
            <a:normAutofit/>
          </a:bodyPr>
          <a:lstStyle/>
          <a:p>
            <a:r>
              <a:rPr lang="tr-TR" dirty="0"/>
              <a:t>Tanım </a:t>
            </a:r>
            <a:endParaRPr lang="tr-TR" dirty="0" smtClean="0"/>
          </a:p>
          <a:p>
            <a:r>
              <a:rPr lang="tr-TR" dirty="0" smtClean="0"/>
              <a:t>Madde </a:t>
            </a:r>
            <a:r>
              <a:rPr lang="tr-TR" dirty="0"/>
              <a:t>4- Danışman, ön lisans, lisans ve lisansla birleştirilmiş tezsiz yüksek lisans öğretimi boyunca öğrencinin başarı durumunu, gelişimini izler ve ilgili Öğretim Programı ile Yan Dal ve Çift </a:t>
            </a:r>
            <a:r>
              <a:rPr lang="tr-TR" dirty="0" err="1"/>
              <a:t>Anadal</a:t>
            </a:r>
            <a:r>
              <a:rPr lang="tr-TR" dirty="0"/>
              <a:t> Programları çerçevesinde öğrencinin alması gereken zorunlu ve seçmeli derslerle ilgili olarak öğrenciye önerilerde bulunur. Öğrencinin mesleki uygulamalara ya da Yüksek Lisans ve Doktora programlarına yönlendirilmesine katkıda bulunur, daha iyi çalışmasına ve yetişmesine yönelik olarak öğrencinin karşılaştığı problemlerin çözümü veya ilgili mercilere iletilmesi için yardımcı olur. </a:t>
            </a:r>
            <a:endParaRPr lang="tr-TR" dirty="0" smtClean="0"/>
          </a:p>
          <a:p>
            <a:r>
              <a:rPr lang="tr-TR" dirty="0" smtClean="0"/>
              <a:t>Danışman </a:t>
            </a:r>
            <a:r>
              <a:rPr lang="tr-TR" dirty="0"/>
              <a:t>Seçimi </a:t>
            </a:r>
            <a:endParaRPr lang="tr-TR" dirty="0" smtClean="0"/>
          </a:p>
          <a:p>
            <a:r>
              <a:rPr lang="tr-TR" dirty="0" smtClean="0"/>
              <a:t>Madde </a:t>
            </a:r>
            <a:r>
              <a:rPr lang="tr-TR" dirty="0"/>
              <a:t>5- Üniversitemizin ilgili fakülte veya yüksek okullarına yeni kayıt yaptıran birinci sınıf öğrencileri için ders kayıt döneminden önceki bir ay </a:t>
            </a:r>
            <a:r>
              <a:rPr lang="tr-TR" dirty="0" err="1"/>
              <a:t>içersinde</a:t>
            </a:r>
            <a:r>
              <a:rPr lang="tr-TR" dirty="0"/>
              <a:t> ilgili bölüm/program/anabilim dalı başkanlığı tarafından her sınıf , şube yada program için bir öğretim elemanı danışman olarak atanır. Danışmanlık, öğrenci mezun oluncaya kadar devam eder, ancak normal öğrenim süresinde mezun olamayan öğrencilerin danışmanlıkları, bütün belge ve dokümanları ile birlikte ilgili dönemin son sınıf danışmanlarına sorunsuz olarak devredilebilir.</a:t>
            </a:r>
          </a:p>
        </p:txBody>
      </p:sp>
      <p:pic>
        <p:nvPicPr>
          <p:cNvPr id="8194" name="Picture 2" descr="Öğrenci Danışmanlığı Nedir? - ABE - Analitik Beyin Eğit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5358" y="144967"/>
            <a:ext cx="1951735" cy="15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59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4671" y="364273"/>
            <a:ext cx="8596668" cy="717395"/>
          </a:xfrm>
        </p:spPr>
        <p:txBody>
          <a:bodyPr/>
          <a:lstStyle/>
          <a:p>
            <a:r>
              <a:rPr lang="tr-TR" b="1" dirty="0" smtClean="0">
                <a:solidFill>
                  <a:srgbClr val="FF0000"/>
                </a:solidFill>
              </a:rPr>
              <a:t>UTL BÖLÜMÜNDE DANIŞMANLIKLAR</a:t>
            </a:r>
            <a:endParaRPr lang="tr-TR" b="1" dirty="0">
              <a:solidFill>
                <a:srgbClr val="FF0000"/>
              </a:solidFill>
            </a:endParaRPr>
          </a:p>
        </p:txBody>
      </p:sp>
      <p:sp>
        <p:nvSpPr>
          <p:cNvPr id="3" name="İçerik Yer Tutucusu 2"/>
          <p:cNvSpPr>
            <a:spLocks noGrp="1"/>
          </p:cNvSpPr>
          <p:nvPr>
            <p:ph idx="1"/>
          </p:nvPr>
        </p:nvSpPr>
        <p:spPr>
          <a:xfrm>
            <a:off x="677334" y="1628079"/>
            <a:ext cx="8596668" cy="4413284"/>
          </a:xfrm>
        </p:spPr>
        <p:txBody>
          <a:bodyPr>
            <a:normAutofit/>
          </a:bodyPr>
          <a:lstStyle/>
          <a:p>
            <a:r>
              <a:rPr lang="tr-TR" sz="2800" b="1" dirty="0" smtClean="0">
                <a:solidFill>
                  <a:srgbClr val="FF0000"/>
                </a:solidFill>
              </a:rPr>
              <a:t>Öğrenci Danışmanı</a:t>
            </a:r>
            <a:r>
              <a:rPr lang="tr-TR" sz="2800" dirty="0" smtClean="0"/>
              <a:t>: Lisans öğretimi </a:t>
            </a:r>
            <a:r>
              <a:rPr lang="tr-TR" sz="2800" dirty="0"/>
              <a:t>boyunca öğrencinin başarı durumunu, gelişimini </a:t>
            </a:r>
            <a:r>
              <a:rPr lang="tr-TR" sz="2800" dirty="0" smtClean="0"/>
              <a:t>izleyen </a:t>
            </a:r>
            <a:r>
              <a:rPr lang="tr-TR" sz="2800" dirty="0"/>
              <a:t>ve ilgili Öğretim Programı ile Yan Dal ve Çift </a:t>
            </a:r>
            <a:r>
              <a:rPr lang="tr-TR" sz="2800" dirty="0" err="1"/>
              <a:t>Anadal</a:t>
            </a:r>
            <a:r>
              <a:rPr lang="tr-TR" sz="2800" dirty="0"/>
              <a:t> Programları çerçevesinde öğrencinin alması gereken zorunlu ve seçmeli derslerle ilgili olarak öğrenciye önerilerde </a:t>
            </a:r>
            <a:r>
              <a:rPr lang="tr-TR" sz="2800" dirty="0" smtClean="0"/>
              <a:t>bulunan, öğrencinin her türlü sorunlarıyla ilgilenen ve önerilerde bulunan akademik personel. </a:t>
            </a:r>
          </a:p>
        </p:txBody>
      </p:sp>
    </p:spTree>
    <p:extLst>
      <p:ext uri="{BB962C8B-B14F-4D97-AF65-F5344CB8AC3E}">
        <p14:creationId xmlns:p14="http://schemas.microsoft.com/office/powerpoint/2010/main" val="2025289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925551"/>
            <a:ext cx="8596668" cy="5115811"/>
          </a:xfrm>
        </p:spPr>
        <p:txBody>
          <a:bodyPr>
            <a:noAutofit/>
          </a:bodyPr>
          <a:lstStyle/>
          <a:p>
            <a:r>
              <a:rPr lang="tr-TR" sz="2800" b="1" dirty="0">
                <a:solidFill>
                  <a:srgbClr val="FF0000"/>
                </a:solidFill>
              </a:rPr>
              <a:t>Akademik </a:t>
            </a:r>
            <a:r>
              <a:rPr lang="tr-TR" sz="2800" b="1" dirty="0" smtClean="0">
                <a:solidFill>
                  <a:srgbClr val="FF0000"/>
                </a:solidFill>
              </a:rPr>
              <a:t>Danışman: </a:t>
            </a:r>
            <a:r>
              <a:rPr lang="tr-TR" sz="2800" dirty="0" smtClean="0"/>
              <a:t>Öğrencinin kariyer planlamasına destek veren, öğrencinin lisansüstü eğimi konusunda bilgilendirilmesini sağlayan ve yardımcı olan akademik personel</a:t>
            </a:r>
            <a:endParaRPr lang="tr-TR" sz="2800" dirty="0"/>
          </a:p>
          <a:p>
            <a:endParaRPr lang="tr-TR" sz="2800" dirty="0" smtClean="0"/>
          </a:p>
          <a:p>
            <a:endParaRPr lang="tr-TR" sz="2800" dirty="0"/>
          </a:p>
          <a:p>
            <a:r>
              <a:rPr lang="tr-TR" sz="2800" b="1" dirty="0" err="1">
                <a:solidFill>
                  <a:srgbClr val="FF0000"/>
                </a:solidFill>
              </a:rPr>
              <a:t>Mentör</a:t>
            </a:r>
            <a:r>
              <a:rPr lang="tr-TR" sz="2800" b="1" dirty="0">
                <a:solidFill>
                  <a:srgbClr val="FF0000"/>
                </a:solidFill>
              </a:rPr>
              <a:t> </a:t>
            </a:r>
            <a:r>
              <a:rPr lang="tr-TR" sz="2800" b="1" dirty="0" smtClean="0">
                <a:solidFill>
                  <a:srgbClr val="FF0000"/>
                </a:solidFill>
              </a:rPr>
              <a:t>Danışman:</a:t>
            </a:r>
            <a:r>
              <a:rPr lang="tr-TR" sz="2800" dirty="0" smtClean="0"/>
              <a:t> Özellikle birinci sınıfa yeni kayıt yaptıran öğrencilerin üniversiteyi, kampusu, fakülteyi ve bölümü tanımasına yardımcı olan, bölümle ilgili tecrübelerini paylaşan üst sınıf onur ve yüksek onur öğrencisi</a:t>
            </a:r>
            <a:endParaRPr lang="tr-TR" sz="2800" dirty="0"/>
          </a:p>
          <a:p>
            <a:endParaRPr lang="tr-TR" sz="2800" dirty="0"/>
          </a:p>
          <a:p>
            <a:endParaRPr lang="tr-TR" sz="2800" dirty="0" smtClean="0"/>
          </a:p>
          <a:p>
            <a:endParaRPr lang="tr-TR" sz="2800" dirty="0"/>
          </a:p>
        </p:txBody>
      </p:sp>
    </p:spTree>
    <p:extLst>
      <p:ext uri="{BB962C8B-B14F-4D97-AF65-F5344CB8AC3E}">
        <p14:creationId xmlns:p14="http://schemas.microsoft.com/office/powerpoint/2010/main" val="2533750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28907"/>
          </a:xfrm>
        </p:spPr>
        <p:txBody>
          <a:bodyPr>
            <a:normAutofit fontScale="90000"/>
          </a:bodyPr>
          <a:lstStyle/>
          <a:p>
            <a:r>
              <a:rPr lang="tr-TR" b="1" dirty="0" smtClean="0">
                <a:solidFill>
                  <a:srgbClr val="FF0000"/>
                </a:solidFill>
              </a:rPr>
              <a:t>SORULARINIZ VARSA YARDIMCI OLALIM!!!</a:t>
            </a:r>
            <a:endParaRPr lang="tr-TR" b="1" dirty="0">
              <a:solidFill>
                <a:srgbClr val="FF0000"/>
              </a:solidFill>
            </a:endParaRPr>
          </a:p>
        </p:txBody>
      </p:sp>
      <p:pic>
        <p:nvPicPr>
          <p:cNvPr id="7170" name="Picture 2" descr="Clipart sırada oturup parmak kaldıran kız çocuğu png | Meb Der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28328" y="2160588"/>
            <a:ext cx="2295381"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0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802889"/>
            <a:ext cx="8596668" cy="5238474"/>
          </a:xfrm>
        </p:spPr>
        <p:txBody>
          <a:bodyPr>
            <a:normAutofit/>
          </a:bodyPr>
          <a:lstStyle/>
          <a:p>
            <a:pPr marL="0" indent="0" algn="ctr">
              <a:buNone/>
            </a:pPr>
            <a:r>
              <a:rPr lang="tr-TR" sz="4400" dirty="0" smtClean="0"/>
              <a:t>SEVGİLİ ÖĞRENCİLERİMİZ,</a:t>
            </a:r>
          </a:p>
          <a:p>
            <a:pPr marL="0" indent="0" algn="ctr">
              <a:buNone/>
            </a:pPr>
            <a:r>
              <a:rPr lang="tr-TR" sz="4400" dirty="0" smtClean="0"/>
              <a:t>ŞEHRİMİZE, ÜNİVERSİTEMİZE, FAKÜLTEMİZE ve ÖZELLİKLE DE </a:t>
            </a:r>
            <a:r>
              <a:rPr lang="tr-TR" sz="4400" dirty="0" smtClean="0">
                <a:solidFill>
                  <a:schemeClr val="accent5"/>
                </a:solidFill>
              </a:rPr>
              <a:t>ULUSLARARASI TİCARET ve LOJİSTİK </a:t>
            </a:r>
            <a:r>
              <a:rPr lang="tr-TR" sz="4400" dirty="0" smtClean="0"/>
              <a:t>BÖLÜMÜMÜZE </a:t>
            </a:r>
          </a:p>
          <a:p>
            <a:pPr marL="0" indent="0" algn="ctr">
              <a:buNone/>
            </a:pPr>
            <a:r>
              <a:rPr lang="tr-TR" sz="4400" b="1" dirty="0" smtClean="0">
                <a:solidFill>
                  <a:srgbClr val="FF0000"/>
                </a:solidFill>
              </a:rPr>
              <a:t>HOŞ GELDİNİZ!!!</a:t>
            </a:r>
            <a:endParaRPr lang="tr-TR" sz="4400" b="1" dirty="0">
              <a:solidFill>
                <a:srgbClr val="FF0000"/>
              </a:solidFill>
            </a:endParaRPr>
          </a:p>
        </p:txBody>
      </p:sp>
    </p:spTree>
    <p:extLst>
      <p:ext uri="{BB962C8B-B14F-4D97-AF65-F5344CB8AC3E}">
        <p14:creationId xmlns:p14="http://schemas.microsoft.com/office/powerpoint/2010/main" val="2098425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80224"/>
            <a:ext cx="10515600" cy="5496739"/>
          </a:xfrm>
        </p:spPr>
        <p:txBody>
          <a:bodyPr>
            <a:normAutofit/>
          </a:bodyPr>
          <a:lstStyle/>
          <a:p>
            <a:pPr marL="0" indent="0" algn="ctr">
              <a:buNone/>
            </a:pPr>
            <a:endParaRPr lang="tr-TR" sz="4000" dirty="0" smtClean="0"/>
          </a:p>
          <a:p>
            <a:pPr marL="0" indent="0" algn="ctr">
              <a:buNone/>
            </a:pPr>
            <a:r>
              <a:rPr lang="tr-TR" sz="4000" dirty="0" smtClean="0"/>
              <a:t>YENİ AKADEMİK YILIN HAYIRLI OLMASI TEMENNİLERİMİZLE….</a:t>
            </a:r>
          </a:p>
          <a:p>
            <a:pPr marL="0" indent="0" algn="ctr">
              <a:buNone/>
            </a:pPr>
            <a:endParaRPr lang="tr-TR" sz="4000" dirty="0"/>
          </a:p>
          <a:p>
            <a:pPr marL="0" indent="0" algn="ctr">
              <a:buNone/>
            </a:pPr>
            <a:endParaRPr lang="tr-TR" sz="4000" dirty="0" smtClean="0"/>
          </a:p>
          <a:p>
            <a:pPr marL="0" indent="0" algn="ctr">
              <a:buNone/>
            </a:pPr>
            <a:r>
              <a:rPr lang="tr-TR" sz="4000" dirty="0" smtClean="0"/>
              <a:t>ULUSLARARASI TİCARET VE LOJİSTİK BÖLÜMÜ</a:t>
            </a:r>
            <a:endParaRPr lang="tr-TR" sz="4000" dirty="0"/>
          </a:p>
        </p:txBody>
      </p:sp>
    </p:spTree>
    <p:extLst>
      <p:ext uri="{BB962C8B-B14F-4D97-AF65-F5344CB8AC3E}">
        <p14:creationId xmlns:p14="http://schemas.microsoft.com/office/powerpoint/2010/main" val="105345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0357" y="1962614"/>
            <a:ext cx="8596668" cy="2542479"/>
          </a:xfrm>
        </p:spPr>
        <p:txBody>
          <a:bodyPr>
            <a:normAutofit lnSpcReduction="10000"/>
          </a:bodyPr>
          <a:lstStyle/>
          <a:p>
            <a:pPr algn="ctr"/>
            <a:endParaRPr lang="tr-TR" sz="5400" dirty="0" smtClean="0"/>
          </a:p>
          <a:p>
            <a:pPr algn="ctr"/>
            <a:r>
              <a:rPr lang="tr-TR" sz="5400" dirty="0" smtClean="0">
                <a:solidFill>
                  <a:srgbClr val="FF0000"/>
                </a:solidFill>
              </a:rPr>
              <a:t>ÜNİVERSİTEMİZLE İLGİLİ GENEL BİLGİLER</a:t>
            </a:r>
          </a:p>
          <a:p>
            <a:pPr algn="ctr"/>
            <a:endParaRPr lang="tr-TR" sz="5400" dirty="0">
              <a:solidFill>
                <a:srgbClr val="FF0000"/>
              </a:solidFill>
            </a:endParaRPr>
          </a:p>
        </p:txBody>
      </p:sp>
      <p:pic>
        <p:nvPicPr>
          <p:cNvPr id="4" name="Resim 3"/>
          <p:cNvPicPr>
            <a:picLocks noChangeAspect="1"/>
          </p:cNvPicPr>
          <p:nvPr/>
        </p:nvPicPr>
        <p:blipFill>
          <a:blip r:embed="rId2"/>
          <a:stretch>
            <a:fillRect/>
          </a:stretch>
        </p:blipFill>
        <p:spPr>
          <a:xfrm>
            <a:off x="7047548" y="535259"/>
            <a:ext cx="2319477" cy="2174487"/>
          </a:xfrm>
          <a:prstGeom prst="rect">
            <a:avLst/>
          </a:prstGeom>
        </p:spPr>
      </p:pic>
    </p:spTree>
    <p:extLst>
      <p:ext uri="{BB962C8B-B14F-4D97-AF65-F5344CB8AC3E}">
        <p14:creationId xmlns:p14="http://schemas.microsoft.com/office/powerpoint/2010/main" val="144567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2790"/>
          </a:xfrm>
        </p:spPr>
        <p:txBody>
          <a:bodyPr>
            <a:noAutofit/>
          </a:bodyPr>
          <a:lstStyle/>
          <a:p>
            <a:r>
              <a:rPr lang="tr-TR" sz="2000" i="1" dirty="0" smtClean="0">
                <a:solidFill>
                  <a:schemeClr val="tx1"/>
                </a:solidFill>
              </a:rPr>
              <a:t>Atatürk </a:t>
            </a:r>
            <a:r>
              <a:rPr lang="tr-TR" sz="2000" i="1" dirty="0">
                <a:solidFill>
                  <a:schemeClr val="tx1"/>
                </a:solidFill>
              </a:rPr>
              <a:t>Üniversitesi Açılışında Nebraska Üniversitesi Öğretim Üyeleri (1958)(Şair </a:t>
            </a:r>
            <a:r>
              <a:rPr lang="tr-TR" sz="2000" i="1" dirty="0" err="1">
                <a:solidFill>
                  <a:schemeClr val="tx1"/>
                </a:solidFill>
              </a:rPr>
              <a:t>Nef'i</a:t>
            </a:r>
            <a:r>
              <a:rPr lang="tr-TR" sz="2000" i="1" dirty="0">
                <a:solidFill>
                  <a:schemeClr val="tx1"/>
                </a:solidFill>
              </a:rPr>
              <a:t> Orta Okulu)</a:t>
            </a:r>
            <a:endParaRPr lang="tr-TR" sz="2000" dirty="0">
              <a:solidFill>
                <a:schemeClr val="tx1"/>
              </a:solidFill>
            </a:endParaRPr>
          </a:p>
        </p:txBody>
      </p:sp>
      <p:pic>
        <p:nvPicPr>
          <p:cNvPr id="3074" name="Picture 2" descr="https://atauni.edu.tr/images/kurumsal/04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3732" y="2160588"/>
            <a:ext cx="5224573"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74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092821"/>
            <a:ext cx="8596668" cy="4948542"/>
          </a:xfrm>
        </p:spPr>
        <p:txBody>
          <a:bodyPr>
            <a:normAutofit/>
          </a:bodyPr>
          <a:lstStyle/>
          <a:p>
            <a:r>
              <a:rPr lang="tr-TR" sz="2000" dirty="0"/>
              <a:t>Atatürk Üniversitesi 7 Haziran 1957 tarihinde </a:t>
            </a:r>
            <a:r>
              <a:rPr lang="tr-TR" sz="2000" dirty="0" smtClean="0"/>
              <a:t>kuruldu.</a:t>
            </a:r>
          </a:p>
          <a:p>
            <a:r>
              <a:rPr lang="tr-TR" sz="2000" dirty="0" smtClean="0"/>
              <a:t>Türkiye’nin en eski ve en köklü üniversitelerinden biridir.</a:t>
            </a:r>
          </a:p>
          <a:p>
            <a:r>
              <a:rPr lang="tr-TR" sz="2000" dirty="0" smtClean="0"/>
              <a:t>Halen 23 </a:t>
            </a:r>
            <a:r>
              <a:rPr lang="tr-TR" sz="2000" dirty="0"/>
              <a:t>A</a:t>
            </a:r>
            <a:r>
              <a:rPr lang="tr-TR" sz="2000" dirty="0" smtClean="0"/>
              <a:t>raştırma Üniversitesinden biridir.</a:t>
            </a:r>
          </a:p>
          <a:p>
            <a:r>
              <a:rPr lang="tr-TR" sz="2000" dirty="0" smtClean="0"/>
              <a:t>Üniversitemiz bünyesinde:</a:t>
            </a:r>
          </a:p>
          <a:p>
            <a:r>
              <a:rPr lang="tr-TR" sz="2000" dirty="0" smtClean="0"/>
              <a:t>23 FAKÜLTE</a:t>
            </a:r>
          </a:p>
          <a:p>
            <a:r>
              <a:rPr lang="tr-TR" sz="2000" dirty="0" smtClean="0"/>
              <a:t>8 ENSTİTÜ</a:t>
            </a:r>
          </a:p>
          <a:p>
            <a:r>
              <a:rPr lang="tr-TR" sz="2000" dirty="0" smtClean="0"/>
              <a:t>1 YÜKSEKOKUL</a:t>
            </a:r>
          </a:p>
          <a:p>
            <a:r>
              <a:rPr lang="tr-TR" sz="2000" dirty="0" smtClean="0"/>
              <a:t>13 MESLEK YÜKSEKOKULU</a:t>
            </a:r>
          </a:p>
          <a:p>
            <a:r>
              <a:rPr lang="tr-TR" sz="2000" dirty="0" smtClean="0"/>
              <a:t>1 TÜRK MUSİKİSİ DEVLET KONSERVATUVARI</a:t>
            </a:r>
          </a:p>
          <a:p>
            <a:pPr marL="0" indent="0">
              <a:buNone/>
            </a:pPr>
            <a:r>
              <a:rPr lang="tr-TR" sz="2000" dirty="0" smtClean="0"/>
              <a:t>Yer almaktadır.</a:t>
            </a:r>
            <a:endParaRPr lang="tr-TR" sz="2000" dirty="0"/>
          </a:p>
        </p:txBody>
      </p:sp>
    </p:spTree>
    <p:extLst>
      <p:ext uri="{BB962C8B-B14F-4D97-AF65-F5344CB8AC3E}">
        <p14:creationId xmlns:p14="http://schemas.microsoft.com/office/powerpoint/2010/main" val="248306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ÜNİVERSİTE KAMPUSU</a:t>
            </a:r>
            <a:endParaRPr lang="tr-TR" dirty="0"/>
          </a:p>
        </p:txBody>
      </p:sp>
      <p:sp>
        <p:nvSpPr>
          <p:cNvPr id="3" name="İçerik Yer Tutucusu 2"/>
          <p:cNvSpPr>
            <a:spLocks noGrp="1"/>
          </p:cNvSpPr>
          <p:nvPr>
            <p:ph idx="1"/>
          </p:nvPr>
        </p:nvSpPr>
        <p:spPr>
          <a:xfrm>
            <a:off x="677333" y="1706137"/>
            <a:ext cx="8879261" cy="4335225"/>
          </a:xfrm>
        </p:spPr>
        <p:txBody>
          <a:bodyPr/>
          <a:lstStyle/>
          <a:p>
            <a:r>
              <a:rPr lang="tr-TR" dirty="0" smtClean="0"/>
              <a:t>Atatürk Üniversitesi kampus alanı arazi bakımından Türkiye’nin en büyüğüdür.</a:t>
            </a:r>
          </a:p>
          <a:p>
            <a:r>
              <a:rPr lang="tr-TR" dirty="0" smtClean="0"/>
              <a:t>Öğrenci yurtlarının kampus alanı içerisinde yer alması öğrencilerin ulaşımları açısından hem zaman hem de masraf açısından önemli avantajlar sağlamaktadır.</a:t>
            </a:r>
          </a:p>
          <a:p>
            <a:r>
              <a:rPr lang="tr-TR" dirty="0" smtClean="0"/>
              <a:t>Kampus alanı içerisinde futbol sahası, basketbol sahası, voleybol sahası, tenis kortları, yüzme havuzları, dağcılık tırmanma platformları gibi çok sayıda spor tesisi öğrencilerin kullanımına sunulmaktadır.</a:t>
            </a:r>
          </a:p>
          <a:p>
            <a:r>
              <a:rPr lang="tr-TR" dirty="0" smtClean="0"/>
              <a:t>Kampus alanı içerisinde yer alan kütüphaneler öğrencilerin hem kaynak bilgilere ulaşmasında hem de sessiz ortamlarda ders çalışmalarına imkan sunmaktadır.</a:t>
            </a:r>
          </a:p>
          <a:p>
            <a:r>
              <a:rPr lang="tr-TR" dirty="0" smtClean="0"/>
              <a:t>Atatürk Üniversitesi’nden mezun olmuş veya görev yapmış çok sayıda siyasetçi, üst düzey bürokrat vardır.</a:t>
            </a:r>
            <a:endParaRPr lang="tr-TR" dirty="0"/>
          </a:p>
        </p:txBody>
      </p:sp>
    </p:spTree>
    <p:extLst>
      <p:ext uri="{BB962C8B-B14F-4D97-AF65-F5344CB8AC3E}">
        <p14:creationId xmlns:p14="http://schemas.microsoft.com/office/powerpoint/2010/main" val="176631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092821"/>
            <a:ext cx="8596668" cy="4948542"/>
          </a:xfrm>
        </p:spPr>
        <p:txBody>
          <a:bodyPr>
            <a:normAutofit/>
          </a:bodyPr>
          <a:lstStyle/>
          <a:p>
            <a:r>
              <a:rPr lang="tr-TR" sz="2000" dirty="0" smtClean="0"/>
              <a:t>Merkezi yemekhane aynı anda binlerce öğrenciye uygun fiyatlarla yemek imkanı sunmaktadır.</a:t>
            </a:r>
          </a:p>
          <a:p>
            <a:r>
              <a:rPr lang="tr-TR" sz="2000" dirty="0" smtClean="0"/>
              <a:t>Kampus alanı içerisinde 2 adet misafirhane vardır.</a:t>
            </a:r>
          </a:p>
          <a:p>
            <a:r>
              <a:rPr lang="tr-TR" sz="2000" dirty="0" smtClean="0"/>
              <a:t>Üniversitemizin hemen her biriminde engelli öğrenciler için kolaylaştırıcı fiziki yapılar mevcuttur. Engelli rampaları, engelli asansörleri vb.</a:t>
            </a:r>
          </a:p>
          <a:p>
            <a:r>
              <a:rPr lang="tr-TR" sz="2000" dirty="0" smtClean="0"/>
              <a:t>70 Binin üzerinde örgün eğitim öğrencisi vardır</a:t>
            </a:r>
          </a:p>
          <a:p>
            <a:r>
              <a:rPr lang="tr-TR" sz="2000" dirty="0" smtClean="0"/>
              <a:t>Üniversite bünyesinde yer alan Açık ve Uzaktan Öğretim Fakültesine kayıtlı öğrenciler de dikkate alındığında sayı yüz binlerle ifade edilebilecek büyüklüğe ulaşmaktadır.</a:t>
            </a:r>
          </a:p>
          <a:p>
            <a:r>
              <a:rPr lang="tr-TR" sz="2000" dirty="0" smtClean="0"/>
              <a:t>Enstitülerimiz bünyesinde binlerce öğrenci lisansüstü eğitim yapmaktadır. </a:t>
            </a:r>
          </a:p>
          <a:p>
            <a:endParaRPr lang="tr-TR" sz="2000" dirty="0"/>
          </a:p>
        </p:txBody>
      </p:sp>
    </p:spTree>
    <p:extLst>
      <p:ext uri="{BB962C8B-B14F-4D97-AF65-F5344CB8AC3E}">
        <p14:creationId xmlns:p14="http://schemas.microsoft.com/office/powerpoint/2010/main" val="3234575761"/>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866</TotalTime>
  <Words>1451</Words>
  <Application>Microsoft Office PowerPoint</Application>
  <PresentationFormat>Geniş ekran</PresentationFormat>
  <Paragraphs>147</Paragraphs>
  <Slides>40</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40</vt:i4>
      </vt:variant>
    </vt:vector>
  </HeadingPairs>
  <TitlesOfParts>
    <vt:vector size="47" baseType="lpstr">
      <vt:lpstr>Arial</vt:lpstr>
      <vt:lpstr>Calibri</vt:lpstr>
      <vt:lpstr>inherit</vt:lpstr>
      <vt:lpstr>Trebuchet MS</vt:lpstr>
      <vt:lpstr>Wingdings 3</vt:lpstr>
      <vt:lpstr>Yüzeyler</vt:lpstr>
      <vt:lpstr>Acrobat Document</vt:lpstr>
      <vt:lpstr>İ.İ.B.F ULUSLARARASI TİCARET VE LOJİSTİK BÖLÜMÜ 2023-2024 ORYANTASYON SUNUM </vt:lpstr>
      <vt:lpstr>PowerPoint Sunusu</vt:lpstr>
      <vt:lpstr>PowerPoint Sunusu</vt:lpstr>
      <vt:lpstr>PowerPoint Sunusu</vt:lpstr>
      <vt:lpstr>PowerPoint Sunusu</vt:lpstr>
      <vt:lpstr>Atatürk Üniversitesi Açılışında Nebraska Üniversitesi Öğretim Üyeleri (1958)(Şair Nef'i Orta Okulu)</vt:lpstr>
      <vt:lpstr>PowerPoint Sunusu</vt:lpstr>
      <vt:lpstr>ÜNİVERSİTE KAMPUSU</vt:lpstr>
      <vt:lpstr>PowerPoint Sunusu</vt:lpstr>
      <vt:lpstr>İKTİSADİ ve İDARİ BİLİMLER FAKÜLTESİ</vt:lpstr>
      <vt:lpstr>PowerPoint Sunusu</vt:lpstr>
      <vt:lpstr>AKADEMİK PERSONEL</vt:lpstr>
      <vt:lpstr>PowerPoint Sunusu</vt:lpstr>
      <vt:lpstr>ULUSLARARASI TİCARET VE LOJİSTİK BÖLÜMÜ</vt:lpstr>
      <vt:lpstr>PowerPoint Sunusu</vt:lpstr>
      <vt:lpstr>PowerPoint Sunusu</vt:lpstr>
      <vt:lpstr>TANIMA</vt:lpstr>
      <vt:lpstr>Akademik Yapı</vt:lpstr>
      <vt:lpstr>PowerPoint Sunusu</vt:lpstr>
      <vt:lpstr>Bölüm Başkanı Prof.Dr.Hüseyin Ali KUTLU  Alanı: Muhasebe ve Finansman</vt:lpstr>
      <vt:lpstr>Prof.Dr.Fehim Bakırcı Alanı: İktisat</vt:lpstr>
      <vt:lpstr>Prof.Dr.Abdullah TAKIM Alanı: Makro İktisat</vt:lpstr>
      <vt:lpstr>Doç.Dr.Ahmet Fatih AYDEMİR (Bölüm Başkan Yardımcısı) Alanı:İktisat</vt:lpstr>
      <vt:lpstr>Doç.Dr.M.İhsan ÇUBUKCU (Bölüm Başkan Yardımcısı) Alanı: Pazarlama</vt:lpstr>
      <vt:lpstr>Dr.Öğr.Üy. Abdullah TÜZEMEN Alanı: Lojistik</vt:lpstr>
      <vt:lpstr>Arş.Gör.Dr.Ebubekir KARABACAK Alanı: Lojistik</vt:lpstr>
      <vt:lpstr>Arş.Gör.Senanur ŞİŞMAN Alanı: Lojistik</vt:lpstr>
      <vt:lpstr>DERSLERLE İLGİLİ YARARLI BİLGİLER</vt:lpstr>
      <vt:lpstr>PowerPoint Sunusu</vt:lpstr>
      <vt:lpstr>PowerPoint Sunusu</vt:lpstr>
      <vt:lpstr>AKTS NEDİR? (Avrupa Kredi Transfer Sistemi) AKTS kredisi, hedeflenen öğrenme çıktılarına ulaşabilmek amacıyla her bir ders için tamamlanması için gerekli öğrenci iş yükünü gösteren sayısal değerdir. Bu değer öğrencilerin bir ders için yarıyıl boyunca çalışma, hazırlanma sürelerinin toplamının ortalama 25’e bölünmesiyle elde edilir. </vt:lpstr>
      <vt:lpstr>BAŞARI PUANLARI (HARF NOTU)</vt:lpstr>
      <vt:lpstr>Çit Anadal ve Yandal Yapabilir miyim?</vt:lpstr>
      <vt:lpstr>Çift Anadal İçin Şartlar:</vt:lpstr>
      <vt:lpstr>PowerPoint Sunusu</vt:lpstr>
      <vt:lpstr>DANIŞMANLIK </vt:lpstr>
      <vt:lpstr>UTL BÖLÜMÜNDE DANIŞMANLIKLAR</vt:lpstr>
      <vt:lpstr>PowerPoint Sunusu</vt:lpstr>
      <vt:lpstr>SORULARINIZ VARSA YARDIMCI OLALIM!!!</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İ.İ.B.F ULUSLARARASI TİCARET VE LOJİSTİK BÖLÜMÜ</dc:title>
  <dc:creator>HP</dc:creator>
  <cp:lastModifiedBy>HP</cp:lastModifiedBy>
  <cp:revision>110</cp:revision>
  <dcterms:created xsi:type="dcterms:W3CDTF">2022-04-08T10:55:04Z</dcterms:created>
  <dcterms:modified xsi:type="dcterms:W3CDTF">2023-10-02T05:53:34Z</dcterms:modified>
</cp:coreProperties>
</file>