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752" r:id="rId2"/>
    <p:sldId id="855" r:id="rId3"/>
    <p:sldId id="817" r:id="rId4"/>
    <p:sldId id="731" r:id="rId5"/>
    <p:sldId id="830" r:id="rId6"/>
    <p:sldId id="833" r:id="rId7"/>
    <p:sldId id="832" r:id="rId8"/>
    <p:sldId id="670" r:id="rId9"/>
    <p:sldId id="659" r:id="rId10"/>
    <p:sldId id="784" r:id="rId11"/>
    <p:sldId id="820" r:id="rId12"/>
    <p:sldId id="788" r:id="rId13"/>
    <p:sldId id="834" r:id="rId14"/>
    <p:sldId id="841" r:id="rId15"/>
    <p:sldId id="842" r:id="rId16"/>
    <p:sldId id="849" r:id="rId17"/>
    <p:sldId id="789" r:id="rId18"/>
    <p:sldId id="856" r:id="rId19"/>
    <p:sldId id="857" r:id="rId20"/>
    <p:sldId id="858" r:id="rId21"/>
    <p:sldId id="860" r:id="rId22"/>
    <p:sldId id="859" r:id="rId23"/>
    <p:sldId id="861" r:id="rId24"/>
    <p:sldId id="862" r:id="rId25"/>
    <p:sldId id="863" r:id="rId26"/>
    <p:sldId id="792" r:id="rId27"/>
    <p:sldId id="795" r:id="rId28"/>
    <p:sldId id="798" r:id="rId29"/>
    <p:sldId id="790" r:id="rId30"/>
    <p:sldId id="793" r:id="rId31"/>
    <p:sldId id="777" r:id="rId32"/>
    <p:sldId id="796" r:id="rId33"/>
    <p:sldId id="799" r:id="rId34"/>
    <p:sldId id="813" r:id="rId35"/>
    <p:sldId id="854" r:id="rId36"/>
    <p:sldId id="827" r:id="rId37"/>
    <p:sldId id="812" r:id="rId38"/>
    <p:sldId id="810" r:id="rId39"/>
    <p:sldId id="808" r:id="rId40"/>
    <p:sldId id="803" r:id="rId41"/>
    <p:sldId id="811" r:id="rId42"/>
    <p:sldId id="806" r:id="rId43"/>
    <p:sldId id="779" r:id="rId44"/>
    <p:sldId id="801" r:id="rId45"/>
    <p:sldId id="865" r:id="rId46"/>
    <p:sldId id="805" r:id="rId47"/>
    <p:sldId id="814" r:id="rId48"/>
    <p:sldId id="809" r:id="rId49"/>
    <p:sldId id="781" r:id="rId50"/>
    <p:sldId id="815" r:id="rId51"/>
    <p:sldId id="836" r:id="rId52"/>
    <p:sldId id="844" r:id="rId53"/>
    <p:sldId id="838" r:id="rId54"/>
    <p:sldId id="846" r:id="rId55"/>
    <p:sldId id="847" r:id="rId56"/>
    <p:sldId id="848" r:id="rId57"/>
    <p:sldId id="851" r:id="rId58"/>
    <p:sldId id="816" r:id="rId59"/>
    <p:sldId id="85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784"/>
            <p14:sldId id="820"/>
            <p14:sldId id="788"/>
            <p14:sldId id="834"/>
            <p14:sldId id="841"/>
            <p14:sldId id="842"/>
            <p14:sldId id="849"/>
            <p14:sldId id="789"/>
            <p14:sldId id="856"/>
            <p14:sldId id="857"/>
            <p14:sldId id="858"/>
            <p14:sldId id="860"/>
            <p14:sldId id="859"/>
            <p14:sldId id="861"/>
            <p14:sldId id="862"/>
            <p14:sldId id="863"/>
            <p14:sldId id="792"/>
            <p14:sldId id="795"/>
            <p14:sldId id="798"/>
            <p14:sldId id="790"/>
            <p14:sldId id="793"/>
            <p14:sldId id="777"/>
            <p14:sldId id="796"/>
            <p14:sldId id="799"/>
            <p14:sldId id="813"/>
            <p14:sldId id="854"/>
            <p14:sldId id="827"/>
            <p14:sldId id="812"/>
            <p14:sldId id="810"/>
            <p14:sldId id="808"/>
            <p14:sldId id="803"/>
            <p14:sldId id="811"/>
            <p14:sldId id="806"/>
            <p14:sldId id="779"/>
            <p14:sldId id="801"/>
            <p14:sldId id="865"/>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75918"/>
  </p:normalViewPr>
  <p:slideViewPr>
    <p:cSldViewPr snapToGrid="0" snapToObjects="1">
      <p:cViewPr varScale="1">
        <p:scale>
          <a:sx n="69" d="100"/>
          <a:sy n="69" d="100"/>
        </p:scale>
        <p:origin x="118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t>
        <a:bodyPr/>
        <a:lstStyle/>
        <a:p>
          <a:endParaRPr lang="tr-TR"/>
        </a:p>
      </dgm:t>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t>
        <a:bodyPr/>
        <a:lstStyle/>
        <a:p>
          <a:endParaRPr lang="tr-TR"/>
        </a:p>
      </dgm:t>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t>
        <a:bodyPr/>
        <a:lstStyle/>
        <a:p>
          <a:endParaRPr lang="tr-TR"/>
        </a:p>
      </dgm:t>
    </dgm:pt>
  </dgm:ptLst>
  <dgm:cxnLst>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A3D961D-054C-374D-BBA4-57A6B76B98C3}" type="presOf" srcId="{4AE8507C-55CC-D94A-BCB8-E81179D0E1CE}" destId="{CBBAB9F4-6099-B546-9616-C759BFA46210}" srcOrd="0" destOrd="0" presId="urn:microsoft.com/office/officeart/2005/8/layout/chevron1"/>
    <dgm:cxn modelId="{4DDA3C97-49E9-954F-84D3-2C31AC148025}" type="presOf" srcId="{F908E9DC-2564-9A4B-9159-733587FFA09B}" destId="{DC7878F9-2CF2-8E45-8DF2-2936E3CE4E32}" srcOrd="0" destOrd="0" presId="urn:microsoft.com/office/officeart/2005/8/layout/chevron1"/>
    <dgm:cxn modelId="{A5D7BE0F-B8E2-9246-9C94-D7822646C3FA}" type="presOf" srcId="{2C2962F4-FCFA-8B49-A0B7-EE25FA4E0FB9}" destId="{E66AB090-56D6-1940-A8A5-544E0F212007}"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16A6D3E-3EA8-174A-942A-3730D528BAED}" srcId="{1C5AA923-1DCF-8544-8E97-BC5765C32047}" destId="{2C2962F4-FCFA-8B49-A0B7-EE25FA4E0FB9}" srcOrd="1" destOrd="0" parTransId="{F8042788-16C6-9E42-8C6F-A9A27F2AEAA0}" sibTransId="{5786D38C-AE4B-F845-A7CC-CD5F86ACE492}"/>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1480820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574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60559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405680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18428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69400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02998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391955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32</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6025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10/16/2023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10/16/2023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epdad.org.t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birimler.atauni.edu.tr/ogrenci-dekanlig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xmlns=""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Vedat Kaya </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İktisat</a:t>
            </a:r>
          </a:p>
        </p:txBody>
      </p:sp>
      <p:sp>
        <p:nvSpPr>
          <p:cNvPr id="25" name="Rectangle 24">
            <a:extLst>
              <a:ext uri="{FF2B5EF4-FFF2-40B4-BE49-F238E27FC236}">
                <a16:creationId xmlns:a16="http://schemas.microsoft.com/office/drawing/2014/main" id="{C6CFB6A6-0F9C-C345-BCB2-AA41177F063A}"/>
              </a:ext>
            </a:extLst>
          </p:cNvPr>
          <p:cNvSpPr/>
          <p:nvPr/>
        </p:nvSpPr>
        <p:spPr>
          <a:xfrm>
            <a:off x="1574234" y="5594436"/>
            <a:ext cx="1867215" cy="784830"/>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Duygu Fındık-</a:t>
            </a:r>
            <a:r>
              <a:rPr lang="tr-TR"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Coşkunçay</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Yönetim Bilişim Sistemleri</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Fatih Öztürk</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594435"/>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Dr. Öğr. Üyesi Gökhan Erkal</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Ekonometri</a:t>
            </a: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4" name="Resim 3">
            <a:extLst>
              <a:ext uri="{FF2B5EF4-FFF2-40B4-BE49-F238E27FC236}">
                <a16:creationId xmlns:a16="http://schemas.microsoft.com/office/drawing/2014/main" id="{DDAA670F-1047-4E85-A276-F180C51E8B89}"/>
              </a:ext>
            </a:extLst>
          </p:cNvPr>
          <p:cNvPicPr>
            <a:picLocks noChangeAspect="1"/>
          </p:cNvPicPr>
          <p:nvPr/>
        </p:nvPicPr>
        <p:blipFill>
          <a:blip r:embed="rId3"/>
          <a:stretch>
            <a:fillRect/>
          </a:stretch>
        </p:blipFill>
        <p:spPr>
          <a:xfrm>
            <a:off x="1863712" y="1500346"/>
            <a:ext cx="1303517" cy="1699522"/>
          </a:xfrm>
          <a:prstGeom prst="rect">
            <a:avLst/>
          </a:prstGeom>
        </p:spPr>
      </p:pic>
      <p:pic>
        <p:nvPicPr>
          <p:cNvPr id="6" name="Resim 5">
            <a:extLst>
              <a:ext uri="{FF2B5EF4-FFF2-40B4-BE49-F238E27FC236}">
                <a16:creationId xmlns:a16="http://schemas.microsoft.com/office/drawing/2014/main" id="{8C2B60A8-3CC2-4189-91FB-3D07F1A2B44F}"/>
              </a:ext>
            </a:extLst>
          </p:cNvPr>
          <p:cNvPicPr>
            <a:picLocks noChangeAspect="1"/>
          </p:cNvPicPr>
          <p:nvPr/>
        </p:nvPicPr>
        <p:blipFill>
          <a:blip r:embed="rId4"/>
          <a:stretch>
            <a:fillRect/>
          </a:stretch>
        </p:blipFill>
        <p:spPr>
          <a:xfrm>
            <a:off x="1947776" y="4238219"/>
            <a:ext cx="1032590" cy="1268966"/>
          </a:xfrm>
          <a:prstGeom prst="rect">
            <a:avLst/>
          </a:prstGeom>
        </p:spPr>
      </p:pic>
      <p:pic>
        <p:nvPicPr>
          <p:cNvPr id="7" name="Resim 6">
            <a:extLst>
              <a:ext uri="{FF2B5EF4-FFF2-40B4-BE49-F238E27FC236}">
                <a16:creationId xmlns:a16="http://schemas.microsoft.com/office/drawing/2014/main" id="{EAFE997A-F9D8-442B-BF52-EEDF74223D93}"/>
              </a:ext>
            </a:extLst>
          </p:cNvPr>
          <p:cNvPicPr>
            <a:picLocks noChangeAspect="1"/>
          </p:cNvPicPr>
          <p:nvPr/>
        </p:nvPicPr>
        <p:blipFill>
          <a:blip r:embed="rId5"/>
          <a:stretch>
            <a:fillRect/>
          </a:stretch>
        </p:blipFill>
        <p:spPr>
          <a:xfrm>
            <a:off x="4473839" y="4299208"/>
            <a:ext cx="1032590" cy="1273316"/>
          </a:xfrm>
          <a:prstGeom prst="rect">
            <a:avLst/>
          </a:prstGeom>
        </p:spPr>
      </p:pic>
      <p:pic>
        <p:nvPicPr>
          <p:cNvPr id="8" name="Resim 7">
            <a:extLst>
              <a:ext uri="{FF2B5EF4-FFF2-40B4-BE49-F238E27FC236}">
                <a16:creationId xmlns:a16="http://schemas.microsoft.com/office/drawing/2014/main" id="{AAA74F1E-F233-4144-9F27-77EC5890C2A8}"/>
              </a:ext>
            </a:extLst>
          </p:cNvPr>
          <p:cNvPicPr>
            <a:picLocks noChangeAspect="1"/>
          </p:cNvPicPr>
          <p:nvPr/>
        </p:nvPicPr>
        <p:blipFill>
          <a:blip r:embed="rId6"/>
          <a:stretch>
            <a:fillRect/>
          </a:stretch>
        </p:blipFill>
        <p:spPr>
          <a:xfrm>
            <a:off x="7033249" y="4331031"/>
            <a:ext cx="944372" cy="1136639"/>
          </a:xfrm>
          <a:prstGeom prst="rect">
            <a:avLst/>
          </a:prstGeom>
        </p:spPr>
      </p:pic>
    </p:spTree>
    <p:extLst>
      <p:ext uri="{BB962C8B-B14F-4D97-AF65-F5344CB8AC3E}">
        <p14:creationId xmlns:p14="http://schemas.microsoft.com/office/powerpoint/2010/main" val="38613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Bölümler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3093154"/>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İşletme</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İktisat</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Kamu Yönetimi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Ekonometri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Çalışma Ekonomisi ve Endüstri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Bilişim Sistemleri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Ticaret ve Lojistik</a:t>
            </a:r>
          </a:p>
        </p:txBody>
      </p:sp>
    </p:spTree>
    <p:extLst>
      <p:ext uri="{BB962C8B-B14F-4D97-AF65-F5344CB8AC3E}">
        <p14:creationId xmlns:p14="http://schemas.microsoft.com/office/powerpoint/2010/main" val="283784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Fiziki Kapasite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4632037"/>
          </a:xfrm>
          <a:prstGeom prst="rect">
            <a:avLst/>
          </a:prstGeom>
          <a:noFill/>
        </p:spPr>
        <p:txBody>
          <a:bodyPr wrap="square" rtlCol="0">
            <a:spAutoFit/>
          </a:bodyPr>
          <a:lstStyle/>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10.500 m2 Toplam kapalı alan</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Öğretim Elemanı odası 98</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Büro 14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Toplam Derslik sayısı 27</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Bilgisayar Laboratuvarı 3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Toplantı salonu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Odası 5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Kütüphane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Kantin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Kuaför 1</a:t>
            </a:r>
          </a:p>
        </p:txBody>
      </p:sp>
    </p:spTree>
    <p:extLst>
      <p:ext uri="{BB962C8B-B14F-4D97-AF65-F5344CB8AC3E}">
        <p14:creationId xmlns:p14="http://schemas.microsoft.com/office/powerpoint/2010/main" val="74145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İktisadi ve İdari Bilimler Fakültesi</a:t>
            </a: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3093154"/>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Akademik personel odaları (92)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personel odaları (14)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5 Adet seminer salonu (20 Kişilik)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8 Adet derslik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301689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271227" y="2263626"/>
            <a:ext cx="6622270" cy="3862596"/>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19 Derslik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3 Laboratuvar</a:t>
            </a:r>
          </a:p>
          <a:p>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u="sng" dirty="0">
                <a:solidFill>
                  <a:srgbClr val="404042"/>
                </a:solidFill>
                <a:cs typeface="Times New Roman" panose="02020603050405020304" pitchFamily="18" charset="0"/>
              </a:rPr>
              <a:t>GİRİŞ KATI BİLGİSAYAR LABORATUVARI </a:t>
            </a:r>
          </a:p>
          <a:p>
            <a:r>
              <a:rPr lang="tr-TR" sz="2000" dirty="0"/>
              <a:t>	30 Kişi kapasiteli</a:t>
            </a:r>
          </a:p>
          <a:p>
            <a:r>
              <a:rPr lang="tr-TR" sz="2000" dirty="0">
                <a:solidFill>
                  <a:srgbClr val="404042"/>
                </a:solidFill>
                <a:cs typeface="Times New Roman" panose="02020603050405020304" pitchFamily="18" charset="0"/>
              </a:rPr>
              <a:t>	</a:t>
            </a:r>
            <a:r>
              <a:rPr lang="tr-TR" sz="2000" u="sng" dirty="0">
                <a:solidFill>
                  <a:srgbClr val="404042"/>
                </a:solidFill>
                <a:cs typeface="Times New Roman" panose="02020603050405020304" pitchFamily="18" charset="0"/>
              </a:rPr>
              <a:t>3. KAT BİLGİSAYAR LABORATUVARLARI </a:t>
            </a:r>
          </a:p>
          <a:p>
            <a:r>
              <a:rPr lang="tr-TR" sz="2000" dirty="0">
                <a:solidFill>
                  <a:srgbClr val="404042"/>
                </a:solidFill>
                <a:cs typeface="Times New Roman" panose="02020603050405020304" pitchFamily="18" charset="0"/>
              </a:rPr>
              <a:t>	</a:t>
            </a:r>
            <a:r>
              <a:rPr lang="tr-TR" sz="2000" dirty="0"/>
              <a:t>60 Kişi kapasiteli</a:t>
            </a:r>
          </a:p>
          <a:p>
            <a:r>
              <a:rPr lang="tr-TR" sz="2000" dirty="0"/>
              <a:t>	40 Kişi kapasiteli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6 Akademik Personel odasından oluşmakta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136265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Araştırma Geliştirme ve Kültürel alan</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4016484"/>
          </a:xfrm>
          <a:prstGeom prst="rect">
            <a:avLst/>
          </a:prstGeom>
          <a:noFill/>
        </p:spPr>
        <p:txBody>
          <a:bodyPr wrap="square" rtlCol="0">
            <a:spAutoFit/>
          </a:bodyPr>
          <a:lstStyle/>
          <a:p>
            <a:r>
              <a:rPr lang="tr-TR" sz="2000" b="1" u="sng" dirty="0">
                <a:solidFill>
                  <a:srgbClr val="404042"/>
                </a:solidFill>
                <a:cs typeface="Times New Roman" panose="02020603050405020304" pitchFamily="18" charset="0"/>
              </a:rPr>
              <a:t>ÖĞRENCİ KÜTÜPHANESİ</a:t>
            </a:r>
          </a:p>
          <a:p>
            <a:r>
              <a:rPr lang="tr-TR" sz="2000" dirty="0">
                <a:solidFill>
                  <a:srgbClr val="404042"/>
                </a:solidFill>
                <a:cs typeface="Times New Roman" panose="02020603050405020304" pitchFamily="18" charset="0"/>
              </a:rPr>
              <a:t>150 Kişi kapasiteli</a:t>
            </a:r>
          </a:p>
          <a:p>
            <a:endParaRPr lang="tr-TR" sz="2000" dirty="0">
              <a:solidFill>
                <a:srgbClr val="404042"/>
              </a:solidFill>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Kişi çalışma kapasitesi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TOPLANTI SALONU</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26 Kişi Kapasiteli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SALONLARI TOPLAM 5</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Her biri 20 Kişi kapasiteli</a:t>
            </a:r>
          </a:p>
        </p:txBody>
      </p:sp>
    </p:spTree>
    <p:extLst>
      <p:ext uri="{BB962C8B-B14F-4D97-AF65-F5344CB8AC3E}">
        <p14:creationId xmlns:p14="http://schemas.microsoft.com/office/powerpoint/2010/main" val="114956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o 4">
            <a:extLst>
              <a:ext uri="{FF2B5EF4-FFF2-40B4-BE49-F238E27FC236}">
                <a16:creationId xmlns:a16="http://schemas.microsoft.com/office/drawing/2014/main" id="{EE22F353-13F0-4B56-AE5E-27B36439BB86}"/>
              </a:ext>
            </a:extLst>
          </p:cNvPr>
          <p:cNvGraphicFramePr>
            <a:graphicFrameLocks noGrp="1"/>
          </p:cNvGraphicFramePr>
          <p:nvPr>
            <p:extLst>
              <p:ext uri="{D42A27DB-BD31-4B8C-83A1-F6EECF244321}">
                <p14:modId xmlns:p14="http://schemas.microsoft.com/office/powerpoint/2010/main" val="2990543486"/>
              </p:ext>
            </p:extLst>
          </p:nvPr>
        </p:nvGraphicFramePr>
        <p:xfrm>
          <a:off x="1805353" y="1633691"/>
          <a:ext cx="8581293" cy="4110369"/>
        </p:xfrm>
        <a:graphic>
          <a:graphicData uri="http://schemas.openxmlformats.org/drawingml/2006/table">
            <a:tbl>
              <a:tblPr firstRow="1" firstCol="1" lastRow="1" lastCol="1" bandRow="1" bandCol="1">
                <a:tableStyleId>{5C22544A-7EE6-4342-B048-85BDC9FD1C3A}</a:tableStyleId>
              </a:tblPr>
              <a:tblGrid>
                <a:gridCol w="2746717">
                  <a:extLst>
                    <a:ext uri="{9D8B030D-6E8A-4147-A177-3AD203B41FA5}">
                      <a16:colId xmlns:a16="http://schemas.microsoft.com/office/drawing/2014/main" val="2594392174"/>
                    </a:ext>
                  </a:extLst>
                </a:gridCol>
                <a:gridCol w="5834576">
                  <a:extLst>
                    <a:ext uri="{9D8B030D-6E8A-4147-A177-3AD203B41FA5}">
                      <a16:colId xmlns:a16="http://schemas.microsoft.com/office/drawing/2014/main" val="4061594035"/>
                    </a:ext>
                  </a:extLst>
                </a:gridCol>
              </a:tblGrid>
              <a:tr h="267721">
                <a:tc>
                  <a:txBody>
                    <a:bodyPr/>
                    <a:lstStyle/>
                    <a:p>
                      <a:pPr algn="l" rtl="0" fontAlgn="ctr"/>
                      <a:r>
                        <a:rPr lang="tr-TR" sz="2000" u="none" strike="noStrike" dirty="0" err="1">
                          <a:effectLst/>
                        </a:rPr>
                        <a:t>Ünvan</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a:effectLst/>
                        </a:rPr>
                        <a:t>Sayı</a:t>
                      </a:r>
                      <a:endParaRPr lang="tr-TR" sz="2000" b="1" i="0" u="none" strike="noStrike">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006194618"/>
                  </a:ext>
                </a:extLst>
              </a:tr>
              <a:tr h="267721">
                <a:tc>
                  <a:txBody>
                    <a:bodyPr/>
                    <a:lstStyle/>
                    <a:p>
                      <a:pPr algn="l" rtl="0" fontAlgn="ctr"/>
                      <a:r>
                        <a:rPr lang="tr-TR" sz="2000" u="none" strike="noStrike">
                          <a:effectLst/>
                        </a:rPr>
                        <a:t>Profesör</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34</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53939942"/>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289410856"/>
                  </a:ext>
                </a:extLst>
              </a:tr>
              <a:tr h="267721">
                <a:tc>
                  <a:txBody>
                    <a:bodyPr/>
                    <a:lstStyle/>
                    <a:p>
                      <a:pPr algn="l" rtl="0" fontAlgn="ctr"/>
                      <a:r>
                        <a:rPr lang="tr-TR" sz="2000" u="none" strike="noStrike">
                          <a:effectLst/>
                        </a:rPr>
                        <a:t>Doçent</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25</a:t>
                      </a:r>
                    </a:p>
                  </a:txBody>
                  <a:tcPr marL="6693" marR="6693" marT="6693" marB="0" anchor="ctr"/>
                </a:tc>
                <a:extLst>
                  <a:ext uri="{0D108BD9-81ED-4DB2-BD59-A6C34878D82A}">
                    <a16:rowId xmlns:a16="http://schemas.microsoft.com/office/drawing/2014/main" val="1294850176"/>
                  </a:ext>
                </a:extLst>
              </a:tr>
              <a:tr h="267721">
                <a:tc>
                  <a:txBody>
                    <a:bodyPr/>
                    <a:lstStyle/>
                    <a:p>
                      <a:pPr algn="l"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4086331353"/>
                  </a:ext>
                </a:extLst>
              </a:tr>
              <a:tr h="267721">
                <a:tc>
                  <a:txBody>
                    <a:bodyPr/>
                    <a:lstStyle/>
                    <a:p>
                      <a:pPr algn="l" rtl="0" fontAlgn="ctr"/>
                      <a:r>
                        <a:rPr lang="tr-TR" sz="2000" u="none" strike="noStrike">
                          <a:effectLst/>
                        </a:rPr>
                        <a:t>Dr.Öğr.Üyesi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25</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3204929760"/>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089260442"/>
                  </a:ext>
                </a:extLst>
              </a:tr>
              <a:tr h="267721">
                <a:tc>
                  <a:txBody>
                    <a:bodyPr/>
                    <a:lstStyle/>
                    <a:p>
                      <a:pPr algn="l" rtl="0" fontAlgn="ctr"/>
                      <a:r>
                        <a:rPr lang="tr-TR" sz="2000" u="none" strike="noStrike">
                          <a:effectLst/>
                        </a:rPr>
                        <a:t>Dr. Öğretim Görevlisi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7</a:t>
                      </a:r>
                    </a:p>
                  </a:txBody>
                  <a:tcPr marL="6693" marR="6693" marT="6693" marB="0" anchor="ctr"/>
                </a:tc>
                <a:extLst>
                  <a:ext uri="{0D108BD9-81ED-4DB2-BD59-A6C34878D82A}">
                    <a16:rowId xmlns:a16="http://schemas.microsoft.com/office/drawing/2014/main" val="2783151174"/>
                  </a:ext>
                </a:extLst>
              </a:tr>
              <a:tr h="267721">
                <a:tc>
                  <a:txBody>
                    <a:bodyPr/>
                    <a:lstStyle/>
                    <a:p>
                      <a:pPr algn="l" rtl="0" fontAlgn="ctr"/>
                      <a:r>
                        <a:rPr lang="tr-TR" sz="2000" u="none" strike="noStrike" dirty="0">
                          <a:effectLst/>
                        </a:rPr>
                        <a:t>Dr. 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chemeClr val="lt1"/>
                          </a:solidFill>
                          <a:effectLst/>
                          <a:latin typeface="+mn-lt"/>
                        </a:rPr>
                        <a:t>6</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741757724"/>
                  </a:ext>
                </a:extLst>
              </a:tr>
              <a:tr h="267721">
                <a:tc>
                  <a:txBody>
                    <a:bodyPr/>
                    <a:lstStyle/>
                    <a:p>
                      <a:pPr algn="l" fontAlgn="ctr"/>
                      <a:r>
                        <a:rPr lang="tr-TR" sz="2000" u="none" strike="noStrike">
                          <a:effectLst/>
                        </a:rPr>
                        <a:t> </a:t>
                      </a:r>
                      <a:endParaRPr lang="tr-TR" sz="2000" b="0" i="0" u="none" strike="noStrike">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2184307051"/>
                  </a:ext>
                </a:extLst>
              </a:tr>
              <a:tr h="267721">
                <a:tc>
                  <a:txBody>
                    <a:bodyPr/>
                    <a:lstStyle/>
                    <a:p>
                      <a:pPr algn="l" rtl="0" fontAlgn="ctr"/>
                      <a:r>
                        <a:rPr lang="tr-TR" sz="2000" u="none" strike="noStrike" dirty="0">
                          <a:effectLst/>
                        </a:rPr>
                        <a:t>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26</a:t>
                      </a:r>
                      <a:endParaRPr lang="nb-NO"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335530105"/>
                  </a:ext>
                </a:extLst>
              </a:tr>
              <a:tr h="267721">
                <a:tc>
                  <a:txBody>
                    <a:bodyPr/>
                    <a:lstStyle/>
                    <a:p>
                      <a:pPr algn="l"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23 + </a:t>
                      </a:r>
                      <a:r>
                        <a:rPr lang="nb-NO" sz="2000" u="none" strike="noStrike" dirty="0">
                          <a:effectLst/>
                        </a:rPr>
                        <a:t> </a:t>
                      </a:r>
                      <a:r>
                        <a:rPr lang="tr-TR" sz="2000" u="none" strike="noStrike" dirty="0">
                          <a:effectLst/>
                        </a:rPr>
                        <a:t>1</a:t>
                      </a:r>
                      <a:r>
                        <a:rPr lang="nb-NO" sz="2000" u="none" strike="noStrike" dirty="0">
                          <a:effectLst/>
                        </a:rPr>
                        <a:t> ÖYP </a:t>
                      </a:r>
                      <a:r>
                        <a:rPr lang="tr-TR" sz="2000" u="none" strike="noStrike" dirty="0">
                          <a:effectLst/>
                        </a:rPr>
                        <a:t>+</a:t>
                      </a:r>
                      <a:r>
                        <a:rPr lang="tr-TR" sz="2000" u="none" strike="noStrike" baseline="0" dirty="0">
                          <a:effectLst/>
                        </a:rPr>
                        <a:t> 2</a:t>
                      </a:r>
                      <a:r>
                        <a:rPr lang="nb-NO" sz="2000" u="none" strike="noStrike" dirty="0">
                          <a:effectLst/>
                        </a:rPr>
                        <a:t> </a:t>
                      </a:r>
                      <a:r>
                        <a:rPr lang="tr-TR" sz="2000" u="none" strike="noStrike" dirty="0">
                          <a:effectLst/>
                        </a:rPr>
                        <a:t>(</a:t>
                      </a:r>
                      <a:r>
                        <a:rPr lang="nb-NO" sz="2000" u="none" strike="noStrike" dirty="0">
                          <a:effectLst/>
                        </a:rPr>
                        <a:t>35</a:t>
                      </a:r>
                      <a:r>
                        <a:rPr lang="tr-TR" sz="2000" u="none" strike="noStrike" dirty="0">
                          <a:effectLst/>
                        </a:rPr>
                        <a:t>.</a:t>
                      </a:r>
                      <a:r>
                        <a:rPr lang="nb-NO" sz="2000" u="none" strike="noStrike" dirty="0">
                          <a:effectLst/>
                        </a:rPr>
                        <a:t>madde</a:t>
                      </a:r>
                      <a:r>
                        <a:rPr lang="tr-TR" sz="2000" u="none" strike="noStrike" dirty="0">
                          <a:effectLst/>
                        </a:rPr>
                        <a:t>)</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177850233"/>
                  </a:ext>
                </a:extLst>
              </a:tr>
              <a:tr h="267721">
                <a:tc>
                  <a:txBody>
                    <a:bodyPr/>
                    <a:lstStyle/>
                    <a:p>
                      <a:pPr algn="l" rtl="0" fontAlgn="ctr"/>
                      <a:r>
                        <a:rPr lang="tr-TR" sz="2400" u="none" strike="noStrike" dirty="0">
                          <a:effectLst/>
                        </a:rPr>
                        <a:t>Toplam</a:t>
                      </a:r>
                      <a:endParaRPr lang="tr-TR" sz="24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400" u="none" strike="noStrike" dirty="0">
                          <a:effectLst/>
                        </a:rPr>
                        <a:t>123</a:t>
                      </a:r>
                      <a:endParaRPr lang="tr-TR" sz="24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026763069"/>
                  </a:ext>
                </a:extLst>
              </a:tr>
            </a:tbl>
          </a:graphicData>
        </a:graphic>
      </p:graphicFrame>
    </p:spTree>
    <p:extLst>
      <p:ext uri="{BB962C8B-B14F-4D97-AF65-F5344CB8AC3E}">
        <p14:creationId xmlns:p14="http://schemas.microsoft.com/office/powerpoint/2010/main" val="93922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37186034"/>
              </p:ext>
            </p:extLst>
          </p:nvPr>
        </p:nvGraphicFramePr>
        <p:xfrm>
          <a:off x="1801838" y="1477485"/>
          <a:ext cx="9356774" cy="4957746"/>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2">
                  <a:txBody>
                    <a:bodyPr/>
                    <a:lstStyle/>
                    <a:p>
                      <a:pPr algn="l" rtl="0" fontAlgn="ctr"/>
                      <a:r>
                        <a:rPr lang="tr-TR" sz="1800" u="none" strike="noStrike" dirty="0">
                          <a:effectLst/>
                        </a:rPr>
                        <a:t>Genel İdari Hizmetler</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a:effectLst/>
                        </a:rPr>
                        <a:t>Fakülte Sekreteri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Fatih ÖZTÜRK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609040676"/>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Name EŞREFOĞLU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503493080"/>
                  </a:ext>
                </a:extLst>
              </a:tr>
              <a:tr h="141969">
                <a:tc vMerge="1">
                  <a:txBody>
                    <a:bodyPr/>
                    <a:lstStyle/>
                    <a:p>
                      <a:pPr algn="l" rtl="0" fontAlgn="ct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Hakan EKİNCİ</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411062225"/>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Ayniyat Saymanı</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BAYRAKÇEKEN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77881158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V.H.K.İ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Yusuf AKÇAY</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822669068"/>
                  </a:ext>
                </a:extLst>
              </a:tr>
              <a:tr h="282546">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BAYIR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8633618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97573042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Aykut EZİCİ</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039853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Ülkü KELEŞ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4302061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Figen AKYÜREK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6992469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Memur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ÇOBAN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392923761"/>
                  </a:ext>
                </a:extLst>
              </a:tr>
              <a:tr h="141969">
                <a:tc vMerge="1">
                  <a:txBody>
                    <a:bodyPr/>
                    <a:lstStyle/>
                    <a:p>
                      <a:pPr algn="l" fontAlgn="ct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extLst>
                  <a:ext uri="{0D108BD9-81ED-4DB2-BD59-A6C34878D82A}">
                    <a16:rowId xmlns:a16="http://schemas.microsoft.com/office/drawing/2014/main" val="3260545611"/>
                  </a:ext>
                </a:extLst>
              </a:tr>
              <a:tr h="129370">
                <a:tc>
                  <a:txBody>
                    <a:bodyPr/>
                    <a:lstStyle/>
                    <a:p>
                      <a:pPr algn="l" rtl="0" fontAlgn="ctr"/>
                      <a:r>
                        <a:rPr lang="tr-TR" sz="1800" u="none" strike="noStrike" dirty="0">
                          <a:effectLst/>
                        </a:rPr>
                        <a:t>Teknik Hizmetleri Sınıfı</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dirty="0">
                          <a:effectLst/>
                        </a:rPr>
                        <a:t>Teknisyen</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Cemalettin KILIÇ</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09206656"/>
                  </a:ext>
                </a:extLst>
              </a:tr>
              <a:tr h="141969">
                <a:tc rowSpan="3">
                  <a:txBody>
                    <a:bodyPr/>
                    <a:lstStyle/>
                    <a:p>
                      <a:pPr algn="l" rtl="0" fontAlgn="ctr"/>
                      <a:r>
                        <a:rPr lang="tr-TR" sz="1800" u="none" strike="noStrike" dirty="0">
                          <a:effectLst/>
                        </a:rPr>
                        <a:t>Yardımcı Hizmetli</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Celal AKDAĞ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93822952"/>
                  </a:ext>
                </a:extLst>
              </a:tr>
              <a:tr h="0">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Onur KERVANCIOĞLU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6069251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Zekeriya AKDAĞ</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78711423"/>
                  </a:ext>
                </a:extLst>
              </a:tr>
            </a:tbl>
          </a:graphicData>
        </a:graphic>
      </p:graphicFrame>
    </p:spTree>
    <p:extLst>
      <p:ext uri="{BB962C8B-B14F-4D97-AF65-F5344CB8AC3E}">
        <p14:creationId xmlns:p14="http://schemas.microsoft.com/office/powerpoint/2010/main" val="337969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713780126"/>
              </p:ext>
            </p:extLst>
          </p:nvPr>
        </p:nvGraphicFramePr>
        <p:xfrm>
          <a:off x="1801838" y="1477485"/>
          <a:ext cx="9356774" cy="3323520"/>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1">
                  <a:txBody>
                    <a:bodyPr/>
                    <a:lstStyle/>
                    <a:p>
                      <a:pPr algn="l" rtl="0" fontAlgn="ctr"/>
                      <a:r>
                        <a:rPr lang="tr-TR" sz="1800" u="none" strike="noStrike" dirty="0">
                          <a:effectLst/>
                        </a:rPr>
                        <a:t>Sürekli İşçi Sayısı</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İşçi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Şeyma HANAY</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13036509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Nihal KORKMAZ</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280230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Nergiz BAŞAR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70001317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Bedirhan TURAN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7472818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Burak ÖZTERCAN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85439899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Köksal KOCAMAN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0708696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Bülent KADAN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530145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Yalçın ERDİK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74291656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DEMİR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35661819"/>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Ahmet ADANIR</a:t>
                      </a:r>
                      <a:endParaRPr lang="tr-TR" sz="16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314068190"/>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Vakıf Personeli</a:t>
                      </a:r>
                      <a:endParaRPr lang="tr-TR" sz="16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dirty="0">
                          <a:effectLst/>
                        </a:rPr>
                        <a:t>Abuzer KARAKAŞ</a:t>
                      </a:r>
                      <a:endParaRPr lang="tr-TR" sz="16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11302196"/>
                  </a:ext>
                </a:extLst>
              </a:tr>
            </a:tbl>
          </a:graphicData>
        </a:graphic>
      </p:graphicFrame>
    </p:spTree>
    <p:extLst>
      <p:ext uri="{BB962C8B-B14F-4D97-AF65-F5344CB8AC3E}">
        <p14:creationId xmlns:p14="http://schemas.microsoft.com/office/powerpoint/2010/main" val="210677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753551855"/>
              </p:ext>
            </p:extLst>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862423749"/>
              </p:ext>
            </p:extLst>
          </p:nvPr>
        </p:nvGraphicFramePr>
        <p:xfrm>
          <a:off x="7397286" y="3429000"/>
          <a:ext cx="4011403" cy="2203977"/>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47573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Prof.</a:t>
                      </a:r>
                      <a:r>
                        <a:rPr lang="tr-TR" sz="1200" b="0" i="0"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Dr. Üstün ÖZEN (Bölüm Başkanı)</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Atatürk</a:t>
                      </a:r>
                      <a:r>
                        <a:rPr lang="tr-TR" sz="1200" b="0" i="0"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Üniversitesi İktisadi ve İdari Bilimler Fakültesi Dekanlık Binası Kat: 2 Oda No: 221</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uozen@atauni.edu.tr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1" y="1806043"/>
            <a:ext cx="4958061" cy="229293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Yönetim Bilişim Sistemleri Anabilim Dalında Yönetim Bilişim Sistemleri </a:t>
            </a:r>
            <a:r>
              <a:rPr lang="tr-TR" sz="160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olarak tek bir program yürütülmektedir. </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Programda Yapay Zeka, Siber Güvenlik, Veri Bilimi ve Programlama</a:t>
            </a:r>
            <a:r>
              <a:rPr lang="tr-TR" sz="160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derslerine </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yer verilmektedir.</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Dersler teorik ve uygulamalı olarak yürütülmektedir. </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Yönetim Bilişim Sistemleri programını tüm gereksinimlerini yerine getirerek başarı ile tamamlayan mezunlar Yönetim Bilişim Sistemleri alanında lisans derecesi alırlar.</a:t>
            </a:r>
            <a:endParaRPr lang="en-US" sz="1600" dirty="0"/>
          </a:p>
        </p:txBody>
      </p:sp>
    </p:spTree>
    <p:extLst>
      <p:ext uri="{BB962C8B-B14F-4D97-AF65-F5344CB8AC3E}">
        <p14:creationId xmlns:p14="http://schemas.microsoft.com/office/powerpoint/2010/main" val="365738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2022 Kontenjan</a:t>
            </a:r>
            <a:r>
              <a:rPr lang="tr-TR" dirty="0">
                <a:latin typeface="Helvetica Neue" panose="02000503000000020004" pitchFamily="2" charset="0"/>
                <a:ea typeface="Helvetica Neue" panose="02000503000000020004" pitchFamily="2" charset="0"/>
                <a:cs typeface="Helvetica Neue" panose="02000503000000020004" pitchFamily="2" charset="0"/>
              </a:rPr>
              <a:t>,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Bilişim Sistemleri</a:t>
            </a:r>
          </a:p>
        </p:txBody>
      </p:sp>
      <p:pic>
        <p:nvPicPr>
          <p:cNvPr id="5" name="Resim 4"/>
          <p:cNvPicPr>
            <a:picLocks noChangeAspect="1"/>
          </p:cNvPicPr>
          <p:nvPr/>
        </p:nvPicPr>
        <p:blipFill>
          <a:blip r:embed="rId3"/>
          <a:stretch>
            <a:fillRect/>
          </a:stretch>
        </p:blipFill>
        <p:spPr>
          <a:xfrm>
            <a:off x="1542933" y="2284524"/>
            <a:ext cx="5981700" cy="3495675"/>
          </a:xfrm>
          <a:prstGeom prst="rect">
            <a:avLst/>
          </a:prstGeom>
        </p:spPr>
      </p:pic>
      <p:pic>
        <p:nvPicPr>
          <p:cNvPr id="6" name="Resim 5"/>
          <p:cNvPicPr>
            <a:picLocks noChangeAspect="1"/>
          </p:cNvPicPr>
          <p:nvPr/>
        </p:nvPicPr>
        <p:blipFill>
          <a:blip r:embed="rId4"/>
          <a:stretch>
            <a:fillRect/>
          </a:stretch>
        </p:blipFill>
        <p:spPr>
          <a:xfrm>
            <a:off x="8174982" y="2879836"/>
            <a:ext cx="2647950" cy="2305050"/>
          </a:xfrm>
          <a:prstGeom prst="rect">
            <a:avLst/>
          </a:prstGeom>
        </p:spPr>
      </p:pic>
    </p:spTree>
    <p:extLst>
      <p:ext uri="{BB962C8B-B14F-4D97-AF65-F5344CB8AC3E}">
        <p14:creationId xmlns:p14="http://schemas.microsoft.com/office/powerpoint/2010/main" val="82417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Öğrenci </a:t>
            </a:r>
            <a:r>
              <a:rPr lang="tr-TR" dirty="0">
                <a:latin typeface="Helvetica Neue" panose="02000503000000020004" pitchFamily="2" charset="0"/>
                <a:ea typeface="Helvetica Neue" panose="02000503000000020004" pitchFamily="2" charset="0"/>
                <a:cs typeface="Helvetica Neue" panose="02000503000000020004" pitchFamily="2" charset="0"/>
              </a:rPr>
              <a:t>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1109477803"/>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141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148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857342" y="2321004"/>
            <a:ext cx="3162111" cy="2215991"/>
          </a:xfrm>
          <a:prstGeom prst="rect">
            <a:avLst/>
          </a:prstGeom>
          <a:noFill/>
        </p:spPr>
        <p:txBody>
          <a:bodyPr wrap="square" rtlCol="0">
            <a:spAutoFit/>
          </a:bodyPr>
          <a:lstStyle/>
          <a:p>
            <a:pPr algn="l">
              <a:spcAft>
                <a:spcPts val="600"/>
              </a:spcAft>
            </a:pPr>
            <a:r>
              <a:rPr lang="tr-TR" sz="1600"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PROGRAM !</a:t>
            </a:r>
          </a:p>
          <a:p>
            <a:pPr algn="l">
              <a:spcAft>
                <a:spcPts val="600"/>
              </a:spcAft>
            </a:pPr>
            <a:r>
              <a:rPr lang="tr-TR" sz="1600" b="0" i="0" dirty="0">
                <a:solidFill>
                  <a:srgbClr val="333333"/>
                </a:solidFill>
                <a:effectLst/>
                <a:latin typeface="Helvetica Neue" panose="02000503000000020004" pitchFamily="2" charset="0"/>
              </a:rPr>
              <a:t>Bu program </a:t>
            </a:r>
            <a:r>
              <a:rPr lang="tr-TR" sz="1600" dirty="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Öğretmenlik Eğitim Programları Değerlendirme ve Akreditasyon Derneği (EPDAD)</a:t>
            </a:r>
            <a:r>
              <a:rPr lang="tr-TR" sz="1600" b="0" i="0" dirty="0">
                <a:solidFill>
                  <a:srgbClr val="333333"/>
                </a:solidFill>
                <a:effectLst/>
                <a:latin typeface="Helvetica Neue" panose="02000503000000020004" pitchFamily="2" charset="0"/>
              </a:rPr>
              <a:t> tarafından akredite edilmiştir.</a:t>
            </a:r>
          </a:p>
          <a:p>
            <a:pPr>
              <a:spcAft>
                <a:spcPts val="600"/>
              </a:spcAft>
            </a:pPr>
            <a:r>
              <a:rPr lang="tr-TR" sz="1600" dirty="0">
                <a:solidFill>
                  <a:srgbClr val="333333"/>
                </a:solidFill>
                <a:latin typeface="Helvetica Neue" panose="02000503000000020004" pitchFamily="2" charset="0"/>
              </a:rPr>
              <a:t>Detaylı bilgi için </a:t>
            </a:r>
            <a:r>
              <a:rPr lang="tr-TR" sz="1600" dirty="0">
                <a:solidFill>
                  <a:srgbClr val="333333"/>
                </a:solidFill>
                <a:latin typeface="Helvetica Neue" panose="02000503000000020004" pitchFamily="2" charset="0"/>
                <a:hlinkClick r:id="rId3">
                  <a:extLst>
                    <a:ext uri="{A12FA001-AC4F-418D-AE19-62706E023703}">
                      <ahyp:hlinkClr xmlns:ahyp="http://schemas.microsoft.com/office/drawing/2018/hyperlinkcolor" xmlns="" val="tx"/>
                    </a:ext>
                  </a:extLst>
                </a:hlinkClick>
              </a:rPr>
              <a:t>https://www.epdad.org.tr/</a:t>
            </a:r>
            <a:r>
              <a:rPr lang="tr-TR" sz="1600" dirty="0">
                <a:solidFill>
                  <a:srgbClr val="333333"/>
                </a:solidFill>
                <a:latin typeface="Helvetica Neue" panose="02000503000000020004" pitchFamily="2" charset="0"/>
              </a:rPr>
              <a:t> sayfasını ziyaret ediniz.</a:t>
            </a:r>
          </a:p>
        </p:txBody>
      </p:sp>
    </p:spTree>
    <p:extLst>
      <p:ext uri="{BB962C8B-B14F-4D97-AF65-F5344CB8AC3E}">
        <p14:creationId xmlns:p14="http://schemas.microsoft.com/office/powerpoint/2010/main" val="34167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Kadro </a:t>
            </a:r>
            <a:r>
              <a:rPr lang="tr-TR" dirty="0">
                <a:latin typeface="Helvetica Neue" panose="02000503000000020004" pitchFamily="2" charset="0"/>
                <a:ea typeface="Helvetica Neue" panose="02000503000000020004" pitchFamily="2" charset="0"/>
                <a:cs typeface="Helvetica Neue" panose="02000503000000020004" pitchFamily="2" charset="0"/>
              </a:rPr>
              <a:t>&amp;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313932"/>
          </a:xfrm>
          <a:prstGeom prst="rect">
            <a:avLst/>
          </a:prstGeom>
          <a:noFill/>
        </p:spPr>
        <p:txBody>
          <a:bodyPr wrap="square" rtlCol="0">
            <a:spAutoFit/>
          </a:bodyPr>
          <a:lstStyle/>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Uğur YAVUZ</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Üstün ÖZEN</a:t>
            </a:r>
          </a:p>
          <a:p>
            <a:pPr algn="ctr">
              <a:spcAft>
                <a:spcPts val="300"/>
              </a:spcAft>
            </a:pPr>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574003"/>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Yakup BAYOĞLU</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Sezer SEVEN</a:t>
            </a:r>
          </a:p>
        </p:txBody>
      </p:sp>
      <p:sp>
        <p:nvSpPr>
          <p:cNvPr id="7" name="TextBox 6">
            <a:extLst>
              <a:ext uri="{FF2B5EF4-FFF2-40B4-BE49-F238E27FC236}">
                <a16:creationId xmlns:a16="http://schemas.microsoft.com/office/drawing/2014/main" id="{03D22690-A1BE-E8DC-52E3-57C05304E71C}"/>
              </a:ext>
            </a:extLst>
          </p:cNvPr>
          <p:cNvSpPr txBox="1"/>
          <p:nvPr/>
        </p:nvSpPr>
        <p:spPr>
          <a:xfrm>
            <a:off x="4039564" y="3237272"/>
            <a:ext cx="3576795" cy="834074"/>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Duygu FINDIK COŞKUNÇAY</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Serdar AYDIN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Ahmet Kamil KABAKUŞ</a:t>
            </a:r>
          </a:p>
        </p:txBody>
      </p:sp>
      <p:sp>
        <p:nvSpPr>
          <p:cNvPr id="8" name="TextBox 7">
            <a:extLst>
              <a:ext uri="{FF2B5EF4-FFF2-40B4-BE49-F238E27FC236}">
                <a16:creationId xmlns:a16="http://schemas.microsoft.com/office/drawing/2014/main" id="{B9C29739-68AA-5247-26B5-8C3926F11601}"/>
              </a:ext>
            </a:extLst>
          </p:cNvPr>
          <p:cNvSpPr txBox="1"/>
          <p:nvPr/>
        </p:nvSpPr>
        <p:spPr>
          <a:xfrm>
            <a:off x="7616358" y="3248251"/>
            <a:ext cx="3622659" cy="574003"/>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Mustafa KESKİNKILIÇ</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İbrahim YILDIZ</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9119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elemanlarında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Danışman </a:t>
            </a:r>
            <a:r>
              <a:rPr lang="tr-TR" dirty="0">
                <a:latin typeface="Helvetica Neue" panose="02000503000000020004" pitchFamily="2" charset="0"/>
                <a:ea typeface="Helvetica Neue" panose="02000503000000020004" pitchFamily="2" charset="0"/>
                <a:cs typeface="Helvetica Neue" panose="02000503000000020004" pitchFamily="2" charset="0"/>
              </a:rPr>
              <a:t>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880997670"/>
              </p:ext>
            </p:extLst>
          </p:nvPr>
        </p:nvGraphicFramePr>
        <p:xfrm>
          <a:off x="1542933" y="1621499"/>
          <a:ext cx="6703042" cy="2469346"/>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1600" b="1" dirty="0">
                          <a:solidFill>
                            <a:schemeClr val="bg1"/>
                          </a:solidFill>
                          <a:latin typeface="Avenir Next" panose="020B0503020202020204" pitchFamily="34" charset="0"/>
                          <a:cs typeface="Times New Roman" panose="02020603050405020304" pitchFamily="18" charset="0"/>
                        </a:rPr>
                        <a:t>Yönetim</a:t>
                      </a:r>
                      <a:r>
                        <a:rPr lang="tr-TR" sz="1600" b="1" baseline="0" dirty="0">
                          <a:solidFill>
                            <a:schemeClr val="bg1"/>
                          </a:solidFill>
                          <a:latin typeface="Avenir Next" panose="020B0503020202020204" pitchFamily="34" charset="0"/>
                          <a:cs typeface="Times New Roman" panose="02020603050405020304" pitchFamily="18" charset="0"/>
                        </a:rPr>
                        <a:t> Bilişim Sistemleri Programı (ÖRGÜN)</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a:t>
                      </a: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 Gör. </a:t>
                      </a: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Sezer</a:t>
                      </a: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 SEVEN</a:t>
                      </a:r>
                      <a:b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b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Oda No: Y37</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1" dirty="0">
                          <a:solidFill>
                            <a:schemeClr val="bg1"/>
                          </a:solidFill>
                          <a:latin typeface="Avenir Next" panose="020B0503020202020204" pitchFamily="34" charset="0"/>
                          <a:cs typeface="Times New Roman" panose="02020603050405020304" pitchFamily="18" charset="0"/>
                        </a:rPr>
                        <a:t>Yönetim</a:t>
                      </a:r>
                      <a:r>
                        <a:rPr lang="tr-TR" sz="1600" b="1" baseline="0" dirty="0">
                          <a:solidFill>
                            <a:schemeClr val="bg1"/>
                          </a:solidFill>
                          <a:latin typeface="Avenir Next" panose="020B0503020202020204" pitchFamily="34" charset="0"/>
                          <a:cs typeface="Times New Roman" panose="02020603050405020304" pitchFamily="18" charset="0"/>
                        </a:rPr>
                        <a:t> Bilişim Sistemleri Programı (İKİNCİ ÖĞRETİM)</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Dr.</a:t>
                      </a: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 Öğretim Üyesi İbrahim YILDIZ</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Oda No:</a:t>
                      </a: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 </a:t>
                      </a:r>
                      <a:r>
                        <a:rPr lang="tr-TR" sz="1600" b="0" baseline="0" dirty="0" smtClean="0">
                          <a:solidFill>
                            <a:schemeClr val="tx1">
                              <a:lumMod val="75000"/>
                              <a:lumOff val="25000"/>
                            </a:schemeClr>
                          </a:solidFill>
                          <a:latin typeface="Avenir Next" panose="020B0503020202020204" pitchFamily="34" charset="0"/>
                          <a:cs typeface="Times New Roman" panose="02020603050405020304" pitchFamily="18" charset="0"/>
                        </a:rPr>
                        <a:t>333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3357374297"/>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dirty="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1498482619"/>
              </p:ext>
            </p:extLst>
          </p:nvPr>
        </p:nvGraphicFramePr>
        <p:xfrm>
          <a:off x="1542933" y="1618914"/>
          <a:ext cx="4937761" cy="301752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AIT101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Atatürk</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İlkeleri ve İnkılap Tarihi 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r>
                        <a:rPr lang="tr-TR" sz="1200" b="0" i="0" u="none" strike="noStrike" dirty="0">
                          <a:solidFill>
                            <a:srgbClr val="000000"/>
                          </a:solidFill>
                          <a:effectLst/>
                          <a:latin typeface="+mn-lt"/>
                          <a:ea typeface="Helvetica Neue Light" panose="02000403000000020004" pitchFamily="2" charset="0"/>
                        </a:rPr>
                        <a:t>Z</a:t>
                      </a:r>
                      <a:endParaRPr lang="en-US" sz="1200" b="0" i="0" u="none" strike="noStrike" dirty="0">
                        <a:solidFill>
                          <a:srgbClr val="000000"/>
                        </a:solidFill>
                        <a:effectLst/>
                        <a:latin typeface="+mn-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IYB101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Yönetim</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Bilişim Sistemleri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IYB103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Bilgisayara</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Giriş</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FMT153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Genel</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Matematik 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ISL104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İşletme</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Bilimlerine Giriş</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HUK136</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Hukukun</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Temel Kavramları</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r>
                        <a:rPr lang="tr-TR" sz="1200" b="0" i="0" u="none" strike="noStrike" dirty="0">
                          <a:solidFill>
                            <a:srgbClr val="000000"/>
                          </a:solidFill>
                          <a:effectLst/>
                          <a:latin typeface="+mn-lt"/>
                          <a:ea typeface="Helvetica Neue Light" panose="02000403000000020004" pitchFamily="2" charset="0"/>
                        </a:rPr>
                        <a:t>Z</a:t>
                      </a:r>
                      <a:endParaRPr lang="en-US" sz="1200" b="0" i="0" u="none" strike="noStrike" dirty="0">
                        <a:solidFill>
                          <a:srgbClr val="000000"/>
                        </a:solidFill>
                        <a:effectLst/>
                        <a:latin typeface="+mn-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YDY101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İngilizce</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Dil Bilgisi 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861619530"/>
              </p:ext>
            </p:extLst>
          </p:nvPr>
        </p:nvGraphicFramePr>
        <p:xfrm>
          <a:off x="6625104" y="1618914"/>
          <a:ext cx="4937761" cy="301752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AIT101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Atatürk</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İlkeleri ve İnkılap Tarihi 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r>
                        <a:rPr lang="tr-TR" sz="1200" b="0" i="0" u="none" strike="noStrike" dirty="0">
                          <a:solidFill>
                            <a:srgbClr val="000000"/>
                          </a:solidFill>
                          <a:effectLst/>
                          <a:latin typeface="+mn-lt"/>
                          <a:ea typeface="Helvetica Neue Light" panose="02000403000000020004" pitchFamily="2" charset="0"/>
                        </a:rPr>
                        <a:t>Z</a:t>
                      </a:r>
                      <a:endParaRPr lang="en-US" sz="1200" b="0" i="0" u="none" strike="noStrike" dirty="0">
                        <a:solidFill>
                          <a:srgbClr val="000000"/>
                        </a:solidFill>
                        <a:effectLst/>
                        <a:latin typeface="+mn-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IYB102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Elektronik</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Hesap Tabloları</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IYB104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Bilgisayar</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Donanımı</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FMT154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Genel</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Matematik II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ISL106</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Yönetim</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ve Organizasyon</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ISL103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Genel</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Muhasebe</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r>
                        <a:rPr lang="tr-TR" sz="1200" b="0" i="0" u="none" strike="noStrike" dirty="0">
                          <a:solidFill>
                            <a:srgbClr val="000000"/>
                          </a:solidFill>
                          <a:effectLst/>
                          <a:latin typeface="+mn-lt"/>
                          <a:ea typeface="Helvetica Neue Light" panose="02000403000000020004" pitchFamily="2" charset="0"/>
                        </a:rPr>
                        <a:t>Z</a:t>
                      </a:r>
                      <a:endParaRPr lang="en-US" sz="1200" b="0" i="0" u="none" strike="noStrike" dirty="0">
                        <a:solidFill>
                          <a:srgbClr val="000000"/>
                        </a:solidFill>
                        <a:effectLst/>
                        <a:latin typeface="+mn-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YDY102</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İngilizce</a:t>
                      </a:r>
                      <a:r>
                        <a:rPr lang="tr-TR" sz="1200" b="0" i="0" u="none" strike="noStrike" baseline="0" noProof="0" dirty="0">
                          <a:solidFill>
                            <a:srgbClr val="404042"/>
                          </a:solidFill>
                          <a:effectLst/>
                          <a:latin typeface="Helvetica Neue Light" panose="02000403000000020004" pitchFamily="2" charset="0"/>
                          <a:ea typeface="Helvetica Neue Light" panose="02000403000000020004" pitchFamily="2" charset="0"/>
                        </a:rPr>
                        <a:t> Dil Bilgisi II</a:t>
                      </a:r>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5</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xmlns=""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10938218" cy="1130545"/>
          </a:xfrm>
        </p:spPr>
        <p:txBody>
          <a:bodyPr/>
          <a:lstStyle/>
          <a:p>
            <a:pPr>
              <a:spcAft>
                <a:spcPts val="6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Fakültemizde bir derse ait ham notun hesaplanmasında;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3754874"/>
          </a:xfrm>
          <a:prstGeom prst="rect">
            <a:avLst/>
          </a:prstGeom>
          <a:noFill/>
        </p:spPr>
        <p:txBody>
          <a:bodyPr wrap="square" rtlCol="0">
            <a:spAutoFit/>
          </a:bodyPr>
          <a:lstStyle/>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 öğrencinin ham başarı notu dönem içi ölçme değerlendirme etkinlikleri ve yarıyıl sonu final/(varsa) bütünleme sınavları ile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 dahil dönem içi tüm ölçme değerlendirme etkinliklerinin toplam etkisi %50, yarıyıl sonu / bütünleme sınavının etkisi %50’dir.</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Dönem içi ölçme değerlendirme; takvimi Dekanlık tarafından belirlenen ve ilan edilen 1 (bir) ara sınav olmak üzere en az 3 (üç), en çok (5) ölçme değerlendirme etkinliğinden oluşur.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sınavın ağırlığı en az %20 en çok %30’dur. Ara sınav dışında kalan ölçme değerlendirme etkinliklerinin (kısa sınav, araştırma ödevi, proje, akran eğitimi, video kayıt ödevi, saha ödevi, tartışma, vb.) türü ve ağırlığı dersin öğretim elemanı tarafından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Ham Başarı Alt Limiti (HBAL) 50 puandır. Ham başarı puanları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HBAL’nin</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altında kalan öğrenciler başarısız sayılarak FF notu ile değerlendirilir.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Yarıyıl Sonu Sınav Limiti (YSSL) uygulaması yapılmaz.</a:t>
            </a:r>
          </a:p>
          <a:p>
            <a:pPr>
              <a:spcAft>
                <a:spcPts val="600"/>
              </a:spcAft>
            </a:pP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549517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275803" cy="6463308"/>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dirty="0"/>
              <a:t>Ekonomi Kulübü</a:t>
            </a:r>
          </a:p>
          <a:p>
            <a:pPr marL="285750" indent="-285750">
              <a:spcAft>
                <a:spcPts val="600"/>
              </a:spcAft>
              <a:buFont typeface="Wingdings" pitchFamily="2" charset="2"/>
              <a:buChar char="§"/>
            </a:pPr>
            <a:r>
              <a:rPr lang="tr-TR" dirty="0"/>
              <a:t>Çalışma Ekonomisi ve Endüstri İlişkileri Kulübü</a:t>
            </a:r>
          </a:p>
          <a:p>
            <a:pPr marL="285750" indent="-285750">
              <a:spcAft>
                <a:spcPts val="600"/>
              </a:spcAft>
              <a:buFont typeface="Wingdings" pitchFamily="2" charset="2"/>
              <a:buChar char="§"/>
            </a:pPr>
            <a:r>
              <a:rPr lang="tr-TR" dirty="0"/>
              <a:t>Bilişim Hareketi Kulübü</a:t>
            </a:r>
          </a:p>
          <a:p>
            <a:pPr marL="285750" indent="-285750">
              <a:spcAft>
                <a:spcPts val="600"/>
              </a:spcAft>
              <a:buFont typeface="Wingdings" pitchFamily="2" charset="2"/>
              <a:buChar char="§"/>
            </a:pPr>
            <a:r>
              <a:rPr lang="tr-TR" dirty="0"/>
              <a:t>Ekonometri Kulübü</a:t>
            </a:r>
          </a:p>
          <a:p>
            <a:pPr marL="285750" indent="-285750">
              <a:spcAft>
                <a:spcPts val="600"/>
              </a:spcAft>
              <a:buFont typeface="Wingdings" pitchFamily="2" charset="2"/>
              <a:buChar char="§"/>
            </a:pPr>
            <a:r>
              <a:rPr lang="tr-TR" dirty="0"/>
              <a:t>Uluslararası Ticaret ve Lojistik Kulübü</a:t>
            </a:r>
          </a:p>
          <a:p>
            <a:pPr marL="285750" indent="-285750">
              <a:spcAft>
                <a:spcPts val="600"/>
              </a:spcAft>
              <a:buFont typeface="Wingdings" pitchFamily="2" charset="2"/>
              <a:buChar char="§"/>
            </a:pPr>
            <a:r>
              <a:rPr lang="tr-TR" dirty="0"/>
              <a:t>Şehircilik Kulübü</a:t>
            </a:r>
          </a:p>
          <a:p>
            <a:pPr marL="285750" indent="-285750">
              <a:spcAft>
                <a:spcPts val="600"/>
              </a:spcAft>
              <a:buFont typeface="Wingdings" pitchFamily="2" charset="2"/>
              <a:buChar char="§"/>
            </a:pPr>
            <a:r>
              <a:rPr lang="tr-TR" dirty="0"/>
              <a:t>Kamu Yönetimi Kulübü</a:t>
            </a:r>
          </a:p>
          <a:p>
            <a:pPr marL="285750" indent="-285750">
              <a:spcAft>
                <a:spcPts val="600"/>
              </a:spcAft>
              <a:buFont typeface="Wingdings" pitchFamily="2" charset="2"/>
              <a:buChar char="§"/>
            </a:pPr>
            <a:r>
              <a:rPr lang="tr-TR" dirty="0"/>
              <a:t>Toplumsal Gelişim Ve Dönüşüm Kulübü</a:t>
            </a:r>
          </a:p>
          <a:p>
            <a:pPr marL="285750" indent="-285750">
              <a:spcAft>
                <a:spcPts val="600"/>
              </a:spcAft>
              <a:buFont typeface="Wingdings" pitchFamily="2" charset="2"/>
              <a:buChar char="§"/>
            </a:pPr>
            <a:r>
              <a:rPr lang="tr-TR" dirty="0"/>
              <a:t>Genç İdealistler Kulübü</a:t>
            </a:r>
          </a:p>
          <a:p>
            <a:pPr marL="285750" indent="-285750">
              <a:spcAft>
                <a:spcPts val="600"/>
              </a:spcAft>
              <a:buFont typeface="Wingdings" pitchFamily="2" charset="2"/>
              <a:buChar char="§"/>
            </a:pPr>
            <a:r>
              <a:rPr lang="tr-TR" dirty="0"/>
              <a:t>Ombudsmanlık Öğrenci Kulübü</a:t>
            </a:r>
          </a:p>
          <a:p>
            <a:pPr marL="285750" indent="-285750">
              <a:spcAft>
                <a:spcPts val="600"/>
              </a:spcAft>
              <a:buFont typeface="Wingdings" pitchFamily="2" charset="2"/>
              <a:buChar char="§"/>
            </a:pPr>
            <a:r>
              <a:rPr lang="tr-TR" dirty="0"/>
              <a:t>İktisadi ve İdari Bilimler Kariyer Kulübü</a:t>
            </a:r>
          </a:p>
          <a:p>
            <a:pPr marL="285750" indent="-285750">
              <a:spcAft>
                <a:spcPts val="600"/>
              </a:spcAft>
              <a:buFont typeface="Wingdings" pitchFamily="2" charset="2"/>
              <a:buChar char="§"/>
            </a:pPr>
            <a:r>
              <a:rPr lang="tr-TR" dirty="0" err="1"/>
              <a:t>İvesdt</a:t>
            </a:r>
            <a:r>
              <a:rPr lang="tr-TR" dirty="0"/>
              <a:t> </a:t>
            </a:r>
            <a:r>
              <a:rPr lang="tr-TR" dirty="0" err="1"/>
              <a:t>Kulubü</a:t>
            </a:r>
            <a:endParaRPr lang="tr-TR" dirty="0"/>
          </a:p>
          <a:p>
            <a:pPr marL="285750" indent="-285750">
              <a:spcAft>
                <a:spcPts val="600"/>
              </a:spcAft>
              <a:buFont typeface="Wingdings" pitchFamily="2" charset="2"/>
              <a:buChar char="§"/>
            </a:pPr>
            <a:r>
              <a:rPr lang="tr-TR" dirty="0"/>
              <a:t>Akademik Düşünce Ve Araştırma Kulübü </a:t>
            </a:r>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5915269" y="5537169"/>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xmlns=""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Geri Bildirim </a:t>
            </a:r>
            <a:r>
              <a:rPr lang="tr-TR" dirty="0">
                <a:latin typeface="Helvetica Neue" panose="02000503000000020004" pitchFamily="2" charset="0"/>
                <a:ea typeface="Helvetica Neue" panose="02000503000000020004" pitchFamily="2" charset="0"/>
                <a:cs typeface="Helvetica Neue" panose="02000503000000020004" pitchFamily="2" charset="0"/>
              </a:rPr>
              <a:t>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9" name="Resim 8">
            <a:extLst>
              <a:ext uri="{FF2B5EF4-FFF2-40B4-BE49-F238E27FC236}">
                <a16:creationId xmlns:a16="http://schemas.microsoft.com/office/drawing/2014/main" id="{709189B3-5332-4A23-9805-4B5C196D3ACE}"/>
              </a:ext>
            </a:extLst>
          </p:cNvPr>
          <p:cNvPicPr>
            <a:picLocks noChangeAspect="1"/>
          </p:cNvPicPr>
          <p:nvPr/>
        </p:nvPicPr>
        <p:blipFill>
          <a:blip r:embed="rId3"/>
          <a:stretch>
            <a:fillRect/>
          </a:stretch>
        </p:blipFill>
        <p:spPr>
          <a:xfrm>
            <a:off x="7791568" y="2075652"/>
            <a:ext cx="2857500" cy="2857500"/>
          </a:xfrm>
          <a:prstGeom prst="rect">
            <a:avLst/>
          </a:prstGeom>
        </p:spPr>
      </p:pic>
    </p:spTree>
    <p:extLst>
      <p:ext uri="{BB962C8B-B14F-4D97-AF65-F5344CB8AC3E}">
        <p14:creationId xmlns:p14="http://schemas.microsoft.com/office/powerpoint/2010/main" val="85616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46018</TotalTime>
  <Words>4897</Words>
  <Application>Microsoft Office PowerPoint</Application>
  <PresentationFormat>Geniş ekran</PresentationFormat>
  <Paragraphs>1064</Paragraphs>
  <Slides>59</Slides>
  <Notes>59</Notes>
  <HiddenSlides>0</HiddenSlides>
  <MMClips>2</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59</vt:i4>
      </vt:variant>
    </vt:vector>
  </HeadingPairs>
  <TitlesOfParts>
    <vt:vector size="71" baseType="lpstr">
      <vt:lpstr>Arial</vt:lpstr>
      <vt:lpstr>Avenir Next</vt:lpstr>
      <vt:lpstr>Calibri</vt:lpstr>
      <vt:lpstr>Calibri Light</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ATATÜRK ÜNİVERSİTESİ</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vt:lpstr>
      <vt:lpstr>Temel Kavramlar </vt:lpstr>
      <vt:lpstr>Üniversite Yönetimi</vt:lpstr>
      <vt:lpstr>Haberdar Olmak için Takip Edin</vt:lpstr>
      <vt:lpstr>ATA 1957 Store </vt:lpstr>
      <vt:lpstr>Giy &amp; Çık Mağazası</vt:lpstr>
      <vt:lpstr>Acil Durum &amp; Sağlık Randevuları için İletişim</vt:lpstr>
      <vt:lpstr>Fakülte Yönetimi</vt:lpstr>
      <vt:lpstr>Bölümler</vt:lpstr>
      <vt:lpstr>Fiziki Kapasite</vt:lpstr>
      <vt:lpstr>İdari Bina ve Ek Bina</vt:lpstr>
      <vt:lpstr>İdari Bina ve Ek Bina</vt:lpstr>
      <vt:lpstr>Araştırma Geliştirme ve Kültürel alan</vt:lpstr>
      <vt:lpstr>Akademik Personel</vt:lpstr>
      <vt:lpstr>İdari Personel</vt:lpstr>
      <vt:lpstr>İdari Personel</vt:lpstr>
      <vt:lpstr>Program Tanıtımı</vt:lpstr>
      <vt:lpstr>2022 Kontenjan, Yerleştirme ve Kayıt İstatistikleri</vt:lpstr>
      <vt:lpstr>Program Öğrenci İstatistikleri</vt:lpstr>
      <vt:lpstr>Temel Kavramlar</vt:lpstr>
      <vt:lpstr>Akademik Kadro &amp; Tanışma</vt:lpstr>
      <vt:lpstr>Akademik Danışman</vt:lpstr>
      <vt:lpstr>Akademik Danışman Bilgileri</vt:lpstr>
      <vt:lpstr>Öğrencilerimize Öneriler</vt:lpstr>
      <vt:lpstr>Üniversite Kimlik Kartı</vt:lpstr>
      <vt:lpstr>Akademik Takvim</vt:lpstr>
      <vt:lpstr>Yeni Müfredat</vt:lpstr>
      <vt:lpstr>Dersler</vt:lpstr>
      <vt:lpstr>Temel Kavramlar</vt:lpstr>
      <vt:lpstr>OBS, DBS ve Ders Bilgi Paketi Tanıtımı</vt:lpstr>
      <vt:lpstr>Kayıt Yenileme</vt:lpstr>
      <vt:lpstr>Ders Alma</vt:lpstr>
      <vt:lpstr>Sınavlar</vt:lpstr>
      <vt:lpstr>Bağıl Değerlendirme</vt:lpstr>
      <vt:lpstr>Dönem Sonu Başarı Notları</vt:lpstr>
      <vt:lpstr>   Fakültemizde bir derse ait ham notun hesaplanmasında; </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HP</cp:lastModifiedBy>
  <cp:revision>588</cp:revision>
  <cp:lastPrinted>2022-09-28T12:39:53Z</cp:lastPrinted>
  <dcterms:created xsi:type="dcterms:W3CDTF">2019-02-28T10:19:38Z</dcterms:created>
  <dcterms:modified xsi:type="dcterms:W3CDTF">2023-10-16T13:47:38Z</dcterms:modified>
</cp:coreProperties>
</file>