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9" r:id="rId6"/>
    <p:sldId id="267" r:id="rId7"/>
    <p:sldId id="268" r:id="rId8"/>
    <p:sldId id="282" r:id="rId9"/>
    <p:sldId id="270" r:id="rId10"/>
    <p:sldId id="271" r:id="rId11"/>
    <p:sldId id="272" r:id="rId12"/>
    <p:sldId id="273" r:id="rId13"/>
    <p:sldId id="274" r:id="rId14"/>
    <p:sldId id="280" r:id="rId15"/>
    <p:sldId id="275" r:id="rId16"/>
    <p:sldId id="276" r:id="rId17"/>
    <p:sldId id="277" r:id="rId18"/>
    <p:sldId id="278" r:id="rId19"/>
    <p:sldId id="279" r:id="rId20"/>
    <p:sldId id="281" r:id="rId21"/>
    <p:sldId id="262" r:id="rId22"/>
    <p:sldId id="263" r:id="rId23"/>
    <p:sldId id="264" r:id="rId24"/>
    <p:sldId id="265" r:id="rId25"/>
    <p:sldId id="266"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3"/>
  </p:normalViewPr>
  <p:slideViewPr>
    <p:cSldViewPr snapToGrid="0">
      <p:cViewPr varScale="1">
        <p:scale>
          <a:sx n="114" d="100"/>
          <a:sy n="114" d="100"/>
        </p:scale>
        <p:origin x="4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1160EA64-D806-43AC-9DF2-F8C432F32B4C}" type="datetimeFigureOut">
              <a:rPr lang="en-US" dirty="0"/>
              <a:t>3/13/24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3/13/24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4F7D4976-E339-4826-83B7-FBD03F55ECF8}" type="datetimeFigureOut">
              <a:rPr lang="en-US" dirty="0"/>
              <a:t>3/13/24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fld id="{D1BE4249-C0D0-4B06-8692-E8BB871AF643}" type="datetimeFigureOut">
              <a:rPr lang="en-US" dirty="0"/>
              <a:t>3/13/24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3/13/24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3/13/24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E52CAA-B3DC-9E59-6061-69C094E73B22}"/>
              </a:ext>
            </a:extLst>
          </p:cNvPr>
          <p:cNvSpPr>
            <a:spLocks noGrp="1"/>
          </p:cNvSpPr>
          <p:nvPr>
            <p:ph type="ctrTitle"/>
          </p:nvPr>
        </p:nvSpPr>
        <p:spPr>
          <a:xfrm>
            <a:off x="1600200" y="1371983"/>
            <a:ext cx="8991600" cy="1645920"/>
          </a:xfrm>
        </p:spPr>
        <p:txBody>
          <a:bodyPr>
            <a:normAutofit/>
          </a:bodyPr>
          <a:lstStyle/>
          <a:p>
            <a:r>
              <a:rPr lang="tr-TR" dirty="0"/>
              <a:t>İktisat anabilim dalı oryantasyon toplantısı</a:t>
            </a:r>
          </a:p>
        </p:txBody>
      </p:sp>
      <p:sp>
        <p:nvSpPr>
          <p:cNvPr id="3" name="Alt Başlık 2">
            <a:extLst>
              <a:ext uri="{FF2B5EF4-FFF2-40B4-BE49-F238E27FC236}">
                <a16:creationId xmlns:a16="http://schemas.microsoft.com/office/drawing/2014/main" id="{CB3314DB-9E16-EF14-9A68-827891110C14}"/>
              </a:ext>
            </a:extLst>
          </p:cNvPr>
          <p:cNvSpPr>
            <a:spLocks noGrp="1"/>
          </p:cNvSpPr>
          <p:nvPr>
            <p:ph type="subTitle" idx="1"/>
          </p:nvPr>
        </p:nvSpPr>
        <p:spPr>
          <a:xfrm>
            <a:off x="2375209" y="3429000"/>
            <a:ext cx="7805853" cy="2163438"/>
          </a:xfrm>
        </p:spPr>
        <p:txBody>
          <a:bodyPr>
            <a:normAutofit/>
          </a:bodyPr>
          <a:lstStyle/>
          <a:p>
            <a:r>
              <a:rPr lang="tr-TR" dirty="0">
                <a:solidFill>
                  <a:schemeClr val="bg1"/>
                </a:solidFill>
              </a:rPr>
              <a:t>Anabilim Dalı Başkanı: Prof. Dr. Yusuf AKAN</a:t>
            </a:r>
          </a:p>
          <a:p>
            <a:r>
              <a:rPr lang="tr-TR" dirty="0">
                <a:solidFill>
                  <a:schemeClr val="bg1"/>
                </a:solidFill>
              </a:rPr>
              <a:t>Anabilim Dalı Başkan Yardımcısı:  Doç. </a:t>
            </a:r>
            <a:r>
              <a:rPr lang="tr-TR" dirty="0" err="1">
                <a:solidFill>
                  <a:schemeClr val="bg1"/>
                </a:solidFill>
              </a:rPr>
              <a:t>Dr.Tuba</a:t>
            </a:r>
            <a:r>
              <a:rPr lang="tr-TR" dirty="0">
                <a:solidFill>
                  <a:schemeClr val="bg1"/>
                </a:solidFill>
              </a:rPr>
              <a:t> ŞAHİNOĞLU</a:t>
            </a:r>
          </a:p>
          <a:p>
            <a:r>
              <a:rPr lang="tr-TR" dirty="0">
                <a:solidFill>
                  <a:schemeClr val="bg1"/>
                </a:solidFill>
              </a:rPr>
              <a:t>Anabilim Dalı Başkan Yardımcısı: Dr. </a:t>
            </a:r>
            <a:r>
              <a:rPr lang="tr-TR" dirty="0" err="1">
                <a:solidFill>
                  <a:schemeClr val="bg1"/>
                </a:solidFill>
              </a:rPr>
              <a:t>Öğr</a:t>
            </a:r>
            <a:r>
              <a:rPr lang="tr-TR" dirty="0">
                <a:solidFill>
                  <a:schemeClr val="bg1"/>
                </a:solidFill>
              </a:rPr>
              <a:t>. Üyesi Muhammed İkbal TEPELER</a:t>
            </a:r>
          </a:p>
        </p:txBody>
      </p:sp>
    </p:spTree>
    <p:extLst>
      <p:ext uri="{BB962C8B-B14F-4D97-AF65-F5344CB8AC3E}">
        <p14:creationId xmlns:p14="http://schemas.microsoft.com/office/powerpoint/2010/main" val="2151510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7C4019-A466-6B77-7294-2462C4BE7CFD}"/>
              </a:ext>
            </a:extLst>
          </p:cNvPr>
          <p:cNvSpPr>
            <a:spLocks noGrp="1"/>
          </p:cNvSpPr>
          <p:nvPr>
            <p:ph type="title"/>
          </p:nvPr>
        </p:nvSpPr>
        <p:spPr/>
        <p:txBody>
          <a:bodyPr/>
          <a:lstStyle/>
          <a:p>
            <a:r>
              <a:rPr lang="tr-TR" dirty="0"/>
              <a:t>Doktora programı</a:t>
            </a:r>
          </a:p>
        </p:txBody>
      </p:sp>
      <p:sp>
        <p:nvSpPr>
          <p:cNvPr id="3" name="İçerik Yer Tutucusu 2">
            <a:extLst>
              <a:ext uri="{FF2B5EF4-FFF2-40B4-BE49-F238E27FC236}">
                <a16:creationId xmlns:a16="http://schemas.microsoft.com/office/drawing/2014/main" id="{2705E2B2-1090-3B68-EA07-E3E5F5AE0D72}"/>
              </a:ext>
            </a:extLst>
          </p:cNvPr>
          <p:cNvSpPr>
            <a:spLocks noGrp="1"/>
          </p:cNvSpPr>
          <p:nvPr>
            <p:ph idx="1"/>
          </p:nvPr>
        </p:nvSpPr>
        <p:spPr/>
        <p:txBody>
          <a:bodyPr>
            <a:normAutofit fontScale="92500"/>
          </a:bodyPr>
          <a:lstStyle/>
          <a:p>
            <a:r>
              <a:rPr lang="tr-TR" b="0" i="0" dirty="0">
                <a:solidFill>
                  <a:srgbClr val="000000"/>
                </a:solidFill>
                <a:effectLst/>
                <a:latin typeface="Times" pitchFamily="2" charset="0"/>
              </a:rPr>
              <a:t>Doktora programı, bilimsel hazırlıkta geçen süre hariç tezli yüksek lisans derecesi ile kabul edilenler için kayıt olduğu programa ilişkin derslerin verildiği dönemden başlamak üzere, her dönem için kayıt yaptırıp yaptırmadığına bakılmaksızın sekiz yarıyıl olup azami tamamlama süresi on iki yarıyıl; lisans derecesi ile kabul edilenler için on yarıyıl olup azami tamamlama süresi on dört yarıyıldır.</a:t>
            </a:r>
          </a:p>
          <a:p>
            <a:r>
              <a:rPr lang="tr-TR" b="0" i="0" dirty="0">
                <a:solidFill>
                  <a:srgbClr val="000000"/>
                </a:solidFill>
                <a:effectLst/>
                <a:latin typeface="Times" pitchFamily="2" charset="0"/>
              </a:rPr>
              <a:t>Doktora programı için gerekli kredili dersleri başarıyla tamamlamanın azami süresi tezli yüksek lisans derecesi ile kabul edilenler için dört yarıyıl, lisans derecesi ile kabul edilenler için altı yarıyıldır. Bu süre içinde kredili derslerini başarıyla tamamlayamayan veya yükseköğretim kurumunun öngördüğü en az genel not ortalamasını sağlayamayan öğrencinin yükseköğretim kurumu ile ilişiği kesilir.</a:t>
            </a:r>
            <a:endParaRPr lang="tr-TR" dirty="0"/>
          </a:p>
        </p:txBody>
      </p:sp>
    </p:spTree>
    <p:extLst>
      <p:ext uri="{BB962C8B-B14F-4D97-AF65-F5344CB8AC3E}">
        <p14:creationId xmlns:p14="http://schemas.microsoft.com/office/powerpoint/2010/main" val="307106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8BA819-EFC6-B3FB-F206-F290738B43A8}"/>
              </a:ext>
            </a:extLst>
          </p:cNvPr>
          <p:cNvSpPr>
            <a:spLocks noGrp="1"/>
          </p:cNvSpPr>
          <p:nvPr>
            <p:ph type="title"/>
          </p:nvPr>
        </p:nvSpPr>
        <p:spPr>
          <a:xfrm>
            <a:off x="2231136" y="362527"/>
            <a:ext cx="7729728" cy="1188720"/>
          </a:xfrm>
        </p:spPr>
        <p:txBody>
          <a:bodyPr/>
          <a:lstStyle/>
          <a:p>
            <a:r>
              <a:rPr lang="tr-TR" dirty="0"/>
              <a:t>Doktora programı</a:t>
            </a:r>
          </a:p>
        </p:txBody>
      </p:sp>
      <p:sp>
        <p:nvSpPr>
          <p:cNvPr id="3" name="İçerik Yer Tutucusu 2">
            <a:extLst>
              <a:ext uri="{FF2B5EF4-FFF2-40B4-BE49-F238E27FC236}">
                <a16:creationId xmlns:a16="http://schemas.microsoft.com/office/drawing/2014/main" id="{95CE1D6C-DF87-5D17-98CB-6EF550ADC848}"/>
              </a:ext>
            </a:extLst>
          </p:cNvPr>
          <p:cNvSpPr>
            <a:spLocks noGrp="1"/>
          </p:cNvSpPr>
          <p:nvPr>
            <p:ph idx="1"/>
          </p:nvPr>
        </p:nvSpPr>
        <p:spPr>
          <a:xfrm>
            <a:off x="1495155" y="1672684"/>
            <a:ext cx="9689518" cy="4822789"/>
          </a:xfrm>
        </p:spPr>
        <p:txBody>
          <a:bodyPr>
            <a:normAutofit lnSpcReduction="10000"/>
          </a:bodyPr>
          <a:lstStyle/>
          <a:p>
            <a:r>
              <a:rPr lang="tr-TR" b="0" i="0" dirty="0">
                <a:solidFill>
                  <a:srgbClr val="000000"/>
                </a:solidFill>
                <a:effectLst/>
                <a:latin typeface="Times" pitchFamily="2" charset="0"/>
              </a:rPr>
              <a:t>Kredili derslerini başarıyla bitiren, yeterlik sınavında başarılı bulunan ve tez önerisi kabul edilen, ancak tez çalışmasını birinci fıkrada belirtilen on iki veya on dört yarıyıl sonuna kadar tamamlayamayan öğrencinin ilişiği kesilir.</a:t>
            </a:r>
          </a:p>
          <a:p>
            <a:r>
              <a:rPr lang="tr-TR" b="0" i="0" dirty="0">
                <a:solidFill>
                  <a:srgbClr val="000000"/>
                </a:solidFill>
                <a:effectLst/>
                <a:latin typeface="Times" pitchFamily="2" charset="0"/>
              </a:rPr>
              <a:t>Öğrencinin yeterlik sınavına ne zaman gireceği senato tarafından kabul edilen yönetmelikle belirlenir. Ancak yüksek lisans derecesi ile kabul edilen öğrenci en geç beşinci yarıyılın, lisans derecesi ile kabul edilmiş olan öğrenci en geç yedinci yarıyılın sonuna kadar yeterlik sınavına girmek zorundadır.</a:t>
            </a:r>
          </a:p>
          <a:p>
            <a:r>
              <a:rPr lang="tr-TR" dirty="0">
                <a:solidFill>
                  <a:srgbClr val="FF0000"/>
                </a:solidFill>
                <a:latin typeface="Times" pitchFamily="2" charset="0"/>
              </a:rPr>
              <a:t>Yeterlik sınavları Kasım-Aralık ve Nisan-Mayıs aylarında yılda iki kez yapılır. Bu iki sınav dönemi dışında yeterlik sınavı yapılmaz. Yeterlik sınavı yazılı ve sözlü olarak iki bölüm hâlinde yapılır. Yazılı sınavda başarılı olan öğrenci sözlü sınava alınır. Bu sınavların her birinden en az 75 puan almak zorunludur. Başarı notunun hesaplanmasında yazılı ve sözlü sınavlarda alınan puanların aritmetik ortalaması alınır. Sınav jürileri öğrencinin yazılı ve sözlü sınavlardaki başarı durumunu değerlendirerek öğrencinin başarılı veya başarısız olduğuna salt çoğunlukla karar verir. </a:t>
            </a:r>
          </a:p>
          <a:p>
            <a:r>
              <a:rPr lang="tr-TR" b="0" i="0" dirty="0">
                <a:solidFill>
                  <a:srgbClr val="000000"/>
                </a:solidFill>
                <a:effectLst/>
                <a:latin typeface="Times" pitchFamily="2" charset="0"/>
              </a:rPr>
              <a:t>Yeterlik sınavında başarısız olan öğrenci başarısız olduğu bölüm/bölümlerden bir sonraki yarıyılda tekrar sınava alınır. Bu sınavda da başarısız olan öğrencinin doktora programı ile ilişiği kesilir.</a:t>
            </a:r>
          </a:p>
          <a:p>
            <a:r>
              <a:rPr lang="tr-TR" b="0" i="0" dirty="0">
                <a:solidFill>
                  <a:srgbClr val="000000"/>
                </a:solidFill>
                <a:effectLst/>
                <a:latin typeface="Times" pitchFamily="2" charset="0"/>
              </a:rPr>
              <a:t>Yeterlik sınavı jürisi, yeterlik sınavını başaran bir öğrencinin, ders yükünü tamamlamış olsa bile, toplam kredi miktarının üçte birini geçmemek şartıyla fazladan ders/dersler almasını isteyebilir. </a:t>
            </a:r>
            <a:endParaRPr lang="tr-TR" dirty="0"/>
          </a:p>
        </p:txBody>
      </p:sp>
    </p:spTree>
    <p:extLst>
      <p:ext uri="{BB962C8B-B14F-4D97-AF65-F5344CB8AC3E}">
        <p14:creationId xmlns:p14="http://schemas.microsoft.com/office/powerpoint/2010/main" val="220210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15175C-1A9D-9B93-2139-62E72A432695}"/>
              </a:ext>
            </a:extLst>
          </p:cNvPr>
          <p:cNvSpPr>
            <a:spLocks noGrp="1"/>
          </p:cNvSpPr>
          <p:nvPr>
            <p:ph type="title"/>
          </p:nvPr>
        </p:nvSpPr>
        <p:spPr/>
        <p:txBody>
          <a:bodyPr/>
          <a:lstStyle/>
          <a:p>
            <a:r>
              <a:rPr lang="tr-TR" dirty="0"/>
              <a:t>Doktora programı</a:t>
            </a:r>
          </a:p>
        </p:txBody>
      </p:sp>
      <p:sp>
        <p:nvSpPr>
          <p:cNvPr id="3" name="İçerik Yer Tutucusu 2">
            <a:extLst>
              <a:ext uri="{FF2B5EF4-FFF2-40B4-BE49-F238E27FC236}">
                <a16:creationId xmlns:a16="http://schemas.microsoft.com/office/drawing/2014/main" id="{C6279953-E4F5-FF8F-4790-83A8B9D01498}"/>
              </a:ext>
            </a:extLst>
          </p:cNvPr>
          <p:cNvSpPr>
            <a:spLocks noGrp="1"/>
          </p:cNvSpPr>
          <p:nvPr>
            <p:ph idx="1"/>
          </p:nvPr>
        </p:nvSpPr>
        <p:spPr/>
        <p:txBody>
          <a:bodyPr/>
          <a:lstStyle/>
          <a:p>
            <a:endParaRPr lang="tr-TR" b="0" i="0" dirty="0">
              <a:solidFill>
                <a:srgbClr val="000000"/>
              </a:solidFill>
              <a:effectLst/>
              <a:latin typeface="Times" pitchFamily="2" charset="0"/>
            </a:endParaRPr>
          </a:p>
          <a:p>
            <a:endParaRPr lang="tr-TR" dirty="0">
              <a:solidFill>
                <a:srgbClr val="000000"/>
              </a:solidFill>
              <a:latin typeface="Times" pitchFamily="2" charset="0"/>
            </a:endParaRPr>
          </a:p>
          <a:p>
            <a:r>
              <a:rPr lang="tr-TR" b="0" i="0" dirty="0">
                <a:solidFill>
                  <a:srgbClr val="000000"/>
                </a:solidFill>
                <a:effectLst/>
                <a:latin typeface="Times" pitchFamily="2" charset="0"/>
              </a:rPr>
              <a:t>Yeterlik sınavında başarılı bulunan öğrenci için ilgili enstitü anabilim/</a:t>
            </a:r>
            <a:r>
              <a:rPr lang="tr-TR" b="0" i="0" dirty="0" err="1">
                <a:solidFill>
                  <a:srgbClr val="000000"/>
                </a:solidFill>
                <a:effectLst/>
                <a:latin typeface="Times" pitchFamily="2" charset="0"/>
              </a:rPr>
              <a:t>anasanat</a:t>
            </a:r>
            <a:r>
              <a:rPr lang="tr-TR" b="0" i="0" dirty="0">
                <a:solidFill>
                  <a:srgbClr val="000000"/>
                </a:solidFill>
                <a:effectLst/>
                <a:latin typeface="Times" pitchFamily="2" charset="0"/>
              </a:rPr>
              <a:t> dalı başkanlığının önerisi ve enstitü yönetim kurulu onayı ile bir ay içinde bir tez izleme komitesi oluşturulur.</a:t>
            </a:r>
            <a:endParaRPr lang="tr-TR" dirty="0"/>
          </a:p>
        </p:txBody>
      </p:sp>
    </p:spTree>
    <p:extLst>
      <p:ext uri="{BB962C8B-B14F-4D97-AF65-F5344CB8AC3E}">
        <p14:creationId xmlns:p14="http://schemas.microsoft.com/office/powerpoint/2010/main" val="385945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34265E-44D3-0178-2645-219784AEFD90}"/>
              </a:ext>
            </a:extLst>
          </p:cNvPr>
          <p:cNvSpPr>
            <a:spLocks noGrp="1"/>
          </p:cNvSpPr>
          <p:nvPr>
            <p:ph type="title"/>
          </p:nvPr>
        </p:nvSpPr>
        <p:spPr/>
        <p:txBody>
          <a:bodyPr/>
          <a:lstStyle/>
          <a:p>
            <a:r>
              <a:rPr lang="tr-TR" dirty="0"/>
              <a:t>Doktora programı</a:t>
            </a:r>
          </a:p>
        </p:txBody>
      </p:sp>
      <p:sp>
        <p:nvSpPr>
          <p:cNvPr id="3" name="İçerik Yer Tutucusu 2">
            <a:extLst>
              <a:ext uri="{FF2B5EF4-FFF2-40B4-BE49-F238E27FC236}">
                <a16:creationId xmlns:a16="http://schemas.microsoft.com/office/drawing/2014/main" id="{FDAA6DD1-53F5-F646-89CB-33B0AD7164C7}"/>
              </a:ext>
            </a:extLst>
          </p:cNvPr>
          <p:cNvSpPr>
            <a:spLocks noGrp="1"/>
          </p:cNvSpPr>
          <p:nvPr>
            <p:ph idx="1"/>
          </p:nvPr>
        </p:nvSpPr>
        <p:spPr/>
        <p:txBody>
          <a:bodyPr>
            <a:normAutofit fontScale="92500" lnSpcReduction="20000"/>
          </a:bodyPr>
          <a:lstStyle/>
          <a:p>
            <a:r>
              <a:rPr lang="tr-TR" b="0" i="0" dirty="0">
                <a:solidFill>
                  <a:srgbClr val="000000"/>
                </a:solidFill>
                <a:effectLst/>
                <a:latin typeface="Times" pitchFamily="2" charset="0"/>
              </a:rPr>
              <a:t>Doktora yeterlik sınavını başarı ile tamamlayan öğrenci, en geç altı ay içinde, yapacağı araştırmanın amacını, yöntemini ve çalışma planını kapsayan tez önerisini tez izleme komitesi önünde sözlü olarak savunur. Öğrenci, tez önerisi ile ilgili yazılı bir raporu sözlü savunmadan en az on beş gün önce komite üyelerine dağıtır.</a:t>
            </a:r>
          </a:p>
          <a:p>
            <a:r>
              <a:rPr lang="tr-TR" b="0" i="0" dirty="0">
                <a:solidFill>
                  <a:srgbClr val="FF0000"/>
                </a:solidFill>
                <a:effectLst/>
                <a:latin typeface="Times" pitchFamily="2" charset="0"/>
              </a:rPr>
              <a:t>Doktora tez önerilerinin kabulü için tez konusunun kurumsal (BAP), ulusal (TÜBİTAK, TÜSEB vb.) veya uluslararası fon kuruluşları tarafından bilimsel bir araştırma projesi kapsamında desteklenmesi esastır. </a:t>
            </a:r>
          </a:p>
          <a:p>
            <a:r>
              <a:rPr lang="tr-TR" b="0" i="0" dirty="0">
                <a:solidFill>
                  <a:srgbClr val="000000"/>
                </a:solidFill>
                <a:effectLst/>
                <a:latin typeface="Times" pitchFamily="2" charset="0"/>
              </a:rPr>
              <a:t>Tez önerisi reddedilen öğrenci, yeni bir danışman ve/veya tez konusu seçme hakkına sahiptir. Bu durumda yeni bir tez izleme komitesi atanabilir. Programa aynı danışmanla devam etmek isteyen öğrenci üç ay içinde, danışman ve tez konusunu değiştiren öğrenci ise altı ay içinde tekrar tez önerisi savunmasına alınır. Tez önerisi bu savunmada da reddedilen öğrencinin yükseköğretim kurumu ile ilişiği kesilir.</a:t>
            </a:r>
            <a:endParaRPr lang="tr-TR" dirty="0"/>
          </a:p>
        </p:txBody>
      </p:sp>
    </p:spTree>
    <p:extLst>
      <p:ext uri="{BB962C8B-B14F-4D97-AF65-F5344CB8AC3E}">
        <p14:creationId xmlns:p14="http://schemas.microsoft.com/office/powerpoint/2010/main" val="117461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10D1607B-977C-815F-EEF5-A2EF363DA587}"/>
              </a:ext>
            </a:extLst>
          </p:cNvPr>
          <p:cNvPicPr>
            <a:picLocks noGrp="1" noChangeAspect="1"/>
          </p:cNvPicPr>
          <p:nvPr>
            <p:ph idx="1"/>
          </p:nvPr>
        </p:nvPicPr>
        <p:blipFill>
          <a:blip r:embed="rId2"/>
          <a:stretch>
            <a:fillRect/>
          </a:stretch>
        </p:blipFill>
        <p:spPr>
          <a:xfrm>
            <a:off x="2346465" y="847493"/>
            <a:ext cx="8514093" cy="4602976"/>
          </a:xfrm>
          <a:prstGeom prst="rect">
            <a:avLst/>
          </a:prstGeom>
        </p:spPr>
      </p:pic>
    </p:spTree>
    <p:extLst>
      <p:ext uri="{BB962C8B-B14F-4D97-AF65-F5344CB8AC3E}">
        <p14:creationId xmlns:p14="http://schemas.microsoft.com/office/powerpoint/2010/main" val="406424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08610C-6EAA-7780-B2AE-EFF89B589CA8}"/>
              </a:ext>
            </a:extLst>
          </p:cNvPr>
          <p:cNvSpPr>
            <a:spLocks noGrp="1"/>
          </p:cNvSpPr>
          <p:nvPr>
            <p:ph type="title"/>
          </p:nvPr>
        </p:nvSpPr>
        <p:spPr>
          <a:xfrm>
            <a:off x="2231135" y="523612"/>
            <a:ext cx="8161801" cy="1528211"/>
          </a:xfrm>
        </p:spPr>
        <p:txBody>
          <a:bodyPr/>
          <a:lstStyle/>
          <a:p>
            <a:r>
              <a:rPr lang="tr-TR" dirty="0"/>
              <a:t>Doktora programı</a:t>
            </a:r>
          </a:p>
        </p:txBody>
      </p:sp>
      <p:sp>
        <p:nvSpPr>
          <p:cNvPr id="3" name="İçerik Yer Tutucusu 2">
            <a:extLst>
              <a:ext uri="{FF2B5EF4-FFF2-40B4-BE49-F238E27FC236}">
                <a16:creationId xmlns:a16="http://schemas.microsoft.com/office/drawing/2014/main" id="{F64C594B-2B5F-DF75-62C2-80F7D3D45D0E}"/>
              </a:ext>
            </a:extLst>
          </p:cNvPr>
          <p:cNvSpPr>
            <a:spLocks noGrp="1"/>
          </p:cNvSpPr>
          <p:nvPr>
            <p:ph idx="1"/>
          </p:nvPr>
        </p:nvSpPr>
        <p:spPr>
          <a:xfrm>
            <a:off x="1527717" y="2263698"/>
            <a:ext cx="8999033" cy="4070690"/>
          </a:xfrm>
        </p:spPr>
        <p:txBody>
          <a:bodyPr>
            <a:normAutofit/>
          </a:bodyPr>
          <a:lstStyle/>
          <a:p>
            <a:r>
              <a:rPr lang="tr-TR" b="0" i="0" dirty="0">
                <a:solidFill>
                  <a:srgbClr val="FF0000"/>
                </a:solidFill>
                <a:effectLst/>
                <a:latin typeface="Times" pitchFamily="2" charset="0"/>
              </a:rPr>
              <a:t>Tez önerisi kabul edilen öğrenci için tez izleme komitesi, Şubat-Temmuz ve Ağustos-Ocak ayları arasında birer defa olmak üzere yılda en az iki kez toplanır. </a:t>
            </a:r>
          </a:p>
          <a:p>
            <a:r>
              <a:rPr lang="tr-TR" b="0" i="0" dirty="0">
                <a:solidFill>
                  <a:srgbClr val="FF0000"/>
                </a:solidFill>
                <a:effectLst/>
                <a:latin typeface="Times" pitchFamily="2" charset="0"/>
              </a:rPr>
              <a:t>Tez önerisi kabul tarihi ile ilk tez izleme komitesi toplantısı ve her tez izleme komitesi toplantısı arasında en az 3 ay süre olmalıdır. Öğrenci, toplantı tarihinden en az bir ay önce komite üyelerine yazılı bir rapor sunar.</a:t>
            </a:r>
          </a:p>
          <a:p>
            <a:r>
              <a:rPr lang="tr-TR" b="0" i="0" dirty="0">
                <a:solidFill>
                  <a:srgbClr val="FF0000"/>
                </a:solidFill>
                <a:effectLst/>
                <a:latin typeface="Times" pitchFamily="2" charset="0"/>
              </a:rPr>
              <a:t> </a:t>
            </a:r>
            <a:r>
              <a:rPr lang="tr-TR" b="0" i="0" dirty="0">
                <a:solidFill>
                  <a:srgbClr val="000000"/>
                </a:solidFill>
                <a:effectLst/>
                <a:latin typeface="Times" pitchFamily="2" charset="0"/>
              </a:rPr>
              <a:t>Öğrenci, toplantı tarihinden en az bir ay önce komite üyelerine yazılı bir rapor sunar. Bu raporda o ana kadar yapılan çalışmaların özeti ve bir sonraki dönemde yapılacak çalışma planı belirtilir. Öğrencinin tez çalışması, komite tarafından başarılı veya başarısız olarak belirlenir. Komite tarafından üst üste iki kez veya aralıklı olarak üç kez başarısız bulunan öğrencinin yükseköğretim kurumu ile ilişiği kesilir.</a:t>
            </a:r>
          </a:p>
          <a:p>
            <a:r>
              <a:rPr lang="tr-TR" b="0" i="0" dirty="0">
                <a:solidFill>
                  <a:srgbClr val="000000"/>
                </a:solidFill>
                <a:effectLst/>
                <a:latin typeface="Times" pitchFamily="2" charset="0"/>
              </a:rPr>
              <a:t>Öğrencinin tezinin sonuçlanabilmesi için en az üç tez izleme komitesi raporu sunulması gerekir.</a:t>
            </a:r>
          </a:p>
          <a:p>
            <a:endParaRPr lang="tr-TR" dirty="0"/>
          </a:p>
        </p:txBody>
      </p:sp>
    </p:spTree>
    <p:extLst>
      <p:ext uri="{BB962C8B-B14F-4D97-AF65-F5344CB8AC3E}">
        <p14:creationId xmlns:p14="http://schemas.microsoft.com/office/powerpoint/2010/main" val="578109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2AA757-A785-D4FF-498D-D7EC63F3CD6E}"/>
              </a:ext>
            </a:extLst>
          </p:cNvPr>
          <p:cNvSpPr>
            <a:spLocks noGrp="1"/>
          </p:cNvSpPr>
          <p:nvPr>
            <p:ph type="title"/>
          </p:nvPr>
        </p:nvSpPr>
        <p:spPr>
          <a:xfrm>
            <a:off x="658814" y="267628"/>
            <a:ext cx="4638015" cy="1138651"/>
          </a:xfrm>
        </p:spPr>
        <p:txBody>
          <a:bodyPr/>
          <a:lstStyle/>
          <a:p>
            <a:r>
              <a:rPr lang="tr-TR" dirty="0"/>
              <a:t>Doktora programı</a:t>
            </a:r>
          </a:p>
        </p:txBody>
      </p:sp>
      <p:sp>
        <p:nvSpPr>
          <p:cNvPr id="3" name="İçerik Yer Tutucusu 2">
            <a:extLst>
              <a:ext uri="{FF2B5EF4-FFF2-40B4-BE49-F238E27FC236}">
                <a16:creationId xmlns:a16="http://schemas.microsoft.com/office/drawing/2014/main" id="{15DA62B0-FE3A-49C9-82DB-E796C3CFDD9C}"/>
              </a:ext>
            </a:extLst>
          </p:cNvPr>
          <p:cNvSpPr>
            <a:spLocks noGrp="1"/>
          </p:cNvSpPr>
          <p:nvPr>
            <p:ph idx="1"/>
          </p:nvPr>
        </p:nvSpPr>
        <p:spPr>
          <a:xfrm>
            <a:off x="558453" y="1779400"/>
            <a:ext cx="3500591" cy="3101983"/>
          </a:xfrm>
        </p:spPr>
        <p:txBody>
          <a:bodyPr>
            <a:normAutofit/>
          </a:bodyPr>
          <a:lstStyle/>
          <a:p>
            <a:r>
              <a:rPr lang="tr-TR" dirty="0"/>
              <a:t> 01 Ocak 2021 tarihinden itibaren tez savunmasına girecek doktora öğrencilerinin Üniversite Senatosu’nun 22.04.2019 tarih 6/54 sayılı kararında belirtilen ve Üniversite Senatosu’nun 28.10.2021 tarih 31/183 sayılı kararı ile güncellenen yayın yapma şartını yerine getirmesi gerekir. </a:t>
            </a:r>
          </a:p>
        </p:txBody>
      </p:sp>
      <p:pic>
        <p:nvPicPr>
          <p:cNvPr id="4" name="Resim 3">
            <a:extLst>
              <a:ext uri="{FF2B5EF4-FFF2-40B4-BE49-F238E27FC236}">
                <a16:creationId xmlns:a16="http://schemas.microsoft.com/office/drawing/2014/main" id="{9415E9B9-445B-EB35-7B74-EDABD4B4522A}"/>
              </a:ext>
            </a:extLst>
          </p:cNvPr>
          <p:cNvPicPr>
            <a:picLocks noChangeAspect="1"/>
          </p:cNvPicPr>
          <p:nvPr/>
        </p:nvPicPr>
        <p:blipFill>
          <a:blip r:embed="rId2"/>
          <a:stretch>
            <a:fillRect/>
          </a:stretch>
        </p:blipFill>
        <p:spPr>
          <a:xfrm>
            <a:off x="5560882" y="139944"/>
            <a:ext cx="6493586" cy="6039058"/>
          </a:xfrm>
          <a:prstGeom prst="rect">
            <a:avLst/>
          </a:prstGeom>
        </p:spPr>
      </p:pic>
    </p:spTree>
    <p:extLst>
      <p:ext uri="{BB962C8B-B14F-4D97-AF65-F5344CB8AC3E}">
        <p14:creationId xmlns:p14="http://schemas.microsoft.com/office/powerpoint/2010/main" val="406390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A09535-B6A8-6A0C-886C-0CB55A7D0A24}"/>
              </a:ext>
            </a:extLst>
          </p:cNvPr>
          <p:cNvSpPr>
            <a:spLocks noGrp="1"/>
          </p:cNvSpPr>
          <p:nvPr>
            <p:ph type="title"/>
          </p:nvPr>
        </p:nvSpPr>
        <p:spPr/>
        <p:txBody>
          <a:bodyPr/>
          <a:lstStyle/>
          <a:p>
            <a:r>
              <a:rPr lang="tr-TR" dirty="0"/>
              <a:t>Diğer hükümler</a:t>
            </a:r>
          </a:p>
        </p:txBody>
      </p:sp>
      <p:sp>
        <p:nvSpPr>
          <p:cNvPr id="3" name="İçerik Yer Tutucusu 2">
            <a:extLst>
              <a:ext uri="{FF2B5EF4-FFF2-40B4-BE49-F238E27FC236}">
                <a16:creationId xmlns:a16="http://schemas.microsoft.com/office/drawing/2014/main" id="{C0DF8CD3-2E8D-E8E2-8EEC-9452F6562EC0}"/>
              </a:ext>
            </a:extLst>
          </p:cNvPr>
          <p:cNvSpPr>
            <a:spLocks noGrp="1"/>
          </p:cNvSpPr>
          <p:nvPr>
            <p:ph idx="1"/>
          </p:nvPr>
        </p:nvSpPr>
        <p:spPr/>
        <p:txBody>
          <a:bodyPr>
            <a:normAutofit fontScale="92500" lnSpcReduction="20000"/>
          </a:bodyPr>
          <a:lstStyle/>
          <a:p>
            <a:r>
              <a:rPr lang="tr-TR" dirty="0"/>
              <a:t>Bilimsel araştırma teknikleri ile araştırma ve yayın etiği konularını içeren en az bir dersin yüksek lisans veya doktora ya da sanatta yeterlik eğitimi sırasında ders dönemi içerisinde alınması zorunludur. .</a:t>
            </a:r>
          </a:p>
          <a:p>
            <a:r>
              <a:rPr lang="tr-TR" dirty="0"/>
              <a:t>Ders muafiyeti talepleri, dersin kredisi/saati, dersin adı ve ders içeriği bakımından ilgili ana bilim dalı başkanlığı tarafından değerlendirilir ve Enstitü Yönetim Kurulunca karara bağlanır. Muafiyeti kabul edilen ders ve/veya derslerin başarı notları Üniversitede uygulanan harf notlarına çevrilerek not döküm belgelerine işlenir. Seminer dersi ile yeterlik sınavı için muafiyet uygulanmaz.</a:t>
            </a:r>
          </a:p>
          <a:p>
            <a:r>
              <a:rPr lang="tr-TR" dirty="0"/>
              <a:t> Jüri oluşturularak gerçekleştirilen etkinlik ve sınavlar çevrim içi, </a:t>
            </a:r>
            <a:r>
              <a:rPr lang="tr-TR" dirty="0" err="1"/>
              <a:t>hibrit</a:t>
            </a:r>
            <a:r>
              <a:rPr lang="tr-TR" dirty="0"/>
              <a:t> (çevrim içi/yüz yüze) veya yüz yüze  yapılabilir. Fakat her durumda etkinlik ve sınavlar Öğrenci Bilgi Sistemi’ne (OBS) entegre video konferans yazılımı kullanılarak kayıt altına alınır.</a:t>
            </a:r>
          </a:p>
        </p:txBody>
      </p:sp>
    </p:spTree>
    <p:extLst>
      <p:ext uri="{BB962C8B-B14F-4D97-AF65-F5344CB8AC3E}">
        <p14:creationId xmlns:p14="http://schemas.microsoft.com/office/powerpoint/2010/main" val="2923493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C6766B-E163-6E7E-48C2-9F795BB53A76}"/>
              </a:ext>
            </a:extLst>
          </p:cNvPr>
          <p:cNvSpPr>
            <a:spLocks noGrp="1"/>
          </p:cNvSpPr>
          <p:nvPr>
            <p:ph type="title"/>
          </p:nvPr>
        </p:nvSpPr>
        <p:spPr/>
        <p:txBody>
          <a:bodyPr/>
          <a:lstStyle/>
          <a:p>
            <a:r>
              <a:rPr lang="tr-TR" dirty="0"/>
              <a:t>Diğer hükümler</a:t>
            </a:r>
          </a:p>
        </p:txBody>
      </p:sp>
      <p:sp>
        <p:nvSpPr>
          <p:cNvPr id="3" name="İçerik Yer Tutucusu 2">
            <a:extLst>
              <a:ext uri="{FF2B5EF4-FFF2-40B4-BE49-F238E27FC236}">
                <a16:creationId xmlns:a16="http://schemas.microsoft.com/office/drawing/2014/main" id="{A3506CFA-1464-3A02-D8FF-CA1CD54D1C10}"/>
              </a:ext>
            </a:extLst>
          </p:cNvPr>
          <p:cNvSpPr>
            <a:spLocks noGrp="1"/>
          </p:cNvSpPr>
          <p:nvPr>
            <p:ph idx="1"/>
          </p:nvPr>
        </p:nvSpPr>
        <p:spPr/>
        <p:txBody>
          <a:bodyPr/>
          <a:lstStyle/>
          <a:p>
            <a:r>
              <a:rPr lang="tr-TR" dirty="0"/>
              <a:t> Lisansüstü programlarda dersler; a) Seçmeli dersler enstitüler veya programlar tarafından sunulabilir. b) Zorunlu dersler, Enstitü Çekirdek [EÇ] dersleri ve Bilim Dalı Çekirdek [BDÇ] derslerinden oluşur. Enstitü Çekirdek [EÇ] dersleri bir enstitüdeki lisansüstü öğrencilerinin sahip olması gereken ortak bilgi ve becerileri kazandırmaya yönelik derslerdir. Bilim Dalı Çekirdek [BDÇ] dersleri bir bilim dalındaki lisansüstü öğrencilerinin sahip olması gereken ortak bilgi ve becerileri kazandırmaya yönelik derslerdir. Bu kapsamda her öğrencinin zorunlu kredi karşılığı en az bir EÇ dersi ve en az iki BDÇ dersi alması zorunludur. Bu kapsamda zorunlu kredi karşılığı alınması gereken zorunlu ders sayıları enstitü kurulları tarafından artırılabilir.</a:t>
            </a:r>
          </a:p>
        </p:txBody>
      </p:sp>
    </p:spTree>
    <p:extLst>
      <p:ext uri="{BB962C8B-B14F-4D97-AF65-F5344CB8AC3E}">
        <p14:creationId xmlns:p14="http://schemas.microsoft.com/office/powerpoint/2010/main" val="273385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5442E7-4158-5452-6758-7C304454C428}"/>
              </a:ext>
            </a:extLst>
          </p:cNvPr>
          <p:cNvSpPr>
            <a:spLocks noGrp="1"/>
          </p:cNvSpPr>
          <p:nvPr>
            <p:ph type="title"/>
          </p:nvPr>
        </p:nvSpPr>
        <p:spPr/>
        <p:txBody>
          <a:bodyPr/>
          <a:lstStyle/>
          <a:p>
            <a:r>
              <a:rPr lang="tr-TR" dirty="0"/>
              <a:t>Çekirdek dersler</a:t>
            </a:r>
          </a:p>
        </p:txBody>
      </p:sp>
      <p:sp>
        <p:nvSpPr>
          <p:cNvPr id="3" name="İçerik Yer Tutucusu 2">
            <a:extLst>
              <a:ext uri="{FF2B5EF4-FFF2-40B4-BE49-F238E27FC236}">
                <a16:creationId xmlns:a16="http://schemas.microsoft.com/office/drawing/2014/main" id="{23973FB0-98C5-44F4-5524-164879631ED5}"/>
              </a:ext>
            </a:extLst>
          </p:cNvPr>
          <p:cNvSpPr>
            <a:spLocks noGrp="1"/>
          </p:cNvSpPr>
          <p:nvPr>
            <p:ph idx="1"/>
          </p:nvPr>
        </p:nvSpPr>
        <p:spPr/>
        <p:txBody>
          <a:bodyPr>
            <a:normAutofit lnSpcReduction="10000"/>
          </a:bodyPr>
          <a:lstStyle/>
          <a:p>
            <a:r>
              <a:rPr lang="tr-TR" dirty="0">
                <a:solidFill>
                  <a:srgbClr val="FF0000"/>
                </a:solidFill>
              </a:rPr>
              <a:t>Enstitü Çekirdek Dersleri</a:t>
            </a:r>
            <a:r>
              <a:rPr lang="tr-TR" dirty="0"/>
              <a:t>: </a:t>
            </a:r>
          </a:p>
          <a:p>
            <a:pPr marL="0" indent="0">
              <a:buNone/>
            </a:pPr>
            <a:r>
              <a:rPr lang="tr-TR" dirty="0"/>
              <a:t>Doktora Programında : Bilim Eğitim Etik ve Proje Dersi</a:t>
            </a:r>
          </a:p>
          <a:p>
            <a:pPr marL="0" indent="0">
              <a:buNone/>
            </a:pPr>
            <a:r>
              <a:rPr lang="tr-TR" dirty="0"/>
              <a:t>Yüksek Lisans Programında : Bilim Eğitim ve Etik Dersi</a:t>
            </a:r>
          </a:p>
          <a:p>
            <a:pPr marL="0" indent="0">
              <a:buNone/>
            </a:pPr>
            <a:r>
              <a:rPr lang="tr-TR" dirty="0">
                <a:solidFill>
                  <a:srgbClr val="FF0000"/>
                </a:solidFill>
              </a:rPr>
              <a:t>İktisat Anabilim Dalı Çekirdek Dersleri</a:t>
            </a:r>
            <a:r>
              <a:rPr lang="tr-TR" dirty="0"/>
              <a:t>:</a:t>
            </a:r>
          </a:p>
          <a:p>
            <a:pPr marL="0" indent="0">
              <a:buNone/>
            </a:pPr>
            <a:r>
              <a:rPr lang="tr-TR" dirty="0"/>
              <a:t>Doktora Programında: Mikro İktisat Uygulamaları, Makro İktisat Politikası, Uluslararası Parasal İktisat, Türkiye Ekonomisi ve Gelişimi, Uygulamalı Ekonometri I-II</a:t>
            </a:r>
          </a:p>
          <a:p>
            <a:pPr marL="0" indent="0">
              <a:buNone/>
            </a:pPr>
            <a:r>
              <a:rPr lang="tr-TR" dirty="0"/>
              <a:t>Yüksek Lisans Programında: Mikro İktisat, Makro İktisat, Uluslararası İktisat, Türkiye Ekonomisi</a:t>
            </a:r>
          </a:p>
        </p:txBody>
      </p:sp>
    </p:spTree>
    <p:extLst>
      <p:ext uri="{BB962C8B-B14F-4D97-AF65-F5344CB8AC3E}">
        <p14:creationId xmlns:p14="http://schemas.microsoft.com/office/powerpoint/2010/main" val="380166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FA9A2A-538C-E3C0-6512-21123ED6D01D}"/>
              </a:ext>
            </a:extLst>
          </p:cNvPr>
          <p:cNvSpPr>
            <a:spLocks noGrp="1"/>
          </p:cNvSpPr>
          <p:nvPr>
            <p:ph type="title"/>
          </p:nvPr>
        </p:nvSpPr>
        <p:spPr/>
        <p:txBody>
          <a:bodyPr/>
          <a:lstStyle/>
          <a:p>
            <a:r>
              <a:rPr lang="tr-TR" b="1" dirty="0"/>
              <a:t>bilim dallarımız</a:t>
            </a:r>
          </a:p>
        </p:txBody>
      </p:sp>
      <p:sp>
        <p:nvSpPr>
          <p:cNvPr id="3" name="İçerik Yer Tutucusu 2">
            <a:extLst>
              <a:ext uri="{FF2B5EF4-FFF2-40B4-BE49-F238E27FC236}">
                <a16:creationId xmlns:a16="http://schemas.microsoft.com/office/drawing/2014/main" id="{8A1DA917-21C0-5C6B-A434-A392DD9E37A5}"/>
              </a:ext>
            </a:extLst>
          </p:cNvPr>
          <p:cNvSpPr>
            <a:spLocks noGrp="1"/>
          </p:cNvSpPr>
          <p:nvPr>
            <p:ph idx="1"/>
          </p:nvPr>
        </p:nvSpPr>
        <p:spPr/>
        <p:txBody>
          <a:bodyPr>
            <a:normAutofit lnSpcReduction="10000"/>
          </a:bodyPr>
          <a:lstStyle/>
          <a:p>
            <a:r>
              <a:rPr lang="tr-TR" dirty="0"/>
              <a:t>İktisat Teorisi </a:t>
            </a:r>
          </a:p>
          <a:p>
            <a:pPr marL="0" indent="0">
              <a:buNone/>
            </a:pPr>
            <a:r>
              <a:rPr lang="tr-TR" dirty="0"/>
              <a:t>Bilim Dalı Başkanı: Prof. Dr. Yusuf AKAN</a:t>
            </a:r>
          </a:p>
          <a:p>
            <a:r>
              <a:rPr lang="tr-TR" dirty="0"/>
              <a:t>İktisat Politikası</a:t>
            </a:r>
          </a:p>
          <a:p>
            <a:pPr marL="0" indent="0">
              <a:buNone/>
            </a:pPr>
            <a:r>
              <a:rPr lang="tr-TR" dirty="0"/>
              <a:t>Bilim Dalı Başkanı: Prof. Dr. Metin BAYRAK</a:t>
            </a:r>
          </a:p>
          <a:p>
            <a:r>
              <a:rPr lang="tr-TR" dirty="0"/>
              <a:t>İktisadi Gelişme ve Uluslararası İktisat</a:t>
            </a:r>
          </a:p>
          <a:p>
            <a:pPr marL="0" indent="0">
              <a:buNone/>
            </a:pPr>
            <a:r>
              <a:rPr lang="tr-TR" dirty="0"/>
              <a:t>Bilim Dalı Başkanı: Prof. Dr. Sabri AZGÜN</a:t>
            </a:r>
          </a:p>
          <a:p>
            <a:pPr marL="0" indent="0">
              <a:buNone/>
            </a:pPr>
            <a:endParaRPr lang="tr-TR" dirty="0"/>
          </a:p>
          <a:p>
            <a:pPr marL="0" indent="0">
              <a:buNone/>
            </a:pPr>
            <a:r>
              <a:rPr lang="tr-TR" dirty="0"/>
              <a:t>Bütün bilim dallarımızda yüksek lisans ve doktora eğitimi bulunmaktadır.</a:t>
            </a:r>
          </a:p>
        </p:txBody>
      </p:sp>
    </p:spTree>
    <p:extLst>
      <p:ext uri="{BB962C8B-B14F-4D97-AF65-F5344CB8AC3E}">
        <p14:creationId xmlns:p14="http://schemas.microsoft.com/office/powerpoint/2010/main" val="2409261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E06378-5E57-C0C0-8579-1E61262B5EF8}"/>
              </a:ext>
            </a:extLst>
          </p:cNvPr>
          <p:cNvSpPr>
            <a:spLocks noGrp="1"/>
          </p:cNvSpPr>
          <p:nvPr>
            <p:ph type="title"/>
          </p:nvPr>
        </p:nvSpPr>
        <p:spPr>
          <a:xfrm>
            <a:off x="2231136" y="2748888"/>
            <a:ext cx="7729728" cy="1188720"/>
          </a:xfrm>
        </p:spPr>
        <p:txBody>
          <a:bodyPr/>
          <a:lstStyle/>
          <a:p>
            <a:r>
              <a:rPr lang="tr-TR" dirty="0"/>
              <a:t>Ders seçimleri</a:t>
            </a:r>
          </a:p>
        </p:txBody>
      </p:sp>
    </p:spTree>
    <p:extLst>
      <p:ext uri="{BB962C8B-B14F-4D97-AF65-F5344CB8AC3E}">
        <p14:creationId xmlns:p14="http://schemas.microsoft.com/office/powerpoint/2010/main" val="3840981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3044"/>
          </a:xfrm>
        </p:spPr>
        <p:txBody>
          <a:bodyPr/>
          <a:lstStyle/>
          <a:p>
            <a:pPr algn="ctr"/>
            <a:r>
              <a:rPr lang="tr-TR" b="1" dirty="0">
                <a:latin typeface="Agency FB" panose="020B0503020202020204" pitchFamily="34" charset="0"/>
              </a:rPr>
              <a:t>1. ADIM</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07" y="1399963"/>
            <a:ext cx="11488615" cy="5419396"/>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097" y="1661746"/>
            <a:ext cx="4857987" cy="1441939"/>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07" y="1399963"/>
            <a:ext cx="1459524" cy="606148"/>
          </a:xfrm>
          <a:prstGeom prst="rect">
            <a:avLst/>
          </a:prstGeom>
        </p:spPr>
      </p:pic>
    </p:spTree>
    <p:extLst>
      <p:ext uri="{BB962C8B-B14F-4D97-AF65-F5344CB8AC3E}">
        <p14:creationId xmlns:p14="http://schemas.microsoft.com/office/powerpoint/2010/main" val="306701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38200" y="365125"/>
            <a:ext cx="10515600" cy="936137"/>
          </a:xfrm>
        </p:spPr>
        <p:txBody>
          <a:bodyPr/>
          <a:lstStyle/>
          <a:p>
            <a:pPr algn="ctr"/>
            <a:r>
              <a:rPr lang="tr-TR" b="1" dirty="0">
                <a:latin typeface="Agency FB" panose="020B0503020202020204" pitchFamily="34" charset="0"/>
              </a:rPr>
              <a:t>2. ADIM</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07" y="1301262"/>
            <a:ext cx="11353800" cy="5299246"/>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746" y="2130394"/>
            <a:ext cx="3248995" cy="681069"/>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553" y="3950885"/>
            <a:ext cx="1462454" cy="477991"/>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570" y="4189880"/>
            <a:ext cx="1582616" cy="2052658"/>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9913" y="2237399"/>
            <a:ext cx="1625350" cy="224447"/>
          </a:xfrm>
          <a:prstGeom prst="rect">
            <a:avLst/>
          </a:prstGeom>
        </p:spPr>
      </p:pic>
    </p:spTree>
    <p:extLst>
      <p:ext uri="{BB962C8B-B14F-4D97-AF65-F5344CB8AC3E}">
        <p14:creationId xmlns:p14="http://schemas.microsoft.com/office/powerpoint/2010/main" val="1819584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a:spLocks noGrp="1"/>
          </p:cNvSpPr>
          <p:nvPr>
            <p:ph type="title"/>
          </p:nvPr>
        </p:nvSpPr>
        <p:spPr>
          <a:xfrm>
            <a:off x="851139" y="260586"/>
            <a:ext cx="10515600" cy="900967"/>
          </a:xfrm>
        </p:spPr>
        <p:txBody>
          <a:bodyPr/>
          <a:lstStyle/>
          <a:p>
            <a:pPr algn="ctr"/>
            <a:r>
              <a:rPr lang="tr-TR" b="1" dirty="0">
                <a:latin typeface="Agency FB" panose="020B0503020202020204" pitchFamily="34" charset="0"/>
              </a:rPr>
              <a:t>3. ADIM</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138" y="1161553"/>
            <a:ext cx="10772293" cy="5129296"/>
          </a:xfrm>
          <a:prstGeom prst="rect">
            <a:avLst/>
          </a:prstGeom>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6040" y="3926111"/>
            <a:ext cx="1607775" cy="1964735"/>
          </a:xfrm>
          <a:prstGeom prst="rect">
            <a:avLst/>
          </a:prstGeom>
        </p:spPr>
      </p:pic>
      <p:pic>
        <p:nvPicPr>
          <p:cNvPr id="5" name="Resim 4"/>
          <p:cNvPicPr>
            <a:picLocks noChangeAspect="1"/>
          </p:cNvPicPr>
          <p:nvPr/>
        </p:nvPicPr>
        <p:blipFill>
          <a:blip r:embed="rId4"/>
          <a:stretch>
            <a:fillRect/>
          </a:stretch>
        </p:blipFill>
        <p:spPr>
          <a:xfrm>
            <a:off x="4836877" y="3685298"/>
            <a:ext cx="1463167" cy="481626"/>
          </a:xfrm>
          <a:prstGeom prst="rect">
            <a:avLst/>
          </a:prstGeom>
        </p:spPr>
      </p:pic>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560" y="2086755"/>
            <a:ext cx="1625350" cy="224447"/>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54" y="2062521"/>
            <a:ext cx="3021624" cy="504834"/>
          </a:xfrm>
          <a:prstGeom prst="rect">
            <a:avLst/>
          </a:prstGeom>
        </p:spPr>
      </p:pic>
    </p:spTree>
    <p:extLst>
      <p:ext uri="{BB962C8B-B14F-4D97-AF65-F5344CB8AC3E}">
        <p14:creationId xmlns:p14="http://schemas.microsoft.com/office/powerpoint/2010/main" val="2732157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6475"/>
          </a:xfrm>
        </p:spPr>
        <p:txBody>
          <a:bodyPr/>
          <a:lstStyle/>
          <a:p>
            <a:pPr algn="ctr"/>
            <a:r>
              <a:rPr lang="tr-TR" b="1" dirty="0">
                <a:latin typeface="Agency FB" panose="020B0503020202020204" pitchFamily="34" charset="0"/>
              </a:rPr>
              <a:t>4. ADIM</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1600"/>
            <a:ext cx="10714892" cy="5043621"/>
          </a:xfrm>
          <a:prstGeom prst="rect">
            <a:avLst/>
          </a:prstGeom>
        </p:spPr>
      </p:pic>
      <p:pic>
        <p:nvPicPr>
          <p:cNvPr id="8" name="Resim 7"/>
          <p:cNvPicPr>
            <a:picLocks noChangeAspect="1"/>
          </p:cNvPicPr>
          <p:nvPr/>
        </p:nvPicPr>
        <p:blipFill>
          <a:blip r:embed="rId3"/>
          <a:stretch>
            <a:fillRect/>
          </a:stretch>
        </p:blipFill>
        <p:spPr>
          <a:xfrm>
            <a:off x="4836878" y="3685298"/>
            <a:ext cx="1238608" cy="481626"/>
          </a:xfrm>
          <a:prstGeom prst="rect">
            <a:avLst/>
          </a:prstGeom>
        </p:spPr>
      </p:pic>
      <p:pic>
        <p:nvPicPr>
          <p:cNvPr id="10" name="Resim 9"/>
          <p:cNvPicPr>
            <a:picLocks noChangeAspect="1"/>
          </p:cNvPicPr>
          <p:nvPr/>
        </p:nvPicPr>
        <p:blipFill>
          <a:blip r:embed="rId3"/>
          <a:stretch>
            <a:fillRect/>
          </a:stretch>
        </p:blipFill>
        <p:spPr>
          <a:xfrm>
            <a:off x="8359662" y="2199223"/>
            <a:ext cx="1463167" cy="262623"/>
          </a:xfrm>
          <a:prstGeom prst="rect">
            <a:avLst/>
          </a:prstGeom>
        </p:spPr>
      </p:pic>
      <p:pic>
        <p:nvPicPr>
          <p:cNvPr id="11" name="Resim 10"/>
          <p:cNvPicPr>
            <a:picLocks noChangeAspect="1"/>
          </p:cNvPicPr>
          <p:nvPr/>
        </p:nvPicPr>
        <p:blipFill>
          <a:blip r:embed="rId3"/>
          <a:stretch>
            <a:fillRect/>
          </a:stretch>
        </p:blipFill>
        <p:spPr>
          <a:xfrm>
            <a:off x="2076092" y="2199223"/>
            <a:ext cx="3065585" cy="481626"/>
          </a:xfrm>
          <a:prstGeom prst="rect">
            <a:avLst/>
          </a:prstGeom>
        </p:spPr>
      </p:pic>
    </p:spTree>
    <p:extLst>
      <p:ext uri="{BB962C8B-B14F-4D97-AF65-F5344CB8AC3E}">
        <p14:creationId xmlns:p14="http://schemas.microsoft.com/office/powerpoint/2010/main" val="35270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1D57B2-1AB8-8120-1633-13D3F469579A}"/>
              </a:ext>
            </a:extLst>
          </p:cNvPr>
          <p:cNvSpPr>
            <a:spLocks noGrp="1"/>
          </p:cNvSpPr>
          <p:nvPr>
            <p:ph type="title"/>
          </p:nvPr>
        </p:nvSpPr>
        <p:spPr>
          <a:xfrm>
            <a:off x="2231136" y="267629"/>
            <a:ext cx="7729728" cy="1188720"/>
          </a:xfrm>
        </p:spPr>
        <p:txBody>
          <a:bodyPr/>
          <a:lstStyle/>
          <a:p>
            <a:r>
              <a:rPr lang="tr-TR" dirty="0"/>
              <a:t>Lisansüstü etkinlikler kullanma kılavuzu</a:t>
            </a:r>
          </a:p>
        </p:txBody>
      </p:sp>
      <p:pic>
        <p:nvPicPr>
          <p:cNvPr id="4" name="İçerik Yer Tutucusu 3">
            <a:extLst>
              <a:ext uri="{FF2B5EF4-FFF2-40B4-BE49-F238E27FC236}">
                <a16:creationId xmlns:a16="http://schemas.microsoft.com/office/drawing/2014/main" id="{71940BCB-DB9D-A406-589B-F04E1AF8D634}"/>
              </a:ext>
            </a:extLst>
          </p:cNvPr>
          <p:cNvPicPr>
            <a:picLocks noGrp="1" noChangeAspect="1"/>
          </p:cNvPicPr>
          <p:nvPr>
            <p:ph idx="1"/>
          </p:nvPr>
        </p:nvPicPr>
        <p:blipFill>
          <a:blip r:embed="rId2"/>
          <a:stretch>
            <a:fillRect/>
          </a:stretch>
        </p:blipFill>
        <p:spPr>
          <a:xfrm>
            <a:off x="2231136" y="1628078"/>
            <a:ext cx="7515029" cy="4962293"/>
          </a:xfrm>
          <a:prstGeom prst="rect">
            <a:avLst/>
          </a:prstGeom>
        </p:spPr>
      </p:pic>
    </p:spTree>
    <p:extLst>
      <p:ext uri="{BB962C8B-B14F-4D97-AF65-F5344CB8AC3E}">
        <p14:creationId xmlns:p14="http://schemas.microsoft.com/office/powerpoint/2010/main" val="1151190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43206B-EA30-A0DC-995C-B0CAAD6D8C00}"/>
              </a:ext>
            </a:extLst>
          </p:cNvPr>
          <p:cNvSpPr>
            <a:spLocks noGrp="1"/>
          </p:cNvSpPr>
          <p:nvPr>
            <p:ph type="title"/>
          </p:nvPr>
        </p:nvSpPr>
        <p:spPr>
          <a:xfrm>
            <a:off x="2231136" y="2240280"/>
            <a:ext cx="7729728" cy="1188720"/>
          </a:xfrm>
        </p:spPr>
        <p:txBody>
          <a:bodyPr/>
          <a:lstStyle/>
          <a:p>
            <a:r>
              <a:rPr lang="tr-TR" dirty="0"/>
              <a:t>Dinlediğiniz için teşekkür ederim</a:t>
            </a:r>
          </a:p>
        </p:txBody>
      </p:sp>
    </p:spTree>
    <p:extLst>
      <p:ext uri="{BB962C8B-B14F-4D97-AF65-F5344CB8AC3E}">
        <p14:creationId xmlns:p14="http://schemas.microsoft.com/office/powerpoint/2010/main" val="131502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B9824C-454A-8B48-0397-6B97D17663D8}"/>
              </a:ext>
            </a:extLst>
          </p:cNvPr>
          <p:cNvSpPr>
            <a:spLocks noGrp="1"/>
          </p:cNvSpPr>
          <p:nvPr>
            <p:ph type="title"/>
          </p:nvPr>
        </p:nvSpPr>
        <p:spPr/>
        <p:txBody>
          <a:bodyPr/>
          <a:lstStyle/>
          <a:p>
            <a:r>
              <a:rPr lang="tr-TR" dirty="0"/>
              <a:t>LİSANSÜSTÜ EĞİTİM</a:t>
            </a:r>
          </a:p>
        </p:txBody>
      </p:sp>
      <p:sp>
        <p:nvSpPr>
          <p:cNvPr id="3" name="İçerik Yer Tutucusu 2">
            <a:extLst>
              <a:ext uri="{FF2B5EF4-FFF2-40B4-BE49-F238E27FC236}">
                <a16:creationId xmlns:a16="http://schemas.microsoft.com/office/drawing/2014/main" id="{C0F3DAD9-0B2B-E327-4FA0-228E707046A0}"/>
              </a:ext>
            </a:extLst>
          </p:cNvPr>
          <p:cNvSpPr>
            <a:spLocks noGrp="1"/>
          </p:cNvSpPr>
          <p:nvPr>
            <p:ph idx="1"/>
          </p:nvPr>
        </p:nvSpPr>
        <p:spPr>
          <a:xfrm>
            <a:off x="2231136" y="2638044"/>
            <a:ext cx="7729728" cy="3651244"/>
          </a:xfrm>
        </p:spPr>
        <p:txBody>
          <a:bodyPr/>
          <a:lstStyle/>
          <a:p>
            <a:r>
              <a:rPr lang="tr-TR" b="0" i="0" dirty="0">
                <a:solidFill>
                  <a:srgbClr val="000000"/>
                </a:solidFill>
                <a:effectLst/>
                <a:latin typeface="arial" panose="020B0604020202020204" pitchFamily="34" charset="0"/>
              </a:rPr>
              <a:t>Lisansüstü Eğitim, bir lisans eğitimi sonrasında Yüksek Lisans ve Doktora programlarında yapılan üst eğitimdir. </a:t>
            </a:r>
          </a:p>
          <a:p>
            <a:r>
              <a:rPr lang="tr-TR" dirty="0">
                <a:solidFill>
                  <a:srgbClr val="000000"/>
                </a:solidFill>
                <a:latin typeface="arial" panose="020B0604020202020204" pitchFamily="34" charset="0"/>
              </a:rPr>
              <a:t>Lisansüstü eğitimin amacı:</a:t>
            </a:r>
          </a:p>
          <a:p>
            <a:pPr>
              <a:buFont typeface="Wingdings" pitchFamily="2" charset="2"/>
              <a:buChar char="Ø"/>
            </a:pPr>
            <a:r>
              <a:rPr lang="tr-TR" dirty="0">
                <a:solidFill>
                  <a:srgbClr val="000000"/>
                </a:solidFill>
                <a:latin typeface="arial" panose="020B0604020202020204" pitchFamily="34" charset="0"/>
              </a:rPr>
              <a:t> Bilim kulesinin duvarına bir tuğla koyabilmek</a:t>
            </a:r>
          </a:p>
          <a:p>
            <a:pPr marL="0" indent="0">
              <a:buNone/>
            </a:pPr>
            <a:r>
              <a:rPr lang="tr-TR" dirty="0">
                <a:solidFill>
                  <a:srgbClr val="000000"/>
                </a:solidFill>
                <a:latin typeface="arial" panose="020B0604020202020204" pitchFamily="34" charset="0"/>
              </a:rPr>
              <a:t> Lisansüstü eğitimin boyutları:</a:t>
            </a:r>
          </a:p>
          <a:p>
            <a:pPr>
              <a:buFont typeface="Wingdings" pitchFamily="2" charset="2"/>
              <a:buChar char="Ø"/>
            </a:pPr>
            <a:r>
              <a:rPr lang="tr-TR" dirty="0"/>
              <a:t>Metodolojik boyut (Hipotezin, </a:t>
            </a:r>
            <a:r>
              <a:rPr lang="tr-TR" dirty="0" err="1"/>
              <a:t>metodların</a:t>
            </a:r>
            <a:r>
              <a:rPr lang="tr-TR" dirty="0"/>
              <a:t>, yöntemlerin yamuk/eğri olmasın)</a:t>
            </a:r>
          </a:p>
          <a:p>
            <a:pPr>
              <a:buFont typeface="Wingdings" pitchFamily="2" charset="2"/>
              <a:buChar char="Ø"/>
            </a:pPr>
            <a:r>
              <a:rPr lang="tr-TR" dirty="0"/>
              <a:t>Antropolojik boyut (Tuğlayı koyacağın kule insanlığa hizmet etsin )</a:t>
            </a:r>
          </a:p>
          <a:p>
            <a:pPr>
              <a:buFont typeface="Wingdings" pitchFamily="2" charset="2"/>
              <a:buChar char="Ø"/>
            </a:pPr>
            <a:r>
              <a:rPr lang="tr-TR" dirty="0"/>
              <a:t>Ahlaki ve Etik boyut (Tuğlayı koyacağın kule insanı ve insanlığı öldürmesin)</a:t>
            </a:r>
          </a:p>
          <a:p>
            <a:pPr>
              <a:buFont typeface="Wingdings" pitchFamily="2" charset="2"/>
              <a:buChar char="Ø"/>
            </a:pPr>
            <a:r>
              <a:rPr lang="tr-TR" dirty="0"/>
              <a:t>Gelecek boyutu (Diğerlerinin görmediğini göremediğini gör! Geleceği inşa et)</a:t>
            </a:r>
          </a:p>
        </p:txBody>
      </p:sp>
    </p:spTree>
    <p:extLst>
      <p:ext uri="{BB962C8B-B14F-4D97-AF65-F5344CB8AC3E}">
        <p14:creationId xmlns:p14="http://schemas.microsoft.com/office/powerpoint/2010/main" val="364044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3386D4-22E6-FBD5-9D28-6FE57F428B05}"/>
              </a:ext>
            </a:extLst>
          </p:cNvPr>
          <p:cNvSpPr>
            <a:spLocks noGrp="1"/>
          </p:cNvSpPr>
          <p:nvPr>
            <p:ph type="title"/>
          </p:nvPr>
        </p:nvSpPr>
        <p:spPr/>
        <p:txBody>
          <a:bodyPr/>
          <a:lstStyle/>
          <a:p>
            <a:r>
              <a:rPr lang="tr-TR" dirty="0"/>
              <a:t>Yüksek lisans ve doktora</a:t>
            </a:r>
          </a:p>
        </p:txBody>
      </p:sp>
      <p:sp>
        <p:nvSpPr>
          <p:cNvPr id="3" name="İçerik Yer Tutucusu 2">
            <a:extLst>
              <a:ext uri="{FF2B5EF4-FFF2-40B4-BE49-F238E27FC236}">
                <a16:creationId xmlns:a16="http://schemas.microsoft.com/office/drawing/2014/main" id="{F486975C-0A54-BC7D-DAD8-D21D128F9D0F}"/>
              </a:ext>
            </a:extLst>
          </p:cNvPr>
          <p:cNvSpPr>
            <a:spLocks noGrp="1"/>
          </p:cNvSpPr>
          <p:nvPr>
            <p:ph idx="1"/>
          </p:nvPr>
        </p:nvSpPr>
        <p:spPr/>
        <p:txBody>
          <a:bodyPr/>
          <a:lstStyle/>
          <a:p>
            <a:endParaRPr lang="tr-TR" b="1" dirty="0"/>
          </a:p>
          <a:p>
            <a:r>
              <a:rPr lang="tr-TR" b="1" dirty="0"/>
              <a:t>Yüksek Lisans</a:t>
            </a:r>
            <a:r>
              <a:rPr lang="tr-TR" dirty="0"/>
              <a:t>: O alanın metotlarıyla belli bir sorunu/problemi/konuyu tartışmak, incelemek ve analiz etmek. </a:t>
            </a:r>
          </a:p>
          <a:p>
            <a:r>
              <a:rPr lang="tr-TR" b="1" dirty="0"/>
              <a:t>Doktora:</a:t>
            </a:r>
            <a:r>
              <a:rPr lang="tr-TR" dirty="0"/>
              <a:t> Belli bir bilimsel alanın metotlarıyla o alandaki bilimsel bir soruya/ soruna cevap bulmak, sorunu çözmek, farklı bir bakış açısı getirmek, yeni bir yaklaşımda bulunmak.</a:t>
            </a:r>
          </a:p>
        </p:txBody>
      </p:sp>
    </p:spTree>
    <p:extLst>
      <p:ext uri="{BB962C8B-B14F-4D97-AF65-F5344CB8AC3E}">
        <p14:creationId xmlns:p14="http://schemas.microsoft.com/office/powerpoint/2010/main" val="185918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DA3FD7-868B-2C5A-D49E-6138A31BACBF}"/>
              </a:ext>
            </a:extLst>
          </p:cNvPr>
          <p:cNvSpPr>
            <a:spLocks noGrp="1"/>
          </p:cNvSpPr>
          <p:nvPr>
            <p:ph type="title"/>
          </p:nvPr>
        </p:nvSpPr>
        <p:spPr>
          <a:xfrm>
            <a:off x="2231136" y="2436653"/>
            <a:ext cx="7729728" cy="1188720"/>
          </a:xfrm>
        </p:spPr>
        <p:txBody>
          <a:bodyPr>
            <a:normAutofit fontScale="90000"/>
          </a:bodyPr>
          <a:lstStyle/>
          <a:p>
            <a:r>
              <a:rPr lang="tr-TR" dirty="0"/>
              <a:t>Lisansüstü eğitim öğretim yönetmeliği ve </a:t>
            </a:r>
            <a:r>
              <a:rPr lang="tr-TR" dirty="0">
                <a:solidFill>
                  <a:srgbClr val="FF0000"/>
                </a:solidFill>
              </a:rPr>
              <a:t>ATATÜRK </a:t>
            </a:r>
            <a:r>
              <a:rPr lang="tr-TR" dirty="0" err="1">
                <a:solidFill>
                  <a:srgbClr val="FF0000"/>
                </a:solidFill>
              </a:rPr>
              <a:t>üNİVERSİTESİ</a:t>
            </a:r>
            <a:r>
              <a:rPr lang="tr-TR" dirty="0">
                <a:solidFill>
                  <a:srgbClr val="FF0000"/>
                </a:solidFill>
              </a:rPr>
              <a:t> LİSANSÜSTÜ EĞİTİM VE ÖĞRETİM UYGULAMA ESASLARI</a:t>
            </a:r>
          </a:p>
        </p:txBody>
      </p:sp>
      <p:sp>
        <p:nvSpPr>
          <p:cNvPr id="3" name="İçerik Yer Tutucusu 2">
            <a:extLst>
              <a:ext uri="{FF2B5EF4-FFF2-40B4-BE49-F238E27FC236}">
                <a16:creationId xmlns:a16="http://schemas.microsoft.com/office/drawing/2014/main" id="{1C3BC115-8A57-7547-B658-5E70D54BB379}"/>
              </a:ext>
            </a:extLst>
          </p:cNvPr>
          <p:cNvSpPr>
            <a:spLocks noGrp="1"/>
          </p:cNvSpPr>
          <p:nvPr>
            <p:ph idx="1"/>
          </p:nvPr>
        </p:nvSpPr>
        <p:spPr>
          <a:xfrm>
            <a:off x="2231136" y="4455693"/>
            <a:ext cx="7729728" cy="3101983"/>
          </a:xfrm>
        </p:spPr>
        <p:txBody>
          <a:bodyPr/>
          <a:lstStyle/>
          <a:p>
            <a:pPr marL="0" indent="0">
              <a:buNone/>
            </a:pPr>
            <a:r>
              <a:rPr lang="tr-TR" dirty="0"/>
              <a:t>    </a:t>
            </a:r>
          </a:p>
        </p:txBody>
      </p:sp>
    </p:spTree>
    <p:extLst>
      <p:ext uri="{BB962C8B-B14F-4D97-AF65-F5344CB8AC3E}">
        <p14:creationId xmlns:p14="http://schemas.microsoft.com/office/powerpoint/2010/main" val="355421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660D90-D8D4-88A7-9A6A-1082F82CA2B3}"/>
              </a:ext>
            </a:extLst>
          </p:cNvPr>
          <p:cNvSpPr>
            <a:spLocks noGrp="1"/>
          </p:cNvSpPr>
          <p:nvPr>
            <p:ph type="title"/>
          </p:nvPr>
        </p:nvSpPr>
        <p:spPr/>
        <p:txBody>
          <a:bodyPr/>
          <a:lstStyle/>
          <a:p>
            <a:r>
              <a:rPr lang="tr-TR" sz="2800" dirty="0">
                <a:effectLst/>
                <a:latin typeface="Calibri" panose="020F0502020204030204" pitchFamily="34" charset="0"/>
                <a:ea typeface="Times New Roman" panose="02020603050405020304" pitchFamily="18" charset="0"/>
              </a:rPr>
              <a:t>Tezli yüksek lisans programı</a:t>
            </a:r>
            <a:endParaRPr lang="tr-TR" dirty="0"/>
          </a:p>
        </p:txBody>
      </p:sp>
      <p:sp>
        <p:nvSpPr>
          <p:cNvPr id="3" name="İçerik Yer Tutucusu 2">
            <a:extLst>
              <a:ext uri="{FF2B5EF4-FFF2-40B4-BE49-F238E27FC236}">
                <a16:creationId xmlns:a16="http://schemas.microsoft.com/office/drawing/2014/main" id="{768739CA-9B52-92B9-7978-0A6BC48C8001}"/>
              </a:ext>
            </a:extLst>
          </p:cNvPr>
          <p:cNvSpPr>
            <a:spLocks noGrp="1"/>
          </p:cNvSpPr>
          <p:nvPr>
            <p:ph idx="1"/>
          </p:nvPr>
        </p:nvSpPr>
        <p:spPr/>
        <p:txBody>
          <a:bodyPr>
            <a:normAutofit/>
          </a:bodyPr>
          <a:lstStyle/>
          <a:p>
            <a:r>
              <a:rPr lang="tr-TR" sz="1800" dirty="0">
                <a:effectLst/>
                <a:latin typeface="Calibri" panose="020F0502020204030204" pitchFamily="34" charset="0"/>
                <a:ea typeface="Times New Roman" panose="02020603050405020304" pitchFamily="18" charset="0"/>
              </a:rPr>
              <a:t>Tezli yüksek lisans programı toplam yirmi bir krediden az olmamak koşuluyla en az yedi ders, bir seminer dersi ve tez çalışmasından oluşur. Seminer dersi ve tez çalışması kredisiz olup başarılı veya başarısız olarak değerlendirilir. Tezli yüksek lisans programı bir eğitim-öğretim dönemi 60 AKTS kredisinden az olmamak koşuluyla seminer dersi dahil en az sekiz ders ve tez çalışması olmak üzere toplam en az 120 AKTS kredisinden oluşur. </a:t>
            </a:r>
          </a:p>
          <a:p>
            <a:r>
              <a:rPr lang="tr-TR" sz="1800" dirty="0">
                <a:effectLst/>
                <a:latin typeface="Calibri" panose="020F0502020204030204" pitchFamily="34" charset="0"/>
                <a:ea typeface="Times New Roman" panose="02020603050405020304" pitchFamily="18" charset="0"/>
              </a:rPr>
              <a:t>Tezli yüksek lisans programının süresi bilimsel hazırlıkta geçen süre hariç, kayıt olduğu programa ilişkin derslerin verildiği dönemden başlamak üzere, her dönem için kayıt yaptırıp yaptırmadığına bakılmaksızın dört yarıyıl olup, program en çok altı yarıyılda tamamlanır. </a:t>
            </a:r>
          </a:p>
          <a:p>
            <a:pPr marL="0" indent="0">
              <a:buNone/>
            </a:pPr>
            <a:endParaRPr lang="tr-TR" dirty="0"/>
          </a:p>
        </p:txBody>
      </p:sp>
    </p:spTree>
    <p:extLst>
      <p:ext uri="{BB962C8B-B14F-4D97-AF65-F5344CB8AC3E}">
        <p14:creationId xmlns:p14="http://schemas.microsoft.com/office/powerpoint/2010/main" val="96802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6CF03E-B4F1-B179-00A2-E7CF67B280AB}"/>
              </a:ext>
            </a:extLst>
          </p:cNvPr>
          <p:cNvSpPr>
            <a:spLocks noGrp="1"/>
          </p:cNvSpPr>
          <p:nvPr>
            <p:ph type="title"/>
          </p:nvPr>
        </p:nvSpPr>
        <p:spPr/>
        <p:txBody>
          <a:bodyPr/>
          <a:lstStyle/>
          <a:p>
            <a:r>
              <a:rPr lang="tr-TR" sz="2800" dirty="0">
                <a:effectLst/>
                <a:latin typeface="Calibri" panose="020F0502020204030204" pitchFamily="34" charset="0"/>
                <a:ea typeface="Times New Roman" panose="02020603050405020304" pitchFamily="18" charset="0"/>
              </a:rPr>
              <a:t>Tezli yüksek lisans programı</a:t>
            </a:r>
            <a:endParaRPr lang="tr-TR" dirty="0"/>
          </a:p>
        </p:txBody>
      </p:sp>
      <p:sp>
        <p:nvSpPr>
          <p:cNvPr id="3" name="İçerik Yer Tutucusu 2">
            <a:extLst>
              <a:ext uri="{FF2B5EF4-FFF2-40B4-BE49-F238E27FC236}">
                <a16:creationId xmlns:a16="http://schemas.microsoft.com/office/drawing/2014/main" id="{92EB7ADD-3E9B-E75F-ACA0-5CD4A450A22E}"/>
              </a:ext>
            </a:extLst>
          </p:cNvPr>
          <p:cNvSpPr>
            <a:spLocks noGrp="1"/>
          </p:cNvSpPr>
          <p:nvPr>
            <p:ph idx="1"/>
          </p:nvPr>
        </p:nvSpPr>
        <p:spPr/>
        <p:txBody>
          <a:bodyPr>
            <a:normAutofit fontScale="92500" lnSpcReduction="20000"/>
          </a:bodyPr>
          <a:lstStyle/>
          <a:p>
            <a:r>
              <a:rPr lang="tr-TR" sz="1800" dirty="0">
                <a:effectLst/>
                <a:latin typeface="Calibri" panose="020F0502020204030204" pitchFamily="34" charset="0"/>
                <a:ea typeface="Times New Roman" panose="02020603050405020304" pitchFamily="18" charset="0"/>
              </a:rPr>
              <a:t>Dört yarıyıl sonunda öğretim planında yer alan kredili derslerini ve seminer dersini başarıyla tamamlayamayan veya bu süre içerisinde yükseköğretim kurumunun öngördüğü başarı koşullarını/ölçütlerini yerine getiremeyen; azami süreler içerisinde ise tez çalışmasında başarısız olan veya tez savunmasına girmeyen öğrencinin yükseköğretim kurumu ile ilişiği kesilir. </a:t>
            </a:r>
          </a:p>
          <a:p>
            <a:r>
              <a:rPr lang="tr-TR" sz="1800" dirty="0">
                <a:solidFill>
                  <a:srgbClr val="FF0000"/>
                </a:solidFill>
                <a:effectLst/>
                <a:latin typeface="Calibri" panose="020F0502020204030204" pitchFamily="34" charset="0"/>
                <a:ea typeface="Times New Roman" panose="02020603050405020304" pitchFamily="18" charset="0"/>
              </a:rPr>
              <a:t>En geç 5. yarıyıl sonuna kadar tez önerisi kabul edilmeyen öğrencinin ilgili enstitü ile ilişiği kesilir. Kabul edilen tez konusu insandan anket, test, görüşme, gözlem vb. yollarla veri toplamayı gerektirmesi durumunda tez çalışmasına başlanılabilmesi için etik kurul onayı alınması zorunludur. </a:t>
            </a:r>
          </a:p>
          <a:p>
            <a:r>
              <a:rPr lang="tr-TR" sz="1800" dirty="0">
                <a:solidFill>
                  <a:srgbClr val="FF0000"/>
                </a:solidFill>
                <a:effectLst/>
                <a:latin typeface="Calibri" panose="020F0502020204030204" pitchFamily="34" charset="0"/>
                <a:ea typeface="Times New Roman" panose="02020603050405020304" pitchFamily="18" charset="0"/>
              </a:rPr>
              <a:t> Tezi reddedilen öğrencinin talepte bulunması hâlinde, tezsiz yüksek lisans programının ders kredi yükü, proje yazımı ve benzeri gereklerini yerine getirmiş olmak kaydıyla kendisine tezsiz yüksek lisans diploması verilir. </a:t>
            </a:r>
          </a:p>
          <a:p>
            <a:pPr marL="0" indent="0">
              <a:buNone/>
            </a:pPr>
            <a:endParaRPr lang="tr-TR" dirty="0"/>
          </a:p>
        </p:txBody>
      </p:sp>
    </p:spTree>
    <p:extLst>
      <p:ext uri="{BB962C8B-B14F-4D97-AF65-F5344CB8AC3E}">
        <p14:creationId xmlns:p14="http://schemas.microsoft.com/office/powerpoint/2010/main" val="195935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894571-CD8C-5868-BF3D-F7B64B7FFB0C}"/>
              </a:ext>
            </a:extLst>
          </p:cNvPr>
          <p:cNvSpPr>
            <a:spLocks noGrp="1"/>
          </p:cNvSpPr>
          <p:nvPr>
            <p:ph type="title"/>
          </p:nvPr>
        </p:nvSpPr>
        <p:spPr>
          <a:xfrm>
            <a:off x="2231136" y="641307"/>
            <a:ext cx="7729728" cy="1120586"/>
          </a:xfrm>
        </p:spPr>
        <p:txBody>
          <a:bodyPr>
            <a:normAutofit fontScale="90000"/>
          </a:bodyPr>
          <a:lstStyle/>
          <a:p>
            <a:r>
              <a:rPr lang="tr-TR" b="0" i="0" dirty="0">
                <a:solidFill>
                  <a:schemeClr val="tx1"/>
                </a:solidFill>
                <a:effectLst/>
                <a:latin typeface="Podkova"/>
              </a:rPr>
              <a:t>TEZLİ YÜKSEK LİSANSTAN TEZSİZ YÜKSEK LİSANSA GEÇİŞ ŞARTLARI</a:t>
            </a:r>
            <a:br>
              <a:rPr lang="tr-TR" b="0" i="0" dirty="0">
                <a:solidFill>
                  <a:schemeClr val="tx1"/>
                </a:solidFill>
                <a:effectLst/>
                <a:latin typeface="Podkova"/>
              </a:rPr>
            </a:br>
            <a:endParaRPr lang="tr-TR" dirty="0">
              <a:solidFill>
                <a:schemeClr val="tx1"/>
              </a:solidFill>
            </a:endParaRPr>
          </a:p>
        </p:txBody>
      </p:sp>
      <p:sp>
        <p:nvSpPr>
          <p:cNvPr id="3" name="İçerik Yer Tutucusu 2">
            <a:extLst>
              <a:ext uri="{FF2B5EF4-FFF2-40B4-BE49-F238E27FC236}">
                <a16:creationId xmlns:a16="http://schemas.microsoft.com/office/drawing/2014/main" id="{CBBAD82C-141A-AAFF-F206-16098072BD52}"/>
              </a:ext>
            </a:extLst>
          </p:cNvPr>
          <p:cNvSpPr>
            <a:spLocks noGrp="1"/>
          </p:cNvSpPr>
          <p:nvPr>
            <p:ph idx="1"/>
          </p:nvPr>
        </p:nvSpPr>
        <p:spPr>
          <a:xfrm>
            <a:off x="1628078" y="1940312"/>
            <a:ext cx="9311268" cy="4549698"/>
          </a:xfrm>
        </p:spPr>
        <p:txBody>
          <a:bodyPr>
            <a:normAutofit fontScale="92500" lnSpcReduction="10000"/>
          </a:bodyPr>
          <a:lstStyle/>
          <a:p>
            <a:pPr algn="just">
              <a:lnSpc>
                <a:spcPct val="150000"/>
              </a:lnSpc>
              <a:spcAft>
                <a:spcPts val="1000"/>
              </a:spcAft>
            </a:pPr>
            <a:r>
              <a:rPr lang="tr-TR" sz="1800" b="1" u="sng" dirty="0">
                <a:effectLst/>
                <a:ea typeface="ヒラギノ明朝 Pro W3" panose="02020300000000000000" pitchFamily="18" charset="-128"/>
                <a:cs typeface="Calibri" panose="020F0502020204030204" pitchFamily="34" charset="0"/>
              </a:rPr>
              <a:t>Geçiş Şartları:</a:t>
            </a:r>
            <a:endParaRPr lang="tr-TR" sz="1800" dirty="0">
              <a:effectLst/>
              <a:ea typeface="Times New Roman" panose="02020603050405020304" pitchFamily="18" charset="0"/>
              <a:cs typeface="Times New Roman" panose="02020603050405020304" pitchFamily="18" charset="0"/>
            </a:endParaRPr>
          </a:p>
          <a:p>
            <a:pPr algn="just">
              <a:lnSpc>
                <a:spcPct val="150000"/>
              </a:lnSpc>
              <a:spcAft>
                <a:spcPts val="1000"/>
              </a:spcAft>
            </a:pPr>
            <a:r>
              <a:rPr lang="tr-TR" sz="1800" b="1" dirty="0">
                <a:effectLst/>
                <a:ea typeface="ヒラギノ明朝 Pro W3" panose="02020300000000000000" pitchFamily="18" charset="-128"/>
                <a:cs typeface="Calibri" panose="020F0502020204030204" pitchFamily="34" charset="0"/>
              </a:rPr>
              <a:t>1. </a:t>
            </a:r>
            <a:r>
              <a:rPr lang="tr-TR" sz="1800" dirty="0">
                <a:effectLst/>
                <a:ea typeface="ヒラギノ明朝 Pro W3" panose="02020300000000000000" pitchFamily="18" charset="-128"/>
                <a:cs typeface="Calibri" panose="020F0502020204030204" pitchFamily="34" charset="0"/>
              </a:rPr>
              <a:t>Tez savunmasına girilip, tezin REDDEDİLMESİ gerekiyor,</a:t>
            </a:r>
            <a:endParaRPr lang="tr-TR" sz="1800" dirty="0">
              <a:effectLst/>
              <a:ea typeface="Times New Roman" panose="02020603050405020304" pitchFamily="18" charset="0"/>
              <a:cs typeface="Times New Roman" panose="02020603050405020304" pitchFamily="18" charset="0"/>
            </a:endParaRPr>
          </a:p>
          <a:p>
            <a:pPr algn="just">
              <a:lnSpc>
                <a:spcPct val="150000"/>
              </a:lnSpc>
              <a:spcAft>
                <a:spcPts val="1000"/>
              </a:spcAft>
            </a:pPr>
            <a:r>
              <a:rPr lang="tr-TR" sz="1800" b="1" dirty="0">
                <a:effectLst/>
                <a:ea typeface="ヒラギノ明朝 Pro W3" panose="02020300000000000000" pitchFamily="18" charset="-128"/>
                <a:cs typeface="Calibri" panose="020F0502020204030204" pitchFamily="34" charset="0"/>
              </a:rPr>
              <a:t>2.</a:t>
            </a:r>
            <a:r>
              <a:rPr lang="tr-TR" sz="1800" dirty="0">
                <a:effectLst/>
                <a:ea typeface="ヒラギノ明朝 Pro W3" panose="02020300000000000000" pitchFamily="18" charset="-128"/>
                <a:cs typeface="Calibri" panose="020F0502020204030204" pitchFamily="34" charset="0"/>
              </a:rPr>
              <a:t> Ders kredi toplamının en az 10 çeşit – 30 kredi olması lazım, eksik kredisi varsa tamamlaması,</a:t>
            </a:r>
            <a:endParaRPr lang="tr-TR" sz="1800" dirty="0">
              <a:effectLst/>
              <a:ea typeface="Times New Roman" panose="02020603050405020304" pitchFamily="18" charset="0"/>
              <a:cs typeface="Times New Roman" panose="02020603050405020304" pitchFamily="18" charset="0"/>
            </a:endParaRPr>
          </a:p>
          <a:p>
            <a:pPr algn="just">
              <a:lnSpc>
                <a:spcPct val="150000"/>
              </a:lnSpc>
              <a:spcAft>
                <a:spcPts val="1000"/>
              </a:spcAft>
            </a:pPr>
            <a:r>
              <a:rPr lang="tr-TR" sz="1800" b="1" dirty="0">
                <a:effectLst/>
                <a:ea typeface="ヒラギノ明朝 Pro W3" panose="02020300000000000000" pitchFamily="18" charset="-128"/>
                <a:cs typeface="Calibri" panose="020F0502020204030204" pitchFamily="34" charset="0"/>
              </a:rPr>
              <a:t>3.</a:t>
            </a:r>
            <a:r>
              <a:rPr lang="tr-TR" sz="1800" dirty="0">
                <a:effectLst/>
                <a:ea typeface="ヒラギノ明朝 Pro W3" panose="02020300000000000000" pitchFamily="18" charset="-128"/>
                <a:cs typeface="Calibri" panose="020F0502020204030204" pitchFamily="34" charset="0"/>
              </a:rPr>
              <a:t> Alıp başarılı olduğu derslerin ve yapmış olduğu seminerin, dönem projesi olarak saydırılması, </a:t>
            </a:r>
            <a:endParaRPr lang="tr-TR" sz="1800" dirty="0">
              <a:effectLst/>
              <a:ea typeface="Times New Roman" panose="02020603050405020304" pitchFamily="18" charset="0"/>
              <a:cs typeface="Times New Roman" panose="02020603050405020304" pitchFamily="18" charset="0"/>
            </a:endParaRPr>
          </a:p>
          <a:p>
            <a:pPr algn="just">
              <a:lnSpc>
                <a:spcPct val="150000"/>
              </a:lnSpc>
              <a:spcAft>
                <a:spcPts val="1000"/>
              </a:spcAft>
            </a:pPr>
            <a:r>
              <a:rPr lang="tr-TR" sz="1800" b="1" dirty="0">
                <a:effectLst/>
                <a:ea typeface="ヒラギノ明朝 Pro W3" panose="02020300000000000000" pitchFamily="18" charset="-128"/>
                <a:cs typeface="Calibri" panose="020F0502020204030204" pitchFamily="34" charset="0"/>
              </a:rPr>
              <a:t>4.</a:t>
            </a:r>
            <a:r>
              <a:rPr lang="tr-TR" sz="1800" dirty="0">
                <a:effectLst/>
                <a:ea typeface="ヒラギノ明朝 Pro W3" panose="02020300000000000000" pitchFamily="18" charset="-128"/>
                <a:cs typeface="Calibri" panose="020F0502020204030204" pitchFamily="34" charset="0"/>
              </a:rPr>
              <a:t> Tez savunmasında tezi reddedildikten sonra, öğrencinin tezsiz diploması istiyorsa dilekçe yazarak talepte bulunması. </a:t>
            </a:r>
            <a:endParaRPr lang="tr-TR" sz="1800" dirty="0">
              <a:effectLst/>
              <a:ea typeface="Times New Roman" panose="02020603050405020304" pitchFamily="18" charset="0"/>
              <a:cs typeface="Times New Roman" panose="02020603050405020304" pitchFamily="18" charset="0"/>
            </a:endParaRPr>
          </a:p>
          <a:p>
            <a:pPr algn="just">
              <a:lnSpc>
                <a:spcPct val="150000"/>
              </a:lnSpc>
              <a:spcAft>
                <a:spcPts val="1000"/>
              </a:spcAft>
            </a:pPr>
            <a:r>
              <a:rPr lang="tr-TR" sz="1800" b="1" dirty="0">
                <a:effectLst/>
                <a:ea typeface="ヒラギノ明朝 Pro W3" panose="02020300000000000000" pitchFamily="18" charset="-128"/>
                <a:cs typeface="Calibri" panose="020F0502020204030204" pitchFamily="34" charset="0"/>
              </a:rPr>
              <a:t>5.</a:t>
            </a:r>
            <a:r>
              <a:rPr lang="tr-TR" sz="1800" dirty="0">
                <a:effectLst/>
                <a:ea typeface="ヒラギノ明朝 Pro W3" panose="02020300000000000000" pitchFamily="18" charset="-128"/>
                <a:cs typeface="Calibri" panose="020F0502020204030204" pitchFamily="34" charset="0"/>
              </a:rPr>
              <a:t> Dilekçe verdikten sonra, anabilim dalı başkanlığınca belirlenecek gün ve saatte yeterlik sınavına girip başarılı olması durumunda, öğrenciye TEZSİZ YÜKSEK LİSANS Diploması tanzim edilir.</a:t>
            </a:r>
            <a:endParaRPr lang="tr-TR" sz="1800" dirty="0">
              <a:effectLst/>
              <a:ea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8741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5D4409-1558-992F-20F8-F20415D8A041}"/>
              </a:ext>
            </a:extLst>
          </p:cNvPr>
          <p:cNvSpPr>
            <a:spLocks noGrp="1"/>
          </p:cNvSpPr>
          <p:nvPr>
            <p:ph type="title"/>
          </p:nvPr>
        </p:nvSpPr>
        <p:spPr/>
        <p:txBody>
          <a:bodyPr/>
          <a:lstStyle/>
          <a:p>
            <a:r>
              <a:rPr lang="tr-TR" dirty="0"/>
              <a:t>Doktora programı</a:t>
            </a:r>
          </a:p>
        </p:txBody>
      </p:sp>
      <p:sp>
        <p:nvSpPr>
          <p:cNvPr id="3" name="İçerik Yer Tutucusu 2">
            <a:extLst>
              <a:ext uri="{FF2B5EF4-FFF2-40B4-BE49-F238E27FC236}">
                <a16:creationId xmlns:a16="http://schemas.microsoft.com/office/drawing/2014/main" id="{E2F18B72-EA20-6E92-8D21-52B7028AF68A}"/>
              </a:ext>
            </a:extLst>
          </p:cNvPr>
          <p:cNvSpPr>
            <a:spLocks noGrp="1"/>
          </p:cNvSpPr>
          <p:nvPr>
            <p:ph idx="1"/>
          </p:nvPr>
        </p:nvSpPr>
        <p:spPr/>
        <p:txBody>
          <a:bodyPr/>
          <a:lstStyle/>
          <a:p>
            <a:r>
              <a:rPr lang="tr-TR" sz="1800" dirty="0">
                <a:effectLst/>
                <a:latin typeface="Calibri" panose="020F0502020204030204" pitchFamily="34" charset="0"/>
                <a:ea typeface="Times New Roman" panose="02020603050405020304" pitchFamily="18" charset="0"/>
              </a:rPr>
              <a:t>Doktora programı, tezli yüksek lisans derecesi ile kabul edilmiş öğrenciler için toplam yirmi bir krediden ve bir eğitim-öğretim dönemi 60 </a:t>
            </a:r>
            <a:r>
              <a:rPr lang="tr-TR" sz="1800" dirty="0" err="1">
                <a:effectLst/>
                <a:latin typeface="Calibri" panose="020F0502020204030204" pitchFamily="34" charset="0"/>
                <a:ea typeface="Times New Roman" panose="02020603050405020304" pitchFamily="18" charset="0"/>
              </a:rPr>
              <a:t>AKTS’den</a:t>
            </a:r>
            <a:r>
              <a:rPr lang="tr-TR" sz="1800" dirty="0">
                <a:effectLst/>
                <a:latin typeface="Calibri" panose="020F0502020204030204" pitchFamily="34" charset="0"/>
                <a:ea typeface="Times New Roman" panose="02020603050405020304" pitchFamily="18" charset="0"/>
              </a:rPr>
              <a:t> az olmamak koşuluyla en az yedi ders, seminer, yeterlik sınavı, tez önerisi ve tez çalışması olmak üzere en az 240 AKTS kredisinden oluşur. Lisans derecesi ile kabul edilmiş öğrenciler için de en az kırk iki kredilik 14 ders, seminer, yeterlik sınavı, tez önerisi ve tez çalışması olmak üzere toplam en az 300 AKTS kredisinden oluşur.</a:t>
            </a:r>
            <a:r>
              <a:rPr lang="tr-TR" dirty="0">
                <a:effectLst/>
              </a:rPr>
              <a:t> </a:t>
            </a:r>
            <a:endParaRPr lang="tr-TR" dirty="0"/>
          </a:p>
        </p:txBody>
      </p:sp>
    </p:spTree>
    <p:extLst>
      <p:ext uri="{BB962C8B-B14F-4D97-AF65-F5344CB8AC3E}">
        <p14:creationId xmlns:p14="http://schemas.microsoft.com/office/powerpoint/2010/main" val="3814687441"/>
      </p:ext>
    </p:extLst>
  </p:cSld>
  <p:clrMapOvr>
    <a:masterClrMapping/>
  </p:clrMapOvr>
</p:sld>
</file>

<file path=ppt/theme/theme1.xml><?xml version="1.0" encoding="utf-8"?>
<a:theme xmlns:a="http://schemas.openxmlformats.org/drawingml/2006/main" name="Paket">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Paket</Template>
  <TotalTime>668</TotalTime>
  <Words>1725</Words>
  <Application>Microsoft Macintosh PowerPoint</Application>
  <PresentationFormat>Geniş ekran</PresentationFormat>
  <Paragraphs>88</Paragraphs>
  <Slides>26</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26</vt:i4>
      </vt:variant>
    </vt:vector>
  </HeadingPairs>
  <TitlesOfParts>
    <vt:vector size="35" baseType="lpstr">
      <vt:lpstr>Agency FB</vt:lpstr>
      <vt:lpstr>Arial</vt:lpstr>
      <vt:lpstr>Arial</vt:lpstr>
      <vt:lpstr>Calibri</vt:lpstr>
      <vt:lpstr>Gill Sans MT</vt:lpstr>
      <vt:lpstr>Podkova</vt:lpstr>
      <vt:lpstr>Times</vt:lpstr>
      <vt:lpstr>Wingdings</vt:lpstr>
      <vt:lpstr>Paket</vt:lpstr>
      <vt:lpstr>İktisat anabilim dalı oryantasyon toplantısı</vt:lpstr>
      <vt:lpstr>bilim dallarımız</vt:lpstr>
      <vt:lpstr>LİSANSÜSTÜ EĞİTİM</vt:lpstr>
      <vt:lpstr>Yüksek lisans ve doktora</vt:lpstr>
      <vt:lpstr>Lisansüstü eğitim öğretim yönetmeliği ve ATATÜRK üNİVERSİTESİ LİSANSÜSTÜ EĞİTİM VE ÖĞRETİM UYGULAMA ESASLARI</vt:lpstr>
      <vt:lpstr>Tezli yüksek lisans programı</vt:lpstr>
      <vt:lpstr>Tezli yüksek lisans programı</vt:lpstr>
      <vt:lpstr>TEZLİ YÜKSEK LİSANSTAN TEZSİZ YÜKSEK LİSANSA GEÇİŞ ŞARTLARI </vt:lpstr>
      <vt:lpstr>Doktora programı</vt:lpstr>
      <vt:lpstr>Doktora programı</vt:lpstr>
      <vt:lpstr>Doktora programı</vt:lpstr>
      <vt:lpstr>Doktora programı</vt:lpstr>
      <vt:lpstr>Doktora programı</vt:lpstr>
      <vt:lpstr>PowerPoint Sunusu</vt:lpstr>
      <vt:lpstr>Doktora programı</vt:lpstr>
      <vt:lpstr>Doktora programı</vt:lpstr>
      <vt:lpstr>Diğer hükümler</vt:lpstr>
      <vt:lpstr>Diğer hükümler</vt:lpstr>
      <vt:lpstr>Çekirdek dersler</vt:lpstr>
      <vt:lpstr>Ders seçimleri</vt:lpstr>
      <vt:lpstr>1. ADIM</vt:lpstr>
      <vt:lpstr>2. ADIM</vt:lpstr>
      <vt:lpstr>3. ADIM</vt:lpstr>
      <vt:lpstr>4. ADIM</vt:lpstr>
      <vt:lpstr>Lisansüstü etkinlikler kullanma kılavuzu</vt:lpstr>
      <vt:lpstr>Dinlediğiniz için teşekkür ederim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İktisat anabilim dalı oryantasyon toplantısı</dc:title>
  <dc:creator>Microsoft Office Kullanıcısı</dc:creator>
  <cp:lastModifiedBy>Microsoft Office Kullanıcısı</cp:lastModifiedBy>
  <cp:revision>3</cp:revision>
  <dcterms:created xsi:type="dcterms:W3CDTF">2024-03-13T06:49:16Z</dcterms:created>
  <dcterms:modified xsi:type="dcterms:W3CDTF">2024-03-13T18:35:04Z</dcterms:modified>
</cp:coreProperties>
</file>