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5" r:id="rId4"/>
    <p:sldId id="266" r:id="rId5"/>
    <p:sldId id="338" r:id="rId6"/>
    <p:sldId id="339" r:id="rId7"/>
    <p:sldId id="340" r:id="rId8"/>
    <p:sldId id="351" r:id="rId9"/>
    <p:sldId id="352" r:id="rId10"/>
    <p:sldId id="356" r:id="rId11"/>
    <p:sldId id="357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267" r:id="rId27"/>
    <p:sldId id="330" r:id="rId28"/>
    <p:sldId id="355" r:id="rId29"/>
    <p:sldId id="335" r:id="rId30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835"/>
  </p:normalViewPr>
  <p:slideViewPr>
    <p:cSldViewPr snapToGrid="0" snapToObjects="1">
      <p:cViewPr varScale="1">
        <p:scale>
          <a:sx n="42" d="100"/>
          <a:sy n="42" d="100"/>
        </p:scale>
        <p:origin x="48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ADE4-177B-482B-80B0-DD003A5B66CB}" type="datetimeFigureOut">
              <a:rPr lang="tr-TR" smtClean="0"/>
              <a:t>17.5.2023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6D72-AFCC-4966-AE58-0BCE574AF0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1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17.5.2023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DA6-F55E-49EA-9333-C4F725E6C832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F934-ECF0-4A45-8C34-F1BE0EC981B0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88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590D-45E4-46B1-B7B6-8B4D8CF7A4CC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2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4AA3-309F-41A6-86B5-6AC35DFE468C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4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12D-D8F9-4C9C-BC4A-AD03CDE007F5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53371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4939-A331-41F5-B7EB-8C235A6BCCA1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29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1988-129B-4A92-9AAA-1615D43EACFC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6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3BFE-469B-4F33-8DF8-F9CBF3940E12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72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F151-6A85-4AC7-97E5-63A64BE021D4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3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00EA-1CEC-41AA-815A-C54DD86A1B48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28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5E7-53CE-4343-A9D9-D764A100B95E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06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512D-D8F9-4C9C-BC4A-AD03CDE007F5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9" name="Dikdörtgen 8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KALİTE KOORDİNATÖRLÜĞÜ</a:t>
            </a:r>
          </a:p>
          <a:p>
            <a:pPr algn="l"/>
            <a:r>
              <a:rPr lang="tr-TR" sz="10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lang="tr-TR" sz="1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0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3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rimler.atauni.edu.tr/insaat-muhendisligi/wp-content/uploads/sites/126/2020/07/Staj-Defteri-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rimler.atauni.edu.tr/insaat-muhendisligi/wp-content/uploads/sites/126/2020/07/Insaat-Muhendisligi-Bolumu-2018-ve-Sonrasi-Mufredata-Tabi-UME-ye-Gitmeyecek-Ogrenciler-icin-Staj-Uygulama-Esaslari.pdf" TargetMode="External"/><Relationship Id="rId2" Type="http://schemas.openxmlformats.org/officeDocument/2006/relationships/hyperlink" Target="https://birimler.atauni.edu.tr/insaat-muhendisligi/wp-content/uploads/sites/126/2020/07/Ek-C-Staj-Degerlendirme-Formu-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rimler.atauni.edu.tr/insaat-muhendisligi/staj-muafiyet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rimler.atauni.edu.tr/insaat-muhendisligi/uygulamali-muhendislik-egitim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2022-2023 </a:t>
            </a:r>
            <a:r>
              <a:rPr lang="tr-TR" sz="3600" dirty="0">
                <a:solidFill>
                  <a:schemeClr val="bg1"/>
                </a:solidFill>
                <a:latin typeface="+mn-lt"/>
              </a:rPr>
              <a:t>YAZ DÖNEMİ STAJ BİLGİLENDİRME TOPLANTISI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dirty="0">
                <a:solidFill>
                  <a:schemeClr val="bg1"/>
                </a:solidFill>
              </a:rPr>
              <a:t>Dr. </a:t>
            </a:r>
            <a:r>
              <a:rPr lang="tr-TR" sz="2000" dirty="0" err="1">
                <a:solidFill>
                  <a:schemeClr val="bg1"/>
                </a:solidFill>
              </a:rPr>
              <a:t>Öğr</a:t>
            </a:r>
            <a:r>
              <a:rPr lang="tr-TR" sz="2000" dirty="0">
                <a:solidFill>
                  <a:schemeClr val="bg1"/>
                </a:solidFill>
              </a:rPr>
              <a:t>. Üyesi </a:t>
            </a:r>
            <a:r>
              <a:rPr lang="tr-TR" sz="2000" dirty="0" smtClean="0">
                <a:solidFill>
                  <a:schemeClr val="bg1"/>
                </a:solidFill>
              </a:rPr>
              <a:t>Zeynep Neşe KURT ALBAYRAK</a:t>
            </a:r>
            <a:endParaRPr lang="tr-TR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sz="1400" dirty="0">
                <a:solidFill>
                  <a:schemeClr val="bg1"/>
                </a:solidFill>
              </a:rPr>
              <a:t>İnşaat Mühendisliği Bölümü Staj Komisyon Bşk.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1087167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  <a:cs typeface="Times New Roman" panose="02020603050405020304" pitchFamily="18" charset="0"/>
              </a:rPr>
              <a:t>İNŞAAT MÜHENDİSLİĞİ BÖLÜMÜ STAJ KOMİSYONU</a:t>
            </a: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385" y="1691961"/>
            <a:ext cx="594883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 smtClean="0"/>
              <a:t>Staj Müracaatı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178801" y="2551638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2022-2023 </a:t>
            </a:r>
            <a:r>
              <a:rPr lang="tr-TR" sz="2400" dirty="0"/>
              <a:t>Eğitim-Öğretim yaz döneminde staj yapmak isteyen öğrenciler stajlarına en erken </a:t>
            </a:r>
            <a:r>
              <a:rPr lang="tr-TR" sz="2400" dirty="0">
                <a:solidFill>
                  <a:srgbClr val="FF0000"/>
                </a:solidFill>
              </a:rPr>
              <a:t>Bütünleme Sınavlarının </a:t>
            </a:r>
            <a:r>
              <a:rPr lang="tr-TR" sz="2400" dirty="0"/>
              <a:t>bitiminden sonra başlayabilirler.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84EFC04-18E4-4E49-A637-2D85AAEC6A71}"/>
              </a:ext>
            </a:extLst>
          </p:cNvPr>
          <p:cNvSpPr/>
          <p:nvPr/>
        </p:nvSpPr>
        <p:spPr>
          <a:xfrm>
            <a:off x="3178800" y="4232609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Üniversitemiz </a:t>
            </a:r>
            <a:r>
              <a:rPr lang="tr-TR" sz="2400" dirty="0" smtClean="0"/>
              <a:t>2022-2023 </a:t>
            </a:r>
            <a:r>
              <a:rPr lang="tr-TR" sz="2400" dirty="0"/>
              <a:t>Bahar Dönemi bütünleme sınavları </a:t>
            </a:r>
            <a:r>
              <a:rPr lang="tr-TR" sz="2400" dirty="0" smtClean="0"/>
              <a:t>25.06.2023 </a:t>
            </a:r>
            <a:r>
              <a:rPr lang="tr-TR" sz="2400" dirty="0"/>
              <a:t>tarihinde bitmektedir. Dolayısıyla staja en erken </a:t>
            </a:r>
            <a:r>
              <a:rPr lang="tr-TR" sz="2400" b="1" dirty="0" smtClean="0">
                <a:solidFill>
                  <a:srgbClr val="FF0000"/>
                </a:solidFill>
              </a:rPr>
              <a:t>26.06.2023</a:t>
            </a:r>
            <a:r>
              <a:rPr lang="tr-TR" sz="2400" dirty="0" smtClean="0"/>
              <a:t> </a:t>
            </a:r>
            <a:r>
              <a:rPr lang="tr-TR" sz="2400" dirty="0"/>
              <a:t>tarihinde başlanabilir. </a:t>
            </a:r>
          </a:p>
        </p:txBody>
      </p:sp>
      <p:sp>
        <p:nvSpPr>
          <p:cNvPr id="14" name="Unvan 7"/>
          <p:cNvSpPr txBox="1">
            <a:spLocks/>
          </p:cNvSpPr>
          <p:nvPr/>
        </p:nvSpPr>
        <p:spPr>
          <a:xfrm>
            <a:off x="1701788" y="966474"/>
            <a:ext cx="10587345" cy="60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2022-2023 </a:t>
            </a:r>
            <a:r>
              <a:rPr lang="tr-TR" b="1" dirty="0"/>
              <a:t>Yaz Dönemi </a:t>
            </a:r>
            <a:r>
              <a:rPr lang="tr-TR" b="1" dirty="0" smtClean="0"/>
              <a:t>Staj </a:t>
            </a:r>
            <a:r>
              <a:rPr lang="tr-TR" b="1" dirty="0"/>
              <a:t>Müracaat Süreci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877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453" y="1863623"/>
            <a:ext cx="594883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 Yaz Okulu Var ise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181454" y="2566560"/>
            <a:ext cx="594883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Yaz okuluna </a:t>
            </a:r>
            <a:r>
              <a:rPr lang="tr-TR" sz="2400" dirty="0" smtClean="0"/>
              <a:t>gelecek </a:t>
            </a:r>
            <a:r>
              <a:rPr lang="tr-TR" sz="2400" dirty="0"/>
              <a:t>öğrencilerimizin staj yapabilmeleri için sadece </a:t>
            </a:r>
            <a:r>
              <a:rPr lang="tr-TR" sz="2400" dirty="0">
                <a:solidFill>
                  <a:srgbClr val="FF0000"/>
                </a:solidFill>
              </a:rPr>
              <a:t>1 ders </a:t>
            </a:r>
            <a:r>
              <a:rPr lang="tr-TR" sz="2400" dirty="0"/>
              <a:t>alma hakları vardır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84EFC04-18E4-4E49-A637-2D85AAEC6A71}"/>
              </a:ext>
            </a:extLst>
          </p:cNvPr>
          <p:cNvSpPr/>
          <p:nvPr/>
        </p:nvSpPr>
        <p:spPr>
          <a:xfrm>
            <a:off x="3181453" y="3948051"/>
            <a:ext cx="594883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Staj başvurusu kabul edilip, yaz okulunda </a:t>
            </a:r>
            <a:r>
              <a:rPr lang="tr-TR" sz="2400" dirty="0">
                <a:solidFill>
                  <a:srgbClr val="FF0000"/>
                </a:solidFill>
              </a:rPr>
              <a:t>2 veya daha fazla ders </a:t>
            </a:r>
            <a:r>
              <a:rPr lang="tr-TR" sz="2400" dirty="0"/>
              <a:t>aldığı tespit edilen öğrencilerin stajları iptal edilecek ve haklarında yasal süreç başlatılacaktır.  </a:t>
            </a:r>
          </a:p>
        </p:txBody>
      </p:sp>
      <p:sp>
        <p:nvSpPr>
          <p:cNvPr id="14" name="Unvan 7"/>
          <p:cNvSpPr txBox="1">
            <a:spLocks/>
          </p:cNvSpPr>
          <p:nvPr/>
        </p:nvSpPr>
        <p:spPr>
          <a:xfrm>
            <a:off x="1701788" y="966474"/>
            <a:ext cx="10587345" cy="60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2022-2023 </a:t>
            </a:r>
            <a:r>
              <a:rPr lang="tr-TR" b="1" dirty="0"/>
              <a:t>Yaz Dönemi </a:t>
            </a:r>
            <a:r>
              <a:rPr lang="tr-TR" b="1" dirty="0" smtClean="0"/>
              <a:t>Staj </a:t>
            </a:r>
            <a:r>
              <a:rPr lang="tr-TR" b="1" dirty="0"/>
              <a:t>Müracaat Süreci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475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988" y="1756129"/>
            <a:ext cx="5265336" cy="564193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 Başvuru Nasıl Yapılır?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125037" y="2502180"/>
            <a:ext cx="740221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400" dirty="0"/>
              <a:t>Staj başvuru işlemleri online olarak </a:t>
            </a:r>
            <a:r>
              <a:rPr lang="tr-TR" sz="2400" dirty="0">
                <a:solidFill>
                  <a:srgbClr val="FF0000"/>
                </a:solidFill>
              </a:rPr>
              <a:t>OBS</a:t>
            </a:r>
            <a:r>
              <a:rPr lang="tr-TR" sz="2400" dirty="0"/>
              <a:t> üzerinden yapılmaktadır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4" name="İçerik Yer Tutucusu 3" descr="&lt;strong&gt;Soru Işareti&lt;/strong&gt; Noktalama · Free vector graphic on Pixabay">
            <a:extLst>
              <a:ext uri="{FF2B5EF4-FFF2-40B4-BE49-F238E27FC236}">
                <a16:creationId xmlns:a16="http://schemas.microsoft.com/office/drawing/2014/main" id="{C89AB9B6-E47E-49D7-A0C7-61D7D6A6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13" y="2240723"/>
            <a:ext cx="1161935" cy="172493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4EDE7FC-305D-44E1-9449-493386569F88}"/>
              </a:ext>
            </a:extLst>
          </p:cNvPr>
          <p:cNvSpPr/>
          <p:nvPr/>
        </p:nvSpPr>
        <p:spPr>
          <a:xfrm>
            <a:off x="3125037" y="3551544"/>
            <a:ext cx="7402215" cy="30080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 smtClean="0"/>
              <a:t>Dönem içi staj için, OBS </a:t>
            </a:r>
            <a:r>
              <a:rPr lang="tr-TR" sz="2400" dirty="0"/>
              <a:t>üzerinden başvuru yapmadan önce Bölümümüz web sayfasında yer alan </a:t>
            </a:r>
            <a:r>
              <a:rPr lang="tr-TR" sz="2400" dirty="0" smtClean="0">
                <a:solidFill>
                  <a:srgbClr val="FF0000"/>
                </a:solidFill>
              </a:rPr>
              <a:t>danışman </a:t>
            </a:r>
            <a:r>
              <a:rPr lang="tr-TR" sz="2400" dirty="0">
                <a:solidFill>
                  <a:srgbClr val="FF0000"/>
                </a:solidFill>
              </a:rPr>
              <a:t>onaylı ders alma formu ve staj başvuru </a:t>
            </a:r>
            <a:r>
              <a:rPr lang="tr-TR" sz="2400" dirty="0" smtClean="0">
                <a:solidFill>
                  <a:srgbClr val="FF0000"/>
                </a:solidFill>
              </a:rPr>
              <a:t>dilekçesinin</a:t>
            </a:r>
            <a:r>
              <a:rPr lang="tr-TR" sz="2400" dirty="0" smtClean="0"/>
              <a:t> </a:t>
            </a:r>
            <a:r>
              <a:rPr lang="tr-TR" sz="2400" dirty="0"/>
              <a:t>eksiksiz olarak doldurulup ilgili staj komisyon üyesine e-posta ile iletilmesi gerekmektedir. </a:t>
            </a:r>
            <a:endParaRPr lang="tr-TR" sz="2400" dirty="0" smtClean="0"/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Yaz dönemi stajı için ilgili staj komisyon üyesi ile iletişime geçilerek </a:t>
            </a:r>
            <a:r>
              <a:rPr lang="tr-TR" sz="2400" dirty="0">
                <a:solidFill>
                  <a:srgbClr val="FF0000"/>
                </a:solidFill>
              </a:rPr>
              <a:t>OBS</a:t>
            </a:r>
            <a:r>
              <a:rPr lang="tr-TR" sz="2400" dirty="0"/>
              <a:t> üzerinden başvuru </a:t>
            </a:r>
            <a:r>
              <a:rPr lang="tr-TR" sz="2400" dirty="0" smtClean="0"/>
              <a:t>yapılmalıdır.</a:t>
            </a:r>
          </a:p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dirty="0"/>
          </a:p>
        </p:txBody>
      </p:sp>
      <p:sp>
        <p:nvSpPr>
          <p:cNvPr id="16" name="Unvan 7"/>
          <p:cNvSpPr txBox="1">
            <a:spLocks/>
          </p:cNvSpPr>
          <p:nvPr/>
        </p:nvSpPr>
        <p:spPr>
          <a:xfrm>
            <a:off x="3486672" y="636629"/>
            <a:ext cx="9947867" cy="60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/>
              <a:t>Staj Başvurusu Nasıl Yapılacak?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61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44" y="1726774"/>
            <a:ext cx="594883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 Başvuru Nasıl Yapılır?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4" name="İçerik Yer Tutucusu 3" descr="&lt;strong&gt;Soru Işareti&lt;/strong&gt; Noktalama · Free vector graphic on Pixabay">
            <a:extLst>
              <a:ext uri="{FF2B5EF4-FFF2-40B4-BE49-F238E27FC236}">
                <a16:creationId xmlns:a16="http://schemas.microsoft.com/office/drawing/2014/main" id="{C89AB9B6-E47E-49D7-A0C7-61D7D6A6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83" y="1849598"/>
            <a:ext cx="1161935" cy="172493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4EDE7FC-305D-44E1-9449-493386569F88}"/>
              </a:ext>
            </a:extLst>
          </p:cNvPr>
          <p:cNvSpPr/>
          <p:nvPr/>
        </p:nvSpPr>
        <p:spPr>
          <a:xfrm>
            <a:off x="3135290" y="2750960"/>
            <a:ext cx="7378771" cy="2343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OBS üzerinden staj başvuru işlemlerinin, staj başlangıç tarihine </a:t>
            </a:r>
            <a:r>
              <a:rPr lang="tr-TR" sz="2400" dirty="0">
                <a:solidFill>
                  <a:srgbClr val="FF0000"/>
                </a:solidFill>
              </a:rPr>
              <a:t>en az 20 gün kala </a:t>
            </a:r>
            <a:r>
              <a:rPr lang="tr-TR" sz="2400" dirty="0"/>
              <a:t>yapılması gerekmektedir.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Staj başlangıç tarihine 1 aydan fazla zaman varsa başvuru yapılamaz.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Başvurular staj başlangıç tarihine 20 ila 30 gün kala yapılabilir. </a:t>
            </a:r>
          </a:p>
        </p:txBody>
      </p:sp>
      <p:sp>
        <p:nvSpPr>
          <p:cNvPr id="16" name="Unvan 7"/>
          <p:cNvSpPr txBox="1">
            <a:spLocks noGrp="1"/>
          </p:cNvSpPr>
          <p:nvPr>
            <p:ph type="title"/>
          </p:nvPr>
        </p:nvSpPr>
        <p:spPr>
          <a:xfrm>
            <a:off x="3135290" y="253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/>
              <a:t>Staj Başvurusu Nasıl Yapılacak?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992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900" y="1670218"/>
            <a:ext cx="594883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OBS Ekranı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4" name="İçerik Yer Tutucusu 3" descr="&lt;strong&gt;Soru Işareti&lt;/strong&gt; Noktalama · Free vector graphic on Pixabay">
            <a:extLst>
              <a:ext uri="{FF2B5EF4-FFF2-40B4-BE49-F238E27FC236}">
                <a16:creationId xmlns:a16="http://schemas.microsoft.com/office/drawing/2014/main" id="{C89AB9B6-E47E-49D7-A0C7-61D7D6A6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1" y="2241395"/>
            <a:ext cx="1161935" cy="172493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6D95CA5-EE7A-412A-B609-45144852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900" y="3050450"/>
            <a:ext cx="6352504" cy="3177029"/>
          </a:xfrm>
          <a:prstGeom prst="rect">
            <a:avLst/>
          </a:prstGeom>
        </p:spPr>
      </p:pic>
      <p:sp>
        <p:nvSpPr>
          <p:cNvPr id="10" name="Ok: Aşağı 9">
            <a:extLst>
              <a:ext uri="{FF2B5EF4-FFF2-40B4-BE49-F238E27FC236}">
                <a16:creationId xmlns:a16="http://schemas.microsoft.com/office/drawing/2014/main" id="{80EFA5DD-077E-4191-8438-1DC4CDB07F06}"/>
              </a:ext>
            </a:extLst>
          </p:cNvPr>
          <p:cNvSpPr/>
          <p:nvPr/>
        </p:nvSpPr>
        <p:spPr>
          <a:xfrm>
            <a:off x="5867400" y="2234067"/>
            <a:ext cx="457200" cy="869795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Unvan 7"/>
          <p:cNvSpPr txBox="1">
            <a:spLocks/>
          </p:cNvSpPr>
          <p:nvPr/>
        </p:nvSpPr>
        <p:spPr>
          <a:xfrm>
            <a:off x="3426489" y="904394"/>
            <a:ext cx="6700916" cy="60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/>
              <a:t>Staj Başvurusu Nasıl Yapılacak?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685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2587084"/>
            <a:ext cx="3388419" cy="29561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DİKKAT !!!  </a:t>
            </a:r>
            <a:b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Ön Başvuru işleminin yapılması ile başvuru süreci </a:t>
            </a:r>
            <a:r>
              <a:rPr lang="tr-TR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bitmemektedir.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20"/>
            <a:ext cx="594883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Ön Başvuru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EC3D959-8294-4865-812A-7F2BF4F2015F}"/>
              </a:ext>
            </a:extLst>
          </p:cNvPr>
          <p:cNvSpPr/>
          <p:nvPr/>
        </p:nvSpPr>
        <p:spPr>
          <a:xfrm>
            <a:off x="5096499" y="2864892"/>
            <a:ext cx="6096000" cy="267560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</a:rPr>
              <a:t>İlk adım olarak ön başvuru oluşturulmalıdır.</a:t>
            </a:r>
          </a:p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</a:rPr>
              <a:t>Açılan ekranda istenilen bilgiler eksiksiz olarak doldurulmalıdır. </a:t>
            </a:r>
          </a:p>
          <a:p>
            <a:pPr marL="228600" marR="0" lvl="0" indent="-2286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</a:rPr>
              <a:t>Ekranın sol alt köşesinde bulunan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Ön Başvuru Yap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</a:rPr>
              <a:t> butonu tıklanmalıdır. </a:t>
            </a:r>
          </a:p>
        </p:txBody>
      </p:sp>
      <p:pic>
        <p:nvPicPr>
          <p:cNvPr id="16" name="Resim 15" descr="&lt;strong&gt;Dikkat&lt;/strong&gt; Uyarı Ünlem &lt;strong&gt;Işareti&lt;/strong&gt; · Pixabay'da ücretsiz vektör grafik">
            <a:extLst>
              <a:ext uri="{FF2B5EF4-FFF2-40B4-BE49-F238E27FC236}">
                <a16:creationId xmlns:a16="http://schemas.microsoft.com/office/drawing/2014/main" id="{B7E316B4-9318-41D0-BEA8-279BE8E78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81" y="1181890"/>
            <a:ext cx="1424294" cy="11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2587084"/>
            <a:ext cx="3388419" cy="29561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DİKKAT !!!  </a:t>
            </a:r>
            <a:b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Ön Başvuru işleminin yapılması ile başvuru süreci </a:t>
            </a:r>
            <a:r>
              <a:rPr lang="tr-TR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bitmemektedir.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096" y="5834575"/>
            <a:ext cx="1368771" cy="5217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Ön Başvuru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6" name="Resim 15" descr="&lt;strong&gt;Dikkat&lt;/strong&gt; Uyarı Ünlem &lt;strong&gt;Işareti&lt;/strong&gt; · Pixabay'da ücretsiz vektör grafik">
            <a:extLst>
              <a:ext uri="{FF2B5EF4-FFF2-40B4-BE49-F238E27FC236}">
                <a16:creationId xmlns:a16="http://schemas.microsoft.com/office/drawing/2014/main" id="{B7E316B4-9318-41D0-BEA8-279BE8E78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9" y="1304509"/>
            <a:ext cx="1450602" cy="120604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F7F415F-1258-4863-8DFB-1B9B4BD0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68" y="58519"/>
            <a:ext cx="7476327" cy="5549809"/>
          </a:xfrm>
          <a:prstGeom prst="rect">
            <a:avLst/>
          </a:prstGeom>
        </p:spPr>
      </p:pic>
      <p:sp>
        <p:nvSpPr>
          <p:cNvPr id="10" name="Ok: Sağ 9">
            <a:extLst>
              <a:ext uri="{FF2B5EF4-FFF2-40B4-BE49-F238E27FC236}">
                <a16:creationId xmlns:a16="http://schemas.microsoft.com/office/drawing/2014/main" id="{8898091C-E1D1-4C60-B335-9664A233881E}"/>
              </a:ext>
            </a:extLst>
          </p:cNvPr>
          <p:cNvSpPr/>
          <p:nvPr/>
        </p:nvSpPr>
        <p:spPr>
          <a:xfrm rot="10800000">
            <a:off x="5910146" y="5834575"/>
            <a:ext cx="1203358" cy="513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4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2587084"/>
            <a:ext cx="3388419" cy="29561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DİKKAT !!!  </a:t>
            </a:r>
            <a:b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Ön Başvuru işleminin yapılması ile başvuru süreci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bitmemektedir.</a:t>
            </a:r>
            <a:endParaRPr lang="tr-TR" sz="28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151" y="760418"/>
            <a:ext cx="2501860" cy="79495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1800" b="1" dirty="0"/>
              <a:t>Örnek </a:t>
            </a:r>
          </a:p>
          <a:p>
            <a:pPr marL="0" indent="0" algn="ctr">
              <a:buNone/>
            </a:pPr>
            <a:r>
              <a:rPr lang="tr-TR" sz="1800" b="1" dirty="0"/>
              <a:t>Ön Başvuru</a:t>
            </a:r>
            <a:endParaRPr lang="tr-TR" sz="1800" b="1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5E2A53C-25F4-4470-A63F-6F3EB60A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6" y="1594624"/>
            <a:ext cx="10912767" cy="49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2587084"/>
            <a:ext cx="3388419" cy="29561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DİKKAT !!!  </a:t>
            </a:r>
            <a:b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Ön Başvuru işleminin yapılması ile başvuru süreci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bitmemektedir.</a:t>
            </a:r>
            <a:endParaRPr lang="tr-TR" sz="28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76" y="743414"/>
            <a:ext cx="10951715" cy="478774"/>
          </a:xfrm>
          <a:solidFill>
            <a:schemeClr val="accent2"/>
          </a:solidFill>
        </p:spPr>
        <p:txBody>
          <a:bodyPr anchor="ctr">
            <a:normAutofit fontScale="85000" lnSpcReduction="10000"/>
          </a:bodyPr>
          <a:lstStyle/>
          <a:p>
            <a:pPr lvl="0"/>
            <a:r>
              <a:rPr lang="tr-TR" sz="2600" b="1" dirty="0">
                <a:ln w="0"/>
                <a:solidFill>
                  <a:prstClr val="black"/>
                </a:solidFill>
              </a:rPr>
              <a:t>Ön başvuru yapıldıktan sonra sağ alt köşede </a:t>
            </a:r>
            <a:r>
              <a:rPr lang="tr-TR" sz="2600" b="1" dirty="0">
                <a:ln w="0"/>
                <a:solidFill>
                  <a:srgbClr val="00B050"/>
                </a:solidFill>
              </a:rPr>
              <a:t>yeşil renkli </a:t>
            </a:r>
            <a:r>
              <a:rPr lang="tr-TR" sz="2600" b="1" dirty="0">
                <a:ln w="0"/>
                <a:solidFill>
                  <a:prstClr val="black"/>
                </a:solidFill>
              </a:rPr>
              <a:t>seçenek ile staj formu görüntülenir.</a:t>
            </a:r>
            <a:endParaRPr lang="tr-TR" sz="2600" b="1" dirty="0">
              <a:solidFill>
                <a:prstClr val="black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13F9700-A57A-4949-BBD8-06A9E3F43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" y="1270154"/>
            <a:ext cx="1082040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39" y="791118"/>
            <a:ext cx="3630125" cy="8168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Ön Başvurunun Kesin Başvuruya Dönüştürülmesi</a:t>
            </a:r>
            <a:endParaRPr lang="tr-TR" sz="20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84" y="791118"/>
            <a:ext cx="6763877" cy="913648"/>
          </a:xfrm>
          <a:solidFill>
            <a:schemeClr val="accent2"/>
          </a:solidFill>
        </p:spPr>
        <p:txBody>
          <a:bodyPr anchor="ctr">
            <a:normAutofit fontScale="85000" lnSpcReduction="20000"/>
          </a:bodyPr>
          <a:lstStyle/>
          <a:p>
            <a:pPr lvl="0" algn="just"/>
            <a:r>
              <a:rPr lang="tr-TR" dirty="0">
                <a:ln w="0"/>
                <a:solidFill>
                  <a:prstClr val="black"/>
                </a:solidFill>
              </a:rPr>
              <a:t>Sisteminiz üzerinden </a:t>
            </a:r>
            <a:r>
              <a:rPr lang="tr-TR" b="1" dirty="0">
                <a:ln w="0"/>
                <a:solidFill>
                  <a:srgbClr val="FFC000"/>
                </a:solidFill>
              </a:rPr>
              <a:t>turuncu</a:t>
            </a:r>
            <a:r>
              <a:rPr lang="tr-TR" dirty="0">
                <a:ln w="0"/>
                <a:solidFill>
                  <a:prstClr val="black"/>
                </a:solidFill>
              </a:rPr>
              <a:t> renkli staj başvurusunu tamamla seçeneğini seçiniz ve istenilen bilgileri eksiksiz olarak doldurunuz.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3C10F6-92D8-40E0-BF81-3A4D7900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39" y="1868050"/>
            <a:ext cx="10717936" cy="46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688124" y="897924"/>
            <a:ext cx="9967964" cy="792764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İnşaat Mühendisliği </a:t>
            </a:r>
            <a:r>
              <a:rPr lang="tr-TR" sz="3600" b="1" dirty="0" smtClean="0"/>
              <a:t>Bölümü Staj Komisyonu</a:t>
            </a:r>
            <a:br>
              <a:rPr lang="tr-TR" sz="3600" b="1" dirty="0" smtClean="0"/>
            </a:br>
            <a:endParaRPr lang="tr-TR" sz="36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F1D93B-2B15-46EB-B819-40F876E9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8DA0EE7-00C4-474B-87B3-51661C1FE3EB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9186417F-3995-4D40-9061-2A7AC11C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2C200E-6669-47E8-92AD-04602F84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85B75B3-E5ED-4F99-B28F-D4F96D65216E}"/>
              </a:ext>
            </a:extLst>
          </p:cNvPr>
          <p:cNvSpPr/>
          <p:nvPr/>
        </p:nvSpPr>
        <p:spPr>
          <a:xfrm>
            <a:off x="888521" y="2266253"/>
            <a:ext cx="9937629" cy="30784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numarasının sonu 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0, 1, 2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 öğrenciler Arş. Gör. Elif Nazlı KÜÇÜK (elifnazli@atauni.edu.tr)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numarasının sonu 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3, 4, 5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 öğrenciler Arş. Gör. Elif AĞIRMAN AKTÜRK (elifagirman@atauni.edu.tr)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numarasının sonu 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6, 7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 öğrenciler Arş. Gör. Fatih ARTUK (fatih.artuk@atauni.edu.tr)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numarasının sonu 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8, 9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 öğrenciler Arş. Gör. Burak ÇIRAĞ (burak.cirag@atauni.edu.tr)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3263" y="1706820"/>
            <a:ext cx="226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Staj Komisyon Üyeleri</a:t>
            </a:r>
          </a:p>
        </p:txBody>
      </p:sp>
    </p:spTree>
    <p:extLst>
      <p:ext uri="{BB962C8B-B14F-4D97-AF65-F5344CB8AC3E}">
        <p14:creationId xmlns:p14="http://schemas.microsoft.com/office/powerpoint/2010/main" val="7527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2" y="2403270"/>
            <a:ext cx="3630125" cy="184534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tr-T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Kesin Başvuru Sonrası</a:t>
            </a:r>
            <a:b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Dikkat </a:t>
            </a:r>
            <a:r>
              <a:rPr lang="tr-T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Edilecek Hususlar</a:t>
            </a:r>
            <a:endParaRPr lang="tr-TR" sz="20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95" y="1548882"/>
            <a:ext cx="5012701" cy="494498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lvl="0" algn="just"/>
            <a:r>
              <a:rPr lang="tr-TR" dirty="0">
                <a:solidFill>
                  <a:prstClr val="black"/>
                </a:solidFill>
              </a:rPr>
              <a:t>Kesin Başvuru Sonrası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32BB36E-1444-4847-809F-6935B4F9BB4F}"/>
              </a:ext>
            </a:extLst>
          </p:cNvPr>
          <p:cNvSpPr/>
          <p:nvPr/>
        </p:nvSpPr>
        <p:spPr>
          <a:xfrm>
            <a:off x="4669536" y="2444055"/>
            <a:ext cx="672388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Öğrenci başvurusunu tamamladıktan sonra başvuru formu üzerinde herhangi bir </a:t>
            </a:r>
            <a:r>
              <a:rPr lang="tr-TR" sz="2400" b="1" dirty="0">
                <a:solidFill>
                  <a:srgbClr val="FF0000"/>
                </a:solidFill>
              </a:rPr>
              <a:t>değişiklik yapamaz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Başvuru süreci boyunca sizden istenilen bilgilerin </a:t>
            </a:r>
            <a:r>
              <a:rPr lang="tr-TR" sz="2400" b="1" dirty="0">
                <a:solidFill>
                  <a:srgbClr val="FF0000"/>
                </a:solidFill>
              </a:rPr>
              <a:t>doğruluğuna ve eksiksiz olmasına </a:t>
            </a:r>
            <a:r>
              <a:rPr lang="tr-TR" sz="2400" dirty="0"/>
              <a:t>dikkat ediniz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Başvuru süreci boyunca sizden istenilen bilgileri yazım kurallarına </a:t>
            </a:r>
            <a:r>
              <a:rPr lang="tr-TR" sz="2400" b="1" dirty="0">
                <a:solidFill>
                  <a:srgbClr val="FF0000"/>
                </a:solidFill>
              </a:rPr>
              <a:t>uygun bir şekilde doldurunuz</a:t>
            </a:r>
            <a:r>
              <a:rPr lang="tr-TR" sz="2400" dirty="0"/>
              <a:t>.</a:t>
            </a:r>
          </a:p>
        </p:txBody>
      </p:sp>
      <p:pic>
        <p:nvPicPr>
          <p:cNvPr id="14" name="Resim 13" descr="&lt;strong&gt;Dikkat&lt;/strong&gt; Uyarı Ünlem &lt;strong&gt;Işareti&lt;/strong&gt; · Pixabay'da ücretsiz vektör grafik">
            <a:extLst>
              <a:ext uri="{FF2B5EF4-FFF2-40B4-BE49-F238E27FC236}">
                <a16:creationId xmlns:a16="http://schemas.microsoft.com/office/drawing/2014/main" id="{7E8F762A-9902-4C40-9896-1DCF661E4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51" y="974689"/>
            <a:ext cx="1801682" cy="12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687" y="781616"/>
            <a:ext cx="4893019" cy="469991"/>
          </a:xfrm>
          <a:solidFill>
            <a:schemeClr val="accent2"/>
          </a:solidFill>
        </p:spPr>
        <p:txBody>
          <a:bodyPr anchor="ctr">
            <a:normAutofit lnSpcReduction="10000"/>
          </a:bodyPr>
          <a:lstStyle/>
          <a:p>
            <a:pPr marL="0" lvl="0" indent="0" algn="just">
              <a:buNone/>
            </a:pPr>
            <a:r>
              <a:rPr lang="tr-TR" dirty="0">
                <a:solidFill>
                  <a:prstClr val="black"/>
                </a:solidFill>
              </a:rPr>
              <a:t>Kesin Başvuru Sonrası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32BB36E-1444-4847-809F-6935B4F9BB4F}"/>
              </a:ext>
            </a:extLst>
          </p:cNvPr>
          <p:cNvSpPr/>
          <p:nvPr/>
        </p:nvSpPr>
        <p:spPr>
          <a:xfrm>
            <a:off x="4038600" y="1350999"/>
            <a:ext cx="7758165" cy="49059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Başvuru tamamlandıktan sonra ilgili bölümde sırasıyla </a:t>
            </a:r>
            <a:r>
              <a:rPr lang="tr-TR" sz="2400" b="1" dirty="0">
                <a:solidFill>
                  <a:srgbClr val="0070C0"/>
                </a:solidFill>
              </a:rPr>
              <a:t>Başvuru Yapıldı </a:t>
            </a: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b="1" dirty="0">
                <a:solidFill>
                  <a:srgbClr val="FFC000"/>
                </a:solidFill>
              </a:rPr>
              <a:t>Staj Komisyonu Onayladı </a:t>
            </a:r>
            <a:r>
              <a:rPr lang="tr-TR" sz="2400" dirty="0">
                <a:solidFill>
                  <a:prstClr val="black"/>
                </a:solidFill>
              </a:rPr>
              <a:t>– </a:t>
            </a:r>
            <a:r>
              <a:rPr lang="tr-TR" sz="2400" b="1" dirty="0">
                <a:solidFill>
                  <a:srgbClr val="00B0F0"/>
                </a:solidFill>
              </a:rPr>
              <a:t>Fakülte Komisyonu Onayladı</a:t>
            </a:r>
            <a:r>
              <a:rPr lang="tr-TR" sz="2400" dirty="0">
                <a:solidFill>
                  <a:prstClr val="black"/>
                </a:solidFill>
              </a:rPr>
              <a:t> ve son olarak </a:t>
            </a:r>
            <a:r>
              <a:rPr lang="tr-TR" sz="2400" b="1" dirty="0">
                <a:solidFill>
                  <a:srgbClr val="00B050"/>
                </a:solidFill>
              </a:rPr>
              <a:t>SKS Onayladı </a:t>
            </a:r>
            <a:r>
              <a:rPr lang="tr-TR" sz="2400" dirty="0">
                <a:solidFill>
                  <a:prstClr val="black"/>
                </a:solidFill>
              </a:rPr>
              <a:t>ibarelerini görmeniz gerekmektedir. </a:t>
            </a:r>
            <a:endParaRPr lang="tr-TR" sz="2400" dirty="0" smtClean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B050"/>
                </a:solidFill>
              </a:rPr>
              <a:t>SKS </a:t>
            </a:r>
            <a:r>
              <a:rPr lang="tr-TR" sz="2400" b="1" dirty="0" smtClean="0">
                <a:solidFill>
                  <a:srgbClr val="00B050"/>
                </a:solidFill>
              </a:rPr>
              <a:t>Onayladı ibaresini görmeden staja başlanamaz.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400" dirty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Bu süreç içerisinde herhangi bir sebepten dolayı Staj Komisyonu, Fakülte Komisyonu veya SKS </a:t>
            </a:r>
            <a:r>
              <a:rPr lang="tr-TR" sz="2400" b="1" dirty="0">
                <a:solidFill>
                  <a:srgbClr val="FF0000"/>
                </a:solidFill>
              </a:rPr>
              <a:t>reddetti</a:t>
            </a:r>
            <a:r>
              <a:rPr lang="tr-TR" sz="2400" dirty="0">
                <a:solidFill>
                  <a:prstClr val="black"/>
                </a:solidFill>
              </a:rPr>
              <a:t> ibaresini görürseniz ilgili staj komisyonu üyesi ile iletişime geçiniz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400" dirty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FF0000"/>
                </a:solidFill>
              </a:rPr>
              <a:t>Bu süreçteki tüm sorumluluk öğrenciye aittir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endParaRPr lang="tr-TR" sz="2400" dirty="0"/>
          </a:p>
        </p:txBody>
      </p:sp>
      <p:pic>
        <p:nvPicPr>
          <p:cNvPr id="14" name="Resim 13" descr="&lt;strong&gt;Dikkat&lt;/strong&gt; Uyarı Ünlem &lt;strong&gt;Işareti&lt;/strong&gt; · Pixabay'da ücretsiz vektör grafik">
            <a:extLst>
              <a:ext uri="{FF2B5EF4-FFF2-40B4-BE49-F238E27FC236}">
                <a16:creationId xmlns:a16="http://schemas.microsoft.com/office/drawing/2014/main" id="{3E2398BF-1A6F-4E93-B419-D65CE40FE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99" y="1065492"/>
            <a:ext cx="1803078" cy="1293056"/>
          </a:xfrm>
          <a:prstGeom prst="rect">
            <a:avLst/>
          </a:prstGeom>
        </p:spPr>
      </p:pic>
      <p:sp>
        <p:nvSpPr>
          <p:cNvPr id="16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 txBox="1">
            <a:spLocks/>
          </p:cNvSpPr>
          <p:nvPr/>
        </p:nvSpPr>
        <p:spPr>
          <a:xfrm>
            <a:off x="408475" y="2479766"/>
            <a:ext cx="3630125" cy="1845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r-T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tr-T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Kesin Başvuru Sonrası</a:t>
            </a:r>
            <a:b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Dikkat Edilecek Hususlar</a:t>
            </a:r>
            <a:endParaRPr lang="tr-TR" sz="20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687" y="1015561"/>
            <a:ext cx="4893019" cy="469991"/>
          </a:xfrm>
          <a:solidFill>
            <a:schemeClr val="accent2"/>
          </a:solidFill>
        </p:spPr>
        <p:txBody>
          <a:bodyPr anchor="ctr">
            <a:normAutofit fontScale="85000" lnSpcReduction="10000"/>
          </a:bodyPr>
          <a:lstStyle/>
          <a:p>
            <a:pPr lvl="0" algn="just"/>
            <a:r>
              <a:rPr lang="tr-TR" dirty="0">
                <a:solidFill>
                  <a:prstClr val="black"/>
                </a:solidFill>
              </a:rPr>
              <a:t>Öğrencinin takip edeceği aşamalar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4" name="Resim 13" descr="&lt;strong&gt;Dikkat&lt;/strong&gt; Uyarı Ünlem &lt;strong&gt;Işareti&lt;/strong&gt; · Pixabay'da ücretsiz vektör grafik">
            <a:extLst>
              <a:ext uri="{FF2B5EF4-FFF2-40B4-BE49-F238E27FC236}">
                <a16:creationId xmlns:a16="http://schemas.microsoft.com/office/drawing/2014/main" id="{3E2398BF-1A6F-4E93-B419-D65CE40FE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59" y="1015561"/>
            <a:ext cx="1772149" cy="127087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4B4EFB5-AFD6-4DBE-9799-6CBA355D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05" y="1944147"/>
            <a:ext cx="6982389" cy="4231041"/>
          </a:xfrm>
          <a:prstGeom prst="rect">
            <a:avLst/>
          </a:prstGeom>
        </p:spPr>
      </p:pic>
      <p:sp>
        <p:nvSpPr>
          <p:cNvPr id="16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 txBox="1">
            <a:spLocks/>
          </p:cNvSpPr>
          <p:nvPr/>
        </p:nvSpPr>
        <p:spPr>
          <a:xfrm>
            <a:off x="864472" y="2440090"/>
            <a:ext cx="3630125" cy="1845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r-TR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tr-TR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Kesin Başvuru Sonrası</a:t>
            </a:r>
            <a:b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Dikkat Edilecek Hususlar</a:t>
            </a:r>
            <a:endParaRPr lang="tr-TR" sz="20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2" y="2403270"/>
            <a:ext cx="3630125" cy="184534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Örnek </a:t>
            </a:r>
            <a:r>
              <a:rPr lang="tr-T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Başvuru Tarihi </a:t>
            </a:r>
            <a:endParaRPr lang="tr-TR" sz="28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2756C7-A7B9-45C4-A6B2-1E9E557D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038" y="369069"/>
            <a:ext cx="6578341" cy="65149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800" dirty="0">
                <a:solidFill>
                  <a:prstClr val="black"/>
                </a:solidFill>
              </a:rPr>
              <a:t>Örneğin </a:t>
            </a:r>
            <a:r>
              <a:rPr lang="tr-TR" sz="1800" b="1" dirty="0">
                <a:solidFill>
                  <a:srgbClr val="FF0000"/>
                </a:solidFill>
              </a:rPr>
              <a:t>30 Temmuz 2021 </a:t>
            </a:r>
            <a:r>
              <a:rPr lang="tr-TR" sz="1800" dirty="0">
                <a:solidFill>
                  <a:prstClr val="black"/>
                </a:solidFill>
              </a:rPr>
              <a:t>tarihinde staja başlayacak bir öğrencinin OBS üzerinden başvuru yapması nasıl olacaktır?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DC3AEAE-6422-4071-A8E4-75A95C26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39" y="1201728"/>
            <a:ext cx="6414386" cy="50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Defterinin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717" y="1544128"/>
            <a:ext cx="10886536" cy="4632835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Staj defteri için 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birimler.atauni.edu.tr/insaat-muhendisligi/wp-content/uploads/sites/126/2020/07/Staj-Defteri-1.pdf</a:t>
            </a:r>
            <a:r>
              <a:rPr lang="tr-TR" dirty="0" smtClean="0"/>
              <a:t> linkinde </a:t>
            </a:r>
            <a:r>
              <a:rPr lang="tr-TR" dirty="0" smtClean="0"/>
              <a:t>yer alan şablonun çıktısı alınıp çoğaltılarak kullanılacaktır. </a:t>
            </a:r>
          </a:p>
          <a:p>
            <a:r>
              <a:rPr lang="tr-TR" dirty="0"/>
              <a:t>Staj defteri, dolma veya tükenmez kalem kullanılarak, okunaklı biçimde ve Türkçe dilbilgisi kurallarına uyularak yazılmalıdır. Yazım esnasında, mesleki terminolojinin kullanılmasına özen </a:t>
            </a:r>
            <a:r>
              <a:rPr lang="tr-TR" dirty="0" smtClean="0"/>
              <a:t>gösterilmelidir.</a:t>
            </a:r>
          </a:p>
          <a:p>
            <a:r>
              <a:rPr lang="tr-TR" dirty="0"/>
              <a:t>Staj defterinde </a:t>
            </a:r>
            <a:r>
              <a:rPr lang="tr-TR" dirty="0" smtClean="0"/>
              <a:t>ayrıca </a:t>
            </a:r>
            <a:r>
              <a:rPr lang="tr-TR" dirty="0"/>
              <a:t>öğrencinin yaptığı/yapılışını öğrendiği işler hakkında açıklamalı ve örnekli bilgiler </a:t>
            </a:r>
            <a:r>
              <a:rPr lang="tr-TR" dirty="0" smtClean="0"/>
              <a:t>fotoğraflarla desteklenerek çalışma </a:t>
            </a:r>
            <a:r>
              <a:rPr lang="tr-TR" dirty="0"/>
              <a:t>yerinde bulunan mesleki donanım, bilgisayar programları vb. donanımların kullanılması ile ilgili bilgiler de </a:t>
            </a:r>
            <a:r>
              <a:rPr lang="tr-TR" dirty="0" smtClean="0"/>
              <a:t>bulunmalıdır.</a:t>
            </a:r>
          </a:p>
          <a:p>
            <a:r>
              <a:rPr lang="tr-TR" dirty="0" smtClean="0"/>
              <a:t>Öğrenci </a:t>
            </a:r>
            <a:r>
              <a:rPr lang="tr-TR" dirty="0"/>
              <a:t>staj süresi içerisinde, şantiye stajına ilave olarak, </a:t>
            </a:r>
            <a:r>
              <a:rPr lang="tr-TR" dirty="0" smtClean="0"/>
              <a:t>en az iki adet kendi yaptığı çizim ve en az iki adet ek belge (metraj, </a:t>
            </a:r>
            <a:r>
              <a:rPr lang="tr-TR" dirty="0" err="1" smtClean="0"/>
              <a:t>hakediş</a:t>
            </a:r>
            <a:r>
              <a:rPr lang="tr-TR" dirty="0" smtClean="0"/>
              <a:t>, keşif özeti, laboratuvar deney raporu, iş programı vb.) getirmek zorundadır. Çizimler ve ek belgelerin firma sorumlusu tarafından kaşelenmiş ve imzalanmış olması gerekmektedir. </a:t>
            </a:r>
          </a:p>
          <a:p>
            <a:r>
              <a:rPr lang="tr-TR" dirty="0"/>
              <a:t>Staj defteri ekinde sunulacak her türlü çizim, öğrencinin kendisinin yaptığı çizimler olacaktır. Çizimler teknik resim kurallarına uygun olacak şekilde elle veya bilgisayar ortamında yapılabilir. </a:t>
            </a:r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4AA3-309F-41A6-86B5-6AC35DFE468C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81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Defterinin Hazırlanması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400" dirty="0"/>
              <a:t>Staj çalışmasının sonunda </a:t>
            </a:r>
            <a:r>
              <a:rPr lang="tr-TR" sz="2400" dirty="0">
                <a:hlinkClick r:id="rId2"/>
              </a:rPr>
              <a:t>https://</a:t>
            </a:r>
            <a:r>
              <a:rPr lang="tr-TR" sz="2400" dirty="0" smtClean="0">
                <a:hlinkClick r:id="rId2"/>
              </a:rPr>
              <a:t>birimler.atauni.edu.tr/insaat-muhendisligi/wp-content/uploads/sites/126/2020/07/Ek-C-Staj-Degerlendirme-Formu-1.pdf</a:t>
            </a:r>
            <a:r>
              <a:rPr lang="tr-TR" sz="2400" dirty="0" smtClean="0"/>
              <a:t> linkinde </a:t>
            </a:r>
            <a:r>
              <a:rPr lang="tr-TR" sz="2400" dirty="0"/>
              <a:t>yer alan, öğrenciye ait Staj Değerlendirme Formu (EK-C), kuruluşun yetkili amiri veya staj yöneticisi tarafından eksiksiz doldurulup imzalı ve kaşeli olarak staj defterinin altına eklenip ilgili komisyon </a:t>
            </a:r>
            <a:r>
              <a:rPr lang="tr-TR" sz="2400" dirty="0" smtClean="0"/>
              <a:t>üyesine tek bir .</a:t>
            </a:r>
            <a:r>
              <a:rPr lang="tr-TR" sz="2400" dirty="0" err="1" smtClean="0"/>
              <a:t>pdf</a:t>
            </a:r>
            <a:r>
              <a:rPr lang="tr-TR" sz="2400" dirty="0" smtClean="0"/>
              <a:t>  formatında </a:t>
            </a:r>
            <a:r>
              <a:rPr lang="tr-TR" sz="2400" dirty="0"/>
              <a:t>e-posta ile gönderilmelidir. </a:t>
            </a:r>
          </a:p>
          <a:p>
            <a:r>
              <a:rPr lang="tr-TR" sz="2400" dirty="0"/>
              <a:t>Staj defterinin hazırlanması ile ilgili detaylı bilgiye </a:t>
            </a:r>
            <a:r>
              <a:rPr lang="tr-TR" sz="2400" dirty="0">
                <a:hlinkClick r:id="rId3"/>
              </a:rPr>
              <a:t>https://</a:t>
            </a:r>
            <a:r>
              <a:rPr lang="tr-TR" sz="2400" dirty="0" smtClean="0">
                <a:hlinkClick r:id="rId3"/>
              </a:rPr>
              <a:t>birimler.atauni.edu.tr/insaat-muhendisligi/wp-content/uploads/sites/126/2020/07/Insaat-Muhendisligi-Bolumu-2018-ve-Sonrasi-Mufredata-Tabi-UME-ye-Gitmeyecek-Ogrenciler-icin-Staj-Uygulama-Esaslari.pdf</a:t>
            </a:r>
            <a:r>
              <a:rPr lang="tr-TR" sz="2400" dirty="0" smtClean="0"/>
              <a:t> linkinden </a:t>
            </a:r>
            <a:r>
              <a:rPr lang="tr-TR" sz="2400" dirty="0"/>
              <a:t>ulaşılabilir.</a:t>
            </a:r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4AA3-309F-41A6-86B5-6AC35DFE468C}" type="datetime1">
              <a:rPr lang="tr-TR" smtClean="0"/>
              <a:t>17.5.2023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0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85" y="936404"/>
            <a:ext cx="10017831" cy="83648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Cumhurbaşkanlığı Staj Seferberliği</a:t>
            </a:r>
            <a:endParaRPr lang="tr-TR" sz="36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2648CF1-34E7-42E2-BF05-5ED7890A8381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152B3E-FCCF-48CF-B0FC-ED8FA7CE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0604" y="6314228"/>
            <a:ext cx="8257592" cy="365125"/>
          </a:xfrm>
        </p:spPr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32BB36E-1444-4847-809F-6935B4F9BB4F}"/>
              </a:ext>
            </a:extLst>
          </p:cNvPr>
          <p:cNvSpPr/>
          <p:nvPr/>
        </p:nvSpPr>
        <p:spPr>
          <a:xfrm>
            <a:off x="712402" y="1693388"/>
            <a:ext cx="10681022" cy="44392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2400" dirty="0" smtClean="0"/>
              <a:t>Öğrencinin </a:t>
            </a:r>
            <a:r>
              <a:rPr lang="tr-TR" sz="2400" dirty="0"/>
              <a:t>staj yapacağı kurumdan gelen yazılar </a:t>
            </a:r>
            <a:r>
              <a:rPr lang="tr-TR" sz="2400" dirty="0" smtClean="0"/>
              <a:t> Belge </a:t>
            </a:r>
            <a:r>
              <a:rPr lang="tr-TR" sz="2400" dirty="0"/>
              <a:t>Yönetim Merkezi tarafından öğrencinin </a:t>
            </a:r>
            <a:r>
              <a:rPr lang="tr-TR" sz="2400" dirty="0" smtClean="0"/>
              <a:t> Fakültesine </a:t>
            </a:r>
            <a:r>
              <a:rPr lang="tr-TR" sz="2400" dirty="0"/>
              <a:t>havale edilecektir. </a:t>
            </a:r>
            <a:r>
              <a:rPr lang="tr-TR" sz="2400" dirty="0" smtClean="0"/>
              <a:t>(</a:t>
            </a:r>
            <a:r>
              <a:rPr lang="tr-TR" sz="2400" dirty="0">
                <a:solidFill>
                  <a:srgbClr val="FF0000"/>
                </a:solidFill>
              </a:rPr>
              <a:t>Sağlık Kültür ve Spor Daire Başkanlığına havale edilmeyecektir </a:t>
            </a:r>
            <a:r>
              <a:rPr lang="tr-TR" sz="2400" dirty="0" smtClean="0"/>
              <a:t>)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Cumhurbaşkanlığı stajı yapacak öğrenciler, staj tarihleri Cumhurbaşkanlığı tarafından belirlendikten sonra, staj başvuru işlemleri için </a:t>
            </a:r>
            <a:r>
              <a:rPr lang="tr-TR" sz="2400" dirty="0">
                <a:solidFill>
                  <a:srgbClr val="FF0000"/>
                </a:solidFill>
              </a:rPr>
              <a:t>ilgili staj komisyonu üyesi</a:t>
            </a:r>
            <a:r>
              <a:rPr lang="tr-TR" sz="2400" dirty="0"/>
              <a:t> ile irtibata geçmelidir. </a:t>
            </a:r>
            <a:endParaRPr lang="tr-TR" sz="2400" dirty="0" smtClean="0"/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Cumhurbaşkanlığı tarafından </a:t>
            </a:r>
            <a:r>
              <a:rPr lang="tr-TR" sz="2400" dirty="0" smtClean="0"/>
              <a:t>belirlenen staj gün sayısı 40 günden az ise, kalan günler için ilgili staj komisyonu üyesi ile iletişime geçilmeli ve stajın bitiminin ertesi günü başlayacak şekilde ikinci bir staj başvurusu yapılmalıdır.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20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5144381" cy="518451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Staj Muafiyeti</a:t>
            </a:r>
            <a:endParaRPr lang="tr-TR" sz="40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34873" y="2737332"/>
            <a:ext cx="9354640" cy="25659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Staj muafiyeti işlemlerinin komisyon tarafından değerlendirilebilmesi için;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Öğrenciler, </a:t>
            </a:r>
            <a:r>
              <a:rPr lang="tr-TR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://birimler.atauni.edu.tr/insaat-muhendisligi/staj-muafiyeti</a:t>
            </a:r>
            <a:r>
              <a:rPr lang="tr-TR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tr-TR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linkindeki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Staj Muafiyeti Örnek Dilekçe formatına göre dilekçelerini düzenleyerek akademik takvimde belirtilen Eğitim-Öğretim (Ders) döneminin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ilk 2 haftası içinde </a:t>
            </a: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ilgili staj komisyonu üyesine e-posta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adresine göndermelidirler.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2843684"/>
            <a:ext cx="3388419" cy="2699558"/>
          </a:xfrm>
        </p:spPr>
        <p:txBody>
          <a:bodyPr>
            <a:normAutofit/>
          </a:bodyPr>
          <a:lstStyle/>
          <a:p>
            <a:r>
              <a:rPr lang="tr-TR" sz="4000" b="1" dirty="0"/>
              <a:t>Staj </a:t>
            </a:r>
            <a:r>
              <a:rPr lang="tr-TR" sz="4000" b="1" dirty="0" smtClean="0"/>
              <a:t>Muafiyeti</a:t>
            </a:r>
            <a:endParaRPr lang="tr-TR" sz="40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7187436-81FF-4F6B-8F31-6F4D229C02A5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13979-F32C-410E-8DAC-3BE10438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068225" y="1594061"/>
            <a:ext cx="5781879" cy="20506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SGK Dökümü ile dilekçe vermişse, Meslek Kodu dikkate alınarak çalıştığı gün sayısı hesaplanır eğer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365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günden fazla ise STAJ dersi harf notu CC olarak staj muafiyeti yapılır.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CCA4703-F10C-4119-A250-470057B876B7}"/>
              </a:ext>
            </a:extLst>
          </p:cNvPr>
          <p:cNvSpPr/>
          <p:nvPr/>
        </p:nvSpPr>
        <p:spPr>
          <a:xfrm>
            <a:off x="5062235" y="3789970"/>
            <a:ext cx="5787869" cy="8826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Dikey Geçiş Sınavı ile kayıt yaptırmışsa, staj muafiyeti YAPILMAZ.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7115327-95B8-4BE8-B1FC-1766F8A2689B}"/>
              </a:ext>
            </a:extLst>
          </p:cNvPr>
          <p:cNvSpPr/>
          <p:nvPr/>
        </p:nvSpPr>
        <p:spPr>
          <a:xfrm>
            <a:off x="5319645" y="4765548"/>
            <a:ext cx="553045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Yatay Geçiş </a:t>
            </a:r>
            <a:r>
              <a:rPr lang="tr-TR" sz="2400" dirty="0"/>
              <a:t>ile kayıt yaptırmışsa, staj yaptığı gün sayısı en az 40 gün ise </a:t>
            </a:r>
            <a:r>
              <a:rPr lang="tr-TR" sz="2400" b="1" dirty="0"/>
              <a:t>STAJ </a:t>
            </a:r>
            <a:r>
              <a:rPr lang="tr-TR" sz="2400" dirty="0"/>
              <a:t>dersinden harf notu </a:t>
            </a:r>
            <a:r>
              <a:rPr lang="tr-TR" sz="2400" b="1" dirty="0"/>
              <a:t>CC</a:t>
            </a:r>
            <a:r>
              <a:rPr lang="tr-TR" sz="2400" dirty="0"/>
              <a:t> olarak staj muafiyeti yapılır.</a:t>
            </a:r>
          </a:p>
        </p:txBody>
      </p:sp>
      <p:cxnSp>
        <p:nvCxnSpPr>
          <p:cNvPr id="10" name="Bağlayıcı: Dirsek 9">
            <a:extLst>
              <a:ext uri="{FF2B5EF4-FFF2-40B4-BE49-F238E27FC236}">
                <a16:creationId xmlns:a16="http://schemas.microsoft.com/office/drawing/2014/main" id="{D165497D-1CDC-4CC0-8C47-0155C0FE235D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4323291" y="2619406"/>
            <a:ext cx="744934" cy="1574057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ağlayıcı: Dirsek 17">
            <a:extLst>
              <a:ext uri="{FF2B5EF4-FFF2-40B4-BE49-F238E27FC236}">
                <a16:creationId xmlns:a16="http://schemas.microsoft.com/office/drawing/2014/main" id="{3133A185-6718-4284-B3B7-BB0B135F084C}"/>
              </a:ext>
            </a:extLst>
          </p:cNvPr>
          <p:cNvCxnSpPr>
            <a:cxnSpLocks/>
          </p:cNvCxnSpPr>
          <p:nvPr/>
        </p:nvCxnSpPr>
        <p:spPr>
          <a:xfrm>
            <a:off x="4747894" y="4194416"/>
            <a:ext cx="314158" cy="12700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ağlayıcı: Dirsek 19">
            <a:extLst>
              <a:ext uri="{FF2B5EF4-FFF2-40B4-BE49-F238E27FC236}">
                <a16:creationId xmlns:a16="http://schemas.microsoft.com/office/drawing/2014/main" id="{DFBBA464-528F-4614-BD93-CD397401F7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88791" y="4380035"/>
            <a:ext cx="2697564" cy="689986"/>
          </a:xfrm>
          <a:prstGeom prst="bentConnector3">
            <a:avLst>
              <a:gd name="adj1" fmla="val 99915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55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58C20-1DDF-41EC-ADA8-7B25EBCD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3258914"/>
            <a:ext cx="3388419" cy="228432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SORULAR </a:t>
            </a:r>
            <a:br>
              <a:rPr lang="tr-TR" sz="4000" b="1" dirty="0"/>
            </a:br>
            <a:endParaRPr lang="tr-TR" sz="40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2B024-939A-4130-BF30-FF7C57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1D106DC-AC47-4AB3-9B74-8B06E27444EE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9814ABF-6584-4582-A0AE-1B832436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66356-9B76-49C7-A1DD-66F7DCB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tr-TR" sz="1000">
              <a:solidFill>
                <a:srgbClr val="FFFFFF"/>
              </a:solidFill>
            </a:endParaRPr>
          </a:p>
        </p:txBody>
      </p:sp>
      <p:pic>
        <p:nvPicPr>
          <p:cNvPr id="1026" name="Picture 2" descr="İnşaat Mühendisliği Bölümü">
            <a:extLst>
              <a:ext uri="{FF2B5EF4-FFF2-40B4-BE49-F238E27FC236}">
                <a16:creationId xmlns:a16="http://schemas.microsoft.com/office/drawing/2014/main" id="{65B33736-207F-4A62-BCF0-D18B30B2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21" y="1629175"/>
            <a:ext cx="4877403" cy="29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İçerik Yer Tutucusu 3" descr="&lt;strong&gt;Soru Işareti&lt;/strong&gt; Noktalama · Free vector graphic on Pixabay">
            <a:extLst>
              <a:ext uri="{FF2B5EF4-FFF2-40B4-BE49-F238E27FC236}">
                <a16:creationId xmlns:a16="http://schemas.microsoft.com/office/drawing/2014/main" id="{ECA92CAD-B4BC-40E6-9F22-B88F4CA19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1" y="1763281"/>
            <a:ext cx="1161935" cy="172493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B0B2064-069B-4001-AA98-07246D298917}"/>
              </a:ext>
            </a:extLst>
          </p:cNvPr>
          <p:cNvSpPr txBox="1"/>
          <p:nvPr/>
        </p:nvSpPr>
        <p:spPr>
          <a:xfrm>
            <a:off x="5646221" y="4896911"/>
            <a:ext cx="505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İnşaat Mühendisliği Bölümü Staj Komisyonu </a:t>
            </a:r>
          </a:p>
          <a:p>
            <a:pPr algn="ctr"/>
            <a:r>
              <a:rPr lang="tr-TR" b="1" dirty="0" smtClean="0"/>
              <a:t>2023 </a:t>
            </a:r>
            <a:r>
              <a:rPr lang="tr-TR" b="1" dirty="0"/>
              <a:t>Staj Bilgilendirme Toplantısı</a:t>
            </a:r>
          </a:p>
        </p:txBody>
      </p:sp>
    </p:spTree>
    <p:extLst>
      <p:ext uri="{BB962C8B-B14F-4D97-AF65-F5344CB8AC3E}">
        <p14:creationId xmlns:p14="http://schemas.microsoft.com/office/powerpoint/2010/main" val="9557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36D226-ACDA-46BF-A3CF-C5066AF6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013F15E-82BC-4027-8C61-CE870B3AF9EE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66D680D7-815B-40A8-B2D0-804B558B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7467" y="6421385"/>
            <a:ext cx="8257592" cy="3651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İNŞAAT MÜHENDİSLİĞİ BÖLÜMÜ STAJ KOMİSYONU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C59B88-EA95-48C9-A0C4-E369432F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566962" y="2562003"/>
            <a:ext cx="5058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tr-TR" sz="4800" dirty="0" smtClean="0"/>
              <a:t>Yaz stajı</a:t>
            </a:r>
          </a:p>
          <a:p>
            <a:pPr marL="342900" indent="-342900">
              <a:buAutoNum type="alphaLcPeriod"/>
            </a:pPr>
            <a:r>
              <a:rPr lang="tr-TR" sz="4800" dirty="0" smtClean="0"/>
              <a:t>Dönem içi staj</a:t>
            </a:r>
          </a:p>
        </p:txBody>
      </p:sp>
      <p:sp>
        <p:nvSpPr>
          <p:cNvPr id="18" name="Unvan 6"/>
          <p:cNvSpPr>
            <a:spLocks noGrp="1"/>
          </p:cNvSpPr>
          <p:nvPr>
            <p:ph type="title"/>
          </p:nvPr>
        </p:nvSpPr>
        <p:spPr>
          <a:xfrm>
            <a:off x="2224036" y="1543320"/>
            <a:ext cx="9967964" cy="510795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2022-2023 Eğitim Öğretim Yılı Staj Seçenekleri 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3332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3" y="1270245"/>
            <a:ext cx="5948831" cy="493511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</a:t>
            </a:r>
            <a:r>
              <a:rPr lang="tr-TR" sz="2400" dirty="0" smtClean="0"/>
              <a:t>40 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96342DC-7EBE-472F-A76F-3343193D469A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3DE46B-4AEC-4018-87D2-DC57721B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0604" y="6366624"/>
            <a:ext cx="8257592" cy="365125"/>
          </a:xfrm>
        </p:spPr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61334" y="1927395"/>
            <a:ext cx="10738619" cy="2858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 içi staj için: Haftalık en fazla 9 Saat ders olabilir.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Yaz Dönemi Staj için: Yaz okulunda en fazla 1 ders alınabilir. Yaz okulu alınan şehirde staj yapılması zorunludur. 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üzerinden müracaat edilmelidir. Okul Numarasının son hanesine göre ilgili staj komisyon üyesi ile irtibata geçilmelidir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Tek ders sınavına girmek isteyen öğrencilerin stajlarını başarıyla tamamlamış olmaları gerekmektedir. </a:t>
            </a:r>
            <a:endParaRPr lang="tr-TR" sz="2400" dirty="0"/>
          </a:p>
        </p:txBody>
      </p:sp>
      <p:sp>
        <p:nvSpPr>
          <p:cNvPr id="16" name="Unvan 6"/>
          <p:cNvSpPr>
            <a:spLocks noGrp="1"/>
          </p:cNvSpPr>
          <p:nvPr>
            <p:ph type="title"/>
          </p:nvPr>
        </p:nvSpPr>
        <p:spPr>
          <a:xfrm>
            <a:off x="946661" y="477481"/>
            <a:ext cx="9967964" cy="79276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Staj Şartları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0253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48DAA6-633F-46A0-A9F4-93CA1567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1" y="1567542"/>
            <a:ext cx="3388419" cy="4324163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Öğrenciler İçin</a:t>
            </a:r>
            <a:r>
              <a:rPr lang="tr-TR" sz="4000" b="1" dirty="0">
                <a:solidFill>
                  <a:srgbClr val="92D050"/>
                </a:solidFill>
              </a:rPr>
              <a:t/>
            </a:r>
            <a:br>
              <a:rPr lang="tr-TR" sz="4000" b="1" dirty="0">
                <a:solidFill>
                  <a:srgbClr val="92D050"/>
                </a:solidFill>
              </a:rPr>
            </a:br>
            <a:endParaRPr lang="tr-TR" sz="2800" u="sng" dirty="0">
              <a:solidFill>
                <a:srgbClr val="92D05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948" y="1444086"/>
            <a:ext cx="1116102" cy="1682146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</a:t>
            </a:r>
          </a:p>
          <a:p>
            <a:pPr marL="0" indent="0" algn="ctr">
              <a:buNone/>
            </a:pPr>
            <a:r>
              <a:rPr lang="tr-TR" sz="2400" dirty="0"/>
              <a:t>Toplam 40 </a:t>
            </a:r>
            <a:r>
              <a:rPr lang="tr-TR" sz="2400" dirty="0" smtClean="0"/>
              <a:t>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86C2737-5F6C-46BF-A6C0-B845282A0E2F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11B40-6870-4965-AE5C-D795B3D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3125C2CF-C254-467E-BBB3-8F72B0786437}"/>
              </a:ext>
            </a:extLst>
          </p:cNvPr>
          <p:cNvSpPr txBox="1">
            <a:spLocks/>
          </p:cNvSpPr>
          <p:nvPr/>
        </p:nvSpPr>
        <p:spPr>
          <a:xfrm>
            <a:off x="6187947" y="4052751"/>
            <a:ext cx="1864657" cy="178176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/>
              <a:t>UME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/>
              <a:t>Uygulamalı Mühendislik Eğitimi</a:t>
            </a:r>
          </a:p>
        </p:txBody>
      </p:sp>
      <p:cxnSp>
        <p:nvCxnSpPr>
          <p:cNvPr id="20" name="Bağlayıcı: Dirsek 19">
            <a:extLst>
              <a:ext uri="{FF2B5EF4-FFF2-40B4-BE49-F238E27FC236}">
                <a16:creationId xmlns:a16="http://schemas.microsoft.com/office/drawing/2014/main" id="{076A5132-C479-46D0-AC26-8D813A690C5C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4323290" y="2285159"/>
            <a:ext cx="1864658" cy="1444465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Bağlayıcı: Dirsek 21">
            <a:extLst>
              <a:ext uri="{FF2B5EF4-FFF2-40B4-BE49-F238E27FC236}">
                <a16:creationId xmlns:a16="http://schemas.microsoft.com/office/drawing/2014/main" id="{08A0610A-1125-4D41-9469-99E0696A45A6}"/>
              </a:ext>
            </a:extLst>
          </p:cNvPr>
          <p:cNvCxnSpPr>
            <a:cxnSpLocks/>
          </p:cNvCxnSpPr>
          <p:nvPr/>
        </p:nvCxnSpPr>
        <p:spPr>
          <a:xfrm>
            <a:off x="4323290" y="3813967"/>
            <a:ext cx="1864657" cy="156374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Resim 32">
            <a:extLst>
              <a:ext uri="{FF2B5EF4-FFF2-40B4-BE49-F238E27FC236}">
                <a16:creationId xmlns:a16="http://schemas.microsoft.com/office/drawing/2014/main" id="{AFA9D654-2B7B-44E5-912E-2074ED22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725" y="1391686"/>
            <a:ext cx="3674699" cy="1984914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BD7CFC44-F423-4C2F-9326-48A3D9E8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074" y="3992835"/>
            <a:ext cx="3448305" cy="1921434"/>
          </a:xfrm>
          <a:prstGeom prst="rect">
            <a:avLst/>
          </a:prstGeom>
        </p:spPr>
      </p:pic>
      <p:sp>
        <p:nvSpPr>
          <p:cNvPr id="23" name="Unvan 7"/>
          <p:cNvSpPr txBox="1">
            <a:spLocks/>
          </p:cNvSpPr>
          <p:nvPr/>
        </p:nvSpPr>
        <p:spPr>
          <a:xfrm>
            <a:off x="1647360" y="598689"/>
            <a:ext cx="9746064" cy="82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Staj </a:t>
            </a:r>
            <a:r>
              <a:rPr lang="tr-TR" b="1" dirty="0"/>
              <a:t>Şartları</a:t>
            </a:r>
          </a:p>
        </p:txBody>
      </p:sp>
    </p:spTree>
    <p:extLst>
      <p:ext uri="{BB962C8B-B14F-4D97-AF65-F5344CB8AC3E}">
        <p14:creationId xmlns:p14="http://schemas.microsoft.com/office/powerpoint/2010/main" val="2748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201" y="1573268"/>
            <a:ext cx="5205476" cy="50737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Toplam 40 </a:t>
            </a:r>
            <a:r>
              <a:rPr lang="tr-TR" sz="2400" dirty="0" smtClean="0"/>
              <a:t>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86C2737-5F6C-46BF-A6C0-B845282A0E2F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11B40-6870-4965-AE5C-D795B3D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İNŞAAT MÜHENDİSLİĞİ BÖLÜMÜ STAJ KOMİSYONU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60AFAFB-0878-4EA6-8EE4-2495DE254065}"/>
              </a:ext>
            </a:extLst>
          </p:cNvPr>
          <p:cNvSpPr/>
          <p:nvPr/>
        </p:nvSpPr>
        <p:spPr>
          <a:xfrm>
            <a:off x="1291186" y="2352839"/>
            <a:ext cx="960962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UME </a:t>
            </a:r>
            <a:r>
              <a:rPr lang="tr-TR" sz="2400" dirty="0"/>
              <a:t>programına başvuru yapıp yapmama kararı öğrenci tarafından </a:t>
            </a:r>
            <a:r>
              <a:rPr lang="tr-TR" sz="2400" b="1" dirty="0" smtClean="0">
                <a:solidFill>
                  <a:srgbClr val="002060"/>
                </a:solidFill>
              </a:rPr>
              <a:t>6.yy </a:t>
            </a:r>
            <a:r>
              <a:rPr lang="tr-TR" sz="2400" b="1" dirty="0">
                <a:solidFill>
                  <a:srgbClr val="002060"/>
                </a:solidFill>
              </a:rPr>
              <a:t>sonu</a:t>
            </a:r>
            <a:r>
              <a:rPr lang="tr-TR" sz="2400" b="1" dirty="0"/>
              <a:t> verilir ve başvuru yapılır</a:t>
            </a:r>
            <a:r>
              <a:rPr lang="tr-TR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MUH-UME </a:t>
            </a:r>
            <a:r>
              <a:rPr lang="tr-TR" sz="2400" b="1" dirty="0"/>
              <a:t>dersi 20 kredi / 30 </a:t>
            </a:r>
            <a:r>
              <a:rPr lang="tr-TR" sz="2400" b="1" dirty="0" err="1"/>
              <a:t>AKTS’dir</a:t>
            </a:r>
            <a:r>
              <a:rPr lang="tr-TR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Detaylı bilgilendirme </a:t>
            </a:r>
            <a:r>
              <a:rPr lang="tr-TR" sz="2400" b="1" dirty="0">
                <a:hlinkClick r:id="rId2"/>
              </a:rPr>
              <a:t>https://birimler.atauni.edu.tr/insaat-muhendisligi/uygulamali-muhendislik-egitimi</a:t>
            </a:r>
            <a:r>
              <a:rPr lang="tr-TR" sz="2400" b="1" dirty="0" smtClean="0">
                <a:hlinkClick r:id="rId2"/>
              </a:rPr>
              <a:t>/</a:t>
            </a:r>
            <a:r>
              <a:rPr lang="tr-TR" sz="2400" b="1" dirty="0" smtClean="0"/>
              <a:t> </a:t>
            </a:r>
            <a:r>
              <a:rPr lang="tr-TR" sz="2400" b="1" dirty="0" smtClean="0"/>
              <a:t>adresinden </a:t>
            </a:r>
            <a:r>
              <a:rPr lang="tr-TR" sz="2400" b="1" dirty="0"/>
              <a:t>yayınlanmıştır.</a:t>
            </a:r>
          </a:p>
        </p:txBody>
      </p:sp>
      <p:sp>
        <p:nvSpPr>
          <p:cNvPr id="16" name="Unvan 7"/>
          <p:cNvSpPr>
            <a:spLocks noGrp="1"/>
          </p:cNvSpPr>
          <p:nvPr>
            <p:ph type="title"/>
          </p:nvPr>
        </p:nvSpPr>
        <p:spPr>
          <a:xfrm>
            <a:off x="1607736" y="870433"/>
            <a:ext cx="9746064" cy="82025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UME’ ye </a:t>
            </a:r>
            <a:r>
              <a:rPr lang="tr-TR" b="1" dirty="0"/>
              <a:t>Gitmeyen Öğrenciler</a:t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28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346" y="1697774"/>
            <a:ext cx="5205476" cy="50737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Toplam 40 </a:t>
            </a:r>
            <a:r>
              <a:rPr lang="tr-TR" sz="2400" dirty="0" smtClean="0"/>
              <a:t>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86C2737-5F6C-46BF-A6C0-B845282A0E2F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11B40-6870-4965-AE5C-D795B3D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60AFAFB-0878-4EA6-8EE4-2495DE254065}"/>
              </a:ext>
            </a:extLst>
          </p:cNvPr>
          <p:cNvSpPr/>
          <p:nvPr/>
        </p:nvSpPr>
        <p:spPr>
          <a:xfrm>
            <a:off x="924448" y="2643376"/>
            <a:ext cx="1023262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tr-T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Staj, 6</a:t>
            </a:r>
            <a:r>
              <a:rPr lang="tr-TR" sz="2400" dirty="0"/>
              <a:t>. Yarıyıldan sonra </a:t>
            </a:r>
            <a:r>
              <a:rPr lang="tr-TR" sz="2400" dirty="0" smtClean="0"/>
              <a:t>yapılabilir</a:t>
            </a:r>
            <a:r>
              <a:rPr lang="tr-TR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Staj 40 </a:t>
            </a:r>
            <a:r>
              <a:rPr lang="tr-TR" sz="2400" dirty="0" smtClean="0"/>
              <a:t>iş günü </a:t>
            </a:r>
            <a:r>
              <a:rPr lang="tr-TR" sz="2400" dirty="0"/>
              <a:t>olup </a:t>
            </a:r>
            <a:r>
              <a:rPr lang="tr-TR" sz="2400" dirty="0" smtClean="0"/>
              <a:t>müracaat için gerekli belgelerin ilgili staj komisyonu üyesine e-posta ile iletilmesi, ardından OBS </a:t>
            </a:r>
            <a:r>
              <a:rPr lang="tr-TR" sz="2400" dirty="0"/>
              <a:t>üzerinden </a:t>
            </a:r>
            <a:r>
              <a:rPr lang="tr-TR" sz="2400" dirty="0" smtClean="0"/>
              <a:t>başvurunun yapılması gerekmektedir.</a:t>
            </a: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Çift </a:t>
            </a:r>
            <a:r>
              <a:rPr lang="tr-TR" sz="2400" dirty="0" smtClean="0"/>
              <a:t>ana dal </a:t>
            </a:r>
            <a:r>
              <a:rPr lang="tr-TR" sz="2400" dirty="0"/>
              <a:t>yapan öğrenciler de </a:t>
            </a:r>
            <a:r>
              <a:rPr lang="tr-TR" sz="2400" dirty="0" smtClean="0"/>
              <a:t>40 iş günü </a:t>
            </a:r>
            <a:r>
              <a:rPr lang="tr-TR" sz="2400" dirty="0"/>
              <a:t>staj yapmak </a:t>
            </a:r>
            <a:r>
              <a:rPr lang="tr-TR" sz="2400" dirty="0" smtClean="0"/>
              <a:t>zorundadırlar.</a:t>
            </a:r>
            <a:endParaRPr lang="tr-TR" sz="2400" b="1" dirty="0"/>
          </a:p>
          <a:p>
            <a:pPr algn="just"/>
            <a:endParaRPr lang="tr-TR" sz="2400" b="1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961560" y="870433"/>
            <a:ext cx="9746064" cy="82025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UME’ ye </a:t>
            </a:r>
            <a:r>
              <a:rPr lang="tr-TR" b="1" dirty="0"/>
              <a:t>Gitmeyen Öğrenciler</a:t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491" y="1450577"/>
            <a:ext cx="5205476" cy="50737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Toplam 40 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86C2737-5F6C-46BF-A6C0-B845282A0E2F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11B40-6870-4965-AE5C-D795B3D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İNŞAAT MÜHENDİSLİĞİ BÖLÜMÜ STAJ KOMİSYONU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60AFAFB-0878-4EA6-8EE4-2495DE254065}"/>
              </a:ext>
            </a:extLst>
          </p:cNvPr>
          <p:cNvSpPr/>
          <p:nvPr/>
        </p:nvSpPr>
        <p:spPr>
          <a:xfrm>
            <a:off x="683288" y="2142620"/>
            <a:ext cx="1049562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Öğrenciler şantiye stajı yapmak zorundadır. Parçalı staj yapılamaz.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/>
              <a:t>Bu kapsamda, öğrencinin yapmakla yükümlü olduğu staj toplam 40 iş günüdür.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/>
              <a:t>Öğrencinin MÜH ST kodlu Staj dersinden başarılı olabilmesi için 40 iş günü stajının kabul edilmesi gerekmektedir. </a:t>
            </a:r>
            <a:endParaRPr lang="tr-T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Tek ders sınavına girmek isteyen öğrencilerin stajlarını başarıyla tamamlamış olmaları gerekmektedir. </a:t>
            </a: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764065" y="726430"/>
            <a:ext cx="10515600" cy="107896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UME’ ye Gitmeyen Öğrenciler</a:t>
            </a:r>
            <a:br>
              <a:rPr lang="tr-TR" b="1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866B3-5707-4D56-9120-050CB90A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62" y="1496968"/>
            <a:ext cx="5205476" cy="50737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STAJ Toplam 40 iş günü </a:t>
            </a:r>
            <a:endParaRPr lang="tr-TR" sz="2400" dirty="0">
              <a:solidFill>
                <a:srgbClr val="FE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36477-45E7-4173-A192-35A51330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175188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86C2737-5F6C-46BF-A6C0-B845282A0E2F}" type="datetime1">
              <a:rPr lang="tr-TR" sz="1000" smtClean="0">
                <a:solidFill>
                  <a:srgbClr val="FFFFFF"/>
                </a:solidFill>
              </a:rPr>
              <a:t>17.5.2023</a:t>
            </a:fld>
            <a:endParaRPr lang="tr-TR" sz="1000" dirty="0">
              <a:solidFill>
                <a:srgbClr val="FFFFFF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11B40-6870-4965-AE5C-D795B3D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İNŞAAT MÜHENDİSLİĞİ BÖLÜMÜ STAJ KOMİSYONU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63A060-314C-4577-8ED0-0D68D32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E6BD-4CAD-3E44-B214-2CFB9D00E5E7}" type="slidenum">
              <a:rPr lang="tr-T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60AFAFB-0878-4EA6-8EE4-2495DE254065}"/>
              </a:ext>
            </a:extLst>
          </p:cNvPr>
          <p:cNvSpPr/>
          <p:nvPr/>
        </p:nvSpPr>
        <p:spPr>
          <a:xfrm>
            <a:off x="582804" y="2142620"/>
            <a:ext cx="10882365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Şantiye Stajı kapsamında yapılabilecek işler genel olarak aşağıda belirtilmiştir: </a:t>
            </a:r>
          </a:p>
          <a:p>
            <a:pPr marL="342900" indent="-342900" algn="just">
              <a:buAutoNum type="alphaLcParenR"/>
            </a:pPr>
            <a:r>
              <a:rPr lang="tr-TR" sz="2400" dirty="0"/>
              <a:t>Altyapı, her türlü kaba ve ince inşaat işlerine ait imalatları takip etmek,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b) Projenin araziye aplikasyonu,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c) Beton, çelik, ahşap vs. yapı elemanlarının imalat ve montajını öğrenmek.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d) (a), (b) ve (c) maddelerine ek olarak yapı işletmesi ve şantiye tekniğine yönelik konularla birlikte, iş güvenliği ile ilgili uygulamaları takip etmek, </a:t>
            </a:r>
          </a:p>
          <a:p>
            <a:pPr algn="just"/>
            <a:endParaRPr lang="tr-TR" sz="2400" b="1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3159653" y="940549"/>
            <a:ext cx="10587345" cy="60849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UME’ ye Gitmeyen Öğrenciler</a:t>
            </a:r>
            <a:br>
              <a:rPr lang="tr-TR" b="1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4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1581</Words>
  <Application>Microsoft Office PowerPoint</Application>
  <PresentationFormat>Geniş ekran</PresentationFormat>
  <Paragraphs>224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Teması</vt:lpstr>
      <vt:lpstr>2022-2023 YAZ DÖNEMİ STAJ BİLGİLENDİRME TOPLANTISI</vt:lpstr>
      <vt:lpstr>İnşaat Mühendisliği Bölümü Staj Komisyonu </vt:lpstr>
      <vt:lpstr>2022-2023 Eğitim Öğretim Yılı Staj Seçenekleri  </vt:lpstr>
      <vt:lpstr>Staj Şartları</vt:lpstr>
      <vt:lpstr> Öğrenciler İçin </vt:lpstr>
      <vt:lpstr>UME’ ye Gitmeyen Öğrenciler </vt:lpstr>
      <vt:lpstr>UME’ ye Gitmeyen Öğrenciler </vt:lpstr>
      <vt:lpstr>UME’ ye Gitmeyen Öğrenciler </vt:lpstr>
      <vt:lpstr>UME’ ye Gitmeyen Öğrenciler </vt:lpstr>
      <vt:lpstr>PowerPoint Sunusu</vt:lpstr>
      <vt:lpstr>PowerPoint Sunusu</vt:lpstr>
      <vt:lpstr>PowerPoint Sunusu</vt:lpstr>
      <vt:lpstr>Staj Başvurusu Nasıl Yapılacak?</vt:lpstr>
      <vt:lpstr>PowerPoint Sunusu</vt:lpstr>
      <vt:lpstr>DİKKAT !!!   Ön Başvuru işleminin yapılması ile başvuru süreci bitmemektedir.</vt:lpstr>
      <vt:lpstr>DİKKAT !!!   Ön Başvuru işleminin yapılması ile başvuru süreci bitmemektedir.</vt:lpstr>
      <vt:lpstr>DİKKAT !!!   Ön Başvuru işleminin yapılması ile başvuru süreci bitmemektedir.</vt:lpstr>
      <vt:lpstr>DİKKAT !!!   Ön Başvuru işleminin yapılması ile başvuru süreci bitmemektedir.</vt:lpstr>
      <vt:lpstr>Ön Başvurunun Kesin Başvuruya Dönüştürülmesi</vt:lpstr>
      <vt:lpstr> Kesin Başvuru Sonrası  Dikkat Edilecek Hususlar</vt:lpstr>
      <vt:lpstr>PowerPoint Sunusu</vt:lpstr>
      <vt:lpstr>PowerPoint Sunusu</vt:lpstr>
      <vt:lpstr>Örnek Başvuru Tarihi </vt:lpstr>
      <vt:lpstr>Staj Defterinin Hazırlanması</vt:lpstr>
      <vt:lpstr>Staj Defterinin Hazırlanması</vt:lpstr>
      <vt:lpstr>Cumhurbaşkanlığı Staj Seferberliği</vt:lpstr>
      <vt:lpstr>Staj Muafiyeti</vt:lpstr>
      <vt:lpstr>Staj Muafiyeti</vt:lpstr>
      <vt:lpstr>SORULAR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ÜNİVERSİTESİ  2017 YILI KURUMSAL GERİ BİLDİRİM RAPORU DOĞRULTUSUNDA GERÇEKLEŞTİRİLEN ÇALIŞMALAR</dc:title>
  <dc:creator>deniz bedir</dc:creator>
  <cp:lastModifiedBy>ASUS</cp:lastModifiedBy>
  <cp:revision>83</cp:revision>
  <dcterms:created xsi:type="dcterms:W3CDTF">2020-11-01T20:50:35Z</dcterms:created>
  <dcterms:modified xsi:type="dcterms:W3CDTF">2023-05-17T11:34:30Z</dcterms:modified>
</cp:coreProperties>
</file>