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1044" r:id="rId2"/>
    <p:sldId id="1045" r:id="rId3"/>
    <p:sldId id="1047" r:id="rId4"/>
    <p:sldId id="1046" r:id="rId5"/>
    <p:sldId id="1048" r:id="rId6"/>
    <p:sldId id="1050" r:id="rId7"/>
    <p:sldId id="1049" r:id="rId8"/>
    <p:sldId id="1051" r:id="rId9"/>
    <p:sldId id="1053" r:id="rId10"/>
    <p:sldId id="1054" r:id="rId11"/>
    <p:sldId id="1055" r:id="rId12"/>
    <p:sldId id="1057" r:id="rId13"/>
    <p:sldId id="1058" r:id="rId14"/>
    <p:sldId id="1059" r:id="rId15"/>
    <p:sldId id="1060" r:id="rId16"/>
    <p:sldId id="1061" r:id="rId17"/>
    <p:sldId id="1062" r:id="rId18"/>
    <p:sldId id="1063" r:id="rId19"/>
    <p:sldId id="1064" r:id="rId20"/>
    <p:sldId id="1065" r:id="rId21"/>
    <p:sldId id="1066" r:id="rId22"/>
    <p:sldId id="10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afta 13" id="{0C6390DB-EF61-674F-8B22-A2A410B2E274}">
          <p14:sldIdLst>
            <p14:sldId id="1044"/>
            <p14:sldId id="1045"/>
            <p14:sldId id="1047"/>
            <p14:sldId id="1046"/>
            <p14:sldId id="1048"/>
            <p14:sldId id="1050"/>
            <p14:sldId id="1049"/>
            <p14:sldId id="1051"/>
            <p14:sldId id="1053"/>
            <p14:sldId id="1054"/>
            <p14:sldId id="1055"/>
            <p14:sldId id="1057"/>
            <p14:sldId id="1058"/>
            <p14:sldId id="1059"/>
            <p14:sldId id="1060"/>
            <p14:sldId id="1061"/>
            <p14:sldId id="1062"/>
            <p14:sldId id="1063"/>
            <p14:sldId id="1064"/>
            <p14:sldId id="1065"/>
            <p14:sldId id="1066"/>
            <p14:sldId id="10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1F1D52"/>
    <a:srgbClr val="F7F7F7"/>
    <a:srgbClr val="341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53"/>
    <p:restoredTop sz="91111" autoAdjust="0"/>
  </p:normalViewPr>
  <p:slideViewPr>
    <p:cSldViewPr snapToGrid="0" snapToObjects="1">
      <p:cViewPr varScale="1">
        <p:scale>
          <a:sx n="79" d="100"/>
          <a:sy n="79" d="100"/>
        </p:scale>
        <p:origin x="1278" y="78"/>
      </p:cViewPr>
      <p:guideLst/>
    </p:cSldViewPr>
  </p:slideViewPr>
  <p:notesTextViewPr>
    <p:cViewPr>
      <p:scale>
        <a:sx n="1" d="1"/>
        <a:sy n="1" d="1"/>
      </p:scale>
      <p:origin x="0" y="0"/>
    </p:cViewPr>
  </p:notesTextViewPr>
  <p:sorterViewPr>
    <p:cViewPr>
      <p:scale>
        <a:sx n="62" d="100"/>
        <a:sy n="62" d="100"/>
      </p:scale>
      <p:origin x="0" y="0"/>
    </p:cViewPr>
  </p:sorterViewPr>
  <p:notesViewPr>
    <p:cSldViewPr snapToGrid="0" snapToObjects="1">
      <p:cViewPr varScale="1">
        <p:scale>
          <a:sx n="55" d="100"/>
          <a:sy n="55" d="100"/>
        </p:scale>
        <p:origin x="20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BDB772-7439-CA44-A629-6C001AC339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DED064-FBFC-BB49-AFF9-FCE54B238982}" type="slidenum">
              <a:rPr lang="tr-TR" smtClean="0"/>
              <a:t>‹#›</a:t>
            </a:fld>
            <a:endParaRPr lang="tr-TR"/>
          </a:p>
        </p:txBody>
      </p:sp>
    </p:spTree>
    <p:extLst>
      <p:ext uri="{BB962C8B-B14F-4D97-AF65-F5344CB8AC3E}">
        <p14:creationId xmlns:p14="http://schemas.microsoft.com/office/powerpoint/2010/main" val="266737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E3B0F-A7CA-D947-BF42-5CA2A03C82F6}"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CF8B0-938A-B940-827E-E11CB1E17B31}" type="slidenum">
              <a:rPr lang="en-US" smtClean="0"/>
              <a:t>‹#›</a:t>
            </a:fld>
            <a:endParaRPr lang="en-US"/>
          </a:p>
        </p:txBody>
      </p:sp>
    </p:spTree>
    <p:extLst>
      <p:ext uri="{BB962C8B-B14F-4D97-AF65-F5344CB8AC3E}">
        <p14:creationId xmlns:p14="http://schemas.microsoft.com/office/powerpoint/2010/main" val="159322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1</a:t>
            </a:fld>
            <a:endParaRPr lang="en-US"/>
          </a:p>
        </p:txBody>
      </p:sp>
    </p:spTree>
    <p:extLst>
      <p:ext uri="{BB962C8B-B14F-4D97-AF65-F5344CB8AC3E}">
        <p14:creationId xmlns:p14="http://schemas.microsoft.com/office/powerpoint/2010/main" val="202922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94CF8B0-938A-B940-827E-E11CB1E17B31}" type="slidenum">
              <a:rPr lang="en-US" smtClean="0"/>
              <a:t>6</a:t>
            </a:fld>
            <a:endParaRPr lang="en-US"/>
          </a:p>
        </p:txBody>
      </p:sp>
    </p:spTree>
    <p:extLst>
      <p:ext uri="{BB962C8B-B14F-4D97-AF65-F5344CB8AC3E}">
        <p14:creationId xmlns:p14="http://schemas.microsoft.com/office/powerpoint/2010/main" val="275022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12</a:t>
            </a:fld>
            <a:endParaRPr lang="en-US"/>
          </a:p>
        </p:txBody>
      </p:sp>
    </p:spTree>
    <p:extLst>
      <p:ext uri="{BB962C8B-B14F-4D97-AF65-F5344CB8AC3E}">
        <p14:creationId xmlns:p14="http://schemas.microsoft.com/office/powerpoint/2010/main" val="10553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14</a:t>
            </a:fld>
            <a:endParaRPr lang="en-US"/>
          </a:p>
        </p:txBody>
      </p:sp>
    </p:spTree>
    <p:extLst>
      <p:ext uri="{BB962C8B-B14F-4D97-AF65-F5344CB8AC3E}">
        <p14:creationId xmlns:p14="http://schemas.microsoft.com/office/powerpoint/2010/main" val="202279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15</a:t>
            </a:fld>
            <a:endParaRPr lang="en-US"/>
          </a:p>
        </p:txBody>
      </p:sp>
    </p:spTree>
    <p:extLst>
      <p:ext uri="{BB962C8B-B14F-4D97-AF65-F5344CB8AC3E}">
        <p14:creationId xmlns:p14="http://schemas.microsoft.com/office/powerpoint/2010/main" val="151635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17</a:t>
            </a:fld>
            <a:endParaRPr lang="en-US"/>
          </a:p>
        </p:txBody>
      </p:sp>
    </p:spTree>
    <p:extLst>
      <p:ext uri="{BB962C8B-B14F-4D97-AF65-F5344CB8AC3E}">
        <p14:creationId xmlns:p14="http://schemas.microsoft.com/office/powerpoint/2010/main" val="88560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22</a:t>
            </a:fld>
            <a:endParaRPr lang="en-US"/>
          </a:p>
        </p:txBody>
      </p:sp>
    </p:spTree>
    <p:extLst>
      <p:ext uri="{BB962C8B-B14F-4D97-AF65-F5344CB8AC3E}">
        <p14:creationId xmlns:p14="http://schemas.microsoft.com/office/powerpoint/2010/main" val="3820201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3_Title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D0B4B7-157F-D143-8759-36877214312C}"/>
              </a:ext>
            </a:extLst>
          </p:cNvPr>
          <p:cNvSpPr/>
          <p:nvPr userDrawn="1"/>
        </p:nvSpPr>
        <p:spPr>
          <a:xfrm>
            <a:off x="1560668" y="1636295"/>
            <a:ext cx="10631332" cy="5221706"/>
          </a:xfrm>
          <a:prstGeom prst="rect">
            <a:avLst/>
          </a:prstGeom>
          <a:solidFill>
            <a:srgbClr val="1F1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userDrawn="1">
            <p:ph type="title" hasCustomPrompt="1"/>
          </p:nvPr>
        </p:nvSpPr>
        <p:spPr>
          <a:xfrm>
            <a:off x="670539" y="2610847"/>
            <a:ext cx="10879131" cy="1485992"/>
          </a:xfrm>
        </p:spPr>
        <p:txBody>
          <a:bodyPr anchor="ctr">
            <a:normAutofit/>
          </a:bodyPr>
          <a:lstStyle>
            <a:lvl1pPr>
              <a:lnSpc>
                <a:spcPct val="90000"/>
              </a:lnSpc>
              <a:defRPr sz="5333" b="1" i="0" spc="0" baseline="0">
                <a:solidFill>
                  <a:schemeClr val="bg1"/>
                </a:solidFill>
                <a:latin typeface="Century Gothic" panose="020B0502020202020204" pitchFamily="34" charset="0"/>
                <a:cs typeface="Arial"/>
              </a:defRPr>
            </a:lvl1pPr>
          </a:lstStyle>
          <a:p>
            <a:r>
              <a:rPr lang="en-US" dirty="0"/>
              <a:t>Master Project</a:t>
            </a:r>
          </a:p>
        </p:txBody>
      </p:sp>
      <p:sp>
        <p:nvSpPr>
          <p:cNvPr id="9" name="Text Placeholder 19"/>
          <p:cNvSpPr>
            <a:spLocks noGrp="1"/>
          </p:cNvSpPr>
          <p:nvPr>
            <p:ph type="body" sz="quarter" idx="11" hasCustomPrompt="1"/>
          </p:nvPr>
        </p:nvSpPr>
        <p:spPr>
          <a:xfrm>
            <a:off x="670539" y="4297866"/>
            <a:ext cx="10879131" cy="642349"/>
          </a:xfrm>
        </p:spPr>
        <p:txBody>
          <a:bodyPr anchor="ctr">
            <a:noAutofit/>
          </a:bodyPr>
          <a:lstStyle>
            <a:lvl1pPr marL="0" indent="0">
              <a:buNone/>
              <a:defRPr sz="3200" b="0" spc="0" baseline="0">
                <a:solidFill>
                  <a:srgbClr val="A6A6A6"/>
                </a:solidFill>
                <a:latin typeface="Century Gothic" panose="020B0502020202020204" pitchFamily="34" charset="0"/>
                <a:cs typeface="Arial"/>
              </a:defRPr>
            </a:lvl1pPr>
          </a:lstStyle>
          <a:p>
            <a:pPr lvl="0"/>
            <a:r>
              <a:rPr lang="en-US" dirty="0"/>
              <a:t>School of Education</a:t>
            </a:r>
          </a:p>
        </p:txBody>
      </p:sp>
      <p:pic>
        <p:nvPicPr>
          <p:cNvPr id="8" name="Resim 9">
            <a:extLst>
              <a:ext uri="{FF2B5EF4-FFF2-40B4-BE49-F238E27FC236}">
                <a16:creationId xmlns:a16="http://schemas.microsoft.com/office/drawing/2014/main" id="{97289681-6B68-AD4C-A4BE-8A3A91AE57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17"/>
          <a:stretch/>
        </p:blipFill>
        <p:spPr>
          <a:xfrm>
            <a:off x="0" y="58615"/>
            <a:ext cx="6942169" cy="1512293"/>
          </a:xfrm>
          <a:prstGeom prst="rect">
            <a:avLst/>
          </a:prstGeom>
        </p:spPr>
      </p:pic>
    </p:spTree>
    <p:extLst>
      <p:ext uri="{BB962C8B-B14F-4D97-AF65-F5344CB8AC3E}">
        <p14:creationId xmlns:p14="http://schemas.microsoft.com/office/powerpoint/2010/main" val="357549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9F9A-BA62-CE40-A0BD-431470889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99DA7C-13A3-764D-8428-2ECEF4DD273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1E4FB-716E-E74A-9DC0-5BEA6C58C10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85427-E906-AF46-98BD-CE5C3991F89A}"/>
              </a:ext>
            </a:extLst>
          </p:cNvPr>
          <p:cNvSpPr>
            <a:spLocks noGrp="1"/>
          </p:cNvSpPr>
          <p:nvPr>
            <p:ph type="dt" sz="half" idx="10"/>
          </p:nvPr>
        </p:nvSpPr>
        <p:spPr/>
        <p:txBody>
          <a:bodyPr/>
          <a:lstStyle/>
          <a:p>
            <a:fld id="{3A7118B6-408D-8E46-9361-FC3A4D84A945}" type="datetimeFigureOut">
              <a:rPr lang="en-US" smtClean="0"/>
              <a:t>4/11/2025</a:t>
            </a:fld>
            <a:endParaRPr lang="en-US"/>
          </a:p>
        </p:txBody>
      </p:sp>
      <p:sp>
        <p:nvSpPr>
          <p:cNvPr id="6" name="Footer Placeholder 5">
            <a:extLst>
              <a:ext uri="{FF2B5EF4-FFF2-40B4-BE49-F238E27FC236}">
                <a16:creationId xmlns:a16="http://schemas.microsoft.com/office/drawing/2014/main" id="{DF5A812B-8397-B842-AD3B-8B9FAF15E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5417A-D12E-3045-BFE8-55730B6ED516}"/>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99466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39D7-3166-8C4C-83D6-51DB4B105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3D28F2-D8AB-FA46-82FA-1FE6179C4301}"/>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A58E19BD-4E60-6F45-919F-6E2AAB86403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B9F308-4B67-B549-88BC-88B4DE1E92D0}"/>
              </a:ext>
            </a:extLst>
          </p:cNvPr>
          <p:cNvSpPr>
            <a:spLocks noGrp="1"/>
          </p:cNvSpPr>
          <p:nvPr>
            <p:ph type="dt" sz="half" idx="10"/>
          </p:nvPr>
        </p:nvSpPr>
        <p:spPr/>
        <p:txBody>
          <a:bodyPr/>
          <a:lstStyle/>
          <a:p>
            <a:fld id="{3A7118B6-408D-8E46-9361-FC3A4D84A945}" type="datetimeFigureOut">
              <a:rPr lang="en-US" smtClean="0"/>
              <a:t>4/11/2025</a:t>
            </a:fld>
            <a:endParaRPr lang="en-US"/>
          </a:p>
        </p:txBody>
      </p:sp>
      <p:sp>
        <p:nvSpPr>
          <p:cNvPr id="6" name="Footer Placeholder 5">
            <a:extLst>
              <a:ext uri="{FF2B5EF4-FFF2-40B4-BE49-F238E27FC236}">
                <a16:creationId xmlns:a16="http://schemas.microsoft.com/office/drawing/2014/main" id="{F0A30340-2C6A-AC45-908B-875A7B1E3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F86D6-8CB2-594F-B6AA-596F721D9EFF}"/>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66649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A609-82D4-2A4B-ADA5-1EAD2D0E1D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F5D09-F8AB-8C42-BE08-1F1D404D89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5693C-4D02-754E-989F-515620F088C6}"/>
              </a:ext>
            </a:extLst>
          </p:cNvPr>
          <p:cNvSpPr>
            <a:spLocks noGrp="1"/>
          </p:cNvSpPr>
          <p:nvPr>
            <p:ph type="dt" sz="half" idx="10"/>
          </p:nvPr>
        </p:nvSpPr>
        <p:spPr/>
        <p:txBody>
          <a:bodyPr/>
          <a:lstStyle/>
          <a:p>
            <a:fld id="{3A7118B6-408D-8E46-9361-FC3A4D84A945}" type="datetimeFigureOut">
              <a:rPr lang="en-US" smtClean="0"/>
              <a:t>4/11/2025</a:t>
            </a:fld>
            <a:endParaRPr lang="en-US"/>
          </a:p>
        </p:txBody>
      </p:sp>
      <p:sp>
        <p:nvSpPr>
          <p:cNvPr id="5" name="Footer Placeholder 4">
            <a:extLst>
              <a:ext uri="{FF2B5EF4-FFF2-40B4-BE49-F238E27FC236}">
                <a16:creationId xmlns:a16="http://schemas.microsoft.com/office/drawing/2014/main" id="{4AC9D593-115E-DC40-A61E-085A2343A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84C35-126E-6A4C-9435-8EAFDAF56D79}"/>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438751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2A38A-D75B-094C-82BF-CF4209FA8FF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6383D1-C00E-804A-890F-785874C090B5}"/>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7429D-EE2E-5647-9C7D-1505271221E8}"/>
              </a:ext>
            </a:extLst>
          </p:cNvPr>
          <p:cNvSpPr>
            <a:spLocks noGrp="1"/>
          </p:cNvSpPr>
          <p:nvPr>
            <p:ph type="dt" sz="half" idx="10"/>
          </p:nvPr>
        </p:nvSpPr>
        <p:spPr/>
        <p:txBody>
          <a:bodyPr/>
          <a:lstStyle/>
          <a:p>
            <a:fld id="{3A7118B6-408D-8E46-9361-FC3A4D84A945}" type="datetimeFigureOut">
              <a:rPr lang="en-US" smtClean="0"/>
              <a:t>4/11/2025</a:t>
            </a:fld>
            <a:endParaRPr lang="en-US"/>
          </a:p>
        </p:txBody>
      </p:sp>
      <p:sp>
        <p:nvSpPr>
          <p:cNvPr id="5" name="Footer Placeholder 4">
            <a:extLst>
              <a:ext uri="{FF2B5EF4-FFF2-40B4-BE49-F238E27FC236}">
                <a16:creationId xmlns:a16="http://schemas.microsoft.com/office/drawing/2014/main" id="{DAE4D2D0-9154-4541-849F-9FE930D66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5D7C2-5035-8D4C-9C91-B1B042510D48}"/>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115594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Content only: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47473E-E615-2149-A615-627B1D3F79C1}"/>
              </a:ext>
            </a:extLst>
          </p:cNvPr>
          <p:cNvSpPr/>
          <p:nvPr userDrawn="1"/>
        </p:nvSpPr>
        <p:spPr>
          <a:xfrm>
            <a:off x="-69517" y="308219"/>
            <a:ext cx="845179" cy="6594229"/>
          </a:xfrm>
          <a:prstGeom prst="rect">
            <a:avLst/>
          </a:prstGeom>
          <a:solidFill>
            <a:srgbClr val="1F1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Rectangle 2">
            <a:extLst>
              <a:ext uri="{FF2B5EF4-FFF2-40B4-BE49-F238E27FC236}">
                <a16:creationId xmlns:a16="http://schemas.microsoft.com/office/drawing/2014/main" id="{E79E1F27-B4A2-B24B-B705-69B990026FB6}"/>
              </a:ext>
            </a:extLst>
          </p:cNvPr>
          <p:cNvSpPr/>
          <p:nvPr userDrawn="1"/>
        </p:nvSpPr>
        <p:spPr>
          <a:xfrm>
            <a:off x="-69516" y="-21388"/>
            <a:ext cx="12331032" cy="361357"/>
          </a:xfrm>
          <a:prstGeom prst="rect">
            <a:avLst/>
          </a:prstGeom>
          <a:solidFill>
            <a:srgbClr val="1F1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1648850" y="1533681"/>
            <a:ext cx="9570135" cy="584304"/>
          </a:xfrm>
        </p:spPr>
        <p:txBody>
          <a:bodyPr>
            <a:noAutofit/>
          </a:bodyPr>
          <a:lstStyle>
            <a:lvl1pPr algn="l">
              <a:lnSpc>
                <a:spcPct val="100000"/>
              </a:lnSpc>
              <a:defRPr sz="2000" b="1" i="0" cap="none" spc="0">
                <a:solidFill>
                  <a:srgbClr val="404041"/>
                </a:solidFill>
                <a:latin typeface="Avenir Next" panose="020B0503020202020204" pitchFamily="34" charset="0"/>
                <a:cs typeface="Arial"/>
              </a:defRPr>
            </a:lvl1pPr>
          </a:lstStyle>
          <a:p>
            <a:endParaRPr lang="en-US" dirty="0"/>
          </a:p>
        </p:txBody>
      </p:sp>
      <p:sp>
        <p:nvSpPr>
          <p:cNvPr id="4" name="TextBox 3"/>
          <p:cNvSpPr txBox="1"/>
          <p:nvPr userDrawn="1"/>
        </p:nvSpPr>
        <p:spPr>
          <a:xfrm>
            <a:off x="4741335" y="4721414"/>
            <a:ext cx="184731" cy="461665"/>
          </a:xfrm>
          <a:prstGeom prst="rect">
            <a:avLst/>
          </a:prstGeom>
          <a:noFill/>
        </p:spPr>
        <p:txBody>
          <a:bodyPr wrap="none" rtlCol="0">
            <a:spAutoFit/>
          </a:bodyPr>
          <a:lstStyle/>
          <a:p>
            <a:endParaRPr lang="en-US" sz="2400" dirty="0"/>
          </a:p>
        </p:txBody>
      </p:sp>
      <p:sp>
        <p:nvSpPr>
          <p:cNvPr id="7" name="Text Placeholder 2"/>
          <p:cNvSpPr>
            <a:spLocks noGrp="1"/>
          </p:cNvSpPr>
          <p:nvPr>
            <p:ph idx="1"/>
          </p:nvPr>
        </p:nvSpPr>
        <p:spPr>
          <a:xfrm>
            <a:off x="1648850" y="2297723"/>
            <a:ext cx="9570135" cy="4161691"/>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a:solidFill>
                  <a:srgbClr val="404041"/>
                </a:solidFill>
                <a:latin typeface="Avenir Next" panose="020B0503020202020204" pitchFamily="34" charset="0"/>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marL="457178" marR="0" lvl="0" indent="-457178" algn="l" defTabSz="609570"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a:pPr>
            <a:endParaRPr lang="en-US" dirty="0"/>
          </a:p>
        </p:txBody>
      </p:sp>
      <p:sp>
        <p:nvSpPr>
          <p:cNvPr id="6" name="TextBox 5">
            <a:extLst>
              <a:ext uri="{FF2B5EF4-FFF2-40B4-BE49-F238E27FC236}">
                <a16:creationId xmlns:a16="http://schemas.microsoft.com/office/drawing/2014/main" id="{3798D911-37FD-2849-9B02-026FA857C0EF}"/>
              </a:ext>
            </a:extLst>
          </p:cNvPr>
          <p:cNvSpPr txBox="1"/>
          <p:nvPr userDrawn="1"/>
        </p:nvSpPr>
        <p:spPr>
          <a:xfrm>
            <a:off x="11228681" y="993423"/>
            <a:ext cx="0" cy="0"/>
          </a:xfrm>
          <a:prstGeom prst="rect">
            <a:avLst/>
          </a:prstGeom>
        </p:spPr>
        <p:txBody>
          <a:bodyPr vert="horz" wrap="none" lIns="121920" tIns="60960" rIns="121920" bIns="60960" rtlCol="0" anchor="ctr">
            <a:noAutofit/>
          </a:bodyPr>
          <a:lstStyle/>
          <a:p>
            <a:pPr algn="l"/>
            <a:endParaRPr lang="en-US" sz="1067" b="0" dirty="0">
              <a:solidFill>
                <a:schemeClr val="bg1">
                  <a:lumMod val="75000"/>
                </a:schemeClr>
              </a:solidFill>
            </a:endParaRPr>
          </a:p>
        </p:txBody>
      </p:sp>
      <p:pic>
        <p:nvPicPr>
          <p:cNvPr id="9" name="Resim 9">
            <a:extLst>
              <a:ext uri="{FF2B5EF4-FFF2-40B4-BE49-F238E27FC236}">
                <a16:creationId xmlns:a16="http://schemas.microsoft.com/office/drawing/2014/main" id="{78723E11-9344-BC4C-A8C1-F7C6E7A879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17"/>
          <a:stretch/>
        </p:blipFill>
        <p:spPr>
          <a:xfrm>
            <a:off x="0" y="58615"/>
            <a:ext cx="6942169" cy="1512293"/>
          </a:xfrm>
          <a:prstGeom prst="rect">
            <a:avLst/>
          </a:prstGeom>
        </p:spPr>
      </p:pic>
      <p:cxnSp>
        <p:nvCxnSpPr>
          <p:cNvPr id="10" name="Straight Connector 9">
            <a:extLst>
              <a:ext uri="{FF2B5EF4-FFF2-40B4-BE49-F238E27FC236}">
                <a16:creationId xmlns:a16="http://schemas.microsoft.com/office/drawing/2014/main" id="{F425E959-780F-B94E-85D0-9D114510E36E}"/>
              </a:ext>
            </a:extLst>
          </p:cNvPr>
          <p:cNvCxnSpPr/>
          <p:nvPr userDrawn="1"/>
        </p:nvCxnSpPr>
        <p:spPr>
          <a:xfrm>
            <a:off x="1648849" y="1453661"/>
            <a:ext cx="9570135" cy="0"/>
          </a:xfrm>
          <a:prstGeom prst="line">
            <a:avLst/>
          </a:prstGeom>
          <a:ln w="19050">
            <a:solidFill>
              <a:srgbClr val="1F1D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24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160C-EB1D-8943-A23A-52F5F378E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47288D-C4DF-474B-BDB9-3F2FA52AFB95}"/>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851BE9-6E79-5A4F-A120-419BC7C86AA9}"/>
              </a:ext>
            </a:extLst>
          </p:cNvPr>
          <p:cNvSpPr>
            <a:spLocks noGrp="1"/>
          </p:cNvSpPr>
          <p:nvPr>
            <p:ph type="dt" sz="half" idx="10"/>
          </p:nvPr>
        </p:nvSpPr>
        <p:spPr/>
        <p:txBody>
          <a:bodyPr/>
          <a:lstStyle/>
          <a:p>
            <a:fld id="{3A7118B6-408D-8E46-9361-FC3A4D84A945}" type="datetimeFigureOut">
              <a:rPr lang="en-US" smtClean="0"/>
              <a:t>4/11/2025</a:t>
            </a:fld>
            <a:endParaRPr lang="en-US"/>
          </a:p>
        </p:txBody>
      </p:sp>
      <p:sp>
        <p:nvSpPr>
          <p:cNvPr id="5" name="Footer Placeholder 4">
            <a:extLst>
              <a:ext uri="{FF2B5EF4-FFF2-40B4-BE49-F238E27FC236}">
                <a16:creationId xmlns:a16="http://schemas.microsoft.com/office/drawing/2014/main" id="{54F20C4E-E52B-9A47-B19C-04631C1B7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D2E20-7333-744B-85E8-F47E08E24322}"/>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2837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11AB-8697-7D49-B904-24DA6C72F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E3D19-4E2A-7F40-B528-1F5B63079C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9A258-D679-AA4A-BBCD-CE0E110AC7D8}"/>
              </a:ext>
            </a:extLst>
          </p:cNvPr>
          <p:cNvSpPr>
            <a:spLocks noGrp="1"/>
          </p:cNvSpPr>
          <p:nvPr>
            <p:ph type="dt" sz="half" idx="10"/>
          </p:nvPr>
        </p:nvSpPr>
        <p:spPr/>
        <p:txBody>
          <a:bodyPr/>
          <a:lstStyle/>
          <a:p>
            <a:fld id="{3A7118B6-408D-8E46-9361-FC3A4D84A945}" type="datetimeFigureOut">
              <a:rPr lang="en-US" smtClean="0"/>
              <a:t>4/11/2025</a:t>
            </a:fld>
            <a:endParaRPr lang="en-US"/>
          </a:p>
        </p:txBody>
      </p:sp>
      <p:sp>
        <p:nvSpPr>
          <p:cNvPr id="5" name="Footer Placeholder 4">
            <a:extLst>
              <a:ext uri="{FF2B5EF4-FFF2-40B4-BE49-F238E27FC236}">
                <a16:creationId xmlns:a16="http://schemas.microsoft.com/office/drawing/2014/main" id="{62907E4D-558A-1140-B5B1-36E88D0E8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E5237-F4A9-4A43-83CB-96D76BCE0133}"/>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14361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076E-8231-1942-843D-B870B9AC7CE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CDA872-07C4-7A4A-A62D-2F032D1FE2A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532EC-2EC4-904C-BE18-41FB91594335}"/>
              </a:ext>
            </a:extLst>
          </p:cNvPr>
          <p:cNvSpPr>
            <a:spLocks noGrp="1"/>
          </p:cNvSpPr>
          <p:nvPr>
            <p:ph type="dt" sz="half" idx="10"/>
          </p:nvPr>
        </p:nvSpPr>
        <p:spPr/>
        <p:txBody>
          <a:bodyPr/>
          <a:lstStyle/>
          <a:p>
            <a:fld id="{3A7118B6-408D-8E46-9361-FC3A4D84A945}" type="datetimeFigureOut">
              <a:rPr lang="en-US" smtClean="0"/>
              <a:t>4/11/2025</a:t>
            </a:fld>
            <a:endParaRPr lang="en-US"/>
          </a:p>
        </p:txBody>
      </p:sp>
      <p:sp>
        <p:nvSpPr>
          <p:cNvPr id="5" name="Footer Placeholder 4">
            <a:extLst>
              <a:ext uri="{FF2B5EF4-FFF2-40B4-BE49-F238E27FC236}">
                <a16:creationId xmlns:a16="http://schemas.microsoft.com/office/drawing/2014/main" id="{7A81C43C-1375-3247-9451-BE8125D4C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7F901-270D-CE4E-AC30-FA41E7AB0D2A}"/>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426923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D01E-FB0B-8349-B3D6-D556EB514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A695F-960F-5743-A7AB-8B31D68BA1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35AEE0-12B0-304C-B6A6-CC420D4CDE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25BE3-B84A-8C42-8255-5940632452B7}"/>
              </a:ext>
            </a:extLst>
          </p:cNvPr>
          <p:cNvSpPr>
            <a:spLocks noGrp="1"/>
          </p:cNvSpPr>
          <p:nvPr>
            <p:ph type="dt" sz="half" idx="10"/>
          </p:nvPr>
        </p:nvSpPr>
        <p:spPr/>
        <p:txBody>
          <a:bodyPr/>
          <a:lstStyle/>
          <a:p>
            <a:fld id="{3A7118B6-408D-8E46-9361-FC3A4D84A945}" type="datetimeFigureOut">
              <a:rPr lang="en-US" smtClean="0"/>
              <a:t>4/11/2025</a:t>
            </a:fld>
            <a:endParaRPr lang="en-US"/>
          </a:p>
        </p:txBody>
      </p:sp>
      <p:sp>
        <p:nvSpPr>
          <p:cNvPr id="6" name="Footer Placeholder 5">
            <a:extLst>
              <a:ext uri="{FF2B5EF4-FFF2-40B4-BE49-F238E27FC236}">
                <a16:creationId xmlns:a16="http://schemas.microsoft.com/office/drawing/2014/main" id="{93993597-62E1-0042-940F-774F8FA78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1CD57E-338B-3B47-ADD4-6E24E6198925}"/>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419022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8042-40B1-AE4E-B796-E25CEC9981D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B69CE-5721-2048-88DE-1C68033EC8E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7C4697-F602-4746-AF27-41C34B0795B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B73F3F-49D1-8745-93AA-0B7A68D1838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B4FC9C-5ACD-A849-81A6-73A045D23F65}"/>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057366-4C3D-0949-9B42-4DC94BDFD09A}"/>
              </a:ext>
            </a:extLst>
          </p:cNvPr>
          <p:cNvSpPr>
            <a:spLocks noGrp="1"/>
          </p:cNvSpPr>
          <p:nvPr>
            <p:ph type="dt" sz="half" idx="10"/>
          </p:nvPr>
        </p:nvSpPr>
        <p:spPr/>
        <p:txBody>
          <a:bodyPr/>
          <a:lstStyle/>
          <a:p>
            <a:fld id="{3A7118B6-408D-8E46-9361-FC3A4D84A945}" type="datetimeFigureOut">
              <a:rPr lang="en-US" smtClean="0"/>
              <a:t>4/11/2025</a:t>
            </a:fld>
            <a:endParaRPr lang="en-US"/>
          </a:p>
        </p:txBody>
      </p:sp>
      <p:sp>
        <p:nvSpPr>
          <p:cNvPr id="8" name="Footer Placeholder 7">
            <a:extLst>
              <a:ext uri="{FF2B5EF4-FFF2-40B4-BE49-F238E27FC236}">
                <a16:creationId xmlns:a16="http://schemas.microsoft.com/office/drawing/2014/main" id="{F2141895-3415-ED4C-BEC3-8535968BB3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F1EFC-8143-7A41-9ADF-27F81572FAF9}"/>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16872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8406-D1FC-804A-B123-28DAC27B08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CAFEC7-BE99-5B41-947F-6C9F7EB0FC57}"/>
              </a:ext>
            </a:extLst>
          </p:cNvPr>
          <p:cNvSpPr>
            <a:spLocks noGrp="1"/>
          </p:cNvSpPr>
          <p:nvPr>
            <p:ph type="dt" sz="half" idx="10"/>
          </p:nvPr>
        </p:nvSpPr>
        <p:spPr/>
        <p:txBody>
          <a:bodyPr/>
          <a:lstStyle/>
          <a:p>
            <a:fld id="{3A7118B6-408D-8E46-9361-FC3A4D84A945}" type="datetimeFigureOut">
              <a:rPr lang="en-US" smtClean="0"/>
              <a:t>4/11/2025</a:t>
            </a:fld>
            <a:endParaRPr lang="en-US"/>
          </a:p>
        </p:txBody>
      </p:sp>
      <p:sp>
        <p:nvSpPr>
          <p:cNvPr id="4" name="Footer Placeholder 3">
            <a:extLst>
              <a:ext uri="{FF2B5EF4-FFF2-40B4-BE49-F238E27FC236}">
                <a16:creationId xmlns:a16="http://schemas.microsoft.com/office/drawing/2014/main" id="{B9A36B2D-A1E2-0B42-8341-27BF929F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CF3134-F4AF-024B-A164-8F6281CA9EDD}"/>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284563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3288C-BC1B-2741-8005-F49BCD8CE31E}"/>
              </a:ext>
            </a:extLst>
          </p:cNvPr>
          <p:cNvSpPr>
            <a:spLocks noGrp="1"/>
          </p:cNvSpPr>
          <p:nvPr>
            <p:ph type="dt" sz="half" idx="10"/>
          </p:nvPr>
        </p:nvSpPr>
        <p:spPr/>
        <p:txBody>
          <a:bodyPr/>
          <a:lstStyle/>
          <a:p>
            <a:fld id="{3A7118B6-408D-8E46-9361-FC3A4D84A945}" type="datetimeFigureOut">
              <a:rPr lang="en-US" smtClean="0"/>
              <a:t>4/11/2025</a:t>
            </a:fld>
            <a:endParaRPr lang="en-US"/>
          </a:p>
        </p:txBody>
      </p:sp>
      <p:sp>
        <p:nvSpPr>
          <p:cNvPr id="3" name="Footer Placeholder 2">
            <a:extLst>
              <a:ext uri="{FF2B5EF4-FFF2-40B4-BE49-F238E27FC236}">
                <a16:creationId xmlns:a16="http://schemas.microsoft.com/office/drawing/2014/main" id="{92763DFD-9D16-1D46-BE1B-2A41902A60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4A6452-3E59-AC46-B500-1B4480C3E628}"/>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146548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E883E5-FD3E-CF44-A120-05A7D218DF6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E5D53E-FAE9-7F4B-84A1-C287CF8EE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F7E64-B217-F64C-B974-22E24CDAA51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118B6-408D-8E46-9361-FC3A4D84A945}" type="datetimeFigureOut">
              <a:rPr lang="en-US" smtClean="0"/>
              <a:t>4/11/2025</a:t>
            </a:fld>
            <a:endParaRPr lang="en-US"/>
          </a:p>
        </p:txBody>
      </p:sp>
      <p:sp>
        <p:nvSpPr>
          <p:cNvPr id="5" name="Footer Placeholder 4">
            <a:extLst>
              <a:ext uri="{FF2B5EF4-FFF2-40B4-BE49-F238E27FC236}">
                <a16:creationId xmlns:a16="http://schemas.microsoft.com/office/drawing/2014/main" id="{2F639E8A-43D1-5D40-ADBD-38DDF62CE4A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21B4F-F186-CF43-B3C0-96CF2450606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4808F-FF2D-754D-B79B-2CF1F42B5A6C}" type="slidenum">
              <a:rPr lang="en-US" smtClean="0"/>
              <a:t>‹#›</a:t>
            </a:fld>
            <a:endParaRPr lang="en-US"/>
          </a:p>
        </p:txBody>
      </p:sp>
    </p:spTree>
    <p:extLst>
      <p:ext uri="{BB962C8B-B14F-4D97-AF65-F5344CB8AC3E}">
        <p14:creationId xmlns:p14="http://schemas.microsoft.com/office/powerpoint/2010/main" val="3257541927"/>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tauni.edu.tr/yuklemeler/965e03dcd8c8f5467ec0a8d3829b9aff.doc" TargetMode="External"/><Relationship Id="rId2" Type="http://schemas.openxmlformats.org/officeDocument/2006/relationships/hyperlink" Target="https://atauni.edu.tr/yuklemeler/83f174879c36dab20ac7cf77eebe8e9d.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tauni.edu.tr/yuklemeler/79dbab7521dd1f9f05343c04b00838ab.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tauni.edu.tr/yuklemeler/daa07283b9320e819485d5559475c742.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atauni.edu.tr/yuklemeler/79dbab7521dd1f9f05343c04b00838ab.pdf" TargetMode="External"/><Relationship Id="rId4" Type="http://schemas.openxmlformats.org/officeDocument/2006/relationships/hyperlink" Target="https://atauni.edu.tr/yuklemeler/14eef8188e8afe319b06303d01883e0f.doc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tauni.edu.tr/yuklemeler/79dbab7521dd1f9f05343c04b00838ab.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tauni.edu.tr/yuklemeler/a786b874b8b00217fbf750bb7d7c8aca.docx" TargetMode="External"/><Relationship Id="rId2" Type="http://schemas.openxmlformats.org/officeDocument/2006/relationships/hyperlink" Target="https://atauni.edu.tr/tez-yazim-kilavuzu-672f38cf" TargetMode="External"/><Relationship Id="rId1" Type="http://schemas.openxmlformats.org/officeDocument/2006/relationships/slideLayout" Target="../slideLayouts/slideLayout2.xml"/><Relationship Id="rId4" Type="http://schemas.openxmlformats.org/officeDocument/2006/relationships/hyperlink" Target="https://atauni.edu.tr/yuklemeler/79dbab7521dd1f9f05343c04b00838ab.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tauni.edu.tr/yuklemeler/65370a6c47e73808ac1ba9b9b9111cca.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atauni.edu.tr/yuklemeler/495281c7d379c7b6458e60a4ac87c98f.docx" TargetMode="External"/><Relationship Id="rId3" Type="http://schemas.openxmlformats.org/officeDocument/2006/relationships/hyperlink" Target="https://atauni.edu.tr/yuklemeler/581d19cb19ea69ae721d1faa85fe4815.docx" TargetMode="External"/><Relationship Id="rId7" Type="http://schemas.openxmlformats.org/officeDocument/2006/relationships/hyperlink" Target="https://atauni.edu.tr/yuklemeler/da5215ce7c694ece2f7639c7fb461b21.pdf" TargetMode="External"/><Relationship Id="rId2" Type="http://schemas.openxmlformats.org/officeDocument/2006/relationships/hyperlink" Target="https://atauni.edu.tr/yuklemeler/b4f6da2b0b0d31071a0f39e5bac08ecc.docx" TargetMode="External"/><Relationship Id="rId1" Type="http://schemas.openxmlformats.org/officeDocument/2006/relationships/slideLayout" Target="../slideLayouts/slideLayout2.xml"/><Relationship Id="rId6" Type="http://schemas.openxmlformats.org/officeDocument/2006/relationships/hyperlink" Target="https://atauni.edu.tr/yuklemeler/12662749ef17e963b920fed4ee59f869.docx" TargetMode="External"/><Relationship Id="rId5" Type="http://schemas.openxmlformats.org/officeDocument/2006/relationships/hyperlink" Target="https://atauni.edu.tr/yuklemeler/94929ce975c5ab46eda7e9ee355616a2.docx" TargetMode="External"/><Relationship Id="rId4" Type="http://schemas.openxmlformats.org/officeDocument/2006/relationships/hyperlink" Target="https://atauni.edu.tr/yuklemeler/670d3ee2fec3d6f4b24209e2228c7c23.doc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tauni.edu.tr/yuklemeler/638961463eafc575bade0a05b394c727.docx" TargetMode="External"/><Relationship Id="rId2" Type="http://schemas.openxmlformats.org/officeDocument/2006/relationships/hyperlink" Target="https://atauni.edu.tr/yuklemeler/d12a74290179c95c1eee3d3d71e4ed51.docx" TargetMode="External"/><Relationship Id="rId1" Type="http://schemas.openxmlformats.org/officeDocument/2006/relationships/slideLayout" Target="../slideLayouts/slideLayout2.xml"/><Relationship Id="rId4" Type="http://schemas.openxmlformats.org/officeDocument/2006/relationships/hyperlink" Target="https://atauni.edu.tr/yuklemeler/acfedea3cee453a81ca4b818be2602a5.doc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tauni.edu.tr/yuklemeler/b2499e1d4c0de629f01fe93560c917a8.docx" TargetMode="External"/><Relationship Id="rId2" Type="http://schemas.openxmlformats.org/officeDocument/2006/relationships/hyperlink" Target="https://tez.yok.gov.tr/UlusalTezMerkez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tauni.edu.tr/tezli-yuksek-lisans" TargetMode="External"/><Relationship Id="rId2" Type="http://schemas.openxmlformats.org/officeDocument/2006/relationships/hyperlink" Target="https://atauni.edu.tr/doktora-egitimi-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vzuat.gov.tr/mevzuat?MevzuatNo=21510&amp;MevzuatTur=7&amp;MevzuatTertip=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atauni.edu.tr/yuklemeler/16abd4cdb2aab3150a996dcad825199e.pdf" TargetMode="External"/><Relationship Id="rId4" Type="http://schemas.openxmlformats.org/officeDocument/2006/relationships/hyperlink" Target="https://www.mevzuat.gov.tr/mevzuat?MevzuatNo=22673&amp;MevzuatTur=8&amp;MevzuatTertip=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bs.atauni.edu.tr/Kullanici/KullaniciOlusturma.aspx" TargetMode="External"/><Relationship Id="rId2" Type="http://schemas.openxmlformats.org/officeDocument/2006/relationships/hyperlink" Target="http://obs.atauni.edu.tr/" TargetMode="External"/><Relationship Id="rId1" Type="http://schemas.openxmlformats.org/officeDocument/2006/relationships/slideLayout" Target="../slideLayouts/slideLayout2.xml"/><Relationship Id="rId5" Type="http://schemas.openxmlformats.org/officeDocument/2006/relationships/hyperlink" Target="https://atauni.edu.tr/bilgilendirme"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rimler.atauni.edu.tr/ogrenci-isleri-daire-baskanligi/akademik-takvim/" TargetMode="External"/><Relationship Id="rId2" Type="http://schemas.openxmlformats.org/officeDocument/2006/relationships/hyperlink" Target="https://atauni.edu.tr/yuklemeler/72495c824123a5db2ca324df1745aec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A337521-B5C3-EF42-8975-60812492DE2A}"/>
              </a:ext>
            </a:extLst>
          </p:cNvPr>
          <p:cNvSpPr>
            <a:spLocks noGrp="1"/>
          </p:cNvSpPr>
          <p:nvPr>
            <p:ph type="title"/>
          </p:nvPr>
        </p:nvSpPr>
        <p:spPr>
          <a:xfrm>
            <a:off x="1660916" y="2786170"/>
            <a:ext cx="8423420" cy="1285660"/>
          </a:xfrm>
        </p:spPr>
        <p:txBody>
          <a:bodyPr>
            <a:normAutofit/>
          </a:bodyPr>
          <a:lstStyle/>
          <a:p>
            <a:pPr>
              <a:lnSpc>
                <a:spcPct val="100000"/>
              </a:lnSpc>
            </a:pPr>
            <a:r>
              <a:rPr lang="tr-TR" sz="3600" dirty="0">
                <a:solidFill>
                  <a:schemeClr val="bg1">
                    <a:lumMod val="95000"/>
                  </a:schemeClr>
                </a:solidFill>
                <a:effectLst>
                  <a:outerShdw blurRad="38100" dist="38100" dir="2700000" algn="tl">
                    <a:srgbClr val="000000">
                      <a:alpha val="43137"/>
                    </a:srgbClr>
                  </a:outerShdw>
                </a:effectLst>
                <a:latin typeface="Avenir Next Demi Bold" panose="020B0503020202020204" pitchFamily="34" charset="0"/>
                <a:cs typeface="Times New Roman" panose="02020603050405020304" pitchFamily="18" charset="0"/>
              </a:rPr>
              <a:t>Lisansüstü Öğrenci Bilgi Rehberi</a:t>
            </a:r>
          </a:p>
        </p:txBody>
      </p:sp>
      <p:sp>
        <p:nvSpPr>
          <p:cNvPr id="2" name="TextBox 1">
            <a:extLst>
              <a:ext uri="{FF2B5EF4-FFF2-40B4-BE49-F238E27FC236}">
                <a16:creationId xmlns:a16="http://schemas.microsoft.com/office/drawing/2014/main" id="{A61BF22D-A00C-ED41-87E7-94B78A161556}"/>
              </a:ext>
            </a:extLst>
          </p:cNvPr>
          <p:cNvSpPr txBox="1"/>
          <p:nvPr/>
        </p:nvSpPr>
        <p:spPr>
          <a:xfrm>
            <a:off x="971227" y="805912"/>
            <a:ext cx="0" cy="0"/>
          </a:xfrm>
          <a:prstGeom prst="rect">
            <a:avLst/>
          </a:prstGeom>
        </p:spPr>
        <p:txBody>
          <a:bodyPr vert="horz" wrap="none" lIns="121920" tIns="60960" rIns="121920" bIns="60960" rtlCol="0" anchor="ctr">
            <a:noAutofit/>
          </a:bodyPr>
          <a:lstStyle/>
          <a:p>
            <a:pPr algn="l"/>
            <a:endParaRPr lang="en-US" sz="1067" dirty="0">
              <a:solidFill>
                <a:schemeClr val="bg1">
                  <a:lumMod val="75000"/>
                </a:schemeClr>
              </a:solidFill>
            </a:endParaRPr>
          </a:p>
        </p:txBody>
      </p:sp>
      <p:sp>
        <p:nvSpPr>
          <p:cNvPr id="3" name="TextBox 2">
            <a:extLst>
              <a:ext uri="{FF2B5EF4-FFF2-40B4-BE49-F238E27FC236}">
                <a16:creationId xmlns:a16="http://schemas.microsoft.com/office/drawing/2014/main" id="{01E72CB5-49A6-124C-8584-F81D8B8A6FE5}"/>
              </a:ext>
            </a:extLst>
          </p:cNvPr>
          <p:cNvSpPr txBox="1"/>
          <p:nvPr/>
        </p:nvSpPr>
        <p:spPr>
          <a:xfrm>
            <a:off x="1915297" y="556054"/>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247122059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682100" cy="584304"/>
          </a:xfrm>
        </p:spPr>
        <p:txBody>
          <a:bodyPr/>
          <a:lstStyle/>
          <a:p>
            <a:pPr algn="ctr"/>
            <a:r>
              <a:rPr lang="tr-TR" sz="1800" dirty="0"/>
              <a:t>Yüksek Lisans Ders Aşaması</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Ders Aşaması</a:t>
            </a:r>
          </a:p>
        </p:txBody>
      </p:sp>
      <p:graphicFrame>
        <p:nvGraphicFramePr>
          <p:cNvPr id="10" name="Table 7">
            <a:extLst>
              <a:ext uri="{FF2B5EF4-FFF2-40B4-BE49-F238E27FC236}">
                <a16:creationId xmlns:a16="http://schemas.microsoft.com/office/drawing/2014/main" id="{07629DD0-3B61-7446-8E40-0457C641B37F}"/>
              </a:ext>
            </a:extLst>
          </p:cNvPr>
          <p:cNvGraphicFramePr>
            <a:graphicFrameLocks noGrp="1"/>
          </p:cNvGraphicFramePr>
          <p:nvPr>
            <p:extLst>
              <p:ext uri="{D42A27DB-BD31-4B8C-83A1-F6EECF244321}">
                <p14:modId xmlns:p14="http://schemas.microsoft.com/office/powerpoint/2010/main" val="1409376401"/>
              </p:ext>
            </p:extLst>
          </p:nvPr>
        </p:nvGraphicFramePr>
        <p:xfrm>
          <a:off x="1648849" y="2117984"/>
          <a:ext cx="4447151" cy="3393581"/>
        </p:xfrm>
        <a:graphic>
          <a:graphicData uri="http://schemas.openxmlformats.org/drawingml/2006/table">
            <a:tbl>
              <a:tblPr firstRow="1" bandRow="1">
                <a:tableStyleId>{5C22544A-7EE6-4342-B048-85BDC9FD1C3A}</a:tableStyleId>
              </a:tblPr>
              <a:tblGrid>
                <a:gridCol w="4447151">
                  <a:extLst>
                    <a:ext uri="{9D8B030D-6E8A-4147-A177-3AD203B41FA5}">
                      <a16:colId xmlns:a16="http://schemas.microsoft.com/office/drawing/2014/main" val="799960126"/>
                    </a:ext>
                  </a:extLst>
                </a:gridCol>
              </a:tblGrid>
              <a:tr h="681224">
                <a:tc>
                  <a:txBody>
                    <a:bodyPr/>
                    <a:lstStyle/>
                    <a:p>
                      <a:r>
                        <a:rPr lang="tr-TR" sz="1400" b="0" dirty="0">
                          <a:solidFill>
                            <a:schemeClr val="bg1"/>
                          </a:solidFill>
                          <a:latin typeface="Avenir Next" panose="020B0503020202020204" pitchFamily="34" charset="0"/>
                          <a:cs typeface="Times New Roman" panose="02020603050405020304" pitchFamily="18" charset="0"/>
                        </a:rPr>
                        <a:t>İlk 4 yarıyıl içinde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2200876"/>
                  </a:ext>
                </a:extLst>
              </a:tr>
              <a:tr h="706335">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En az 21 kredi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dersten başarılı olmak zorunludur.</a:t>
                      </a:r>
                      <a:endParaRPr lang="tr-TR" sz="1400" dirty="0">
                        <a:solidFill>
                          <a:srgbClr val="FF0000"/>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6578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Bilimsel Araştırma Teknikleri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 ve </a:t>
                      </a: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Bilim dalı çekirdek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derslerinden (Ç kodu ile açılan 2 adet dersten)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662860"/>
                  </a:ext>
                </a:extLst>
              </a:tr>
              <a:tr h="637251">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Seminer</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 dersinden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316073"/>
                  </a:ext>
                </a:extLst>
              </a:tr>
              <a:tr h="63725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Yukarıda belirtilen maddeleri sağlamayan öğrencilerin </a:t>
                      </a:r>
                      <a:r>
                        <a:rPr lang="tr-TR" sz="1400" b="1" dirty="0">
                          <a:solidFill>
                            <a:srgbClr val="C00000"/>
                          </a:solidFill>
                          <a:latin typeface="Avenir Next" panose="020B0503020202020204" pitchFamily="34" charset="0"/>
                          <a:cs typeface="Times New Roman" panose="02020603050405020304" pitchFamily="18" charset="0"/>
                        </a:rPr>
                        <a:t>kayıtları silinir</a:t>
                      </a:r>
                      <a:r>
                        <a:rPr lang="tr-TR" sz="1400" dirty="0">
                          <a:solidFill>
                            <a:srgbClr val="C00000"/>
                          </a:solidFill>
                          <a:latin typeface="Avenir Next" panose="020B0503020202020204" pitchFamily="34"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1113760"/>
                  </a:ext>
                </a:extLst>
              </a:tr>
            </a:tbl>
          </a:graphicData>
        </a:graphic>
      </p:graphicFrame>
      <p:graphicFrame>
        <p:nvGraphicFramePr>
          <p:cNvPr id="11" name="Table 7">
            <a:extLst>
              <a:ext uri="{FF2B5EF4-FFF2-40B4-BE49-F238E27FC236}">
                <a16:creationId xmlns:a16="http://schemas.microsoft.com/office/drawing/2014/main" id="{C6ABB267-A5E1-E141-A89F-77823E101B9C}"/>
              </a:ext>
            </a:extLst>
          </p:cNvPr>
          <p:cNvGraphicFramePr>
            <a:graphicFrameLocks noGrp="1"/>
          </p:cNvGraphicFramePr>
          <p:nvPr>
            <p:extLst>
              <p:ext uri="{D42A27DB-BD31-4B8C-83A1-F6EECF244321}">
                <p14:modId xmlns:p14="http://schemas.microsoft.com/office/powerpoint/2010/main" val="994100451"/>
              </p:ext>
            </p:extLst>
          </p:nvPr>
        </p:nvGraphicFramePr>
        <p:xfrm>
          <a:off x="6776816" y="2117984"/>
          <a:ext cx="4447151" cy="3393581"/>
        </p:xfrm>
        <a:graphic>
          <a:graphicData uri="http://schemas.openxmlformats.org/drawingml/2006/table">
            <a:tbl>
              <a:tblPr firstRow="1" bandRow="1">
                <a:tableStyleId>{5C22544A-7EE6-4342-B048-85BDC9FD1C3A}</a:tableStyleId>
              </a:tblPr>
              <a:tblGrid>
                <a:gridCol w="4447151">
                  <a:extLst>
                    <a:ext uri="{9D8B030D-6E8A-4147-A177-3AD203B41FA5}">
                      <a16:colId xmlns:a16="http://schemas.microsoft.com/office/drawing/2014/main" val="799960126"/>
                    </a:ext>
                  </a:extLst>
                </a:gridCol>
              </a:tblGrid>
              <a:tr h="681224">
                <a:tc>
                  <a:txBody>
                    <a:bodyPr/>
                    <a:lstStyle/>
                    <a:p>
                      <a:r>
                        <a:rPr lang="tr-TR" sz="1400" b="0" dirty="0">
                          <a:solidFill>
                            <a:schemeClr val="bg1"/>
                          </a:solidFill>
                          <a:latin typeface="Avenir Next" panose="020B0503020202020204" pitchFamily="34" charset="0"/>
                          <a:cs typeface="Times New Roman" panose="02020603050405020304" pitchFamily="18" charset="0"/>
                        </a:rPr>
                        <a:t>İlk 4 yarıyıl içinde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2200876"/>
                  </a:ext>
                </a:extLst>
              </a:tr>
              <a:tr h="706335">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En az 21 kredi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dersten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65780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Bilimsel Araştırma Teknikleri, Proje Hazırlama ve Bilim dalı çekirdek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(Ç kodu ile açılan 2 adet dersten)</a:t>
                      </a: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derslerinden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662860"/>
                  </a:ext>
                </a:extLst>
              </a:tr>
              <a:tr h="637251">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Seminer</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 dersinden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316073"/>
                  </a:ext>
                </a:extLst>
              </a:tr>
              <a:tr h="63725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Yukarıda belirtilen maddeleri sağlamayan öğrencilerin </a:t>
                      </a:r>
                      <a:r>
                        <a:rPr lang="tr-TR" sz="1400" b="1" dirty="0">
                          <a:solidFill>
                            <a:srgbClr val="C00000"/>
                          </a:solidFill>
                          <a:latin typeface="Avenir Next" panose="020B0503020202020204" pitchFamily="34" charset="0"/>
                          <a:cs typeface="Times New Roman" panose="02020603050405020304" pitchFamily="18" charset="0"/>
                        </a:rPr>
                        <a:t>kayıtları silinir</a:t>
                      </a:r>
                      <a:r>
                        <a:rPr lang="tr-TR" sz="1400" dirty="0">
                          <a:solidFill>
                            <a:srgbClr val="C00000"/>
                          </a:solidFill>
                          <a:latin typeface="Avenir Next" panose="020B0503020202020204" pitchFamily="34"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4509439"/>
                  </a:ext>
                </a:extLst>
              </a:tr>
            </a:tbl>
          </a:graphicData>
        </a:graphic>
      </p:graphicFrame>
    </p:spTree>
    <p:extLst>
      <p:ext uri="{BB962C8B-B14F-4D97-AF65-F5344CB8AC3E}">
        <p14:creationId xmlns:p14="http://schemas.microsoft.com/office/powerpoint/2010/main" val="353971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682100" cy="584304"/>
          </a:xfrm>
        </p:spPr>
        <p:txBody>
          <a:bodyPr/>
          <a:lstStyle/>
          <a:p>
            <a:pPr algn="ctr"/>
            <a:r>
              <a:rPr lang="tr-TR" sz="1800" dirty="0"/>
              <a:t>Kayıt Dondurma</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Kayıt Silme</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790049" cy="3685406"/>
          </a:xfrm>
        </p:spPr>
        <p:txBody>
          <a:bodyPr>
            <a:noAutofit/>
          </a:bodyPr>
          <a:lstStyle/>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Kayıt dondurmak için yapılacak başvurular ders kaydı yaptırmış olmak şartı ile yarıyılın ilk </a:t>
            </a:r>
            <a:r>
              <a:rPr lang="tr-TR" sz="1400" b="1" dirty="0">
                <a:solidFill>
                  <a:schemeClr val="tx1">
                    <a:lumMod val="75000"/>
                    <a:lumOff val="25000"/>
                  </a:schemeClr>
                </a:solidFill>
              </a:rPr>
              <a:t>on iş günü </a:t>
            </a:r>
            <a:r>
              <a:rPr lang="tr-TR" sz="1400" dirty="0">
                <a:solidFill>
                  <a:schemeClr val="tx1">
                    <a:lumMod val="75000"/>
                    <a:lumOff val="25000"/>
                  </a:schemeClr>
                </a:solidFill>
              </a:rPr>
              <a:t>içinde yapılır. </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Öğrenci</a:t>
            </a:r>
            <a:r>
              <a:rPr lang="tr-TR" sz="1400" dirty="0">
                <a:solidFill>
                  <a:srgbClr val="000000"/>
                </a:solidFill>
              </a:rPr>
              <a:t> </a:t>
            </a:r>
            <a:r>
              <a:rPr lang="tr-TR" sz="1400" b="1" dirty="0">
                <a:solidFill>
                  <a:schemeClr val="tx1">
                    <a:lumMod val="75000"/>
                    <a:lumOff val="25000"/>
                  </a:schemeClr>
                </a:solidFill>
              </a:rPr>
              <a:t>bir defada en fazla iki dönem olmak üzere en çok  4 yarıyıl süre ile </a:t>
            </a:r>
            <a:r>
              <a:rPr lang="tr-TR" sz="1400" dirty="0">
                <a:solidFill>
                  <a:schemeClr val="tx1">
                    <a:lumMod val="75000"/>
                    <a:lumOff val="25000"/>
                  </a:schemeClr>
                </a:solidFill>
              </a:rPr>
              <a:t>kayıt dondurulabilir.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Öğrenci, kayıt dondurduğu yarıyılda öğrenimine devam edemez ve sınavlara giremez. Kayıt donduran öğrencinin azami öğrenim süresi kayıt dondurma süresi kadar uzatılır.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Kayıt dondurma başvurularını öğrencilerini Ana Bilim Dalı Başkanlığı aracılığı ile Enstitüye belirtilen tarihler arasında göndermelidir.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Kayıt dondurma talebi OBS-Öğrenim-Öğrenim Talepleri-Kayıt Dondurma talebi bölümünden de başvuru yapılabilmektedir.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Sağlık, askerlik, ve doğal afet gibi benzeri durumlarda Yönetim Kurulu Kararı ile öğrencinin kaydı dondurulur.</a:t>
            </a:r>
          </a:p>
          <a:p>
            <a:pPr marL="285750" indent="-28575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OF_17_Kayıt Dondurma Dilekçesi</a:t>
            </a:r>
            <a:endParaRPr lang="tr-TR" sz="1400" i="1" dirty="0">
              <a:solidFill>
                <a:srgbClr val="C00000"/>
              </a:solidFill>
              <a:cs typeface="Times New Roman" panose="02020603050405020304" pitchFamily="18" charset="0"/>
            </a:endParaRPr>
          </a:p>
          <a:p>
            <a:endParaRPr lang="tr-TR"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781800" y="2117985"/>
            <a:ext cx="4437184" cy="3206334"/>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Clr>
                <a:srgbClr val="C00000"/>
              </a:buClr>
              <a:buFont typeface="Wingdings" pitchFamily="2" charset="2"/>
              <a:buChar char="§"/>
            </a:pPr>
            <a:r>
              <a:rPr lang="tr-TR" sz="1400" dirty="0">
                <a:solidFill>
                  <a:schemeClr val="tx1">
                    <a:lumMod val="75000"/>
                    <a:lumOff val="25000"/>
                  </a:schemeClr>
                </a:solidFill>
                <a:cs typeface="Times New Roman" panose="02020603050405020304" pitchFamily="18" charset="0"/>
              </a:rPr>
              <a:t>Kaydı sildirme talebinde bulunacak öğrencilerin, kayıt sildirme dilekçesini Öğrenci Bilgi Sistemi (OBS)’</a:t>
            </a:r>
            <a:r>
              <a:rPr lang="tr-TR" sz="1400" dirty="0" err="1">
                <a:solidFill>
                  <a:schemeClr val="tx1">
                    <a:lumMod val="75000"/>
                    <a:lumOff val="25000"/>
                  </a:schemeClr>
                </a:solidFill>
                <a:cs typeface="Times New Roman" panose="02020603050405020304" pitchFamily="18" charset="0"/>
              </a:rPr>
              <a:t>nde</a:t>
            </a:r>
            <a:r>
              <a:rPr lang="tr-TR" sz="1400" dirty="0">
                <a:solidFill>
                  <a:schemeClr val="tx1">
                    <a:lumMod val="75000"/>
                    <a:lumOff val="25000"/>
                  </a:schemeClr>
                </a:solidFill>
                <a:cs typeface="Times New Roman" panose="02020603050405020304" pitchFamily="18" charset="0"/>
              </a:rPr>
              <a:t> bulanan </a:t>
            </a:r>
            <a:r>
              <a:rPr lang="tr-TR" sz="1400" dirty="0">
                <a:solidFill>
                  <a:srgbClr val="C00000"/>
                </a:solidFill>
                <a:cs typeface="Times New Roman" panose="02020603050405020304" pitchFamily="18" charset="0"/>
              </a:rPr>
              <a:t>"Öğrenim Talepleri-İlişik Kesme"</a:t>
            </a:r>
            <a:r>
              <a:rPr lang="tr-TR" sz="1400" b="1" dirty="0">
                <a:solidFill>
                  <a:schemeClr val="tx1">
                    <a:lumMod val="75000"/>
                    <a:lumOff val="25000"/>
                  </a:schemeClr>
                </a:solidFill>
                <a:cs typeface="Times New Roman" panose="02020603050405020304" pitchFamily="18" charset="0"/>
              </a:rPr>
              <a:t> </a:t>
            </a:r>
            <a:r>
              <a:rPr lang="tr-TR" sz="1400" dirty="0">
                <a:solidFill>
                  <a:schemeClr val="tx1">
                    <a:lumMod val="75000"/>
                    <a:lumOff val="25000"/>
                  </a:schemeClr>
                </a:solidFill>
                <a:cs typeface="Times New Roman" panose="02020603050405020304" pitchFamily="18" charset="0"/>
              </a:rPr>
              <a:t>menüsüne yükledikten sonra kayıt silme işlemi yapılmaktadır.</a:t>
            </a:r>
          </a:p>
          <a:p>
            <a:pPr marL="285750" indent="-28575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OF_21_Kayıt Sildirme Dilekçesi</a:t>
            </a:r>
            <a:endParaRPr lang="tr-TR" sz="2000"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54573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o 5">
            <a:extLst>
              <a:ext uri="{FF2B5EF4-FFF2-40B4-BE49-F238E27FC236}">
                <a16:creationId xmlns:a16="http://schemas.microsoft.com/office/drawing/2014/main" id="{23DF2033-30B3-3F4B-97AA-5D54B2CF08EA}"/>
              </a:ext>
            </a:extLst>
          </p:cNvPr>
          <p:cNvGraphicFramePr>
            <a:graphicFrameLocks noGrp="1"/>
          </p:cNvGraphicFramePr>
          <p:nvPr>
            <p:ph idx="1"/>
            <p:extLst>
              <p:ext uri="{D42A27DB-BD31-4B8C-83A1-F6EECF244321}">
                <p14:modId xmlns:p14="http://schemas.microsoft.com/office/powerpoint/2010/main" val="4087167606"/>
              </p:ext>
            </p:extLst>
          </p:nvPr>
        </p:nvGraphicFramePr>
        <p:xfrm>
          <a:off x="1638302" y="1727652"/>
          <a:ext cx="9607548" cy="4726864"/>
        </p:xfrm>
        <a:graphic>
          <a:graphicData uri="http://schemas.openxmlformats.org/drawingml/2006/table">
            <a:tbl>
              <a:tblPr firstRow="1" bandRow="1">
                <a:tableStyleId>{5C22544A-7EE6-4342-B048-85BDC9FD1C3A}</a:tableStyleId>
              </a:tblPr>
              <a:tblGrid>
                <a:gridCol w="2211803">
                  <a:extLst>
                    <a:ext uri="{9D8B030D-6E8A-4147-A177-3AD203B41FA5}">
                      <a16:colId xmlns:a16="http://schemas.microsoft.com/office/drawing/2014/main" val="735862246"/>
                    </a:ext>
                  </a:extLst>
                </a:gridCol>
                <a:gridCol w="2709445">
                  <a:extLst>
                    <a:ext uri="{9D8B030D-6E8A-4147-A177-3AD203B41FA5}">
                      <a16:colId xmlns:a16="http://schemas.microsoft.com/office/drawing/2014/main" val="1547379993"/>
                    </a:ext>
                  </a:extLst>
                </a:gridCol>
                <a:gridCol w="1003157">
                  <a:extLst>
                    <a:ext uri="{9D8B030D-6E8A-4147-A177-3AD203B41FA5}">
                      <a16:colId xmlns:a16="http://schemas.microsoft.com/office/drawing/2014/main" val="658618397"/>
                    </a:ext>
                  </a:extLst>
                </a:gridCol>
                <a:gridCol w="3683143">
                  <a:extLst>
                    <a:ext uri="{9D8B030D-6E8A-4147-A177-3AD203B41FA5}">
                      <a16:colId xmlns:a16="http://schemas.microsoft.com/office/drawing/2014/main" val="1474367099"/>
                    </a:ext>
                  </a:extLst>
                </a:gridCol>
              </a:tblGrid>
              <a:tr h="692414">
                <a:tc>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Seviyesi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tc gridSpan="2">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Normal Süresi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tc hMerge="1">
                  <a:txBody>
                    <a:bodyPr/>
                    <a:lstStyle/>
                    <a:p>
                      <a:endParaRPr lang="tr-TR"/>
                    </a:p>
                  </a:txBody>
                  <a:tcPr/>
                </a:tc>
                <a:tc>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Azami Süresi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extLst>
                  <a:ext uri="{0D108BD9-81ED-4DB2-BD59-A6C34878D82A}">
                    <a16:rowId xmlns:a16="http://schemas.microsoft.com/office/drawing/2014/main" val="774147833"/>
                  </a:ext>
                </a:extLst>
              </a:tr>
              <a:tr h="480700">
                <a:tc rowSpan="2">
                  <a:txBody>
                    <a:bodyPr/>
                    <a:lstStyle/>
                    <a:p>
                      <a:pPr algn="ctr">
                        <a:lnSpc>
                          <a:spcPct val="150000"/>
                        </a:lnSpc>
                        <a:spcAft>
                          <a:spcPts val="0"/>
                        </a:spcAft>
                      </a:pP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Tezli Yüksek Lisans</a:t>
                      </a:r>
                    </a:p>
                    <a:p>
                      <a:pPr algn="ctr">
                        <a:lnSpc>
                          <a:spcPct val="150000"/>
                        </a:lnSpc>
                        <a:spcAft>
                          <a:spcPts val="0"/>
                        </a:spcAft>
                      </a:pPr>
                      <a:r>
                        <a:rPr lang="tr-TR" sz="1000" i="1" dirty="0">
                          <a:solidFill>
                            <a:schemeClr val="tx1">
                              <a:lumMod val="75000"/>
                              <a:lumOff val="25000"/>
                            </a:schemeClr>
                          </a:solidFill>
                          <a:effectLst/>
                          <a:latin typeface="Avenir Next" panose="020B0503020202020204" pitchFamily="34" charset="0"/>
                          <a:cs typeface="Times New Roman" panose="02020603050405020304" pitchFamily="18" charset="0"/>
                        </a:rPr>
                        <a:t>(Bilimsel hazırlıkta geçen süre hariç)</a:t>
                      </a:r>
                      <a:endParaRPr lang="tr-TR" sz="1000" i="1"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4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6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3473767"/>
                  </a:ext>
                </a:extLst>
              </a:tr>
              <a:tr h="1133684">
                <a:tc vMerge="1">
                  <a:txBody>
                    <a:bodyPr/>
                    <a:lstStyle/>
                    <a:p>
                      <a:endParaRPr lang="tr-TR"/>
                    </a:p>
                  </a:txBody>
                  <a:tcPr/>
                </a:tc>
                <a:tc gridSpan="2">
                  <a:txBody>
                    <a:bodyPr/>
                    <a:lstStyle/>
                    <a:p>
                      <a:pPr marL="182880" lvl="0" indent="0" algn="l">
                        <a:lnSpc>
                          <a:spcPct val="100000"/>
                        </a:lnSpc>
                        <a:spcAft>
                          <a:spcPts val="0"/>
                        </a:spcAft>
                        <a:tabLs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Dört yarıyıl sonunda öğretim planında yer alan kredili derslerini ve seminer dersini başarıyla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Azami süreler içerisinde tez çalışmasında başarısız olan veya tez savunmasına girmeyen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5806985"/>
                  </a:ext>
                </a:extLst>
              </a:tr>
              <a:tr h="593566">
                <a:tc rowSpan="3">
                  <a:txBody>
                    <a:bodyPr/>
                    <a:lstStyle/>
                    <a:p>
                      <a:pPr algn="ctr">
                        <a:lnSpc>
                          <a:spcPct val="150000"/>
                        </a:lnSpc>
                        <a:spcAft>
                          <a:spcPts val="0"/>
                        </a:spcAft>
                      </a:pP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Doktora</a:t>
                      </a:r>
                    </a:p>
                    <a:p>
                      <a:pPr algn="ctr">
                        <a:lnSpc>
                          <a:spcPct val="150000"/>
                        </a:lnSpc>
                        <a:spcAft>
                          <a:spcPts val="0"/>
                        </a:spcAft>
                      </a:pPr>
                      <a:r>
                        <a:rPr lang="tr-TR" sz="1000" i="1" dirty="0">
                          <a:solidFill>
                            <a:schemeClr val="tx1">
                              <a:lumMod val="75000"/>
                              <a:lumOff val="25000"/>
                            </a:schemeClr>
                          </a:solidFill>
                          <a:effectLst/>
                          <a:latin typeface="Avenir Next" panose="020B0503020202020204" pitchFamily="34" charset="0"/>
                          <a:cs typeface="Times New Roman" panose="02020603050405020304" pitchFamily="18" charset="0"/>
                        </a:rPr>
                        <a:t>(Bilimsel hazırlıkta geçen süre hariç)</a:t>
                      </a:r>
                      <a:endParaRPr lang="tr-TR" sz="1000" i="1"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Yüksek lisans derecesi ile alınanlar</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8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a:solidFill>
                            <a:schemeClr val="tx1">
                              <a:lumMod val="75000"/>
                              <a:lumOff val="25000"/>
                            </a:schemeClr>
                          </a:solidFill>
                          <a:effectLst/>
                          <a:latin typeface="Avenir Next" panose="020B0503020202020204" pitchFamily="34" charset="0"/>
                          <a:cs typeface="Times New Roman" panose="02020603050405020304" pitchFamily="18" charset="0"/>
                        </a:rPr>
                        <a:t>12 yarıyıl</a:t>
                      </a:r>
                      <a:endParaRPr lang="tr-TR" sz="120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600169"/>
                  </a:ext>
                </a:extLst>
              </a:tr>
              <a:tr h="515639">
                <a:tc vMerge="1">
                  <a:txBody>
                    <a:bodyPr/>
                    <a:lstStyle/>
                    <a:p>
                      <a:endParaRPr lang="tr-TR"/>
                    </a:p>
                  </a:txBody>
                  <a:tcPr/>
                </a:tc>
                <a:tc>
                  <a:txBody>
                    <a:bodyPr/>
                    <a:lstStyle/>
                    <a:p>
                      <a:pPr marL="182880" lvl="0" algn="l">
                        <a:lnSpc>
                          <a:spcPct val="100000"/>
                        </a:lnSpc>
                        <a:spcAft>
                          <a:spcPts val="0"/>
                        </a:spcAft>
                      </a:pPr>
                      <a:r>
                        <a:rPr lang="tr-TR" sz="1200">
                          <a:solidFill>
                            <a:schemeClr val="tx1">
                              <a:lumMod val="75000"/>
                              <a:lumOff val="25000"/>
                            </a:schemeClr>
                          </a:solidFill>
                          <a:effectLst/>
                          <a:latin typeface="Avenir Next" panose="020B0503020202020204" pitchFamily="34" charset="0"/>
                          <a:cs typeface="Times New Roman" panose="02020603050405020304" pitchFamily="18" charset="0"/>
                        </a:rPr>
                        <a:t>Lisans derecesi ile alınanlar</a:t>
                      </a:r>
                      <a:endParaRPr lang="tr-TR" sz="120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10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14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4844918"/>
                  </a:ext>
                </a:extLst>
              </a:tr>
              <a:tr h="1310861">
                <a:tc vMerge="1">
                  <a:txBody>
                    <a:bodyPr/>
                    <a:lstStyle/>
                    <a:p>
                      <a:endParaRPr lang="tr-TR"/>
                    </a:p>
                  </a:txBody>
                  <a:tcPr/>
                </a:tc>
                <a:tc gridSpan="2">
                  <a:txBody>
                    <a:bodyPr/>
                    <a:lstStyle/>
                    <a:p>
                      <a:pPr marL="182880" lvl="0" indent="0" algn="l">
                        <a:lnSpc>
                          <a:spcPct val="100000"/>
                        </a:lnSpc>
                        <a:spcAft>
                          <a:spcPts val="0"/>
                        </a:spcAft>
                        <a:tabLs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Dört (YL derecesiyle alınanlar) / altı (Lisans derecesiyle alınanlar) yarıyıl sonunda öğretim planında yer alan kredili derslerini başarıyla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Tez çalışmasını on iki veya on dört yarıyıl sonuna kadar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829588"/>
                  </a:ext>
                </a:extLst>
              </a:tr>
            </a:tbl>
          </a:graphicData>
        </a:graphic>
      </p:graphicFrame>
    </p:spTree>
    <p:extLst>
      <p:ext uri="{BB962C8B-B14F-4D97-AF65-F5344CB8AC3E}">
        <p14:creationId xmlns:p14="http://schemas.microsoft.com/office/powerpoint/2010/main" val="367496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Lisansüstü Etkinlikler Menüsü</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2841365"/>
          </a:xfrm>
        </p:spPr>
        <p:txBody>
          <a:bodyPr>
            <a:noAutofit/>
          </a:bodyPr>
          <a:lstStyle/>
          <a:p>
            <a:pPr>
              <a:spcAft>
                <a:spcPts val="1200"/>
              </a:spcAft>
            </a:pPr>
            <a:r>
              <a:rPr lang="tr-TR" sz="1400" dirty="0">
                <a:cs typeface="Times New Roman" panose="02020603050405020304" pitchFamily="18" charset="0"/>
              </a:rPr>
              <a:t>01.01.2017 tarihi itibari ile Enstitümüz Lisansüstü programlarda kayıt yaptıran öğrenciler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 ile aşağıda belirtilen başvuruları yapabilmektedirler.</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Seminer </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Doktora Yeterlik Sınavları</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İzleme Komitesi </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Konusu</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İzleme Komitesi Ara Raporları</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Savunma Sınavları</a:t>
            </a:r>
            <a:endParaRPr lang="tr-TR" dirty="0">
              <a:cs typeface="Times New Roman" panose="02020603050405020304" pitchFamily="18" charset="0"/>
            </a:endParaRPr>
          </a:p>
          <a:p>
            <a:endParaRPr lang="tr-TR" dirty="0"/>
          </a:p>
        </p:txBody>
      </p:sp>
      <p:sp>
        <p:nvSpPr>
          <p:cNvPr id="5" name="Content Placeholder 2">
            <a:extLst>
              <a:ext uri="{FF2B5EF4-FFF2-40B4-BE49-F238E27FC236}">
                <a16:creationId xmlns:a16="http://schemas.microsoft.com/office/drawing/2014/main" id="{010EA585-FE4C-BE45-8E9D-69EE49DAB057}"/>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52061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Lisansüstü Etkinlikler Menüsü</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3482715"/>
          </a:xfrm>
        </p:spPr>
        <p:txBody>
          <a:bodyPr>
            <a:noAutofit/>
          </a:bodyPr>
          <a:lstStyle/>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Sınavlarına yüksek lisans derecesi ile kabul edilen öğrenci </a:t>
            </a:r>
            <a:r>
              <a:rPr lang="tr-TR" sz="1400" dirty="0">
                <a:solidFill>
                  <a:srgbClr val="C00000"/>
                </a:solidFill>
                <a:cs typeface="Times New Roman" panose="02020603050405020304" pitchFamily="18" charset="0"/>
              </a:rPr>
              <a:t>en geç beşinci yarıyılın,</a:t>
            </a:r>
            <a:r>
              <a:rPr lang="tr-TR" sz="1400" dirty="0">
                <a:cs typeface="Times New Roman" panose="02020603050405020304" pitchFamily="18" charset="0"/>
              </a:rPr>
              <a:t> lisans derecesi ile kabul edilmiş olan öğrenci </a:t>
            </a:r>
            <a:r>
              <a:rPr lang="tr-TR" sz="1400" dirty="0">
                <a:solidFill>
                  <a:srgbClr val="C00000"/>
                </a:solidFill>
                <a:cs typeface="Times New Roman" panose="02020603050405020304" pitchFamily="18" charset="0"/>
              </a:rPr>
              <a:t>en geç yedinci yarıyılın </a:t>
            </a:r>
            <a:r>
              <a:rPr lang="tr-TR" sz="1400" dirty="0">
                <a:cs typeface="Times New Roman" panose="02020603050405020304" pitchFamily="18" charset="0"/>
              </a:rPr>
              <a:t>sonuna kadar girmek zorundadır.</a:t>
            </a:r>
            <a:endParaRPr lang="tr-TR" sz="1400" b="1" dirty="0">
              <a:cs typeface="Times New Roman" panose="02020603050405020304" pitchFamily="18" charset="0"/>
            </a:endParaRP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sınavlarına öğrenci,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a:t>
            </a:r>
            <a:r>
              <a:rPr lang="tr-TR" sz="1400" b="1" dirty="0">
                <a:cs typeface="Times New Roman" panose="02020603050405020304" pitchFamily="18" charset="0"/>
              </a:rPr>
              <a:t>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başvuru yaptıktan sonra danışman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menüsünden yeterlik jürisini </a:t>
            </a:r>
            <a:r>
              <a:rPr lang="tr-TR" sz="1400" dirty="0">
                <a:solidFill>
                  <a:schemeClr val="tx1">
                    <a:lumMod val="75000"/>
                    <a:lumOff val="25000"/>
                  </a:schemeClr>
                </a:solidFill>
                <a:cs typeface="Times New Roman" panose="02020603050405020304" pitchFamily="18" charset="0"/>
              </a:rPr>
              <a:t>oluşturmalıdır.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cs typeface="Times New Roman" panose="02020603050405020304" pitchFamily="18" charset="0"/>
              </a:rPr>
              <a:t>Danışman tarafından oluşturulan doktora yeterlik jürisi ilgili Ana Bilim Dalı Başkanlığının </a:t>
            </a:r>
            <a:r>
              <a:rPr lang="tr-TR" sz="1400" b="1" dirty="0">
                <a:solidFill>
                  <a:schemeClr val="tx1">
                    <a:lumMod val="75000"/>
                    <a:lumOff val="25000"/>
                  </a:schemeClr>
                </a:solidFill>
                <a:cs typeface="Times New Roman" panose="02020603050405020304" pitchFamily="18" charset="0"/>
              </a:rPr>
              <a:t>Doktora Yeterlik Komitesi </a:t>
            </a:r>
            <a:r>
              <a:rPr lang="tr-TR" sz="1400" dirty="0">
                <a:solidFill>
                  <a:schemeClr val="tx1">
                    <a:lumMod val="75000"/>
                    <a:lumOff val="25000"/>
                  </a:schemeClr>
                </a:solidFill>
                <a:cs typeface="Times New Roman" panose="02020603050405020304" pitchFamily="18" charset="0"/>
              </a:rPr>
              <a:t>tarafından onaylanmaktadır.</a:t>
            </a: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sınavlarında jüri tarafından doldurulan </a:t>
            </a: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DR_04_Yeterlik Yazılı Sınav Formu</a:t>
            </a:r>
            <a:r>
              <a:rPr lang="tr-TR" sz="1400" i="1" dirty="0">
                <a:solidFill>
                  <a:srgbClr val="C00000"/>
                </a:solidFill>
                <a:cs typeface="Times New Roman" panose="02020603050405020304" pitchFamily="18" charset="0"/>
              </a:rPr>
              <a:t> </a:t>
            </a:r>
            <a:r>
              <a:rPr lang="tr-TR" sz="1400" dirty="0">
                <a:solidFill>
                  <a:schemeClr val="tx1"/>
                </a:solidFill>
                <a:cs typeface="Times New Roman" panose="02020603050405020304" pitchFamily="18" charset="0"/>
              </a:rPr>
              <a:t>ve</a:t>
            </a:r>
            <a:r>
              <a:rPr lang="tr-TR" sz="1400" dirty="0">
                <a:solidFill>
                  <a:srgbClr val="00B0F0"/>
                </a:solidFill>
                <a:cs typeface="Times New Roman" panose="02020603050405020304" pitchFamily="18" charset="0"/>
              </a:rPr>
              <a:t> </a:t>
            </a:r>
            <a:r>
              <a:rPr lang="tr-TR" sz="14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DR_05_Yeterlik Sözlü Sınav Formu</a:t>
            </a:r>
            <a:r>
              <a:rPr lang="tr-TR" sz="1400" dirty="0">
                <a:solidFill>
                  <a:srgbClr val="C00000"/>
                </a:solidFill>
                <a:cs typeface="Times New Roman" panose="02020603050405020304" pitchFamily="18" charset="0"/>
              </a:rPr>
              <a:t> </a:t>
            </a:r>
            <a:r>
              <a:rPr lang="tr-TR" sz="1400" dirty="0">
                <a:cs typeface="Times New Roman" panose="02020603050405020304" pitchFamily="18" charset="0"/>
              </a:rPr>
              <a:t>danışman tarafından </a:t>
            </a:r>
            <a:r>
              <a:rPr lang="tr-TR" sz="1400" dirty="0">
                <a:solidFill>
                  <a:srgbClr val="C00000"/>
                </a:solidFill>
                <a:cs typeface="Times New Roman" panose="02020603050405020304" pitchFamily="18" charset="0"/>
              </a:rPr>
              <a:t>"Lisansüstü Etkinlikler" </a:t>
            </a:r>
            <a:r>
              <a:rPr lang="tr-TR" sz="1400" dirty="0">
                <a:solidFill>
                  <a:schemeClr val="tx1"/>
                </a:solidFill>
                <a:cs typeface="Times New Roman" panose="02020603050405020304" pitchFamily="18" charset="0"/>
              </a:rPr>
              <a:t>menüsüne</a:t>
            </a:r>
            <a:r>
              <a:rPr lang="tr-TR" sz="1400" b="1" dirty="0">
                <a:solidFill>
                  <a:schemeClr val="tx1"/>
                </a:solidFill>
                <a:cs typeface="Times New Roman" panose="02020603050405020304" pitchFamily="18" charset="0"/>
              </a:rPr>
              <a:t> </a:t>
            </a:r>
            <a:r>
              <a:rPr lang="tr-TR" sz="1400" dirty="0">
                <a:cs typeface="Times New Roman" panose="02020603050405020304" pitchFamily="18" charset="0"/>
              </a:rPr>
              <a:t>yüklenmeli ve yeterlik jürisi tarafından onaylanmalıdır.</a:t>
            </a:r>
          </a:p>
          <a:p>
            <a:endParaRPr lang="tr-TR" dirty="0"/>
          </a:p>
        </p:txBody>
      </p:sp>
      <p:sp>
        <p:nvSpPr>
          <p:cNvPr id="4" name="Content Placeholder 2">
            <a:extLst>
              <a:ext uri="{FF2B5EF4-FFF2-40B4-BE49-F238E27FC236}">
                <a16:creationId xmlns:a16="http://schemas.microsoft.com/office/drawing/2014/main" id="{F08A0005-AFE6-AC40-812E-ACC14AE6E945}"/>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0777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Doktora Tez İzleme Komitesi Başvurusunda Kullanılacak Formlar</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3482715"/>
          </a:xfrm>
        </p:spPr>
        <p:txBody>
          <a:bodyPr>
            <a:noAutofit/>
          </a:bodyPr>
          <a:lstStyle/>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Yeterlik sınavında başarılı bulunan öğrenci için ilgili danışmanın önerisi ve Enstitü Yönetim Kurulu onayı ile bir ay içinde bir </a:t>
            </a:r>
            <a:r>
              <a:rPr lang="tr-TR" sz="1400" b="1" dirty="0">
                <a:solidFill>
                  <a:schemeClr val="tx1">
                    <a:lumMod val="75000"/>
                    <a:lumOff val="25000"/>
                  </a:schemeClr>
                </a:solidFill>
              </a:rPr>
              <a:t>tez izleme komitesi </a:t>
            </a:r>
            <a:r>
              <a:rPr lang="tr-TR" sz="1400" dirty="0">
                <a:solidFill>
                  <a:schemeClr val="tx1">
                    <a:lumMod val="75000"/>
                    <a:lumOff val="25000"/>
                  </a:schemeClr>
                </a:solidFill>
              </a:rPr>
              <a:t>oluşturulur. </a:t>
            </a: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Tez İzleme Komitesi: Danışman,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tez </a:t>
            </a:r>
            <a:r>
              <a:rPr lang="tr-TR" sz="1400" dirty="0">
                <a:solidFill>
                  <a:schemeClr val="tx1">
                    <a:lumMod val="75000"/>
                    <a:lumOff val="25000"/>
                  </a:schemeClr>
                </a:solidFill>
                <a:cs typeface="Times New Roman" panose="02020603050405020304" pitchFamily="18" charset="0"/>
              </a:rPr>
              <a:t>izleme komitesini oluşturur ve komite enstitü tarafından onaylanır. </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Tez izleme komitesi üç öğretim üyesinden oluşur. Komitede tez danışmanından başka enstitü Ana Bilim Dalı içinden ve dışından birer üye yer alır</a:t>
            </a:r>
            <a:r>
              <a:rPr lang="tr-TR" sz="1400" dirty="0">
                <a:solidFill>
                  <a:schemeClr val="tx1">
                    <a:lumMod val="75000"/>
                    <a:lumOff val="25000"/>
                  </a:schemeClr>
                </a:solidFill>
                <a:cs typeface="Times New Roman" panose="02020603050405020304" pitchFamily="18" charset="0"/>
              </a:rPr>
              <a:t>.</a:t>
            </a:r>
          </a:p>
        </p:txBody>
      </p:sp>
      <p:sp>
        <p:nvSpPr>
          <p:cNvPr id="4" name="Content Placeholder 2">
            <a:extLst>
              <a:ext uri="{FF2B5EF4-FFF2-40B4-BE49-F238E27FC236}">
                <a16:creationId xmlns:a16="http://schemas.microsoft.com/office/drawing/2014/main" id="{F08A0005-AFE6-AC40-812E-ACC14AE6E945}"/>
              </a:ext>
            </a:extLst>
          </p:cNvPr>
          <p:cNvSpPr txBox="1">
            <a:spLocks/>
          </p:cNvSpPr>
          <p:nvPr/>
        </p:nvSpPr>
        <p:spPr>
          <a:xfrm>
            <a:off x="1648851" y="5809126"/>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378853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779042" cy="584304"/>
          </a:xfrm>
        </p:spPr>
        <p:txBody>
          <a:bodyPr/>
          <a:lstStyle/>
          <a:p>
            <a:pPr algn="ctr"/>
            <a:r>
              <a:rPr lang="tr-TR" sz="1800" dirty="0"/>
              <a:t>Tezli Yüksek Lisans Tez Konusu Başvurusu</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Tez Konusu Başvurusu</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682099" cy="3206334"/>
          </a:xfrm>
        </p:spPr>
        <p:txBody>
          <a:bodyPr>
            <a:noAutofit/>
          </a:bodyPr>
          <a:lstStyle/>
          <a:p>
            <a:pPr marL="228600" indent="-228600">
              <a:spcAft>
                <a:spcPts val="1200"/>
              </a:spcAft>
              <a:buClr>
                <a:srgbClr val="C00000"/>
              </a:buClr>
              <a:buFont typeface="Wingdings" pitchFamily="2" charset="2"/>
              <a:buChar char="§"/>
            </a:pPr>
            <a:r>
              <a:rPr lang="tr-TR" sz="1400" dirty="0">
                <a:cs typeface="Times New Roman" panose="02020603050405020304" pitchFamily="18" charset="0"/>
              </a:rPr>
              <a:t>Etik Kurul Onayı</a:t>
            </a:r>
          </a:p>
          <a:p>
            <a:pPr marL="228600" indent="-22860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Konusu Önerisi Şablonu</a:t>
            </a:r>
            <a:endParaRPr lang="tr-TR" sz="1400" i="1" dirty="0">
              <a:solidFill>
                <a:srgbClr val="C00000"/>
              </a:solidFill>
              <a:cs typeface="Times New Roman" panose="02020603050405020304" pitchFamily="18" charset="0"/>
            </a:endParaRPr>
          </a:p>
          <a:p>
            <a:pPr marL="228600" indent="-22860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Tez Önerisi Etik Bildirim ve İntihal Beyan Formu</a:t>
            </a:r>
            <a:endParaRPr lang="tr-TR" sz="1400" i="1" dirty="0">
              <a:solidFill>
                <a:srgbClr val="C00000"/>
              </a:solidFill>
              <a:cs typeface="Times New Roman" panose="02020603050405020304" pitchFamily="18" charset="0"/>
            </a:endParaRPr>
          </a:p>
          <a:p>
            <a:pPr>
              <a:spcAft>
                <a:spcPts val="1200"/>
              </a:spcAft>
            </a:pPr>
            <a:r>
              <a:rPr lang="tr-TR" sz="1400" dirty="0">
                <a:cs typeface="Times New Roman" panose="02020603050405020304" pitchFamily="18" charset="0"/>
              </a:rPr>
              <a:t>İlgili formlar öğrenci ve danışmanla birlikte doldurulup,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a:t>
            </a:r>
            <a:r>
              <a:rPr lang="tr-TR" sz="1400" dirty="0">
                <a:solidFill>
                  <a:srgbClr val="FF0000"/>
                </a:solidFill>
                <a:cs typeface="Times New Roman" panose="02020603050405020304" pitchFamily="18" charset="0"/>
              </a:rPr>
              <a:t> </a:t>
            </a:r>
            <a:r>
              <a:rPr lang="tr-TR" sz="1400" dirty="0">
                <a:cs typeface="Times New Roman" panose="02020603050405020304" pitchFamily="18" charset="0"/>
              </a:rPr>
              <a:t>menüsüne yüklenerek başvuru yapılmadır.</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590453" y="2117985"/>
            <a:ext cx="4628531" cy="3206334"/>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Etik Kurul Onayı</a:t>
            </a:r>
          </a:p>
          <a:p>
            <a:pPr marL="174625" indent="-174625">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Konusu Önerisi Şablonu</a:t>
            </a:r>
            <a:endParaRPr lang="tr-TR" sz="1400" i="1" dirty="0">
              <a:solidFill>
                <a:srgbClr val="C00000"/>
              </a:solidFill>
              <a:cs typeface="Times New Roman" panose="02020603050405020304" pitchFamily="18" charset="0"/>
            </a:endParaRPr>
          </a:p>
          <a:p>
            <a:pPr marL="174625" indent="-174625">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Tez Önerisi Etik Bildirim ve İntihal Beyan Formu</a:t>
            </a:r>
            <a:endParaRPr lang="tr-TR" sz="1400" i="1" dirty="0">
              <a:solidFill>
                <a:srgbClr val="C00000"/>
              </a:solidFill>
              <a:cs typeface="Times New Roman" panose="02020603050405020304" pitchFamily="18" charset="0"/>
            </a:endParaRP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Tez Konusu Önerisinin</a:t>
            </a:r>
            <a:r>
              <a:rPr lang="tr-TR" sz="1400" dirty="0">
                <a:solidFill>
                  <a:srgbClr val="C00000"/>
                </a:solidFill>
                <a:cs typeface="Times New Roman" panose="02020603050405020304" pitchFamily="18" charset="0"/>
              </a:rPr>
              <a:t> "Proje" </a:t>
            </a:r>
            <a:r>
              <a:rPr lang="tr-TR" sz="1400" dirty="0">
                <a:cs typeface="Times New Roman" panose="02020603050405020304" pitchFamily="18" charset="0"/>
              </a:rPr>
              <a:t>kapsamında desteklendiğine ilişkin belge.</a:t>
            </a:r>
          </a:p>
          <a:p>
            <a:pPr lvl="0">
              <a:spcAft>
                <a:spcPts val="1200"/>
              </a:spcAft>
            </a:pPr>
            <a:r>
              <a:rPr lang="tr-TR" sz="1400" dirty="0">
                <a:solidFill>
                  <a:schemeClr val="tx1">
                    <a:lumMod val="75000"/>
                    <a:lumOff val="25000"/>
                  </a:schemeClr>
                </a:solidFill>
                <a:cs typeface="Times New Roman" panose="02020603050405020304" pitchFamily="18" charset="0"/>
              </a:rPr>
              <a:t>İlgili formlar öğrenci ve danışmanla birlikte doldurulup, Öğrenci Bilgi Sistemi (OBS)’</a:t>
            </a:r>
            <a:r>
              <a:rPr lang="tr-TR" sz="1400" dirty="0" err="1">
                <a:solidFill>
                  <a:schemeClr val="tx1">
                    <a:lumMod val="75000"/>
                    <a:lumOff val="25000"/>
                  </a:schemeClr>
                </a:solidFill>
                <a:cs typeface="Times New Roman" panose="02020603050405020304" pitchFamily="18" charset="0"/>
              </a:rPr>
              <a:t>nde</a:t>
            </a:r>
            <a:r>
              <a:rPr lang="tr-TR" sz="1400" dirty="0">
                <a:solidFill>
                  <a:schemeClr val="tx1">
                    <a:lumMod val="75000"/>
                    <a:lumOff val="25000"/>
                  </a:schemeClr>
                </a:solidFill>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solidFill>
                  <a:schemeClr val="tx1">
                    <a:lumMod val="75000"/>
                    <a:lumOff val="25000"/>
                  </a:schemeClr>
                </a:solidFill>
                <a:cs typeface="Times New Roman" panose="02020603050405020304" pitchFamily="18" charset="0"/>
              </a:rPr>
              <a:t>menüsüne yüklenerek başvuru yapılmalı ve tez izleme komitesi tarafından onaylanmalıdır.</a:t>
            </a:r>
          </a:p>
        </p:txBody>
      </p:sp>
      <p:sp>
        <p:nvSpPr>
          <p:cNvPr id="11" name="Content Placeholder 2">
            <a:extLst>
              <a:ext uri="{FF2B5EF4-FFF2-40B4-BE49-F238E27FC236}">
                <a16:creationId xmlns:a16="http://schemas.microsoft.com/office/drawing/2014/main" id="{4A2E6076-9153-1841-9A2A-358F7A04C607}"/>
              </a:ext>
            </a:extLst>
          </p:cNvPr>
          <p:cNvSpPr txBox="1">
            <a:spLocks/>
          </p:cNvSpPr>
          <p:nvPr/>
        </p:nvSpPr>
        <p:spPr>
          <a:xfrm>
            <a:off x="1648851" y="5375289"/>
            <a:ext cx="9570135" cy="376093"/>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1200"/>
              </a:spcAft>
            </a:pPr>
            <a:r>
              <a:rPr lang="tr-TR" sz="1300" dirty="0">
                <a:solidFill>
                  <a:schemeClr val="tx1">
                    <a:lumMod val="75000"/>
                    <a:lumOff val="25000"/>
                  </a:schemeClr>
                </a:solidFill>
                <a:cs typeface="Times New Roman" panose="02020603050405020304" pitchFamily="18" charset="0"/>
              </a:rPr>
              <a:t>"Lisansüstü Etkinliklerde" kaydı bulunmayan öğrenciler ilgili formları </a:t>
            </a:r>
            <a:r>
              <a:rPr lang="tr-TR" sz="1300" b="1" dirty="0">
                <a:solidFill>
                  <a:srgbClr val="C00000"/>
                </a:solidFill>
                <a:cs typeface="Times New Roman" panose="02020603050405020304" pitchFamily="18" charset="0"/>
              </a:rPr>
              <a:t>Ana Bilim Dalı Başkanlığı</a:t>
            </a:r>
            <a:r>
              <a:rPr lang="tr-TR" sz="1300" dirty="0">
                <a:solidFill>
                  <a:srgbClr val="C00000"/>
                </a:solidFill>
                <a:cs typeface="Times New Roman" panose="02020603050405020304" pitchFamily="18" charset="0"/>
              </a:rPr>
              <a:t> </a:t>
            </a:r>
            <a:r>
              <a:rPr lang="tr-TR" sz="1300" dirty="0">
                <a:solidFill>
                  <a:schemeClr val="tx1">
                    <a:lumMod val="75000"/>
                    <a:lumOff val="25000"/>
                  </a:schemeClr>
                </a:solidFill>
                <a:cs typeface="Times New Roman" panose="02020603050405020304" pitchFamily="18" charset="0"/>
              </a:rPr>
              <a:t>aracılığı ile göndermelidir.</a:t>
            </a:r>
            <a:endParaRPr lang="tr-TR" sz="1300" dirty="0">
              <a:solidFill>
                <a:schemeClr val="tx1">
                  <a:lumMod val="75000"/>
                  <a:lumOff val="25000"/>
                </a:schemeClr>
              </a:solidFill>
            </a:endParaRPr>
          </a:p>
        </p:txBody>
      </p:sp>
      <p:sp>
        <p:nvSpPr>
          <p:cNvPr id="12" name="Content Placeholder 2">
            <a:extLst>
              <a:ext uri="{FF2B5EF4-FFF2-40B4-BE49-F238E27FC236}">
                <a16:creationId xmlns:a16="http://schemas.microsoft.com/office/drawing/2014/main" id="{5641DF90-41E4-324C-8C33-C2AB3F4D0A5E}"/>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9325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Doktora Tez İzleme Komitesi Ara Raporlar</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4"/>
            <a:ext cx="9570135" cy="4148703"/>
          </a:xfrm>
        </p:spPr>
        <p:txBody>
          <a:bodyPr>
            <a:noAutofit/>
          </a:bodyPr>
          <a:lstStyle/>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Öğrenci tarafından doldurulan </a:t>
            </a: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DR_09_Tez İzleme Komitesi Ara Rapor Formu</a:t>
            </a:r>
            <a:r>
              <a:rPr lang="tr-TR" sz="1400" i="1" dirty="0">
                <a:solidFill>
                  <a:srgbClr val="C00000"/>
                </a:solidFill>
                <a:cs typeface="Times New Roman" panose="02020603050405020304" pitchFamily="18" charset="0"/>
              </a:rPr>
              <a:t> </a:t>
            </a:r>
            <a:r>
              <a:rPr lang="tr-TR" sz="1400" dirty="0">
                <a:cs typeface="Times New Roman" panose="02020603050405020304" pitchFamily="18" charset="0"/>
              </a:rPr>
              <a:t>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menüsüne yüklendikten sonra tez izleme komitesinin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eğitim-öğretim menüsünde yer alan </a:t>
            </a:r>
            <a:r>
              <a:rPr lang="tr-TR" sz="1400" dirty="0">
                <a:solidFill>
                  <a:srgbClr val="C00000"/>
                </a:solidFill>
                <a:cs typeface="Times New Roman" panose="02020603050405020304" pitchFamily="18" charset="0"/>
              </a:rPr>
              <a:t>"Lisansüstü Etkinlik Jüri"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onaylama işlemini yapması gerekmektedir.</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Tez önerisi kabul edilen öğrenci için tez izleme komitesi, </a:t>
            </a:r>
            <a:r>
              <a:rPr lang="tr-TR" sz="1400" dirty="0">
                <a:solidFill>
                  <a:srgbClr val="C00000"/>
                </a:solidFill>
                <a:cs typeface="Times New Roman" panose="02020603050405020304" pitchFamily="18" charset="0"/>
              </a:rPr>
              <a:t>Şubat-Temmuz</a:t>
            </a:r>
            <a:r>
              <a:rPr lang="tr-TR" sz="1400" dirty="0">
                <a:cs typeface="Times New Roman" panose="02020603050405020304" pitchFamily="18" charset="0"/>
              </a:rPr>
              <a:t> ve </a:t>
            </a:r>
            <a:r>
              <a:rPr lang="tr-TR" sz="1400" dirty="0">
                <a:solidFill>
                  <a:srgbClr val="C00000"/>
                </a:solidFill>
                <a:cs typeface="Times New Roman" panose="02020603050405020304" pitchFamily="18" charset="0"/>
              </a:rPr>
              <a:t> Ağustos-Ocak</a:t>
            </a:r>
            <a:r>
              <a:rPr lang="tr-TR" sz="1400" dirty="0">
                <a:cs typeface="Times New Roman" panose="02020603050405020304" pitchFamily="18" charset="0"/>
              </a:rPr>
              <a:t> ayları arasında birer defa olmak üzere yılda en az iki kez toplanır. </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Öğrenci, toplantı tarihinden en az bir ay önce komite üyelerine yazılı bir rapor sunar. </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Bu raporda o ana kadar yapılan çalışmaların özeti ve bir sonraki dönemde yapılacak çalışma planı belirtilir. Öğrencinin tez çalışması, komite tarafından başarılı veya başarısız olarak belirlenir. Komite tarafından </a:t>
            </a:r>
            <a:r>
              <a:rPr lang="tr-TR" sz="1400" dirty="0">
                <a:solidFill>
                  <a:srgbClr val="C00000"/>
                </a:solidFill>
                <a:cs typeface="Times New Roman" panose="02020603050405020304" pitchFamily="18" charset="0"/>
              </a:rPr>
              <a:t>üst üste iki kez veya aralıklı olarak üç kez başarısız bulunan veya zamanında teslim edilmeyen ara raporlar başarısız olarak değerlendirilerek öğrencinin yükseköğretim kurumu ile ilişiği kesilir.</a:t>
            </a:r>
          </a:p>
          <a:p>
            <a:pPr marL="174625" indent="-174625">
              <a:spcAft>
                <a:spcPts val="1200"/>
              </a:spcAft>
              <a:buClr>
                <a:srgbClr val="C00000"/>
              </a:buClr>
              <a:buFont typeface="Wingdings" pitchFamily="2" charset="2"/>
              <a:buChar char="§"/>
            </a:pPr>
            <a:r>
              <a:rPr lang="tr-TR" sz="1400" dirty="0"/>
              <a:t>Tez önerisi kabul tarihi ile ilk tez izleme komitesi toplantısı ve her tez izleme komitesi toplantısı arasında </a:t>
            </a:r>
            <a:r>
              <a:rPr lang="tr-TR" sz="1400" dirty="0">
                <a:solidFill>
                  <a:srgbClr val="C00000"/>
                </a:solidFill>
                <a:cs typeface="Times New Roman" panose="02020603050405020304" pitchFamily="18" charset="0"/>
              </a:rPr>
              <a:t>en az 3 ay süre </a:t>
            </a:r>
            <a:r>
              <a:rPr lang="tr-TR" sz="1400" dirty="0"/>
              <a:t>olmalıdır.</a:t>
            </a:r>
            <a:endParaRPr lang="tr-TR" sz="1400" dirty="0">
              <a:solidFill>
                <a:srgbClr val="C00000"/>
              </a:solidFill>
              <a:cs typeface="Times New Roman" panose="02020603050405020304" pitchFamily="18" charset="0"/>
            </a:endParaRPr>
          </a:p>
          <a:p>
            <a:pPr marL="174625" indent="-174625">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rPr>
              <a:t>"Lisansüstü Etkinliklere"</a:t>
            </a:r>
            <a:r>
              <a:rPr lang="tr-TR" sz="1400" dirty="0">
                <a:solidFill>
                  <a:schemeClr val="tx1">
                    <a:lumMod val="75000"/>
                    <a:lumOff val="25000"/>
                  </a:schemeClr>
                </a:solidFill>
                <a:cs typeface="Times New Roman" panose="02020603050405020304" pitchFamily="18" charset="0"/>
              </a:rPr>
              <a:t> dahil olmayan öğrenciler (01.01.2017 tarihi öncesinde Enstitümüz Lisansüstü programlarına kayıt yaptıran öğrenciler) tarafından </a:t>
            </a: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DR_09_Tez İzleme Komitesi Ara Rapor Formunu</a:t>
            </a:r>
            <a:r>
              <a:rPr lang="tr-TR" sz="1400" i="1" dirty="0">
                <a:solidFill>
                  <a:srgbClr val="C00000"/>
                </a:solidFill>
                <a:cs typeface="Times New Roman" panose="02020603050405020304" pitchFamily="18" charset="0"/>
              </a:rPr>
              <a:t> </a:t>
            </a:r>
            <a:r>
              <a:rPr lang="tr-TR" sz="1400" dirty="0">
                <a:solidFill>
                  <a:schemeClr val="tx1">
                    <a:lumMod val="75000"/>
                    <a:lumOff val="25000"/>
                  </a:schemeClr>
                </a:solidFill>
                <a:cs typeface="Times New Roman" panose="02020603050405020304" pitchFamily="18" charset="0"/>
              </a:rPr>
              <a:t>Ana Bilim Dalı Başkanlığı aracılığı ile gönderilmelidir.</a:t>
            </a:r>
          </a:p>
          <a:p>
            <a:pPr marL="285750" indent="-285750">
              <a:spcAft>
                <a:spcPts val="1200"/>
              </a:spcAft>
              <a:buClr>
                <a:srgbClr val="C00000"/>
              </a:buClr>
              <a:buFont typeface="Wingdings" pitchFamily="2" charset="2"/>
              <a:buChar char="§"/>
            </a:pPr>
            <a:endParaRPr lang="tr-TR" sz="1800" b="1"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37027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28531" y="1533681"/>
            <a:ext cx="4975469" cy="584304"/>
          </a:xfrm>
        </p:spPr>
        <p:txBody>
          <a:bodyPr/>
          <a:lstStyle/>
          <a:p>
            <a:r>
              <a:rPr lang="tr-TR" sz="1800" dirty="0"/>
              <a:t>Tezli Yüksek Lisans Tez Savunma Başvurusu</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Tez Savunma Başvurusu</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45486"/>
            <a:ext cx="4682099" cy="4282814"/>
          </a:xfrm>
        </p:spPr>
        <p:txBody>
          <a:bodyPr>
            <a:noAutofit/>
          </a:bodyPr>
          <a:lstStyle/>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YL_02_Tez Savunma Öncesi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OF_9 Tez Benzerlik Oran Beyan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OF_10_Tez Yazım Kurallarına Uygunluk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chemeClr val="tx1"/>
                </a:solidFill>
                <a:cs typeface="Times New Roman" panose="02020603050405020304" pitchFamily="18" charset="0"/>
              </a:rPr>
              <a:t>PDF formatındaki intihal oranı</a:t>
            </a:r>
          </a:p>
          <a:p>
            <a:pPr marL="174625" indent="-174625">
              <a:spcAft>
                <a:spcPts val="600"/>
              </a:spcAft>
              <a:buClr>
                <a:srgbClr val="C00000"/>
              </a:buClr>
              <a:buFont typeface="Wingdings" pitchFamily="2" charset="2"/>
              <a:buChar char="§"/>
            </a:pPr>
            <a:r>
              <a:rPr lang="tr-TR" sz="1200" dirty="0">
                <a:cs typeface="Times New Roman" panose="02020603050405020304" pitchFamily="18" charset="0"/>
              </a:rPr>
              <a:t>Tez</a:t>
            </a:r>
          </a:p>
          <a:p>
            <a:pPr>
              <a:spcAft>
                <a:spcPts val="1200"/>
              </a:spcAft>
              <a:buClr>
                <a:srgbClr val="C00000"/>
              </a:buClr>
            </a:pPr>
            <a:r>
              <a:rPr lang="tr-TR" sz="1200" dirty="0">
                <a:cs typeface="Times New Roman" panose="02020603050405020304" pitchFamily="18" charset="0"/>
              </a:rPr>
              <a:t>Yukarıda belirtilen maddeler Öğrenci Bilgi Sisteminde (OBS)’</a:t>
            </a:r>
            <a:r>
              <a:rPr lang="tr-TR" sz="1200" dirty="0" err="1">
                <a:cs typeface="Times New Roman" panose="02020603050405020304" pitchFamily="18" charset="0"/>
              </a:rPr>
              <a:t>nde</a:t>
            </a:r>
            <a:r>
              <a:rPr lang="tr-TR" sz="1200" dirty="0">
                <a:cs typeface="Times New Roman" panose="02020603050405020304" pitchFamily="18" charset="0"/>
              </a:rPr>
              <a:t> </a:t>
            </a:r>
            <a:r>
              <a:rPr lang="tr-TR" sz="1200" dirty="0">
                <a:solidFill>
                  <a:srgbClr val="C00000"/>
                </a:solidFill>
                <a:cs typeface="Times New Roman" panose="02020603050405020304" pitchFamily="18" charset="0"/>
              </a:rPr>
              <a:t>"Lisansüstü Etkinlikler"</a:t>
            </a:r>
            <a:r>
              <a:rPr lang="tr-TR" sz="1200" dirty="0">
                <a:solidFill>
                  <a:srgbClr val="FF0000"/>
                </a:solidFill>
                <a:cs typeface="Times New Roman" panose="02020603050405020304" pitchFamily="18" charset="0"/>
              </a:rPr>
              <a:t> </a:t>
            </a:r>
            <a:r>
              <a:rPr lang="tr-TR" sz="1200" dirty="0">
                <a:solidFill>
                  <a:schemeClr val="tx1"/>
                </a:solidFill>
                <a:cs typeface="Times New Roman" panose="02020603050405020304" pitchFamily="18" charset="0"/>
              </a:rPr>
              <a:t>menüsünü kullanan  </a:t>
            </a:r>
            <a:r>
              <a:rPr lang="tr-TR" sz="1200" dirty="0">
                <a:cs typeface="Times New Roman" panose="02020603050405020304" pitchFamily="18" charset="0"/>
              </a:rPr>
              <a:t>öğrenciler tarafından yapılacaktır.</a:t>
            </a: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YL_02_Tez Savunma Öncesi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OF_9 Tez Benzerlik Oran Beyan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OF_10_Tez Yazım Kurallarına Uygunluk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rPr>
              <a:t>Tez Savunma Sınavı Jüri Öneri Formu</a:t>
            </a:r>
          </a:p>
          <a:p>
            <a:pPr marL="174625" indent="-174625">
              <a:spcAft>
                <a:spcPts val="600"/>
              </a:spcAft>
              <a:buClr>
                <a:srgbClr val="C00000"/>
              </a:buClr>
              <a:buFont typeface="Wingdings" pitchFamily="2" charset="2"/>
              <a:buChar char="§"/>
            </a:pPr>
            <a:r>
              <a:rPr lang="tr-TR" sz="1200" i="1" dirty="0">
                <a:solidFill>
                  <a:schemeClr val="tx1"/>
                </a:solidFill>
                <a:cs typeface="Times New Roman" panose="02020603050405020304" pitchFamily="18" charset="0"/>
              </a:rPr>
              <a:t>PDF formatındaki intihal oranı</a:t>
            </a:r>
          </a:p>
          <a:p>
            <a:pPr marL="174625" indent="-174625">
              <a:spcAft>
                <a:spcPts val="600"/>
              </a:spcAft>
              <a:buClr>
                <a:srgbClr val="C00000"/>
              </a:buClr>
              <a:buFont typeface="Wingdings" pitchFamily="2" charset="2"/>
              <a:buChar char="§"/>
            </a:pPr>
            <a:r>
              <a:rPr lang="tr-TR" sz="1200" dirty="0">
                <a:solidFill>
                  <a:schemeClr val="tx1">
                    <a:lumMod val="75000"/>
                    <a:lumOff val="25000"/>
                  </a:schemeClr>
                </a:solidFill>
                <a:cs typeface="Times New Roman" panose="02020603050405020304" pitchFamily="18" charset="0"/>
              </a:rPr>
              <a:t>Tez</a:t>
            </a: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olmayan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endParaRPr lang="tr-TR" sz="1200" dirty="0"/>
          </a:p>
          <a:p>
            <a:pPr marL="285750" indent="-285750">
              <a:spcAft>
                <a:spcPts val="1200"/>
              </a:spcAft>
              <a:buFont typeface="Wingdings" pitchFamily="2" charset="2"/>
              <a:buChar char="§"/>
            </a:pPr>
            <a:endParaRPr lang="tr-TR" sz="1200"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624319" y="2145484"/>
            <a:ext cx="4781974" cy="5474515"/>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lvl="0"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DR_10_Doktora Tez Savunma Öncesi Kontrol Formu</a:t>
            </a:r>
            <a:endParaRPr lang="tr-TR" sz="1200" i="1" dirty="0">
              <a:solidFill>
                <a:srgbClr val="C00000"/>
              </a:solidFill>
              <a:cs typeface="Times New Roman" panose="02020603050405020304" pitchFamily="18" charset="0"/>
            </a:endParaRPr>
          </a:p>
          <a:p>
            <a:pPr marL="174625" lvl="0"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6">
                  <a:extLst>
                    <a:ext uri="{A12FA001-AC4F-418D-AE19-62706E023703}">
                      <ahyp:hlinkClr xmlns:ahyp="http://schemas.microsoft.com/office/drawing/2018/hyperlinkcolor" val="tx"/>
                    </a:ext>
                  </a:extLst>
                </a:hlinkClick>
              </a:rPr>
              <a:t>OF_10_Tez Yazım Kurallarına Uygunluk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OF_9 Tez Benzerlik Oran Beyan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chemeClr val="tx1"/>
                </a:solidFill>
                <a:cs typeface="Times New Roman" panose="02020603050405020304" pitchFamily="18" charset="0"/>
              </a:rPr>
              <a:t>PDF formatındaki intihal oranı</a:t>
            </a:r>
          </a:p>
          <a:p>
            <a:pPr marL="174625" lvl="0" indent="-174625">
              <a:spcAft>
                <a:spcPts val="600"/>
              </a:spcAft>
              <a:buClr>
                <a:srgbClr val="C00000"/>
              </a:buClr>
              <a:buFont typeface="Wingdings" pitchFamily="2" charset="2"/>
              <a:buChar char="§"/>
            </a:pPr>
            <a:r>
              <a:rPr lang="tr-TR" sz="1200" dirty="0">
                <a:solidFill>
                  <a:srgbClr val="000000">
                    <a:lumMod val="75000"/>
                    <a:lumOff val="25000"/>
                  </a:srgbClr>
                </a:solidFill>
                <a:cs typeface="Times New Roman" panose="02020603050405020304" pitchFamily="18" charset="0"/>
              </a:rPr>
              <a:t>Tez</a:t>
            </a:r>
          </a:p>
          <a:p>
            <a:pPr marL="174625" indent="-174625">
              <a:spcAft>
                <a:spcPts val="600"/>
              </a:spcAft>
              <a:buClr>
                <a:srgbClr val="C00000"/>
              </a:buClr>
              <a:buFont typeface="Wingdings" pitchFamily="2" charset="2"/>
              <a:buChar char="§"/>
            </a:pPr>
            <a:r>
              <a:rPr lang="tr-TR" sz="1200" dirty="0">
                <a:cs typeface="Times New Roman" panose="02020603050405020304" pitchFamily="18" charset="0"/>
              </a:rPr>
              <a:t>SCI, SCIEXP, SSCI veya AHCI indekslerinde taranan dergilerde en az bir adet tam metin makale yayın yapıldığına ilişkin belge.  (</a:t>
            </a:r>
            <a:r>
              <a:rPr lang="tr-TR" sz="1200" dirty="0">
                <a:cs typeface="Times New Roman" panose="02020603050405020304" pitchFamily="18" charset="0"/>
                <a:hlinkClick r:id="rId7"/>
              </a:rPr>
              <a:t>https://atauni.edu.tr/yuklemeler/da5215ce7c694ece2f7639c7fb461b21.pdf</a:t>
            </a:r>
            <a:r>
              <a:rPr lang="tr-TR" sz="1200" dirty="0">
                <a:cs typeface="Times New Roman" panose="02020603050405020304" pitchFamily="18" charset="0"/>
              </a:rPr>
              <a:t>) </a:t>
            </a:r>
            <a:endParaRPr lang="tr-TR" sz="1200" dirty="0">
              <a:solidFill>
                <a:srgbClr val="000000">
                  <a:lumMod val="75000"/>
                  <a:lumOff val="25000"/>
                </a:srgbClr>
              </a:solidFill>
              <a:cs typeface="Times New Roman" panose="02020603050405020304" pitchFamily="18" charset="0"/>
            </a:endParaRPr>
          </a:p>
          <a:p>
            <a:pPr lvl="0">
              <a:spcAft>
                <a:spcPts val="1200"/>
              </a:spcAft>
              <a:buClr>
                <a:srgbClr val="C00000"/>
              </a:buClr>
            </a:pPr>
            <a:r>
              <a:rPr lang="tr-TR" sz="1200" dirty="0">
                <a:solidFill>
                  <a:srgbClr val="000000">
                    <a:lumMod val="75000"/>
                    <a:lumOff val="25000"/>
                  </a:srgbClr>
                </a:solidFill>
                <a:cs typeface="Times New Roman" panose="02020603050405020304" pitchFamily="18" charset="0"/>
              </a:rPr>
              <a:t>Yukarıda belirtilen maddeler Öğrenci Bilgi Sistemi (OBS)’</a:t>
            </a:r>
            <a:r>
              <a:rPr lang="tr-TR" sz="1200" dirty="0" err="1">
                <a:solidFill>
                  <a:srgbClr val="000000">
                    <a:lumMod val="75000"/>
                    <a:lumOff val="25000"/>
                  </a:srgbClr>
                </a:solidFill>
                <a:cs typeface="Times New Roman" panose="02020603050405020304" pitchFamily="18" charset="0"/>
              </a:rPr>
              <a:t>nde</a:t>
            </a:r>
            <a:r>
              <a:rPr lang="tr-TR" sz="1200" dirty="0">
                <a:solidFill>
                  <a:srgbClr val="000000">
                    <a:lumMod val="75000"/>
                    <a:lumOff val="25000"/>
                  </a:srgbClr>
                </a:solidFill>
                <a:cs typeface="Times New Roman" panose="02020603050405020304" pitchFamily="18" charset="0"/>
              </a:rPr>
              <a:t> bulunan </a:t>
            </a:r>
            <a:r>
              <a:rPr lang="tr-TR" sz="1200" dirty="0">
                <a:solidFill>
                  <a:srgbClr val="C00000"/>
                </a:solidFill>
                <a:cs typeface="Times New Roman" panose="02020603050405020304" pitchFamily="18" charset="0"/>
              </a:rPr>
              <a:t>"Lisansüstü Etkinlikler" </a:t>
            </a:r>
            <a:r>
              <a:rPr lang="tr-TR" sz="1200" dirty="0">
                <a:solidFill>
                  <a:srgbClr val="000000">
                    <a:lumMod val="75000"/>
                    <a:lumOff val="25000"/>
                  </a:srgbClr>
                </a:solidFill>
                <a:cs typeface="Times New Roman" panose="02020603050405020304" pitchFamily="18" charset="0"/>
              </a:rPr>
              <a:t>menüsünü kullanan öğrenciler tarafından yapılacaktır.</a:t>
            </a:r>
          </a:p>
          <a:p>
            <a:pPr marL="174625" lvl="0"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DR_10_Doktora Tez Savunma Öncesi Kontrol Formu</a:t>
            </a:r>
            <a:endParaRPr lang="tr-TR" sz="1200" i="1" dirty="0">
              <a:solidFill>
                <a:srgbClr val="C00000"/>
              </a:solidFill>
              <a:cs typeface="Times New Roman" panose="02020603050405020304" pitchFamily="18" charset="0"/>
            </a:endParaRPr>
          </a:p>
          <a:p>
            <a:pPr marL="174625" lvl="0"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6">
                  <a:extLst>
                    <a:ext uri="{A12FA001-AC4F-418D-AE19-62706E023703}">
                      <ahyp:hlinkClr xmlns:ahyp="http://schemas.microsoft.com/office/drawing/2018/hyperlinkcolor" val="tx"/>
                    </a:ext>
                  </a:extLst>
                </a:hlinkClick>
              </a:rPr>
              <a:t>OF_10_Tez Yazım Kurallarına Uygunluk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8">
                  <a:extLst>
                    <a:ext uri="{A12FA001-AC4F-418D-AE19-62706E023703}">
                      <ahyp:hlinkClr xmlns:ahyp="http://schemas.microsoft.com/office/drawing/2018/hyperlinkcolor" val="tx"/>
                    </a:ext>
                  </a:extLst>
                </a:hlinkClick>
              </a:rPr>
              <a:t>OF_9 Tez Benzerlik Oran Beyan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rPr>
              <a:t>Tez Savunma Sınavı Jüri Öneri Formu</a:t>
            </a:r>
          </a:p>
          <a:p>
            <a:pPr marL="174625" indent="-174625">
              <a:spcAft>
                <a:spcPts val="600"/>
              </a:spcAft>
              <a:buClr>
                <a:srgbClr val="C00000"/>
              </a:buClr>
              <a:buFont typeface="Wingdings" pitchFamily="2" charset="2"/>
              <a:buChar char="§"/>
            </a:pPr>
            <a:r>
              <a:rPr lang="tr-TR" sz="1200" i="1">
                <a:solidFill>
                  <a:schemeClr val="tx1"/>
                </a:solidFill>
                <a:cs typeface="Times New Roman" panose="02020603050405020304" pitchFamily="18" charset="0"/>
              </a:rPr>
              <a:t>PDF formatındaki intihal oranı</a:t>
            </a:r>
          </a:p>
          <a:p>
            <a:pPr marL="174625" indent="-174625">
              <a:spcAft>
                <a:spcPts val="600"/>
              </a:spcAft>
              <a:buClr>
                <a:srgbClr val="C00000"/>
              </a:buClr>
              <a:buFont typeface="Wingdings" pitchFamily="2" charset="2"/>
              <a:buChar char="§"/>
            </a:pPr>
            <a:r>
              <a:rPr lang="tr-TR" sz="1200">
                <a:cs typeface="Times New Roman" panose="02020603050405020304" pitchFamily="18" charset="0"/>
              </a:rPr>
              <a:t>SCI</a:t>
            </a:r>
            <a:r>
              <a:rPr lang="tr-TR" sz="1200" dirty="0">
                <a:cs typeface="Times New Roman" panose="02020603050405020304" pitchFamily="18" charset="0"/>
              </a:rPr>
              <a:t>, SCIEXP, SSCI veya AHCI indekslerinde taranan dergilerde en az bir adet tam metin makale yayın yapıldığına ilişkin belge.</a:t>
            </a:r>
          </a:p>
          <a:p>
            <a:pPr marL="174625" indent="-174625">
              <a:spcAft>
                <a:spcPts val="600"/>
              </a:spcAft>
              <a:buClr>
                <a:srgbClr val="C00000"/>
              </a:buClr>
              <a:buFont typeface="Wingdings" pitchFamily="2" charset="2"/>
              <a:buChar char="§"/>
            </a:pPr>
            <a:r>
              <a:rPr lang="tr-TR" sz="1200" dirty="0">
                <a:solidFill>
                  <a:srgbClr val="000000">
                    <a:lumMod val="75000"/>
                    <a:lumOff val="25000"/>
                  </a:srgbClr>
                </a:solidFill>
                <a:cs typeface="Times New Roman" panose="02020603050405020304" pitchFamily="18" charset="0"/>
              </a:rPr>
              <a:t>Tez</a:t>
            </a: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olmayan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endParaRPr lang="tr-TR" sz="1200" dirty="0"/>
          </a:p>
        </p:txBody>
      </p:sp>
    </p:spTree>
    <p:extLst>
      <p:ext uri="{BB962C8B-B14F-4D97-AF65-F5344CB8AC3E}">
        <p14:creationId xmlns:p14="http://schemas.microsoft.com/office/powerpoint/2010/main" val="1994495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28531" y="1617028"/>
            <a:ext cx="4975469" cy="584304"/>
          </a:xfrm>
        </p:spPr>
        <p:txBody>
          <a:bodyPr/>
          <a:lstStyle/>
          <a:p>
            <a:pPr algn="ctr"/>
            <a:r>
              <a:rPr lang="tr-TR" sz="1800" dirty="0"/>
              <a:t>Tezli Yüksek Lisans Tez Savunma Sınavı Kullanılacak Formlar</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617027"/>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Tez Savunma Sınavında Kullanılacak Formlar</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201332"/>
            <a:ext cx="4781974" cy="4199467"/>
          </a:xfrm>
        </p:spPr>
        <p:txBody>
          <a:bodyPr>
            <a:noAutofit/>
          </a:bodyPr>
          <a:lstStyle/>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OF_27_Tez Onay Formu</a:t>
            </a:r>
            <a:endParaRPr lang="tr-TR" sz="1200" i="1" dirty="0">
              <a:solidFill>
                <a:srgbClr val="C00000"/>
              </a:solidFill>
              <a:cs typeface="Times New Roman" panose="02020603050405020304" pitchFamily="18" charset="0"/>
            </a:endParaRPr>
          </a:p>
          <a:p>
            <a:pPr lvl="0">
              <a:spcBef>
                <a:spcPts val="1200"/>
              </a:spcBef>
              <a:spcAft>
                <a:spcPts val="600"/>
              </a:spcAft>
            </a:pPr>
            <a:r>
              <a:rPr lang="tr-TR" sz="1200" dirty="0">
                <a:solidFill>
                  <a:schemeClr val="tx1">
                    <a:lumMod val="75000"/>
                    <a:lumOff val="25000"/>
                  </a:schemeClr>
                </a:solidFill>
                <a:cs typeface="Times New Roman" panose="02020603050405020304" pitchFamily="18" charset="0"/>
              </a:rPr>
              <a:t>İlgili Formlar Öğrenci ve Danışmanla birlikte doldurulup, Öğrenci Bilgi Sistemi (OBS)’</a:t>
            </a:r>
            <a:r>
              <a:rPr lang="tr-TR" sz="1200" dirty="0" err="1">
                <a:solidFill>
                  <a:schemeClr val="tx1">
                    <a:lumMod val="75000"/>
                    <a:lumOff val="25000"/>
                  </a:schemeClr>
                </a:solidFill>
                <a:cs typeface="Times New Roman" panose="02020603050405020304" pitchFamily="18" charset="0"/>
              </a:rPr>
              <a:t>nde</a:t>
            </a:r>
            <a:r>
              <a:rPr lang="tr-TR" sz="1200" dirty="0">
                <a:solidFill>
                  <a:schemeClr val="tx1">
                    <a:lumMod val="75000"/>
                    <a:lumOff val="25000"/>
                  </a:schemeClr>
                </a:solidFill>
                <a:cs typeface="Times New Roman" panose="02020603050405020304" pitchFamily="18" charset="0"/>
              </a:rPr>
              <a:t> bulunan </a:t>
            </a:r>
            <a:r>
              <a:rPr lang="tr-TR" sz="1200" dirty="0">
                <a:solidFill>
                  <a:srgbClr val="C00000"/>
                </a:solidFill>
                <a:cs typeface="Times New Roman" panose="02020603050405020304" pitchFamily="18" charset="0"/>
              </a:rPr>
              <a:t>"Lisansüstü Etkinlikler" </a:t>
            </a:r>
            <a:r>
              <a:rPr lang="tr-TR" sz="1200" dirty="0">
                <a:solidFill>
                  <a:schemeClr val="tx1">
                    <a:lumMod val="75000"/>
                    <a:lumOff val="25000"/>
                  </a:schemeClr>
                </a:solidFill>
                <a:cs typeface="Times New Roman" panose="02020603050405020304" pitchFamily="18" charset="0"/>
              </a:rPr>
              <a:t>menüsünden başvuru yapılarak tez izleme komitesi tarafından onaylanmalıdır.</a:t>
            </a: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OF_12_Lisansüstü Tez Değerlendirme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OF_13_Tez Savunma Sınav Sonucu Ortak Rapor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OF_27_Tez Onay Formu</a:t>
            </a:r>
            <a:endParaRPr lang="tr-TR" sz="1200" i="1" dirty="0">
              <a:solidFill>
                <a:srgbClr val="C00000"/>
              </a:solidFill>
              <a:cs typeface="Times New Roman" panose="02020603050405020304" pitchFamily="18" charset="0"/>
            </a:endParaRP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olmayan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endParaRPr lang="tr-TR" sz="1200"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624319" y="2201331"/>
            <a:ext cx="4781974" cy="4253655"/>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OF_27_Tez Onay Formu</a:t>
            </a:r>
            <a:endParaRPr lang="tr-TR" sz="1200" i="1" dirty="0">
              <a:solidFill>
                <a:srgbClr val="C00000"/>
              </a:solidFill>
              <a:cs typeface="Times New Roman" panose="02020603050405020304" pitchFamily="18" charset="0"/>
            </a:endParaRPr>
          </a:p>
          <a:p>
            <a:pPr>
              <a:spcAft>
                <a:spcPts val="600"/>
              </a:spcAft>
            </a:pPr>
            <a:endParaRPr lang="tr-TR" sz="1200" dirty="0">
              <a:cs typeface="Times New Roman" panose="02020603050405020304" pitchFamily="18" charset="0"/>
            </a:endParaRP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OF_12_Lisansüstü Tez Değerlendirme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OF_13_Tez Savunma Sınav Sonucu Ortak Rapor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OF_27_Tez Onay Formu</a:t>
            </a:r>
            <a:endParaRPr lang="tr-TR" sz="1200" i="1" dirty="0">
              <a:solidFill>
                <a:srgbClr val="C00000"/>
              </a:solidFill>
              <a:cs typeface="Times New Roman" panose="02020603050405020304" pitchFamily="18" charset="0"/>
            </a:endParaRPr>
          </a:p>
          <a:p>
            <a:pPr>
              <a:spcBef>
                <a:spcPts val="1200"/>
              </a:spcBef>
              <a:spcAft>
                <a:spcPts val="12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 </a:t>
            </a:r>
            <a:r>
              <a:rPr lang="tr-TR" sz="1200" dirty="0">
                <a:solidFill>
                  <a:schemeClr val="tx1">
                    <a:lumMod val="75000"/>
                    <a:lumOff val="25000"/>
                  </a:schemeClr>
                </a:solidFill>
                <a:cs typeface="Times New Roman" panose="02020603050405020304" pitchFamily="18" charset="0"/>
              </a:rPr>
              <a:t>dahil olmayan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gönderilmelidir</a:t>
            </a:r>
            <a:endParaRPr lang="tr-TR" sz="1200" dirty="0"/>
          </a:p>
        </p:txBody>
      </p:sp>
    </p:spTree>
    <p:extLst>
      <p:ext uri="{BB962C8B-B14F-4D97-AF65-F5344CB8AC3E}">
        <p14:creationId xmlns:p14="http://schemas.microsoft.com/office/powerpoint/2010/main" val="118810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dirty="0">
                <a:cs typeface="Times New Roman" panose="02020603050405020304" pitchFamily="18" charset="0"/>
              </a:rPr>
              <a:t>Enstitümüz</a:t>
            </a:r>
            <a:endParaRPr lang="tr-TR" dirty="0"/>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1048981"/>
          </a:xfrm>
        </p:spPr>
        <p:txBody>
          <a:bodyPr>
            <a:noAutofit/>
          </a:bodyPr>
          <a:lstStyle/>
          <a:p>
            <a:r>
              <a:rPr lang="tr-TR" sz="1400" dirty="0">
                <a:cs typeface="Times New Roman" panose="02020603050405020304" pitchFamily="18" charset="0"/>
              </a:rPr>
              <a:t>Enstitümüz, 2547 Sayılı Kanun'un 19. maddesi gereğince üniversitemiz bünyesinde 2016 yılında kurulmuştur. Kendi bünyesinde lisansüstü eğitim - öğretim düzenleyen, yürüten ve denetleyen bir kuruluştur.</a:t>
            </a:r>
          </a:p>
          <a:p>
            <a:endParaRPr lang="tr-TR" dirty="0"/>
          </a:p>
        </p:txBody>
      </p:sp>
      <p:graphicFrame>
        <p:nvGraphicFramePr>
          <p:cNvPr id="7" name="Table 7">
            <a:extLst>
              <a:ext uri="{FF2B5EF4-FFF2-40B4-BE49-F238E27FC236}">
                <a16:creationId xmlns:a16="http://schemas.microsoft.com/office/drawing/2014/main" id="{6CA7D14F-5665-A04E-9F68-E9EC64995B96}"/>
              </a:ext>
            </a:extLst>
          </p:cNvPr>
          <p:cNvGraphicFramePr>
            <a:graphicFrameLocks noGrp="1"/>
          </p:cNvGraphicFramePr>
          <p:nvPr>
            <p:extLst>
              <p:ext uri="{D42A27DB-BD31-4B8C-83A1-F6EECF244321}">
                <p14:modId xmlns:p14="http://schemas.microsoft.com/office/powerpoint/2010/main" val="3388127700"/>
              </p:ext>
            </p:extLst>
          </p:nvPr>
        </p:nvGraphicFramePr>
        <p:xfrm>
          <a:off x="1743964" y="2900266"/>
          <a:ext cx="7025874" cy="2878015"/>
        </p:xfrm>
        <a:graphic>
          <a:graphicData uri="http://schemas.openxmlformats.org/drawingml/2006/table">
            <a:tbl>
              <a:tblPr>
                <a:tableStyleId>{5C22544A-7EE6-4342-B048-85BDC9FD1C3A}</a:tableStyleId>
              </a:tblPr>
              <a:tblGrid>
                <a:gridCol w="1929556">
                  <a:extLst>
                    <a:ext uri="{9D8B030D-6E8A-4147-A177-3AD203B41FA5}">
                      <a16:colId xmlns:a16="http://schemas.microsoft.com/office/drawing/2014/main" val="799960126"/>
                    </a:ext>
                  </a:extLst>
                </a:gridCol>
                <a:gridCol w="5096318">
                  <a:extLst>
                    <a:ext uri="{9D8B030D-6E8A-4147-A177-3AD203B41FA5}">
                      <a16:colId xmlns:a16="http://schemas.microsoft.com/office/drawing/2014/main" val="2838800866"/>
                    </a:ext>
                  </a:extLst>
                </a:gridCol>
              </a:tblGrid>
              <a:tr h="347892">
                <a:tc>
                  <a:txBody>
                    <a:bodyPr/>
                    <a:lstStyle/>
                    <a:p>
                      <a:pPr marL="0" marR="0" indent="0" algn="l" defTabSz="609570" rtl="0" eaLnBrk="1" fontAlgn="auto" latinLnBrk="0" hangingPunct="1">
                        <a:lnSpc>
                          <a:spcPct val="100000"/>
                        </a:lnSpc>
                        <a:spcBef>
                          <a:spcPts val="600"/>
                        </a:spcBef>
                        <a:spcAft>
                          <a:spcPts val="0"/>
                        </a:spcAft>
                        <a:buClr>
                          <a:schemeClr val="tx1">
                            <a:lumMod val="50000"/>
                            <a:lumOff val="50000"/>
                          </a:schemeClr>
                        </a:buClr>
                        <a:buSzPct val="100000"/>
                        <a:buFontTx/>
                        <a:buNone/>
                        <a:tabLst/>
                      </a:pPr>
                      <a:r>
                        <a:rPr lang="tr-TR" sz="1400" b="0" kern="1200" dirty="0">
                          <a:solidFill>
                            <a:schemeClr val="bg1"/>
                          </a:solidFill>
                          <a:latin typeface="Avenir Next" panose="020B0503020202020204" pitchFamily="34" charset="0"/>
                          <a:ea typeface="+mn-ea"/>
                          <a:cs typeface="Times New Roman" panose="02020603050405020304" pitchFamily="18" charset="0"/>
                        </a:rPr>
                        <a:t>Eğitim Dili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%100 Türkçe</a:t>
                      </a:r>
                      <a:endParaRPr lang="tr-TR" sz="1400" b="0"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200876"/>
                  </a:ext>
                </a:extLst>
              </a:tr>
              <a:tr h="1012049">
                <a:tc>
                  <a:txBody>
                    <a:bodyPr/>
                    <a:lstStyle/>
                    <a:p>
                      <a:pPr>
                        <a:lnSpc>
                          <a:spcPct val="100000"/>
                        </a:lnSpc>
                        <a:spcBef>
                          <a:spcPts val="600"/>
                        </a:spcBef>
                        <a:spcAft>
                          <a:spcPts val="0"/>
                        </a:spcAft>
                      </a:pPr>
                      <a:r>
                        <a:rPr lang="tr-TR" sz="1400" b="0" dirty="0">
                          <a:solidFill>
                            <a:schemeClr val="bg1"/>
                          </a:solidFill>
                          <a:latin typeface="Avenir Next" panose="020B0503020202020204" pitchFamily="34" charset="0"/>
                        </a:rPr>
                        <a:t>Eğitim Süresi</a:t>
                      </a:r>
                      <a:endParaRPr lang="tr-TR" sz="1400" b="0" dirty="0">
                        <a:solidFill>
                          <a:schemeClr val="bg1"/>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6 yarıyıl (Yüksek Lisans) </a:t>
                      </a:r>
                    </a:p>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12 yarıyıl (Doktora) </a:t>
                      </a:r>
                    </a:p>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14 yarıyıl (Lisans Mezuniyetiyle Doktora) </a:t>
                      </a:r>
                      <a:endParaRPr lang="tr-TR" sz="1400" b="0"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1518074">
                <a:tc>
                  <a:txBody>
                    <a:bodyPr/>
                    <a:lstStyle/>
                    <a:p>
                      <a:pPr>
                        <a:lnSpc>
                          <a:spcPct val="100000"/>
                        </a:lnSpc>
                        <a:spcBef>
                          <a:spcPts val="600"/>
                        </a:spcBef>
                        <a:spcAft>
                          <a:spcPts val="0"/>
                        </a:spcAft>
                      </a:pPr>
                      <a:r>
                        <a:rPr lang="tr-TR" sz="1400" b="0" dirty="0">
                          <a:solidFill>
                            <a:schemeClr val="bg1"/>
                          </a:solidFill>
                          <a:latin typeface="Avenir Next" panose="020B0503020202020204" pitchFamily="34" charset="0"/>
                        </a:rPr>
                        <a:t>İletişim Bilgileri</a:t>
                      </a:r>
                      <a:endParaRPr lang="tr-TR" sz="1400" b="0" dirty="0">
                        <a:solidFill>
                          <a:schemeClr val="bg1"/>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0"/>
                        </a:spcBef>
                        <a:spcAft>
                          <a:spcPts val="0"/>
                        </a:spcAft>
                      </a:pPr>
                      <a:r>
                        <a:rPr lang="tr-TR" sz="1400" b="0" kern="1200" dirty="0">
                          <a:solidFill>
                            <a:schemeClr val="tx1">
                              <a:lumMod val="75000"/>
                              <a:lumOff val="25000"/>
                            </a:schemeClr>
                          </a:solidFill>
                          <a:effectLst/>
                          <a:latin typeface="Avenir Next" panose="020B0503020202020204" pitchFamily="34" charset="0"/>
                        </a:rPr>
                        <a:t>Atatürk Üniversitesi Kış Sporları ve Spor Bilimleri Enstitüsü</a:t>
                      </a:r>
                    </a:p>
                    <a:p>
                      <a:pPr>
                        <a:lnSpc>
                          <a:spcPct val="100000"/>
                        </a:lnSpc>
                        <a:spcBef>
                          <a:spcPts val="0"/>
                        </a:spcBef>
                        <a:spcAft>
                          <a:spcPts val="0"/>
                        </a:spcAft>
                      </a:pPr>
                      <a:r>
                        <a:rPr lang="tr-TR" sz="1400" b="0" kern="1200" dirty="0">
                          <a:solidFill>
                            <a:schemeClr val="tx1">
                              <a:lumMod val="75000"/>
                              <a:lumOff val="25000"/>
                            </a:schemeClr>
                          </a:solidFill>
                          <a:effectLst/>
                          <a:latin typeface="Avenir Next" panose="020B0503020202020204" pitchFamily="34" charset="0"/>
                        </a:rPr>
                        <a:t>(Spor Bilimleri Fakültesi karşısı) </a:t>
                      </a:r>
                    </a:p>
                    <a:p>
                      <a:pPr>
                        <a:lnSpc>
                          <a:spcPct val="100000"/>
                        </a:lnSpc>
                        <a:spcBef>
                          <a:spcPts val="0"/>
                        </a:spcBef>
                        <a:spcAft>
                          <a:spcPts val="0"/>
                        </a:spcAft>
                      </a:pPr>
                      <a:r>
                        <a:rPr lang="tr-TR" sz="1400" b="0" kern="1200" dirty="0">
                          <a:solidFill>
                            <a:schemeClr val="tx1">
                              <a:lumMod val="75000"/>
                              <a:lumOff val="25000"/>
                            </a:schemeClr>
                          </a:solidFill>
                          <a:effectLst/>
                          <a:latin typeface="Avenir Next" panose="020B0503020202020204" pitchFamily="34" charset="0"/>
                        </a:rPr>
                        <a:t>25240 – Erzurum</a:t>
                      </a:r>
                      <a:endParaRPr lang="tr-TR" sz="1400" b="0" u="none" kern="1200" dirty="0">
                        <a:solidFill>
                          <a:schemeClr val="tx1">
                            <a:lumMod val="75000"/>
                            <a:lumOff val="25000"/>
                          </a:schemeClr>
                        </a:solidFill>
                        <a:effectLst/>
                        <a:latin typeface="Avenir Next" panose="020B0503020202020204" pitchFamily="34" charset="0"/>
                      </a:endParaRPr>
                    </a:p>
                    <a:p>
                      <a:pPr>
                        <a:lnSpc>
                          <a:spcPct val="100000"/>
                        </a:lnSpc>
                        <a:spcBef>
                          <a:spcPts val="600"/>
                        </a:spcBef>
                        <a:spcAft>
                          <a:spcPts val="0"/>
                        </a:spcAft>
                      </a:pPr>
                      <a:r>
                        <a:rPr lang="tr-TR" sz="1400" b="0" u="none" kern="1200" dirty="0">
                          <a:solidFill>
                            <a:srgbClr val="0563C1"/>
                          </a:solidFill>
                          <a:effectLst/>
                          <a:latin typeface="Avenir Next" panose="020B0503020202020204" pitchFamily="34" charset="0"/>
                        </a:rPr>
                        <a:t>kissporlari@atauni.edu.tr</a:t>
                      </a:r>
                      <a:endParaRPr lang="tr-TR" sz="1400" b="0" u="none" kern="1200" dirty="0">
                        <a:solidFill>
                          <a:schemeClr val="tx1">
                            <a:lumMod val="75000"/>
                            <a:lumOff val="25000"/>
                          </a:schemeClr>
                        </a:solidFill>
                        <a:effectLst/>
                        <a:latin typeface="Avenir Next" panose="020B0503020202020204" pitchFamily="34" charset="0"/>
                      </a:endParaRPr>
                    </a:p>
                    <a:p>
                      <a:pPr>
                        <a:lnSpc>
                          <a:spcPct val="100000"/>
                        </a:lnSpc>
                        <a:spcBef>
                          <a:spcPts val="600"/>
                        </a:spcBef>
                        <a:spcAft>
                          <a:spcPts val="0"/>
                        </a:spcAft>
                      </a:pPr>
                      <a:r>
                        <a:rPr lang="tr-TR" sz="1400" b="0" u="none" kern="1200" dirty="0">
                          <a:solidFill>
                            <a:schemeClr val="tx1">
                              <a:lumMod val="75000"/>
                              <a:lumOff val="25000"/>
                            </a:schemeClr>
                          </a:solidFill>
                          <a:effectLst/>
                          <a:latin typeface="Avenir Next" panose="020B0503020202020204" pitchFamily="34" charset="0"/>
                        </a:rPr>
                        <a:t>0442 231 1918</a:t>
                      </a:r>
                      <a:endParaRPr lang="tr-TR" sz="1400" b="0" i="0" u="none"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855926"/>
                  </a:ext>
                </a:extLst>
              </a:tr>
            </a:tbl>
          </a:graphicData>
        </a:graphic>
      </p:graphicFrame>
    </p:spTree>
    <p:extLst>
      <p:ext uri="{BB962C8B-B14F-4D97-AF65-F5344CB8AC3E}">
        <p14:creationId xmlns:p14="http://schemas.microsoft.com/office/powerpoint/2010/main" val="412586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28531" y="1658262"/>
            <a:ext cx="4975469" cy="584304"/>
          </a:xfrm>
        </p:spPr>
        <p:txBody>
          <a:bodyPr/>
          <a:lstStyle/>
          <a:p>
            <a:pPr algn="ctr"/>
            <a:r>
              <a:rPr lang="tr-TR" sz="1800" dirty="0"/>
              <a:t>Tezli Yüksek Lisans Mezuniyet İçin Teslim Edilmesi Gereken Formlar</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658262"/>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Mezuniyet İçin Teslim Edilmesi Gereken Formlar</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256333"/>
            <a:ext cx="4781974" cy="2418796"/>
          </a:xfrm>
        </p:spPr>
        <p:txBody>
          <a:bodyPr>
            <a:noAutofit/>
          </a:bodyPr>
          <a:lstStyle/>
          <a:p>
            <a:pPr>
              <a:spcAft>
                <a:spcPts val="1200"/>
              </a:spcAft>
              <a:buClr>
                <a:srgbClr val="C00000"/>
              </a:buClr>
            </a:pPr>
            <a:r>
              <a:rPr lang="tr-TR" sz="1200" dirty="0">
                <a:cs typeface="Times New Roman" panose="02020603050405020304" pitchFamily="18" charset="0"/>
              </a:rPr>
              <a:t>Aşağıda belirtilen tüm formlar öğrenci tarafından </a:t>
            </a:r>
            <a:r>
              <a:rPr lang="tr-TR" sz="1200" dirty="0">
                <a:solidFill>
                  <a:srgbClr val="C00000"/>
                </a:solidFill>
                <a:cs typeface="Times New Roman" panose="02020603050405020304" pitchFamily="18" charset="0"/>
              </a:rPr>
              <a:t>Enstitüye elden teslim edilecektir.</a:t>
            </a: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1 Adet Ciltlenmiş Tez</a:t>
            </a: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Turnitin çıktılarının tamamı</a:t>
            </a: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Veri Giriş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OF_14_Savunma Sonrası Jüri Üyelerine Tez Teslim Beyan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 1 Adet CD </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624319" y="2256331"/>
            <a:ext cx="4781974" cy="2268777"/>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C00000"/>
              </a:buClr>
            </a:pPr>
            <a:r>
              <a:rPr lang="tr-TR" sz="1200" dirty="0">
                <a:cs typeface="Times New Roman" panose="02020603050405020304" pitchFamily="18" charset="0"/>
              </a:rPr>
              <a:t>Aşağıda belirtilen tüm formlar öğrenci tarafından </a:t>
            </a:r>
            <a:r>
              <a:rPr lang="tr-TR" sz="1200" dirty="0">
                <a:solidFill>
                  <a:srgbClr val="C00000"/>
                </a:solidFill>
                <a:cs typeface="Times New Roman" panose="02020603050405020304" pitchFamily="18" charset="0"/>
              </a:rPr>
              <a:t>Enstitüye elden teslim edilecektir.</a:t>
            </a:r>
            <a:endParaRPr lang="tr-TR" sz="1200" dirty="0">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1 Adet Ciltlenmiş Tez</a:t>
            </a: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Turnitin çıktılarının tamamı</a:t>
            </a: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Veri Giriş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OF_14_Savunma Sonrası Jüri Üyelerine Tez Teslim Beyan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 1 Adet CD </a:t>
            </a:r>
          </a:p>
        </p:txBody>
      </p:sp>
    </p:spTree>
    <p:extLst>
      <p:ext uri="{BB962C8B-B14F-4D97-AF65-F5344CB8AC3E}">
        <p14:creationId xmlns:p14="http://schemas.microsoft.com/office/powerpoint/2010/main" val="280183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3231465" y="2713638"/>
            <a:ext cx="2957017" cy="584304"/>
          </a:xfrm>
        </p:spPr>
        <p:txBody>
          <a:bodyPr/>
          <a:lstStyle/>
          <a:p>
            <a:pPr algn="ctr"/>
            <a:r>
              <a:rPr lang="tr-TR" sz="1600" dirty="0">
                <a:solidFill>
                  <a:srgbClr val="C00000"/>
                </a:solidFill>
              </a:rPr>
              <a:t>Tezli Yüksek Lisans</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1648850" y="1533681"/>
            <a:ext cx="957013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dirty="0">
                <a:cs typeface="Times New Roman" panose="02020603050405020304" pitchFamily="18" charset="0"/>
              </a:rPr>
              <a:t>Sıkça Sorulan Sorular</a:t>
            </a:r>
            <a:endParaRPr lang="tr-TR"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597289" y="3297942"/>
            <a:ext cx="2957018" cy="1100192"/>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buClr>
                <a:srgbClr val="C00000"/>
              </a:buClr>
            </a:pPr>
            <a:r>
              <a:rPr lang="tr-TR" sz="1200" dirty="0">
                <a:cs typeface="Times New Roman" panose="02020603050405020304" pitchFamily="18" charset="0"/>
              </a:rPr>
              <a:t>Doktora Eğitimi ile ilgili </a:t>
            </a:r>
          </a:p>
          <a:p>
            <a:pPr algn="ctr">
              <a:spcAft>
                <a:spcPts val="600"/>
              </a:spcAft>
              <a:buClr>
                <a:srgbClr val="C00000"/>
              </a:buClr>
            </a:pPr>
            <a:r>
              <a:rPr lang="tr-TR" sz="1200" dirty="0">
                <a:cs typeface="Times New Roman" panose="02020603050405020304" pitchFamily="18" charset="0"/>
              </a:rPr>
              <a:t>Sıkça Sorulan Sorulara </a:t>
            </a:r>
            <a:r>
              <a:rPr lang="tr-TR" sz="1200"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tıklayınız</a:t>
            </a:r>
            <a:endParaRPr lang="tr-TR" sz="1200" dirty="0">
              <a:solidFill>
                <a:srgbClr val="C00000"/>
              </a:solidFill>
              <a:cs typeface="Times New Roman" panose="02020603050405020304" pitchFamily="18" charset="0"/>
            </a:endParaRPr>
          </a:p>
        </p:txBody>
      </p:sp>
      <p:sp>
        <p:nvSpPr>
          <p:cNvPr id="9" name="Title 1">
            <a:extLst>
              <a:ext uri="{FF2B5EF4-FFF2-40B4-BE49-F238E27FC236}">
                <a16:creationId xmlns:a16="http://schemas.microsoft.com/office/drawing/2014/main" id="{02D33D3A-19A2-8D43-952E-1303F11B89E1}"/>
              </a:ext>
            </a:extLst>
          </p:cNvPr>
          <p:cNvSpPr txBox="1">
            <a:spLocks/>
          </p:cNvSpPr>
          <p:nvPr/>
        </p:nvSpPr>
        <p:spPr>
          <a:xfrm>
            <a:off x="6433917" y="2713638"/>
            <a:ext cx="2957017"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600" dirty="0">
                <a:solidFill>
                  <a:srgbClr val="C00000"/>
                </a:solidFill>
              </a:rPr>
              <a:t>Doktora</a:t>
            </a:r>
          </a:p>
        </p:txBody>
      </p:sp>
      <p:sp>
        <p:nvSpPr>
          <p:cNvPr id="11" name="Content Placeholder 2">
            <a:extLst>
              <a:ext uri="{FF2B5EF4-FFF2-40B4-BE49-F238E27FC236}">
                <a16:creationId xmlns:a16="http://schemas.microsoft.com/office/drawing/2014/main" id="{BEBDD637-63E4-374C-91D2-8E26820579DD}"/>
              </a:ext>
            </a:extLst>
          </p:cNvPr>
          <p:cNvSpPr txBox="1">
            <a:spLocks/>
          </p:cNvSpPr>
          <p:nvPr/>
        </p:nvSpPr>
        <p:spPr>
          <a:xfrm>
            <a:off x="2986030" y="3279307"/>
            <a:ext cx="2957018" cy="1100192"/>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pPr>
            <a:r>
              <a:rPr lang="tr-TR" sz="1200" dirty="0">
                <a:cs typeface="Times New Roman" panose="02020603050405020304" pitchFamily="18" charset="0"/>
              </a:rPr>
              <a:t>Tezli Yüksek Lisans Eğitimi ile ilgili </a:t>
            </a:r>
          </a:p>
          <a:p>
            <a:pPr algn="ctr">
              <a:spcAft>
                <a:spcPts val="600"/>
              </a:spcAft>
            </a:pPr>
            <a:r>
              <a:rPr lang="tr-TR" sz="1200" dirty="0">
                <a:cs typeface="Times New Roman" panose="02020603050405020304" pitchFamily="18" charset="0"/>
              </a:rPr>
              <a:t>Sıkça Sorulan Sorulara </a:t>
            </a:r>
            <a:r>
              <a:rPr lang="tr-TR" sz="1200"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tıklayınız</a:t>
            </a:r>
            <a:endParaRPr lang="tr-TR" sz="12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32190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dirty="0"/>
              <a:t>Eğitim-Öğretim Mevzuatı</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86309"/>
            <a:ext cx="9570135" cy="3780997"/>
          </a:xfrm>
        </p:spPr>
        <p:txBody>
          <a:bodyPr>
            <a:noAutofit/>
          </a:bodyPr>
          <a:lstStyle/>
          <a:p>
            <a:pPr marL="228600" indent="-228600">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Lisansüstü Eğitim-Öğretim Yönetmeliği</a:t>
            </a:r>
            <a:endParaRPr lang="tr-TR" sz="1400" dirty="0">
              <a:solidFill>
                <a:srgbClr val="C00000"/>
              </a:solidFill>
              <a:cs typeface="Times New Roman" panose="02020603050405020304" pitchFamily="18" charset="0"/>
            </a:endParaRPr>
          </a:p>
          <a:p>
            <a:pPr marL="228600" indent="-228600">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Üniversitemiz Lisansüstü Eğitim-Öğretim Yönetmeliği</a:t>
            </a:r>
            <a:endParaRPr lang="tr-TR" sz="1400" dirty="0">
              <a:solidFill>
                <a:srgbClr val="C00000"/>
              </a:solidFill>
              <a:cs typeface="Times New Roman" panose="02020603050405020304" pitchFamily="18" charset="0"/>
            </a:endParaRPr>
          </a:p>
          <a:p>
            <a:pPr marL="228600" indent="-228600">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Üniversitemiz Lisansüstü Eğitim-Öğretim Uygulama Esasları</a:t>
            </a:r>
            <a:endParaRPr lang="tr-TR" sz="1400" dirty="0">
              <a:solidFill>
                <a:srgbClr val="C00000"/>
              </a:solidFill>
              <a:cs typeface="Times New Roman" panose="02020603050405020304" pitchFamily="18" charset="0"/>
            </a:endParaRPr>
          </a:p>
          <a:p>
            <a:pPr>
              <a:spcAft>
                <a:spcPts val="1200"/>
              </a:spcAft>
              <a:buClr>
                <a:srgbClr val="C00000"/>
              </a:buClr>
            </a:pPr>
            <a:endParaRPr lang="tr-TR" sz="1800" b="1"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10689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6503-8A11-9041-AC34-B0CA872477BC}"/>
              </a:ext>
            </a:extLst>
          </p:cNvPr>
          <p:cNvSpPr>
            <a:spLocks noGrp="1"/>
          </p:cNvSpPr>
          <p:nvPr>
            <p:ph type="ctrTitle"/>
          </p:nvPr>
        </p:nvSpPr>
        <p:spPr/>
        <p:txBody>
          <a:bodyPr/>
          <a:lstStyle/>
          <a:p>
            <a:pPr algn="ctr"/>
            <a:r>
              <a:rPr lang="tr-TR" dirty="0"/>
              <a:t>Yönetim</a:t>
            </a:r>
          </a:p>
        </p:txBody>
      </p:sp>
      <p:grpSp>
        <p:nvGrpSpPr>
          <p:cNvPr id="4" name="Grup 10">
            <a:extLst>
              <a:ext uri="{FF2B5EF4-FFF2-40B4-BE49-F238E27FC236}">
                <a16:creationId xmlns:a16="http://schemas.microsoft.com/office/drawing/2014/main" id="{F1C7CF48-BEBE-344B-B794-9451BE9F0BC8}"/>
              </a:ext>
            </a:extLst>
          </p:cNvPr>
          <p:cNvGrpSpPr/>
          <p:nvPr/>
        </p:nvGrpSpPr>
        <p:grpSpPr>
          <a:xfrm>
            <a:off x="1648849" y="2409632"/>
            <a:ext cx="9570135" cy="3654618"/>
            <a:chOff x="1868309" y="2286696"/>
            <a:chExt cx="9267216" cy="3483543"/>
          </a:xfrm>
          <a:solidFill>
            <a:srgbClr val="1F1D52"/>
          </a:solidFill>
        </p:grpSpPr>
        <p:sp>
          <p:nvSpPr>
            <p:cNvPr id="6" name="Serbest Form: Şekil 20">
              <a:extLst>
                <a:ext uri="{FF2B5EF4-FFF2-40B4-BE49-F238E27FC236}">
                  <a16:creationId xmlns:a16="http://schemas.microsoft.com/office/drawing/2014/main" id="{169BF5F5-2844-E244-B9AF-9F7BFA66C8A8}"/>
                </a:ext>
              </a:extLst>
            </p:cNvPr>
            <p:cNvSpPr/>
            <p:nvPr/>
          </p:nvSpPr>
          <p:spPr>
            <a:xfrm>
              <a:off x="5223329" y="2286696"/>
              <a:ext cx="2560320" cy="771724"/>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Prof. Dr. Erdinç ŞIKTAR</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(Enstitü Müdürü)</a:t>
              </a:r>
            </a:p>
          </p:txBody>
        </p:sp>
        <p:sp>
          <p:nvSpPr>
            <p:cNvPr id="8" name="Serbest Form: Şekil 22">
              <a:extLst>
                <a:ext uri="{FF2B5EF4-FFF2-40B4-BE49-F238E27FC236}">
                  <a16:creationId xmlns:a16="http://schemas.microsoft.com/office/drawing/2014/main" id="{12A6ABDB-0E56-4B4D-959F-60E9E0A495AE}"/>
                </a:ext>
              </a:extLst>
            </p:cNvPr>
            <p:cNvSpPr/>
            <p:nvPr/>
          </p:nvSpPr>
          <p:spPr>
            <a:xfrm>
              <a:off x="1975673" y="3419091"/>
              <a:ext cx="2560320" cy="7315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a:effectLst>
              <a:outerShdw blurRad="50800" dist="38100" dir="2700000" algn="tl" rotWithShape="0">
                <a:prstClr val="black">
                  <a:alpha val="40000"/>
                </a:prstClr>
              </a:outerShdw>
              <a:softEdge rad="0"/>
            </a:effectLst>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Doç. Dr. Fatih BEDİR</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(Müdür Yardımcısı)</a:t>
              </a:r>
            </a:p>
          </p:txBody>
        </p:sp>
        <p:sp>
          <p:nvSpPr>
            <p:cNvPr id="10" name="Serbest Form: Şekil 24">
              <a:extLst>
                <a:ext uri="{FF2B5EF4-FFF2-40B4-BE49-F238E27FC236}">
                  <a16:creationId xmlns:a16="http://schemas.microsoft.com/office/drawing/2014/main" id="{27131F49-946A-4F44-80AF-FB16C119400E}"/>
                </a:ext>
              </a:extLst>
            </p:cNvPr>
            <p:cNvSpPr/>
            <p:nvPr/>
          </p:nvSpPr>
          <p:spPr>
            <a:xfrm>
              <a:off x="1868309"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Mahmut KARAKOYUN</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(Öğrenci İşleri)</a:t>
              </a:r>
            </a:p>
          </p:txBody>
        </p:sp>
        <p:sp>
          <p:nvSpPr>
            <p:cNvPr id="12" name="Serbest Form: Şekil 26">
              <a:extLst>
                <a:ext uri="{FF2B5EF4-FFF2-40B4-BE49-F238E27FC236}">
                  <a16:creationId xmlns:a16="http://schemas.microsoft.com/office/drawing/2014/main" id="{549FF6C3-3C4D-854D-9A0A-1DA42ACF480A}"/>
                </a:ext>
              </a:extLst>
            </p:cNvPr>
            <p:cNvSpPr/>
            <p:nvPr/>
          </p:nvSpPr>
          <p:spPr>
            <a:xfrm>
              <a:off x="3750773"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Mustafa GÖK </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(Personel ve Özlük İşleri)</a:t>
              </a:r>
            </a:p>
          </p:txBody>
        </p:sp>
        <p:sp>
          <p:nvSpPr>
            <p:cNvPr id="14" name="Serbest Form: Şekil 28">
              <a:extLst>
                <a:ext uri="{FF2B5EF4-FFF2-40B4-BE49-F238E27FC236}">
                  <a16:creationId xmlns:a16="http://schemas.microsoft.com/office/drawing/2014/main" id="{C6075024-1358-F04D-9068-E49F1064305A}"/>
                </a:ext>
              </a:extLst>
            </p:cNvPr>
            <p:cNvSpPr/>
            <p:nvPr/>
          </p:nvSpPr>
          <p:spPr>
            <a:xfrm>
              <a:off x="5223329" y="3419091"/>
              <a:ext cx="2560320" cy="7315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Uğur KÜMBET</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(Enstitü Sekreteri)</a:t>
              </a:r>
            </a:p>
            <a:p>
              <a:pPr marL="0" lvl="0" indent="0" algn="ctr" defTabSz="533400">
                <a:lnSpc>
                  <a:spcPct val="90000"/>
                </a:lnSpc>
                <a:spcBef>
                  <a:spcPct val="0"/>
                </a:spcBef>
                <a:spcAft>
                  <a:spcPct val="35000"/>
                </a:spcAft>
                <a:buNone/>
              </a:pP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p:txBody>
        </p:sp>
        <p:sp>
          <p:nvSpPr>
            <p:cNvPr id="16" name="Serbest Form: Şekil 30">
              <a:extLst>
                <a:ext uri="{FF2B5EF4-FFF2-40B4-BE49-F238E27FC236}">
                  <a16:creationId xmlns:a16="http://schemas.microsoft.com/office/drawing/2014/main" id="{9503E919-6E51-8145-B6FE-8893DE1FCBA8}"/>
                </a:ext>
              </a:extLst>
            </p:cNvPr>
            <p:cNvSpPr/>
            <p:nvPr/>
          </p:nvSpPr>
          <p:spPr>
            <a:xfrm>
              <a:off x="5633237"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Köksal DEMİR</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(Mutemet)</a:t>
              </a:r>
            </a:p>
          </p:txBody>
        </p:sp>
        <p:sp>
          <p:nvSpPr>
            <p:cNvPr id="18" name="Serbest Form: Şekil 32">
              <a:extLst>
                <a:ext uri="{FF2B5EF4-FFF2-40B4-BE49-F238E27FC236}">
                  <a16:creationId xmlns:a16="http://schemas.microsoft.com/office/drawing/2014/main" id="{FDE6130D-4D87-C248-ADDE-038F5CFC0069}"/>
                </a:ext>
              </a:extLst>
            </p:cNvPr>
            <p:cNvSpPr/>
            <p:nvPr/>
          </p:nvSpPr>
          <p:spPr>
            <a:xfrm>
              <a:off x="7515701" y="458151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Ramazan YILDIRIM</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(Yardımcı Hizmetler)</a:t>
              </a:r>
            </a:p>
          </p:txBody>
        </p:sp>
        <p:sp>
          <p:nvSpPr>
            <p:cNvPr id="20" name="Serbest Form: Şekil 34">
              <a:extLst>
                <a:ext uri="{FF2B5EF4-FFF2-40B4-BE49-F238E27FC236}">
                  <a16:creationId xmlns:a16="http://schemas.microsoft.com/office/drawing/2014/main" id="{F28FAB32-659F-684E-86E7-AEE7429A9F95}"/>
                </a:ext>
              </a:extLst>
            </p:cNvPr>
            <p:cNvSpPr/>
            <p:nvPr/>
          </p:nvSpPr>
          <p:spPr>
            <a:xfrm>
              <a:off x="9398165"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Mensur AKTAŞ</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(İşçi)</a:t>
              </a:r>
            </a:p>
          </p:txBody>
        </p:sp>
        <p:sp>
          <p:nvSpPr>
            <p:cNvPr id="22" name="Serbest Form: Şekil 36">
              <a:extLst>
                <a:ext uri="{FF2B5EF4-FFF2-40B4-BE49-F238E27FC236}">
                  <a16:creationId xmlns:a16="http://schemas.microsoft.com/office/drawing/2014/main" id="{C26E7256-82C9-374D-8CF1-9503E24A6A17}"/>
                </a:ext>
              </a:extLst>
            </p:cNvPr>
            <p:cNvSpPr/>
            <p:nvPr/>
          </p:nvSpPr>
          <p:spPr>
            <a:xfrm>
              <a:off x="8188648" y="3419091"/>
              <a:ext cx="2769949" cy="71999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Doç. Dr. Yunus Sinan BİRİCİK</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(Müdür Yardımcısı)</a:t>
              </a:r>
            </a:p>
          </p:txBody>
        </p:sp>
      </p:grpSp>
    </p:spTree>
    <p:extLst>
      <p:ext uri="{BB962C8B-B14F-4D97-AF65-F5344CB8AC3E}">
        <p14:creationId xmlns:p14="http://schemas.microsoft.com/office/powerpoint/2010/main" val="354262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0" y="1533681"/>
            <a:ext cx="4785067" cy="584304"/>
          </a:xfrm>
        </p:spPr>
        <p:txBody>
          <a:bodyPr/>
          <a:lstStyle/>
          <a:p>
            <a:pPr algn="ctr"/>
            <a:r>
              <a:rPr lang="tr-TR" sz="1800" dirty="0"/>
              <a:t>Ana Bilim Dalları ve Programlar</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433917" y="1533681"/>
            <a:ext cx="4785067"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Öğrenci Sayıları</a:t>
            </a:r>
          </a:p>
        </p:txBody>
      </p:sp>
      <p:graphicFrame>
        <p:nvGraphicFramePr>
          <p:cNvPr id="5" name="Table 7">
            <a:extLst>
              <a:ext uri="{FF2B5EF4-FFF2-40B4-BE49-F238E27FC236}">
                <a16:creationId xmlns:a16="http://schemas.microsoft.com/office/drawing/2014/main" id="{51E47B5B-4CA4-954D-8828-B5C7ABD85779}"/>
              </a:ext>
            </a:extLst>
          </p:cNvPr>
          <p:cNvGraphicFramePr>
            <a:graphicFrameLocks noGrp="1"/>
          </p:cNvGraphicFramePr>
          <p:nvPr>
            <p:extLst>
              <p:ext uri="{D42A27DB-BD31-4B8C-83A1-F6EECF244321}">
                <p14:modId xmlns:p14="http://schemas.microsoft.com/office/powerpoint/2010/main" val="810495035"/>
              </p:ext>
            </p:extLst>
          </p:nvPr>
        </p:nvGraphicFramePr>
        <p:xfrm>
          <a:off x="1726047" y="2336408"/>
          <a:ext cx="4449201" cy="3124201"/>
        </p:xfrm>
        <a:graphic>
          <a:graphicData uri="http://schemas.openxmlformats.org/drawingml/2006/table">
            <a:tbl>
              <a:tblPr firstRow="1" bandRow="1">
                <a:tableStyleId>{5C22544A-7EE6-4342-B048-85BDC9FD1C3A}</a:tableStyleId>
              </a:tblPr>
              <a:tblGrid>
                <a:gridCol w="1672742">
                  <a:extLst>
                    <a:ext uri="{9D8B030D-6E8A-4147-A177-3AD203B41FA5}">
                      <a16:colId xmlns:a16="http://schemas.microsoft.com/office/drawing/2014/main" val="799960126"/>
                    </a:ext>
                  </a:extLst>
                </a:gridCol>
                <a:gridCol w="2776459">
                  <a:extLst>
                    <a:ext uri="{9D8B030D-6E8A-4147-A177-3AD203B41FA5}">
                      <a16:colId xmlns:a16="http://schemas.microsoft.com/office/drawing/2014/main" val="2838800866"/>
                    </a:ext>
                  </a:extLst>
                </a:gridCol>
              </a:tblGrid>
              <a:tr h="652170">
                <a:tc>
                  <a:txBody>
                    <a:bodyPr/>
                    <a:lstStyle/>
                    <a:p>
                      <a:r>
                        <a:rPr lang="tr-TR" sz="1400" b="0" dirty="0">
                          <a:solidFill>
                            <a:schemeClr val="bg1"/>
                          </a:solidFill>
                          <a:latin typeface="Avenir Next" panose="020B0503020202020204" pitchFamily="34" charset="0"/>
                          <a:cs typeface="Times New Roman" panose="02020603050405020304" pitchFamily="18" charset="0"/>
                        </a:rPr>
                        <a:t>Ana Bilim Dalı </a:t>
                      </a:r>
                      <a:r>
                        <a:rPr lang="tr-TR" sz="1400" b="0" dirty="0">
                          <a:solidFill>
                            <a:schemeClr val="accent4">
                              <a:lumMod val="40000"/>
                              <a:lumOff val="60000"/>
                            </a:schemeClr>
                          </a:solidFill>
                          <a:latin typeface="Avenir Next" panose="020B0503020202020204" pitchFamily="34" charset="0"/>
                          <a:cs typeface="Times New Roman" panose="02020603050405020304" pitchFamily="18" charset="0"/>
                        </a:rPr>
                        <a:t>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b="0" dirty="0">
                          <a:solidFill>
                            <a:schemeClr val="tx1">
                              <a:lumMod val="75000"/>
                              <a:lumOff val="25000"/>
                            </a:schemeClr>
                          </a:solidFill>
                          <a:latin typeface="Avenir Next" panose="020B0503020202020204" pitchFamily="34" charset="0"/>
                          <a:cs typeface="Times New Roman" panose="02020603050405020304" pitchFamily="18"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200876"/>
                  </a:ext>
                </a:extLst>
              </a:tr>
              <a:tr h="2472031">
                <a:tc>
                  <a:txBody>
                    <a:bodyPr/>
                    <a:lstStyle/>
                    <a:p>
                      <a:r>
                        <a:rPr lang="tr-TR" sz="1400" dirty="0">
                          <a:solidFill>
                            <a:schemeClr val="bg1"/>
                          </a:solidFill>
                          <a:latin typeface="Avenir Next" panose="020B0503020202020204" pitchFamily="34" charset="0"/>
                          <a:cs typeface="Times New Roman" panose="02020603050405020304" pitchFamily="18" charset="0"/>
                        </a:rPr>
                        <a:t>Program </a:t>
                      </a:r>
                      <a:r>
                        <a:rPr lang="tr-TR" sz="1400" dirty="0">
                          <a:solidFill>
                            <a:schemeClr val="accent4">
                              <a:lumMod val="40000"/>
                              <a:lumOff val="60000"/>
                            </a:schemeClr>
                          </a:solidFill>
                          <a:latin typeface="Avenir Next" panose="020B0503020202020204" pitchFamily="34" charset="0"/>
                          <a:cs typeface="Times New Roman" panose="02020603050405020304" pitchFamily="18" charset="0"/>
                        </a:rPr>
                        <a:t>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200000"/>
                        </a:lnSpc>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3 Doktora</a:t>
                      </a:r>
                    </a:p>
                    <a:p>
                      <a:pPr algn="ctr">
                        <a:lnSpc>
                          <a:spcPct val="200000"/>
                        </a:lnSpc>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3 Tezli Yüksek Lisans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bl>
          </a:graphicData>
        </a:graphic>
      </p:graphicFrame>
      <p:graphicFrame>
        <p:nvGraphicFramePr>
          <p:cNvPr id="6" name="Table 7">
            <a:extLst>
              <a:ext uri="{FF2B5EF4-FFF2-40B4-BE49-F238E27FC236}">
                <a16:creationId xmlns:a16="http://schemas.microsoft.com/office/drawing/2014/main" id="{ED88CC39-ABF3-DC46-BE8F-1C400F51076C}"/>
              </a:ext>
            </a:extLst>
          </p:cNvPr>
          <p:cNvGraphicFramePr>
            <a:graphicFrameLocks noGrp="1"/>
          </p:cNvGraphicFramePr>
          <p:nvPr>
            <p:extLst>
              <p:ext uri="{D42A27DB-BD31-4B8C-83A1-F6EECF244321}">
                <p14:modId xmlns:p14="http://schemas.microsoft.com/office/powerpoint/2010/main" val="3845224492"/>
              </p:ext>
            </p:extLst>
          </p:nvPr>
        </p:nvGraphicFramePr>
        <p:xfrm>
          <a:off x="6538076" y="2336409"/>
          <a:ext cx="4449201" cy="3182310"/>
        </p:xfrm>
        <a:graphic>
          <a:graphicData uri="http://schemas.openxmlformats.org/drawingml/2006/table">
            <a:tbl>
              <a:tblPr firstRow="1" bandRow="1">
                <a:tableStyleId>{5C22544A-7EE6-4342-B048-85BDC9FD1C3A}</a:tableStyleId>
              </a:tblPr>
              <a:tblGrid>
                <a:gridCol w="3515165">
                  <a:extLst>
                    <a:ext uri="{9D8B030D-6E8A-4147-A177-3AD203B41FA5}">
                      <a16:colId xmlns:a16="http://schemas.microsoft.com/office/drawing/2014/main" val="799960126"/>
                    </a:ext>
                  </a:extLst>
                </a:gridCol>
                <a:gridCol w="934036">
                  <a:extLst>
                    <a:ext uri="{9D8B030D-6E8A-4147-A177-3AD203B41FA5}">
                      <a16:colId xmlns:a16="http://schemas.microsoft.com/office/drawing/2014/main" val="2838800866"/>
                    </a:ext>
                  </a:extLst>
                </a:gridCol>
              </a:tblGrid>
              <a:tr h="705891">
                <a:tc rowSpan="2">
                  <a:txBody>
                    <a:bodyPr/>
                    <a:lstStyle/>
                    <a:p>
                      <a:r>
                        <a:rPr lang="tr-TR" sz="1400" b="0" dirty="0">
                          <a:solidFill>
                            <a:schemeClr val="bg1"/>
                          </a:solidFill>
                          <a:latin typeface="Avenir Next" panose="020B0503020202020204" pitchFamily="34" charset="0"/>
                          <a:cs typeface="Times New Roman" panose="02020603050405020304" pitchFamily="18" charset="0"/>
                        </a:rPr>
                        <a:t>Toplam Öğrenci 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b="0" dirty="0">
                          <a:solidFill>
                            <a:schemeClr val="tx1">
                              <a:lumMod val="75000"/>
                              <a:lumOff val="25000"/>
                            </a:schemeClr>
                          </a:solidFill>
                          <a:latin typeface="Avenir Next" panose="020B0503020202020204" pitchFamily="34" charset="0"/>
                          <a:cs typeface="Times New Roman" panose="02020603050405020304" pitchFamily="18" charset="0"/>
                        </a:rPr>
                        <a:t>323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200876"/>
                  </a:ext>
                </a:extLst>
              </a:tr>
              <a:tr h="0">
                <a:tc vMerge="1">
                  <a:txBody>
                    <a:bodyPr/>
                    <a:lstStyle/>
                    <a:p>
                      <a:endParaRPr lang="tr-TR" sz="1400" dirty="0">
                        <a:solidFill>
                          <a:schemeClr val="bg1"/>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71890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dirty="0">
                          <a:solidFill>
                            <a:schemeClr val="bg1"/>
                          </a:solidFill>
                          <a:latin typeface="Avenir Next" panose="020B0503020202020204" pitchFamily="34" charset="0"/>
                          <a:cs typeface="Times New Roman" panose="02020603050405020304" pitchFamily="18" charset="0"/>
                        </a:rPr>
                        <a:t>Doktora</a:t>
                      </a:r>
                    </a:p>
                    <a:p>
                      <a:endParaRPr lang="tr-TR" sz="1400" dirty="0">
                        <a:solidFill>
                          <a:schemeClr val="bg1"/>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tr-TR"/>
                    </a:p>
                  </a:txBody>
                  <a:tcPr/>
                </a:tc>
                <a:extLst>
                  <a:ext uri="{0D108BD9-81ED-4DB2-BD59-A6C34878D82A}">
                    <a16:rowId xmlns:a16="http://schemas.microsoft.com/office/drawing/2014/main" val="1034214106"/>
                  </a:ext>
                </a:extLst>
              </a:tr>
              <a:tr h="1026073">
                <a:tc>
                  <a:txBody>
                    <a:bodyPr/>
                    <a:lstStyle/>
                    <a:p>
                      <a:r>
                        <a:rPr lang="tr-TR" sz="1400" dirty="0">
                          <a:solidFill>
                            <a:schemeClr val="bg1"/>
                          </a:solidFill>
                          <a:latin typeface="Avenir Next" panose="020B0503020202020204" pitchFamily="34" charset="0"/>
                          <a:cs typeface="Times New Roman" panose="02020603050405020304" pitchFamily="18" charset="0"/>
                        </a:rPr>
                        <a:t>Tezli Yüksek Lisans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254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018913"/>
                  </a:ext>
                </a:extLst>
              </a:tr>
              <a:tr h="660325">
                <a:tc>
                  <a:txBody>
                    <a:bodyPr/>
                    <a:lstStyle/>
                    <a:p>
                      <a:r>
                        <a:rPr lang="tr-TR" sz="1400" dirty="0">
                          <a:solidFill>
                            <a:schemeClr val="bg1"/>
                          </a:solidFill>
                          <a:latin typeface="Avenir Next" panose="020B0503020202020204" pitchFamily="34" charset="0"/>
                          <a:cs typeface="Times New Roman" panose="02020603050405020304" pitchFamily="18" charset="0"/>
                        </a:rPr>
                        <a:t>Uluslararası Öğrenci 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316073"/>
                  </a:ext>
                </a:extLst>
              </a:tr>
            </a:tbl>
          </a:graphicData>
        </a:graphic>
      </p:graphicFrame>
    </p:spTree>
    <p:extLst>
      <p:ext uri="{BB962C8B-B14F-4D97-AF65-F5344CB8AC3E}">
        <p14:creationId xmlns:p14="http://schemas.microsoft.com/office/powerpoint/2010/main" val="214624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CBE4-CA8A-E645-BEB2-5397AC041CE9}"/>
              </a:ext>
            </a:extLst>
          </p:cNvPr>
          <p:cNvSpPr>
            <a:spLocks noGrp="1"/>
          </p:cNvSpPr>
          <p:nvPr>
            <p:ph type="ctrTitle"/>
          </p:nvPr>
        </p:nvSpPr>
        <p:spPr>
          <a:xfrm>
            <a:off x="1671807" y="1441398"/>
            <a:ext cx="9570135" cy="584304"/>
          </a:xfrm>
        </p:spPr>
        <p:txBody>
          <a:bodyPr/>
          <a:lstStyle/>
          <a:p>
            <a:pPr algn="ctr"/>
            <a:r>
              <a:rPr lang="tr-TR" sz="1800" dirty="0">
                <a:solidFill>
                  <a:schemeClr val="tx1">
                    <a:lumMod val="75000"/>
                    <a:lumOff val="25000"/>
                  </a:schemeClr>
                </a:solidFill>
              </a:rPr>
              <a:t>Lisansüstü Başvuru İşlemleri</a:t>
            </a:r>
          </a:p>
        </p:txBody>
      </p:sp>
      <p:sp>
        <p:nvSpPr>
          <p:cNvPr id="3" name="Content Placeholder 2">
            <a:extLst>
              <a:ext uri="{FF2B5EF4-FFF2-40B4-BE49-F238E27FC236}">
                <a16:creationId xmlns:a16="http://schemas.microsoft.com/office/drawing/2014/main" id="{777C9581-8BD3-1941-B876-C995D0155D6B}"/>
              </a:ext>
            </a:extLst>
          </p:cNvPr>
          <p:cNvSpPr>
            <a:spLocks noGrp="1"/>
          </p:cNvSpPr>
          <p:nvPr>
            <p:ph idx="1"/>
          </p:nvPr>
        </p:nvSpPr>
        <p:spPr>
          <a:xfrm>
            <a:off x="1648849" y="2012477"/>
            <a:ext cx="9570135" cy="1905976"/>
          </a:xfrm>
        </p:spPr>
        <p:txBody>
          <a:bodyPr>
            <a:noAutofit/>
          </a:bodyPr>
          <a:lstStyle/>
          <a:p>
            <a:pPr marL="285750" indent="-285750">
              <a:spcBef>
                <a:spcPts val="600"/>
              </a:spcBef>
              <a:spcAft>
                <a:spcPts val="600"/>
              </a:spcAft>
              <a:buFont typeface="Wingdings" pitchFamily="2" charset="2"/>
              <a:buChar char="§"/>
            </a:pPr>
            <a:r>
              <a:rPr lang="tr-TR" sz="1400" dirty="0">
                <a:solidFill>
                  <a:schemeClr val="tx1">
                    <a:lumMod val="75000"/>
                    <a:lumOff val="25000"/>
                  </a:schemeClr>
                </a:solidFill>
                <a:cs typeface="Times New Roman" panose="02020603050405020304" pitchFamily="18" charset="0"/>
              </a:rPr>
              <a:t>Adaylar, başvurularını müracaat tarihleri içerisinde, </a:t>
            </a:r>
            <a:r>
              <a:rPr lang="tr-TR" sz="1400"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Öğrenci Bilgi Sistemi (OBS)</a:t>
            </a:r>
            <a:r>
              <a:rPr lang="tr-TR" sz="1400" dirty="0">
                <a:solidFill>
                  <a:schemeClr val="tx1">
                    <a:lumMod val="75000"/>
                    <a:lumOff val="25000"/>
                  </a:schemeClr>
                </a:solidFill>
                <a:cs typeface="Times New Roman" panose="02020603050405020304" pitchFamily="18" charset="0"/>
              </a:rPr>
              <a:t>'</a:t>
            </a:r>
            <a:r>
              <a:rPr lang="tr-TR" sz="1400" dirty="0" err="1">
                <a:solidFill>
                  <a:schemeClr val="tx1">
                    <a:lumMod val="75000"/>
                    <a:lumOff val="25000"/>
                  </a:schemeClr>
                </a:solidFill>
                <a:cs typeface="Times New Roman" panose="02020603050405020304" pitchFamily="18" charset="0"/>
              </a:rPr>
              <a:t>nden</a:t>
            </a:r>
            <a:r>
              <a:rPr lang="tr-TR" sz="1400" dirty="0">
                <a:solidFill>
                  <a:schemeClr val="tx1">
                    <a:lumMod val="75000"/>
                    <a:lumOff val="25000"/>
                  </a:schemeClr>
                </a:solidFill>
                <a:cs typeface="Times New Roman" panose="02020603050405020304" pitchFamily="18" charset="0"/>
              </a:rPr>
              <a:t> </a:t>
            </a:r>
            <a:r>
              <a:rPr lang="tr-TR" sz="1400" b="1" dirty="0">
                <a:solidFill>
                  <a:schemeClr val="tx1">
                    <a:lumMod val="75000"/>
                    <a:lumOff val="25000"/>
                  </a:schemeClr>
                </a:solidFill>
                <a:cs typeface="Times New Roman" panose="02020603050405020304" pitchFamily="18" charset="0"/>
              </a:rPr>
              <a:t>online</a:t>
            </a:r>
            <a:r>
              <a:rPr lang="tr-TR" sz="1400" dirty="0">
                <a:solidFill>
                  <a:schemeClr val="tx1">
                    <a:lumMod val="75000"/>
                    <a:lumOff val="25000"/>
                  </a:schemeClr>
                </a:solidFill>
                <a:cs typeface="Times New Roman" panose="02020603050405020304" pitchFamily="18" charset="0"/>
              </a:rPr>
              <a:t> olarak yapacaklardır.</a:t>
            </a:r>
            <a:endParaRPr lang="tr-TR" sz="1400" b="1" dirty="0">
              <a:solidFill>
                <a:schemeClr val="tx1">
                  <a:lumMod val="75000"/>
                  <a:lumOff val="25000"/>
                </a:schemeClr>
              </a:solidFill>
              <a:cs typeface="Times New Roman" panose="02020603050405020304" pitchFamily="18" charset="0"/>
            </a:endParaRPr>
          </a:p>
          <a:p>
            <a:pPr marL="285750" indent="-285750">
              <a:spcBef>
                <a:spcPts val="600"/>
              </a:spcBef>
              <a:spcAft>
                <a:spcPts val="600"/>
              </a:spcAft>
              <a:buFont typeface="Wingdings" pitchFamily="2" charset="2"/>
              <a:buChar char="§"/>
            </a:pPr>
            <a:r>
              <a:rPr lang="tr-TR" sz="1400" b="1" dirty="0" err="1">
                <a:solidFill>
                  <a:schemeClr val="tx1">
                    <a:lumMod val="75000"/>
                    <a:lumOff val="25000"/>
                  </a:schemeClr>
                </a:solidFill>
                <a:cs typeface="Times New Roman" panose="02020603050405020304" pitchFamily="18" charset="0"/>
              </a:rPr>
              <a:t>OBS'de</a:t>
            </a:r>
            <a:r>
              <a:rPr lang="tr-TR" sz="1400" b="1" dirty="0">
                <a:solidFill>
                  <a:schemeClr val="tx1">
                    <a:lumMod val="75000"/>
                    <a:lumOff val="25000"/>
                  </a:schemeClr>
                </a:solidFill>
                <a:cs typeface="Times New Roman" panose="02020603050405020304" pitchFamily="18" charset="0"/>
              </a:rPr>
              <a:t> kullanıcı kaydı olan adaylar </a:t>
            </a:r>
            <a:r>
              <a:rPr lang="tr-TR" sz="1400" dirty="0" err="1">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OBS</a:t>
            </a:r>
            <a:r>
              <a:rPr lang="tr-TR" sz="1400" dirty="0" err="1">
                <a:solidFill>
                  <a:schemeClr val="tx1">
                    <a:lumMod val="75000"/>
                    <a:lumOff val="25000"/>
                  </a:schemeClr>
                </a:solidFill>
                <a:cs typeface="Times New Roman" panose="02020603050405020304" pitchFamily="18" charset="0"/>
              </a:rPr>
              <a:t>’ne</a:t>
            </a:r>
            <a:r>
              <a:rPr lang="tr-TR" sz="1400" dirty="0">
                <a:solidFill>
                  <a:schemeClr val="tx1">
                    <a:lumMod val="75000"/>
                    <a:lumOff val="25000"/>
                  </a:schemeClr>
                </a:solidFill>
                <a:cs typeface="Times New Roman" panose="02020603050405020304" pitchFamily="18" charset="0"/>
              </a:rPr>
              <a:t> giriş yaparak,</a:t>
            </a:r>
          </a:p>
          <a:p>
            <a:pPr marL="285750" indent="-285750">
              <a:spcBef>
                <a:spcPts val="600"/>
              </a:spcBef>
              <a:spcAft>
                <a:spcPts val="600"/>
              </a:spcAft>
              <a:buFont typeface="Wingdings" pitchFamily="2" charset="2"/>
              <a:buChar char="§"/>
            </a:pPr>
            <a:r>
              <a:rPr lang="tr-TR" sz="1400" b="1" dirty="0" err="1">
                <a:solidFill>
                  <a:schemeClr val="tx1">
                    <a:lumMod val="75000"/>
                    <a:lumOff val="25000"/>
                  </a:schemeClr>
                </a:solidFill>
                <a:cs typeface="Times New Roman" panose="02020603050405020304" pitchFamily="18" charset="0"/>
              </a:rPr>
              <a:t>OBS'de</a:t>
            </a:r>
            <a:r>
              <a:rPr lang="tr-TR" sz="1400" b="1" dirty="0">
                <a:solidFill>
                  <a:schemeClr val="tx1">
                    <a:lumMod val="75000"/>
                    <a:lumOff val="25000"/>
                  </a:schemeClr>
                </a:solidFill>
                <a:cs typeface="Times New Roman" panose="02020603050405020304" pitchFamily="18" charset="0"/>
              </a:rPr>
              <a:t> kullanıcı kaydı olmayan adaylar</a:t>
            </a:r>
            <a:r>
              <a:rPr lang="tr-TR" sz="1400" dirty="0">
                <a:solidFill>
                  <a:schemeClr val="tx1">
                    <a:lumMod val="75000"/>
                    <a:lumOff val="25000"/>
                  </a:schemeClr>
                </a:solidFill>
                <a:cs typeface="Times New Roman" panose="02020603050405020304" pitchFamily="18" charset="0"/>
              </a:rPr>
              <a:t> ise </a:t>
            </a:r>
            <a:r>
              <a:rPr lang="tr-TR" sz="1400" dirty="0">
                <a:solidFill>
                  <a:srgbClr val="C00000"/>
                </a:solidFill>
                <a:cs typeface="Times New Roman" panose="02020603050405020304" pitchFamily="18" charset="0"/>
              </a:rPr>
              <a:t>"</a:t>
            </a:r>
            <a:r>
              <a:rPr lang="tr-TR" sz="1400"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Kayıt Ol</a:t>
            </a:r>
            <a:r>
              <a:rPr lang="tr-TR" sz="1400" dirty="0">
                <a:solidFill>
                  <a:srgbClr val="C00000"/>
                </a:solidFill>
                <a:cs typeface="Times New Roman" panose="02020603050405020304" pitchFamily="18" charset="0"/>
              </a:rPr>
              <a:t>" </a:t>
            </a:r>
            <a:r>
              <a:rPr lang="tr-TR" sz="1400" dirty="0">
                <a:solidFill>
                  <a:schemeClr val="tx1">
                    <a:lumMod val="75000"/>
                    <a:lumOff val="25000"/>
                  </a:schemeClr>
                </a:solidFill>
                <a:cs typeface="Times New Roman" panose="02020603050405020304" pitchFamily="18" charset="0"/>
              </a:rPr>
              <a:t>linki aracılığı ile kullanıcı adı ve şifresi alıp, </a:t>
            </a:r>
            <a:r>
              <a:rPr lang="tr-TR" sz="1400" dirty="0" err="1">
                <a:solidFill>
                  <a:schemeClr val="tx1">
                    <a:lumMod val="75000"/>
                    <a:lumOff val="25000"/>
                  </a:schemeClr>
                </a:solidFill>
                <a:cs typeface="Times New Roman" panose="02020603050405020304" pitchFamily="18" charset="0"/>
              </a:rPr>
              <a:t>OBS'ye</a:t>
            </a:r>
            <a:r>
              <a:rPr lang="tr-TR" sz="1400" dirty="0">
                <a:solidFill>
                  <a:schemeClr val="tx1">
                    <a:lumMod val="75000"/>
                    <a:lumOff val="25000"/>
                  </a:schemeClr>
                </a:solidFill>
                <a:cs typeface="Times New Roman" panose="02020603050405020304" pitchFamily="18" charset="0"/>
              </a:rPr>
              <a:t> giriş yaparak </a:t>
            </a:r>
            <a:r>
              <a:rPr lang="tr-TR" sz="1400" dirty="0">
                <a:solidFill>
                  <a:srgbClr val="C00000"/>
                </a:solidFill>
                <a:cs typeface="Times New Roman" panose="02020603050405020304" pitchFamily="18" charset="0"/>
              </a:rPr>
              <a:t>"Başvuru İşlemleri &amp; Kayıt Başvuruları" </a:t>
            </a:r>
            <a:r>
              <a:rPr lang="tr-TR" sz="1400" dirty="0">
                <a:solidFill>
                  <a:schemeClr val="tx1">
                    <a:lumMod val="75000"/>
                    <a:lumOff val="25000"/>
                  </a:schemeClr>
                </a:solidFill>
                <a:cs typeface="Times New Roman" panose="02020603050405020304" pitchFamily="18" charset="0"/>
              </a:rPr>
              <a:t>linki ile açılan sayfada yer alan </a:t>
            </a:r>
            <a:r>
              <a:rPr lang="tr-TR" sz="1400" dirty="0">
                <a:solidFill>
                  <a:srgbClr val="C00000"/>
                </a:solidFill>
                <a:cs typeface="Times New Roman" panose="02020603050405020304" pitchFamily="18" charset="0"/>
              </a:rPr>
              <a:t>"Lisansüstü Başvuru" </a:t>
            </a:r>
            <a:r>
              <a:rPr lang="tr-TR" sz="1400" dirty="0">
                <a:solidFill>
                  <a:schemeClr val="tx1">
                    <a:lumMod val="75000"/>
                    <a:lumOff val="25000"/>
                  </a:schemeClr>
                </a:solidFill>
                <a:cs typeface="Times New Roman" panose="02020603050405020304" pitchFamily="18" charset="0"/>
              </a:rPr>
              <a:t>başlığı aracılığı ile gerçekleştirebilirler. (Örnek başvuru sayfası aşağıda verilmiştir.) </a:t>
            </a:r>
          </a:p>
        </p:txBody>
      </p:sp>
      <p:pic>
        <p:nvPicPr>
          <p:cNvPr id="4" name="Resim 6">
            <a:extLst>
              <a:ext uri="{FF2B5EF4-FFF2-40B4-BE49-F238E27FC236}">
                <a16:creationId xmlns:a16="http://schemas.microsoft.com/office/drawing/2014/main" id="{70ED412D-E7EC-DC41-AB94-97B815215F76}"/>
              </a:ext>
            </a:extLst>
          </p:cNvPr>
          <p:cNvPicPr>
            <a:picLocks noChangeAspect="1"/>
          </p:cNvPicPr>
          <p:nvPr/>
        </p:nvPicPr>
        <p:blipFill rotWithShape="1">
          <a:blip r:embed="rId4">
            <a:extLst>
              <a:ext uri="{28A0092B-C50C-407E-A947-70E740481C1C}">
                <a14:useLocalDpi xmlns:a14="http://schemas.microsoft.com/office/drawing/2010/main" val="0"/>
              </a:ext>
            </a:extLst>
          </a:blip>
          <a:srcRect t="2539" r="1853" b="3805"/>
          <a:stretch/>
        </p:blipFill>
        <p:spPr>
          <a:xfrm>
            <a:off x="1648850" y="3610708"/>
            <a:ext cx="9616050" cy="2483849"/>
          </a:xfrm>
          <a:prstGeom prst="rect">
            <a:avLst/>
          </a:prstGeom>
        </p:spPr>
      </p:pic>
      <p:sp>
        <p:nvSpPr>
          <p:cNvPr id="5" name="Content Placeholder 2">
            <a:extLst>
              <a:ext uri="{FF2B5EF4-FFF2-40B4-BE49-F238E27FC236}">
                <a16:creationId xmlns:a16="http://schemas.microsoft.com/office/drawing/2014/main" id="{3BAE0BF9-8E8C-AC40-BAF7-C8D88988FA7D}"/>
              </a:ext>
            </a:extLst>
          </p:cNvPr>
          <p:cNvSpPr txBox="1">
            <a:spLocks/>
          </p:cNvSpPr>
          <p:nvPr/>
        </p:nvSpPr>
        <p:spPr>
          <a:xfrm>
            <a:off x="1648850" y="6094557"/>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600"/>
              </a:spcAft>
            </a:pPr>
            <a:r>
              <a:rPr lang="tr-TR" sz="1400" i="1" dirty="0">
                <a:solidFill>
                  <a:schemeClr val="tx1">
                    <a:lumMod val="75000"/>
                    <a:lumOff val="25000"/>
                  </a:schemeClr>
                </a:solidFill>
                <a:cs typeface="Times New Roman" panose="02020603050405020304" pitchFamily="18" charset="0"/>
              </a:rPr>
              <a:t>Lisansüstü başvuru ve kayıt işlemleri için </a:t>
            </a:r>
            <a:r>
              <a:rPr lang="tr-TR" sz="1400" i="1"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tıklayınız</a:t>
            </a:r>
            <a:endParaRPr lang="tr-TR" sz="1400"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01373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F47C-802F-8047-99C4-C7AC210CD5B0}"/>
              </a:ext>
            </a:extLst>
          </p:cNvPr>
          <p:cNvSpPr>
            <a:spLocks noGrp="1"/>
          </p:cNvSpPr>
          <p:nvPr>
            <p:ph type="ctrTitle"/>
          </p:nvPr>
        </p:nvSpPr>
        <p:spPr>
          <a:xfrm>
            <a:off x="1648850" y="1533681"/>
            <a:ext cx="9570135" cy="385430"/>
          </a:xfrm>
        </p:spPr>
        <p:txBody>
          <a:bodyPr/>
          <a:lstStyle/>
          <a:p>
            <a:pPr algn="ctr"/>
            <a:r>
              <a:rPr lang="tr-TR" sz="1800" dirty="0"/>
              <a:t>Lisansüstü Kesin Kayıt İşlemleri</a:t>
            </a:r>
          </a:p>
        </p:txBody>
      </p:sp>
      <p:pic>
        <p:nvPicPr>
          <p:cNvPr id="6" name="Resim 5">
            <a:extLst>
              <a:ext uri="{FF2B5EF4-FFF2-40B4-BE49-F238E27FC236}">
                <a16:creationId xmlns:a16="http://schemas.microsoft.com/office/drawing/2014/main" id="{7C696DB3-EC67-40F7-8E78-12201F044509}"/>
              </a:ext>
            </a:extLst>
          </p:cNvPr>
          <p:cNvPicPr>
            <a:picLocks noChangeAspect="1"/>
          </p:cNvPicPr>
          <p:nvPr/>
        </p:nvPicPr>
        <p:blipFill rotWithShape="1">
          <a:blip r:embed="rId3"/>
          <a:srcRect b="9811"/>
          <a:stretch/>
        </p:blipFill>
        <p:spPr>
          <a:xfrm>
            <a:off x="1236784" y="1919111"/>
            <a:ext cx="9718431" cy="4898378"/>
          </a:xfrm>
          <a:prstGeom prst="rect">
            <a:avLst/>
          </a:prstGeom>
        </p:spPr>
      </p:pic>
    </p:spTree>
    <p:extLst>
      <p:ext uri="{BB962C8B-B14F-4D97-AF65-F5344CB8AC3E}">
        <p14:creationId xmlns:p14="http://schemas.microsoft.com/office/powerpoint/2010/main" val="244031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F47C-802F-8047-99C4-C7AC210CD5B0}"/>
              </a:ext>
            </a:extLst>
          </p:cNvPr>
          <p:cNvSpPr>
            <a:spLocks noGrp="1"/>
          </p:cNvSpPr>
          <p:nvPr>
            <p:ph type="ctrTitle"/>
          </p:nvPr>
        </p:nvSpPr>
        <p:spPr>
          <a:xfrm>
            <a:off x="1648850" y="1325336"/>
            <a:ext cx="9570135" cy="584304"/>
          </a:xfrm>
        </p:spPr>
        <p:txBody>
          <a:bodyPr/>
          <a:lstStyle/>
          <a:p>
            <a:pPr algn="ctr"/>
            <a:r>
              <a:rPr lang="tr-TR" sz="1800" dirty="0"/>
              <a:t>Lisansüstü Kesin Kayıt İşlemleri</a:t>
            </a:r>
          </a:p>
        </p:txBody>
      </p:sp>
      <p:pic>
        <p:nvPicPr>
          <p:cNvPr id="5" name="Resim 4">
            <a:extLst>
              <a:ext uri="{FF2B5EF4-FFF2-40B4-BE49-F238E27FC236}">
                <a16:creationId xmlns:a16="http://schemas.microsoft.com/office/drawing/2014/main" id="{4422C152-72D3-4F12-AD73-EFF2D8FC7379}"/>
              </a:ext>
            </a:extLst>
          </p:cNvPr>
          <p:cNvPicPr>
            <a:picLocks noChangeAspect="1"/>
          </p:cNvPicPr>
          <p:nvPr/>
        </p:nvPicPr>
        <p:blipFill rotWithShape="1">
          <a:blip r:embed="rId2"/>
          <a:srcRect b="27930"/>
          <a:stretch/>
        </p:blipFill>
        <p:spPr>
          <a:xfrm>
            <a:off x="1246197" y="1770744"/>
            <a:ext cx="9699606" cy="4942572"/>
          </a:xfrm>
          <a:prstGeom prst="rect">
            <a:avLst/>
          </a:prstGeom>
        </p:spPr>
      </p:pic>
    </p:spTree>
    <p:extLst>
      <p:ext uri="{BB962C8B-B14F-4D97-AF65-F5344CB8AC3E}">
        <p14:creationId xmlns:p14="http://schemas.microsoft.com/office/powerpoint/2010/main" val="46683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682100" cy="584304"/>
          </a:xfrm>
        </p:spPr>
        <p:txBody>
          <a:bodyPr/>
          <a:lstStyle/>
          <a:p>
            <a:pPr algn="ctr"/>
            <a:r>
              <a:rPr lang="tr-TR" sz="1800" dirty="0"/>
              <a:t>Danışman Ataması</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Ders Kayıtları</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682099" cy="3206334"/>
          </a:xfrm>
        </p:spPr>
        <p:txBody>
          <a:bodyPr>
            <a:noAutofit/>
          </a:bodyPr>
          <a:lstStyle/>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atamaları Enstitü Ana Bilim Dalı Başkanlığının önerisi ve Enstitü Yönetim Kurulu Kararı ile öğrencinin kayıt yaptırdığı dönemin başında atanır.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talebinde bulunacak yeni kayıtlı öğrencilerin kayıtlı olduğu Ana Bilim Dalı Başkanlığı ile irtibata geçmesi gerekmektedir.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öğrencinin alacağı dersleri onaylamada tek yetkili kişidir.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değişikliği, danışmanın ve/veya öğrencinin gerekçeli talebi ve Ana Bilim Akademik Kurulunun önerisi, Enstitü Yönetim Kurulu Kararı ile yapılabilir.</a:t>
            </a:r>
          </a:p>
          <a:p>
            <a:endParaRPr lang="tr-TR"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781800" y="2117984"/>
            <a:ext cx="4437184" cy="4185279"/>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Ders kayıtları her yıl akademik takvimde yer alan tarihler arasında yapılır.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Öğrencilerin her dönem Uzmanlık Alan Dersi ve Danışmanlık dersini alması zorunludur.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Öğrencinin alacağı bütün </a:t>
            </a:r>
            <a:r>
              <a:rPr lang="tr-TR" sz="1400" dirty="0">
                <a:solidFill>
                  <a:srgbClr val="FF0000"/>
                </a:solidFill>
                <a:cs typeface="Times New Roman" panose="02020603050405020304" pitchFamily="18" charset="0"/>
              </a:rPr>
              <a:t>dersleri</a:t>
            </a:r>
            <a:r>
              <a:rPr lang="tr-TR" sz="1400" dirty="0">
                <a:cs typeface="Times New Roman" panose="02020603050405020304" pitchFamily="18" charset="0"/>
              </a:rPr>
              <a:t> danışman öğretim üyesi ile birlikte seçmelidir.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Ders kayıtları Öğrenci Bilgi Sistemi (ÖBS) üzerinden yapılmaktadır.</a:t>
            </a:r>
          </a:p>
          <a:p>
            <a:pPr marL="171450" indent="-171450">
              <a:spcAft>
                <a:spcPts val="600"/>
              </a:spcAft>
              <a:buClr>
                <a:srgbClr val="C00000"/>
              </a:buClr>
              <a:buFont typeface="Wingdings" pitchFamily="2" charset="2"/>
              <a:buChar char="§"/>
            </a:pPr>
            <a:r>
              <a:rPr lang="tr-TR" sz="1400" dirty="0">
                <a:solidFill>
                  <a:schemeClr val="bg2">
                    <a:lumMod val="25000"/>
                  </a:schemeClr>
                </a:solidFill>
                <a:cs typeface="Times New Roman" panose="02020603050405020304" pitchFamily="18" charset="0"/>
              </a:rPr>
              <a:t>Akademik takvim her yılında başında Öğrenci İşleri Daire Başkanlığının sayfasından ilan edilir.</a:t>
            </a:r>
          </a:p>
          <a:p>
            <a:pPr marL="171450" indent="-171450">
              <a:spcAft>
                <a:spcPts val="600"/>
              </a:spcAft>
              <a:buClr>
                <a:srgbClr val="C00000"/>
              </a:buClr>
              <a:buFont typeface="Wingdings" pitchFamily="2" charset="2"/>
              <a:buChar char="§"/>
            </a:pPr>
            <a:r>
              <a:rPr lang="tr-TR" sz="1400" dirty="0">
                <a:solidFill>
                  <a:schemeClr val="bg2">
                    <a:lumMod val="25000"/>
                  </a:schemeClr>
                </a:solidFill>
              </a:rPr>
              <a:t>Lisansüstü programlarda alınan derslerden sınava girebilmek için %70 devam şartı aranır.</a:t>
            </a:r>
          </a:p>
          <a:p>
            <a:pPr marL="171450" indent="-171450">
              <a:spcAft>
                <a:spcPts val="600"/>
              </a:spcAft>
              <a:buClr>
                <a:srgbClr val="C00000"/>
              </a:buClr>
              <a:buFont typeface="Wingdings" pitchFamily="2" charset="2"/>
              <a:buChar char="§"/>
            </a:pPr>
            <a:r>
              <a:rPr lang="tr-TR" sz="1400" dirty="0">
                <a:solidFill>
                  <a:schemeClr val="bg2">
                    <a:lumMod val="25000"/>
                  </a:schemeClr>
                </a:solidFill>
                <a:cs typeface="Times New Roman" panose="02020603050405020304" pitchFamily="18" charset="0"/>
              </a:rPr>
              <a:t>Ders seçiminde dikkat edilecek hususlara ve Bilim Dalı Çekirdek derslerine </a:t>
            </a:r>
            <a:r>
              <a:rPr lang="tr-TR" sz="1400" dirty="0">
                <a:solidFill>
                  <a:schemeClr val="bg2">
                    <a:lumMod val="25000"/>
                  </a:schemeClr>
                </a:solidFill>
                <a:cs typeface="Times New Roman" panose="02020603050405020304" pitchFamily="18" charset="0"/>
                <a:hlinkClick r:id="rId2"/>
              </a:rPr>
              <a:t>https://atauni.edu.tr/yuklemeler/72495c824123a5db2ca324df1745aec2.pdf</a:t>
            </a:r>
            <a:r>
              <a:rPr lang="tr-TR" sz="1400" dirty="0">
                <a:solidFill>
                  <a:schemeClr val="bg2">
                    <a:lumMod val="25000"/>
                  </a:schemeClr>
                </a:solidFill>
                <a:cs typeface="Times New Roman" panose="02020603050405020304" pitchFamily="18" charset="0"/>
              </a:rPr>
              <a:t> bağlantısından ulaşabilirsiniz.</a:t>
            </a:r>
          </a:p>
        </p:txBody>
      </p:sp>
      <p:sp>
        <p:nvSpPr>
          <p:cNvPr id="9" name="Content Placeholder 2">
            <a:extLst>
              <a:ext uri="{FF2B5EF4-FFF2-40B4-BE49-F238E27FC236}">
                <a16:creationId xmlns:a16="http://schemas.microsoft.com/office/drawing/2014/main" id="{ECC4D3BA-591E-1D47-A744-5D47A1284480}"/>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tr-TR" sz="1300" i="1" dirty="0">
                <a:solidFill>
                  <a:schemeClr val="bg2">
                    <a:lumMod val="25000"/>
                  </a:schemeClr>
                </a:solidFill>
                <a:cs typeface="Times New Roman" panose="02020603050405020304" pitchFamily="18" charset="0"/>
              </a:rPr>
              <a:t>Akademik Takvimi için </a:t>
            </a:r>
            <a:r>
              <a:rPr lang="tr-TR" sz="13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tıklayınız</a:t>
            </a:r>
            <a:endParaRPr lang="tr-TR" sz="1300"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414192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Bilimsel Hazırlık Programları</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4384415"/>
          </a:xfrm>
        </p:spPr>
        <p:txBody>
          <a:bodyPr>
            <a:noAutofit/>
          </a:bodyPr>
          <a:lstStyle/>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Yüksek lisans ve doktora programlarına kabul edilen öğrencilerden lisans veya yüksek lisans derecesini kabul edildikleri yüksek lisans veya doktora programından farklı alanlarda almış olanlar ile lisans veya yüksek lisans derecesini Üniversite dışındaki yükseköğretim kurumlarından almış olan yüksek lisans veya doktora programı adayları için eksikliklerini gidermek amacıyla bilimsel hazırlık programı uygulanabilir.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programında alınması zorunlu dersler, ilgili lisansüstü programını tamamlamak için gerekli görülen derslerin yerine geçemez. Ancak bilimsel hazırlık programındaki bir öğrenci, bilimsel hazırlık derslerinin yanı sıra ilgili enstitü anabilim/</a:t>
            </a:r>
            <a:r>
              <a:rPr lang="tr-TR" sz="1400" dirty="0" err="1">
                <a:solidFill>
                  <a:schemeClr val="tx1">
                    <a:lumMod val="75000"/>
                    <a:lumOff val="25000"/>
                  </a:schemeClr>
                </a:solidFill>
              </a:rPr>
              <a:t>anasanat</a:t>
            </a:r>
            <a:r>
              <a:rPr lang="tr-TR" sz="1400" dirty="0">
                <a:solidFill>
                  <a:schemeClr val="tx1">
                    <a:lumMod val="75000"/>
                    <a:lumOff val="25000"/>
                  </a:schemeClr>
                </a:solidFill>
              </a:rPr>
              <a:t> dalı başkanlığının önerisi ve enstitü yönetim kurulunun onayı ile lisansüstü programa yönelik dersler de alabilir.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 en az on iki, en fazla otuz kredilik ders yükünden oluşur.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 ile ilgili devam, ders sınavları, ders notları, derslerden başarılı sayılma şartları, ders tekrarı, kayıt silme ve diğer esaslar uygulama esaslarına göre yürütülür.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sınıfı öğrencileri yaz okulundan ders alabilirler.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programında geçirilecek süre en çok iki yarıyıldır. Yaz öğretimi bu süreye dâhil edilmez. Bu süre dönem izinleri dışında uzatılamaz ve süre sonunda başarılı olamayan öğrencinin ilgili enstitü ile ilişiği kesilir. Bu programda geçirilen süre yüksek lisans veya doktora programı sürelerine dâhil edilmez.</a:t>
            </a:r>
          </a:p>
          <a:p>
            <a:endParaRPr lang="tr-TR" dirty="0">
              <a:cs typeface="Times New Roman" panose="02020603050405020304" pitchFamily="18" charset="0"/>
            </a:endParaRPr>
          </a:p>
          <a:p>
            <a:endParaRPr lang="tr-TR" dirty="0"/>
          </a:p>
        </p:txBody>
      </p:sp>
    </p:spTree>
    <p:extLst>
      <p:ext uri="{BB962C8B-B14F-4D97-AF65-F5344CB8AC3E}">
        <p14:creationId xmlns:p14="http://schemas.microsoft.com/office/powerpoint/2010/main" val="505293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ğulu Cam">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20193</TotalTime>
  <Words>2298</Words>
  <Application>Microsoft Office PowerPoint</Application>
  <PresentationFormat>Geniş ekran</PresentationFormat>
  <Paragraphs>237</Paragraphs>
  <Slides>22</Slides>
  <Notes>7</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22</vt:i4>
      </vt:variant>
    </vt:vector>
  </HeadingPairs>
  <TitlesOfParts>
    <vt:vector size="32" baseType="lpstr">
      <vt:lpstr>Arial</vt:lpstr>
      <vt:lpstr>Avenir Next</vt:lpstr>
      <vt:lpstr>Avenir Next Demi Bold</vt:lpstr>
      <vt:lpstr>Calibri</vt:lpstr>
      <vt:lpstr>Calibri Light</vt:lpstr>
      <vt:lpstr>Century Gothic</vt:lpstr>
      <vt:lpstr>Helvetica Neue</vt:lpstr>
      <vt:lpstr>Times New Roman</vt:lpstr>
      <vt:lpstr>Wingdings</vt:lpstr>
      <vt:lpstr>Office Theme</vt:lpstr>
      <vt:lpstr>Lisansüstü Öğrenci Bilgi Rehberi</vt:lpstr>
      <vt:lpstr>Enstitümüz</vt:lpstr>
      <vt:lpstr>Yönetim</vt:lpstr>
      <vt:lpstr>Ana Bilim Dalları ve Programlar</vt:lpstr>
      <vt:lpstr>Lisansüstü Başvuru İşlemleri</vt:lpstr>
      <vt:lpstr>Lisansüstü Kesin Kayıt İşlemleri</vt:lpstr>
      <vt:lpstr>Lisansüstü Kesin Kayıt İşlemleri</vt:lpstr>
      <vt:lpstr>Danışman Ataması</vt:lpstr>
      <vt:lpstr>Bilimsel Hazırlık Programları</vt:lpstr>
      <vt:lpstr>Yüksek Lisans Ders Aşaması</vt:lpstr>
      <vt:lpstr>Kayıt Dondurma</vt:lpstr>
      <vt:lpstr>PowerPoint Sunusu</vt:lpstr>
      <vt:lpstr>Lisansüstü Etkinlikler Menüsü</vt:lpstr>
      <vt:lpstr>Lisansüstü Etkinlikler Menüsü</vt:lpstr>
      <vt:lpstr>Doktora Tez İzleme Komitesi Başvurusunda Kullanılacak Formlar</vt:lpstr>
      <vt:lpstr>Tezli Yüksek Lisans Tez Konusu Başvurusu</vt:lpstr>
      <vt:lpstr>Doktora Tez İzleme Komitesi Ara Raporlar</vt:lpstr>
      <vt:lpstr>Tezli Yüksek Lisans Tez Savunma Başvurusu</vt:lpstr>
      <vt:lpstr>Tezli Yüksek Lisans Tez Savunma Sınavı Kullanılacak Formlar</vt:lpstr>
      <vt:lpstr>Tezli Yüksek Lisans Mezuniyet İçin Teslim Edilmesi Gereken Formlar</vt:lpstr>
      <vt:lpstr>Tezli Yüksek Lisans</vt:lpstr>
      <vt:lpstr>Eğitim-Öğretim Mevzuatı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Olcme ve Degerlendirme</dc:title>
  <dc:creator>Microsoft Office User</dc:creator>
  <cp:lastModifiedBy>KSE</cp:lastModifiedBy>
  <cp:revision>313</cp:revision>
  <cp:lastPrinted>2019-03-23T06:53:47Z</cp:lastPrinted>
  <dcterms:created xsi:type="dcterms:W3CDTF">2019-02-28T10:19:38Z</dcterms:created>
  <dcterms:modified xsi:type="dcterms:W3CDTF">2025-04-11T11:16:42Z</dcterms:modified>
</cp:coreProperties>
</file>