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329" r:id="rId2"/>
    <p:sldId id="328" r:id="rId3"/>
    <p:sldId id="397" r:id="rId4"/>
    <p:sldId id="394" r:id="rId5"/>
    <p:sldId id="391" r:id="rId6"/>
    <p:sldId id="384" r:id="rId7"/>
    <p:sldId id="395" r:id="rId8"/>
    <p:sldId id="333" r:id="rId9"/>
    <p:sldId id="334" r:id="rId10"/>
    <p:sldId id="399" r:id="rId11"/>
    <p:sldId id="377" r:id="rId12"/>
    <p:sldId id="340" r:id="rId13"/>
    <p:sldId id="341" r:id="rId14"/>
    <p:sldId id="342" r:id="rId15"/>
    <p:sldId id="343" r:id="rId16"/>
    <p:sldId id="345" r:id="rId17"/>
    <p:sldId id="344" r:id="rId18"/>
    <p:sldId id="348" r:id="rId19"/>
    <p:sldId id="346" r:id="rId20"/>
    <p:sldId id="382" r:id="rId21"/>
    <p:sldId id="351" r:id="rId22"/>
    <p:sldId id="389" r:id="rId23"/>
    <p:sldId id="349" r:id="rId24"/>
    <p:sldId id="357" r:id="rId25"/>
    <p:sldId id="350" r:id="rId26"/>
    <p:sldId id="379" r:id="rId27"/>
    <p:sldId id="354" r:id="rId28"/>
    <p:sldId id="355" r:id="rId29"/>
    <p:sldId id="361" r:id="rId30"/>
    <p:sldId id="378" r:id="rId31"/>
    <p:sldId id="352" r:id="rId32"/>
    <p:sldId id="353" r:id="rId33"/>
    <p:sldId id="356" r:id="rId34"/>
    <p:sldId id="362" r:id="rId35"/>
    <p:sldId id="380" r:id="rId36"/>
    <p:sldId id="363" r:id="rId37"/>
    <p:sldId id="381" r:id="rId38"/>
    <p:sldId id="367" r:id="rId39"/>
    <p:sldId id="368" r:id="rId40"/>
    <p:sldId id="369" r:id="rId41"/>
    <p:sldId id="370" r:id="rId42"/>
    <p:sldId id="371" r:id="rId43"/>
    <p:sldId id="372" r:id="rId44"/>
    <p:sldId id="373" r:id="rId45"/>
    <p:sldId id="401" r:id="rId46"/>
    <p:sldId id="374" r:id="rId47"/>
    <p:sldId id="402" r:id="rId48"/>
  </p:sldIdLst>
  <p:sldSz cx="12192000" cy="6858000"/>
  <p:notesSz cx="7104063"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FF99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2" autoAdjust="0"/>
    <p:restoredTop sz="94660"/>
  </p:normalViewPr>
  <p:slideViewPr>
    <p:cSldViewPr snapToGrid="0">
      <p:cViewPr varScale="1">
        <p:scale>
          <a:sx n="78" d="100"/>
          <a:sy n="78" d="100"/>
        </p:scale>
        <p:origin x="105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3078427" cy="513508"/>
          </a:xfrm>
          <a:prstGeom prst="rect">
            <a:avLst/>
          </a:prstGeom>
        </p:spPr>
        <p:txBody>
          <a:bodyPr vert="horz" lIns="99067" tIns="49533" rIns="99067" bIns="49533" rtlCol="0"/>
          <a:lstStyle>
            <a:lvl1pPr algn="l">
              <a:defRPr sz="1300"/>
            </a:lvl1pPr>
          </a:lstStyle>
          <a:p>
            <a:endParaRPr lang="tr-TR"/>
          </a:p>
        </p:txBody>
      </p:sp>
      <p:sp>
        <p:nvSpPr>
          <p:cNvPr id="3" name="Veri Yer Tutucusu 2"/>
          <p:cNvSpPr>
            <a:spLocks noGrp="1"/>
          </p:cNvSpPr>
          <p:nvPr>
            <p:ph type="dt" idx="1"/>
          </p:nvPr>
        </p:nvSpPr>
        <p:spPr>
          <a:xfrm>
            <a:off x="4023992" y="0"/>
            <a:ext cx="3078427" cy="513508"/>
          </a:xfrm>
          <a:prstGeom prst="rect">
            <a:avLst/>
          </a:prstGeom>
        </p:spPr>
        <p:txBody>
          <a:bodyPr vert="horz" lIns="99067" tIns="49533" rIns="99067" bIns="49533" rtlCol="0"/>
          <a:lstStyle>
            <a:lvl1pPr algn="r">
              <a:defRPr sz="1300"/>
            </a:lvl1pPr>
          </a:lstStyle>
          <a:p>
            <a:fld id="{87956A57-932A-4AC6-BCC2-233FED682048}" type="datetimeFigureOut">
              <a:rPr lang="tr-TR" smtClean="0"/>
              <a:t>25.07.2022</a:t>
            </a:fld>
            <a:endParaRPr lang="tr-TR"/>
          </a:p>
        </p:txBody>
      </p:sp>
      <p:sp>
        <p:nvSpPr>
          <p:cNvPr id="4" name="Slayt Görüntüsü Yer Tutucusu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9067" tIns="49533" rIns="99067" bIns="49533" rtlCol="0" anchor="ctr"/>
          <a:lstStyle/>
          <a:p>
            <a:endParaRPr lang="tr-TR"/>
          </a:p>
        </p:txBody>
      </p:sp>
      <p:sp>
        <p:nvSpPr>
          <p:cNvPr id="5" name="Not Yer Tutucusu 4"/>
          <p:cNvSpPr>
            <a:spLocks noGrp="1"/>
          </p:cNvSpPr>
          <p:nvPr>
            <p:ph type="body" sz="quarter" idx="3"/>
          </p:nvPr>
        </p:nvSpPr>
        <p:spPr>
          <a:xfrm>
            <a:off x="710407" y="4925407"/>
            <a:ext cx="5683250" cy="4029879"/>
          </a:xfrm>
          <a:prstGeom prst="rect">
            <a:avLst/>
          </a:prstGeom>
        </p:spPr>
        <p:txBody>
          <a:bodyPr vert="horz" lIns="99067" tIns="49533" rIns="99067" bIns="49533"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721107"/>
            <a:ext cx="3078427" cy="513507"/>
          </a:xfrm>
          <a:prstGeom prst="rect">
            <a:avLst/>
          </a:prstGeom>
        </p:spPr>
        <p:txBody>
          <a:bodyPr vert="horz" lIns="99067" tIns="49533" rIns="99067" bIns="49533" rtlCol="0" anchor="b"/>
          <a:lstStyle>
            <a:lvl1pPr algn="l">
              <a:defRPr sz="1300"/>
            </a:lvl1pPr>
          </a:lstStyle>
          <a:p>
            <a:endParaRPr lang="tr-TR"/>
          </a:p>
        </p:txBody>
      </p:sp>
      <p:sp>
        <p:nvSpPr>
          <p:cNvPr id="7" name="Slayt Numarası Yer Tutucusu 6"/>
          <p:cNvSpPr>
            <a:spLocks noGrp="1"/>
          </p:cNvSpPr>
          <p:nvPr>
            <p:ph type="sldNum" sz="quarter" idx="5"/>
          </p:nvPr>
        </p:nvSpPr>
        <p:spPr>
          <a:xfrm>
            <a:off x="4023992" y="9721107"/>
            <a:ext cx="3078427" cy="513507"/>
          </a:xfrm>
          <a:prstGeom prst="rect">
            <a:avLst/>
          </a:prstGeom>
        </p:spPr>
        <p:txBody>
          <a:bodyPr vert="horz" lIns="99067" tIns="49533" rIns="99067" bIns="49533" rtlCol="0" anchor="b"/>
          <a:lstStyle>
            <a:lvl1pPr algn="r">
              <a:defRPr sz="1300"/>
            </a:lvl1pPr>
          </a:lstStyle>
          <a:p>
            <a:fld id="{BE3C01F1-5709-4BFB-A0A5-764B9F0E8D30}" type="slidenum">
              <a:rPr lang="tr-TR" smtClean="0"/>
              <a:t>‹#›</a:t>
            </a:fld>
            <a:endParaRPr lang="tr-TR"/>
          </a:p>
        </p:txBody>
      </p:sp>
    </p:spTree>
    <p:extLst>
      <p:ext uri="{BB962C8B-B14F-4D97-AF65-F5344CB8AC3E}">
        <p14:creationId xmlns:p14="http://schemas.microsoft.com/office/powerpoint/2010/main" val="235147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C1B1F0A1-267D-4E99-8A8E-56B917C97FEB}"/>
              </a:ext>
            </a:extLst>
          </p:cNvPr>
          <p:cNvPicPr>
            <a:picLocks noChangeAspect="1"/>
          </p:cNvPicPr>
          <p:nvPr userDrawn="1"/>
        </p:nvPicPr>
        <p:blipFill rotWithShape="1">
          <a:blip r:embed="rId2"/>
          <a:srcRect l="-67" t="1098" r="67" b="66"/>
          <a:stretch/>
        </p:blipFill>
        <p:spPr>
          <a:xfrm>
            <a:off x="0" y="4591"/>
            <a:ext cx="12192000" cy="6853409"/>
          </a:xfrm>
          <a:prstGeom prst="rect">
            <a:avLst/>
          </a:prstGeom>
          <a:solidFill>
            <a:schemeClr val="accent1">
              <a:alpha val="23000"/>
            </a:schemeClr>
          </a:solidFill>
          <a:ln>
            <a:solidFill>
              <a:schemeClr val="tx1">
                <a:alpha val="71000"/>
              </a:schemeClr>
            </a:solidFill>
          </a:ln>
          <a:effectLst/>
        </p:spPr>
      </p:pic>
      <p:pic>
        <p:nvPicPr>
          <p:cNvPr id="8" name="Resim 7">
            <a:extLst>
              <a:ext uri="{FF2B5EF4-FFF2-40B4-BE49-F238E27FC236}">
                <a16:creationId xmlns:a16="http://schemas.microsoft.com/office/drawing/2014/main" id="{E7571E0C-2DEB-4C36-B62D-A4FA5821CD2E}"/>
              </a:ext>
            </a:extLst>
          </p:cNvPr>
          <p:cNvPicPr>
            <a:picLocks noChangeAspect="1"/>
          </p:cNvPicPr>
          <p:nvPr userDrawn="1"/>
        </p:nvPicPr>
        <p:blipFill>
          <a:blip r:embed="rId3"/>
          <a:stretch>
            <a:fillRect/>
          </a:stretch>
        </p:blipFill>
        <p:spPr>
          <a:xfrm>
            <a:off x="587871" y="543656"/>
            <a:ext cx="2198394" cy="2198394"/>
          </a:xfrm>
          <a:prstGeom prst="rect">
            <a:avLst/>
          </a:prstGeom>
        </p:spPr>
      </p:pic>
      <p:sp>
        <p:nvSpPr>
          <p:cNvPr id="9" name="Metin kutusu 8">
            <a:extLst>
              <a:ext uri="{FF2B5EF4-FFF2-40B4-BE49-F238E27FC236}">
                <a16:creationId xmlns:a16="http://schemas.microsoft.com/office/drawing/2014/main" id="{C20874D1-4C6B-4602-97BD-7A871CB6DCCC}"/>
              </a:ext>
            </a:extLst>
          </p:cNvPr>
          <p:cNvSpPr txBox="1"/>
          <p:nvPr userDrawn="1"/>
        </p:nvSpPr>
        <p:spPr>
          <a:xfrm>
            <a:off x="3374136" y="1104464"/>
            <a:ext cx="7571232" cy="830997"/>
          </a:xfrm>
          <a:prstGeom prst="rect">
            <a:avLst/>
          </a:prstGeom>
          <a:solidFill>
            <a:schemeClr val="bg1"/>
          </a:solidFill>
          <a:ln w="57150">
            <a:solidFill>
              <a:schemeClr val="bg2">
                <a:lumMod val="50000"/>
              </a:schemeClr>
            </a:solidFill>
          </a:ln>
        </p:spPr>
        <p:txBody>
          <a:bodyPr wrap="square" rtlCol="0">
            <a:spAutoFit/>
          </a:bodyPr>
          <a:lstStyle/>
          <a:p>
            <a:pPr algn="ctr"/>
            <a:r>
              <a:rPr lang="tr-TR" sz="4800" b="1" dirty="0">
                <a:latin typeface="Arial" panose="020B0604020202020204" pitchFamily="34" charset="0"/>
                <a:cs typeface="Arial" panose="020B0604020202020204" pitchFamily="34" charset="0"/>
              </a:rPr>
              <a:t>ATATÜRK ÜNİVERSİTESİ</a:t>
            </a:r>
          </a:p>
        </p:txBody>
      </p:sp>
      <p:sp>
        <p:nvSpPr>
          <p:cNvPr id="14" name="Metin kutusu 13">
            <a:extLst>
              <a:ext uri="{FF2B5EF4-FFF2-40B4-BE49-F238E27FC236}">
                <a16:creationId xmlns:a16="http://schemas.microsoft.com/office/drawing/2014/main" id="{4FA020C7-5D3C-4BAD-907D-432782435250}"/>
              </a:ext>
            </a:extLst>
          </p:cNvPr>
          <p:cNvSpPr txBox="1"/>
          <p:nvPr userDrawn="1"/>
        </p:nvSpPr>
        <p:spPr>
          <a:xfrm>
            <a:off x="2231824" y="3297839"/>
            <a:ext cx="7728351" cy="2482667"/>
          </a:xfrm>
          <a:prstGeom prst="rect">
            <a:avLst/>
          </a:prstGeom>
          <a:solidFill>
            <a:schemeClr val="bg1"/>
          </a:solidFill>
          <a:ln w="57150">
            <a:solidFill>
              <a:schemeClr val="bg2">
                <a:lumMod val="50000"/>
              </a:schemeClr>
            </a:solidFill>
          </a:ln>
          <a:effectLst/>
        </p:spPr>
        <p:txBody>
          <a:bodyPr wrap="square" rtlCol="0">
            <a:spAutoFit/>
          </a:bodyPr>
          <a:lstStyle/>
          <a:p>
            <a:pPr algn="ctr">
              <a:lnSpc>
                <a:spcPct val="150000"/>
              </a:lnSpc>
            </a:pPr>
            <a:r>
              <a:rPr lang="tr-TR" sz="3600" dirty="0">
                <a:solidFill>
                  <a:schemeClr val="tx1"/>
                </a:solidFill>
                <a:latin typeface="Arial" panose="020B0604020202020204" pitchFamily="34" charset="0"/>
                <a:cs typeface="Arial" panose="020B0604020202020204" pitchFamily="34" charset="0"/>
              </a:rPr>
              <a:t>MÜHENDİSLİK FAKÜLTESİ</a:t>
            </a:r>
            <a:br>
              <a:rPr lang="tr-TR" sz="3600" dirty="0">
                <a:solidFill>
                  <a:schemeClr val="tx1"/>
                </a:solidFill>
                <a:latin typeface="Arial" panose="020B0604020202020204" pitchFamily="34" charset="0"/>
                <a:cs typeface="Arial" panose="020B0604020202020204" pitchFamily="34" charset="0"/>
              </a:rPr>
            </a:br>
            <a:r>
              <a:rPr lang="tr-TR" sz="3600" dirty="0">
                <a:solidFill>
                  <a:schemeClr val="tx1"/>
                </a:solidFill>
                <a:latin typeface="Arial" panose="020B0604020202020204" pitchFamily="34" charset="0"/>
                <a:cs typeface="Arial" panose="020B0604020202020204" pitchFamily="34" charset="0"/>
              </a:rPr>
              <a:t>MAKİNE MÜHENDİSLİĞİ BÖLÜMÜ</a:t>
            </a:r>
          </a:p>
          <a:p>
            <a:pPr algn="ctr">
              <a:lnSpc>
                <a:spcPct val="150000"/>
              </a:lnSpc>
            </a:pPr>
            <a:r>
              <a:rPr lang="tr-TR" sz="3600" dirty="0">
                <a:solidFill>
                  <a:srgbClr val="FF0000"/>
                </a:solidFill>
                <a:latin typeface="Arial" panose="020B0604020202020204" pitchFamily="34" charset="0"/>
                <a:cs typeface="Arial" panose="020B0604020202020204" pitchFamily="34" charset="0"/>
              </a:rPr>
              <a:t>STAJ YOL HARİTASI</a:t>
            </a:r>
          </a:p>
        </p:txBody>
      </p:sp>
    </p:spTree>
    <p:extLst>
      <p:ext uri="{BB962C8B-B14F-4D97-AF65-F5344CB8AC3E}">
        <p14:creationId xmlns:p14="http://schemas.microsoft.com/office/powerpoint/2010/main" val="116959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CE63B2C6-F756-4092-BE7B-93D8BB969E61}"/>
              </a:ext>
            </a:extLst>
          </p:cNvPr>
          <p:cNvSpPr txBox="1"/>
          <p:nvPr userDrawn="1"/>
        </p:nvSpPr>
        <p:spPr>
          <a:xfrm>
            <a:off x="347472" y="1563624"/>
            <a:ext cx="11393424" cy="4718304"/>
          </a:xfrm>
          <a:prstGeom prst="rect">
            <a:avLst/>
          </a:prstGeom>
          <a:solidFill>
            <a:schemeClr val="bg1"/>
          </a:solidFill>
          <a:ln w="38100">
            <a:solidFill>
              <a:schemeClr val="bg2">
                <a:lumMod val="50000"/>
              </a:schemeClr>
            </a:solidFill>
          </a:ln>
        </p:spPr>
        <p:txBody>
          <a:bodyPr wrap="square" rtlCol="0">
            <a:spAutoFit/>
          </a:bodyPr>
          <a:lstStyle/>
          <a:p>
            <a:endParaRPr lang="tr-TR" dirty="0"/>
          </a:p>
        </p:txBody>
      </p:sp>
      <p:sp>
        <p:nvSpPr>
          <p:cNvPr id="2" name="Title 1"/>
          <p:cNvSpPr>
            <a:spLocks noGrp="1"/>
          </p:cNvSpPr>
          <p:nvPr>
            <p:ph type="title"/>
          </p:nvPr>
        </p:nvSpPr>
        <p:spPr>
          <a:xfrm>
            <a:off x="347472" y="786385"/>
            <a:ext cx="11393424" cy="621792"/>
          </a:xfrm>
          <a:ln w="38100">
            <a:solidFill>
              <a:schemeClr val="bg2">
                <a:lumMod val="50000"/>
              </a:schemeClr>
            </a:solidFill>
          </a:ln>
          <a:effectLst/>
        </p:spPr>
        <p:txBody>
          <a:bodyPr/>
          <a:lstStyle>
            <a:lvl1pPr marL="0">
              <a:defRPr>
                <a:solidFill>
                  <a:srgbClr val="CC3399"/>
                </a:solidFill>
              </a:defRPr>
            </a:lvl1pPr>
          </a:lstStyle>
          <a:p>
            <a:r>
              <a:rPr lang="tr-TR" dirty="0"/>
              <a:t>Asıl başlık stili için tıklatın</a:t>
            </a:r>
            <a:endParaRPr lang="en-US" dirty="0"/>
          </a:p>
        </p:txBody>
      </p:sp>
      <p:sp>
        <p:nvSpPr>
          <p:cNvPr id="3" name="Content Placeholder 2"/>
          <p:cNvSpPr>
            <a:spLocks noGrp="1"/>
          </p:cNvSpPr>
          <p:nvPr>
            <p:ph idx="1" hasCustomPrompt="1"/>
          </p:nvPr>
        </p:nvSpPr>
        <p:spPr>
          <a:xfrm>
            <a:off x="451104" y="1682496"/>
            <a:ext cx="11152632" cy="4489704"/>
          </a:xfrm>
          <a:ln w="38100">
            <a:noFill/>
          </a:ln>
        </p:spPr>
        <p:txBody>
          <a:bodyPr/>
          <a:lstStyle>
            <a:lvl1pPr marL="450850" indent="-358775">
              <a:defRPr sz="2400">
                <a:latin typeface="Arial" panose="020B0604020202020204" pitchFamily="34" charset="0"/>
                <a:cs typeface="Arial" panose="020B0604020202020204" pitchFamily="34" charset="0"/>
              </a:defRPr>
            </a:lvl1pPr>
            <a:lvl2pPr marL="531813" indent="-173038">
              <a:buClr>
                <a:srgbClr val="CC3399"/>
              </a:buClr>
              <a:defRPr>
                <a:latin typeface="Arial" panose="020B0604020202020204" pitchFamily="34" charset="0"/>
                <a:cs typeface="Arial" panose="020B0604020202020204" pitchFamily="34" charset="0"/>
              </a:defRPr>
            </a:lvl2pPr>
            <a:lvl3pPr>
              <a:buClr>
                <a:srgbClr val="CC3399"/>
              </a:buClr>
              <a:defRPr>
                <a:latin typeface="Arial" panose="020B0604020202020204" pitchFamily="34" charset="0"/>
                <a:cs typeface="Arial" panose="020B0604020202020204" pitchFamily="34" charset="0"/>
              </a:defRPr>
            </a:lvl3pPr>
            <a:lvl4pPr>
              <a:buClr>
                <a:srgbClr val="CC3399"/>
              </a:buClr>
              <a:defRPr>
                <a:latin typeface="Arial" panose="020B0604020202020204" pitchFamily="34" charset="0"/>
                <a:cs typeface="Arial" panose="020B0604020202020204" pitchFamily="34" charset="0"/>
              </a:defRPr>
            </a:lvl4pPr>
            <a:lvl5pPr>
              <a:buClr>
                <a:srgbClr val="CC3399"/>
              </a:buClr>
              <a:defRPr>
                <a:latin typeface="Arial" panose="020B0604020202020204" pitchFamily="34" charset="0"/>
                <a:cs typeface="Arial" panose="020B0604020202020204"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fld id="{BD7ED5A1-FE7B-4D05-8258-D829332D5DCF}" type="datetime1">
              <a:rPr lang="tr-TR" smtClean="0"/>
              <a:pPr/>
              <a:t>9.10.2020</a:t>
            </a:fld>
            <a:r>
              <a:rPr lang="tr-TR" dirty="0"/>
              <a:t>Beşinci düzey</a:t>
            </a:r>
            <a:endParaRPr lang="en-US" dirty="0"/>
          </a:p>
        </p:txBody>
      </p:sp>
    </p:spTree>
    <p:extLst>
      <p:ext uri="{BB962C8B-B14F-4D97-AF65-F5344CB8AC3E}">
        <p14:creationId xmlns:p14="http://schemas.microsoft.com/office/powerpoint/2010/main" val="14844399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292608" y="6326283"/>
            <a:ext cx="2472271" cy="365125"/>
          </a:xfrm>
          <a:prstGeom prst="rect">
            <a:avLst/>
          </a:prstGeom>
        </p:spPr>
        <p:txBody>
          <a:bodyPr/>
          <a:lstStyle/>
          <a:p>
            <a:fld id="{B5CAE746-8D7C-4924-B102-F7FA429BDF01}" type="datetime1">
              <a:rPr lang="tr-TR" smtClean="0"/>
              <a:t>25.07.2022</a:t>
            </a:fld>
            <a:endParaRPr lang="tr-TR"/>
          </a:p>
        </p:txBody>
      </p:sp>
    </p:spTree>
    <p:extLst>
      <p:ext uri="{BB962C8B-B14F-4D97-AF65-F5344CB8AC3E}">
        <p14:creationId xmlns:p14="http://schemas.microsoft.com/office/powerpoint/2010/main" val="204405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292608" y="6326283"/>
            <a:ext cx="2472271" cy="365125"/>
          </a:xfrm>
          <a:prstGeom prst="rect">
            <a:avLst/>
          </a:prstGeom>
        </p:spPr>
        <p:txBody>
          <a:bodyPr/>
          <a:lstStyle/>
          <a:p>
            <a:fld id="{4C6565EB-B810-4E05-B081-93A2A60679EA}" type="datetime1">
              <a:rPr lang="tr-TR" smtClean="0"/>
              <a:t>25.07.2022</a:t>
            </a:fld>
            <a:endParaRPr lang="tr-T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tr-TR"/>
          </a:p>
        </p:txBody>
      </p:sp>
    </p:spTree>
    <p:extLst>
      <p:ext uri="{BB962C8B-B14F-4D97-AF65-F5344CB8AC3E}">
        <p14:creationId xmlns:p14="http://schemas.microsoft.com/office/powerpoint/2010/main" val="341927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11501732-0071-4FE8-B591-A19E409C778A}"/>
              </a:ext>
            </a:extLst>
          </p:cNvPr>
          <p:cNvPicPr>
            <a:picLocks noChangeAspect="1"/>
          </p:cNvPicPr>
          <p:nvPr userDrawn="1"/>
        </p:nvPicPr>
        <p:blipFill rotWithShape="1">
          <a:blip r:embed="rId2"/>
          <a:srcRect l="-67" t="1098" r="67" b="66"/>
          <a:stretch/>
        </p:blipFill>
        <p:spPr>
          <a:xfrm>
            <a:off x="0" y="0"/>
            <a:ext cx="12192000" cy="6853409"/>
          </a:xfrm>
          <a:prstGeom prst="rect">
            <a:avLst/>
          </a:prstGeom>
          <a:solidFill>
            <a:schemeClr val="accent1">
              <a:alpha val="23000"/>
            </a:schemeClr>
          </a:solidFill>
          <a:ln>
            <a:solidFill>
              <a:schemeClr val="tx1">
                <a:alpha val="71000"/>
              </a:schemeClr>
            </a:solidFill>
          </a:ln>
          <a:effectLst/>
        </p:spPr>
      </p:pic>
    </p:spTree>
    <p:extLst>
      <p:ext uri="{BB962C8B-B14F-4D97-AF65-F5344CB8AC3E}">
        <p14:creationId xmlns:p14="http://schemas.microsoft.com/office/powerpoint/2010/main" val="4086642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12F491EF-D989-440F-AC49-78EB551848B7}"/>
              </a:ext>
            </a:extLst>
          </p:cNvPr>
          <p:cNvPicPr>
            <a:picLocks noChangeAspect="1"/>
          </p:cNvPicPr>
          <p:nvPr userDrawn="1"/>
        </p:nvPicPr>
        <p:blipFill rotWithShape="1">
          <a:blip r:embed="rId7"/>
          <a:srcRect l="-67" t="1098" r="67" b="66"/>
          <a:stretch/>
        </p:blipFill>
        <p:spPr>
          <a:xfrm>
            <a:off x="0" y="0"/>
            <a:ext cx="12192000" cy="6853409"/>
          </a:xfrm>
          <a:prstGeom prst="rect">
            <a:avLst/>
          </a:prstGeom>
          <a:solidFill>
            <a:schemeClr val="accent1">
              <a:alpha val="23000"/>
            </a:schemeClr>
          </a:solidFill>
          <a:ln>
            <a:solidFill>
              <a:schemeClr val="tx1">
                <a:alpha val="71000"/>
              </a:schemeClr>
            </a:solidFill>
          </a:ln>
          <a:effectLst/>
        </p:spPr>
      </p:pic>
      <p:sp>
        <p:nvSpPr>
          <p:cNvPr id="2" name="Title Placeholder 1"/>
          <p:cNvSpPr>
            <a:spLocks noGrp="1"/>
          </p:cNvSpPr>
          <p:nvPr>
            <p:ph type="title"/>
          </p:nvPr>
        </p:nvSpPr>
        <p:spPr>
          <a:xfrm>
            <a:off x="347472" y="833613"/>
            <a:ext cx="11393424" cy="610521"/>
          </a:xfrm>
          <a:prstGeom prst="rect">
            <a:avLst/>
          </a:prstGeom>
          <a:solidFill>
            <a:schemeClr val="bg1"/>
          </a:solidFill>
          <a:ln w="38100">
            <a:solidFill>
              <a:schemeClr val="bg2">
                <a:lumMod val="50000"/>
              </a:schemeClr>
            </a:solidFill>
          </a:ln>
        </p:spPr>
        <p:txBody>
          <a:bodyPr vert="horz" lIns="91440" tIns="45720" rIns="91440" bIns="45720" rtlCol="0" anchor="b">
            <a:normAutofit/>
          </a:bodyPr>
          <a:lstStyle/>
          <a:p>
            <a:r>
              <a:rPr lang="tr-TR" dirty="0"/>
              <a:t>Asıl başlık stili için tıklatın</a:t>
            </a:r>
            <a:endParaRPr lang="en-US" dirty="0"/>
          </a:p>
        </p:txBody>
      </p:sp>
      <p:sp>
        <p:nvSpPr>
          <p:cNvPr id="3" name="Text Placeholder 2"/>
          <p:cNvSpPr>
            <a:spLocks noGrp="1"/>
          </p:cNvSpPr>
          <p:nvPr>
            <p:ph type="body" idx="1"/>
          </p:nvPr>
        </p:nvSpPr>
        <p:spPr>
          <a:xfrm>
            <a:off x="347472" y="1533089"/>
            <a:ext cx="11393424" cy="4787032"/>
          </a:xfrm>
          <a:prstGeom prst="rect">
            <a:avLst/>
          </a:prstGeom>
          <a:solidFill>
            <a:schemeClr val="bg1"/>
          </a:solidFill>
          <a:ln w="38100">
            <a:solidFill>
              <a:schemeClr val="bg2">
                <a:lumMod val="50000"/>
              </a:schemeClr>
            </a:solidFill>
          </a:ln>
        </p:spPr>
        <p:txBody>
          <a:bodyPr vert="horz" lIns="0" tIns="45720" rIns="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11" name="Dikdörtgen 10">
            <a:extLst>
              <a:ext uri="{FF2B5EF4-FFF2-40B4-BE49-F238E27FC236}">
                <a16:creationId xmlns:a16="http://schemas.microsoft.com/office/drawing/2014/main" id="{27571F73-923C-49A9-BAC4-20C78989A12A}"/>
              </a:ext>
            </a:extLst>
          </p:cNvPr>
          <p:cNvSpPr/>
          <p:nvPr userDrawn="1"/>
        </p:nvSpPr>
        <p:spPr>
          <a:xfrm>
            <a:off x="798711" y="211053"/>
            <a:ext cx="2182233" cy="400110"/>
          </a:xfrm>
          <a:prstGeom prst="rect">
            <a:avLst/>
          </a:prstGeom>
          <a:solidFill>
            <a:schemeClr val="bg1"/>
          </a:solidFill>
          <a:ln w="38100">
            <a:solidFill>
              <a:schemeClr val="bg2">
                <a:lumMod val="50000"/>
              </a:schemeClr>
            </a:solidFill>
          </a:ln>
        </p:spPr>
        <p:txBody>
          <a:bodyPr wrap="square">
            <a:spAutoFit/>
          </a:bodyPr>
          <a:lstStyle/>
          <a:p>
            <a:pPr algn="l"/>
            <a:r>
              <a:rPr lang="tr-TR" sz="1000" b="0" dirty="0">
                <a:solidFill>
                  <a:schemeClr val="bg1">
                    <a:lumMod val="50000"/>
                  </a:schemeClr>
                </a:solidFill>
                <a:latin typeface="Times New Roman" panose="02020603050405020304" pitchFamily="18" charset="0"/>
                <a:cs typeface="Times New Roman" panose="02020603050405020304" pitchFamily="18" charset="0"/>
              </a:rPr>
              <a:t>MÜHENDİSLİK FAKÜLTESİ</a:t>
            </a:r>
          </a:p>
          <a:p>
            <a:pPr algn="l"/>
            <a:r>
              <a:rPr lang="tr-TR" sz="1000" b="0" dirty="0">
                <a:solidFill>
                  <a:schemeClr val="bg1">
                    <a:lumMod val="50000"/>
                  </a:schemeClr>
                </a:solidFill>
                <a:latin typeface="Times New Roman" panose="02020603050405020304" pitchFamily="18" charset="0"/>
                <a:cs typeface="Times New Roman" panose="02020603050405020304" pitchFamily="18" charset="0"/>
              </a:rPr>
              <a:t>Faculty of Engineering</a:t>
            </a:r>
          </a:p>
        </p:txBody>
      </p:sp>
      <p:pic>
        <p:nvPicPr>
          <p:cNvPr id="12" name="Resim 11">
            <a:extLst>
              <a:ext uri="{FF2B5EF4-FFF2-40B4-BE49-F238E27FC236}">
                <a16:creationId xmlns:a16="http://schemas.microsoft.com/office/drawing/2014/main" id="{C8B3FDB4-3510-4DBB-8C35-FEEFD9E84429}"/>
              </a:ext>
            </a:extLst>
          </p:cNvPr>
          <p:cNvPicPr>
            <a:picLocks noChangeAspect="1"/>
          </p:cNvPicPr>
          <p:nvPr userDrawn="1"/>
        </p:nvPicPr>
        <p:blipFill>
          <a:blip r:embed="rId8"/>
          <a:stretch>
            <a:fillRect/>
          </a:stretch>
        </p:blipFill>
        <p:spPr>
          <a:xfrm>
            <a:off x="142470" y="95394"/>
            <a:ext cx="610521" cy="610521"/>
          </a:xfrm>
          <a:prstGeom prst="rect">
            <a:avLst/>
          </a:prstGeom>
        </p:spPr>
      </p:pic>
      <p:sp>
        <p:nvSpPr>
          <p:cNvPr id="8" name="Metin kutusu 7">
            <a:extLst>
              <a:ext uri="{FF2B5EF4-FFF2-40B4-BE49-F238E27FC236}">
                <a16:creationId xmlns:a16="http://schemas.microsoft.com/office/drawing/2014/main" id="{5A9CE8B7-7BE8-423B-BE05-D64FE3A3D0F9}"/>
              </a:ext>
            </a:extLst>
          </p:cNvPr>
          <p:cNvSpPr txBox="1"/>
          <p:nvPr userDrawn="1"/>
        </p:nvSpPr>
        <p:spPr>
          <a:xfrm>
            <a:off x="347472" y="6392955"/>
            <a:ext cx="5065776" cy="369332"/>
          </a:xfrm>
          <a:prstGeom prst="rect">
            <a:avLst/>
          </a:prstGeom>
          <a:solidFill>
            <a:schemeClr val="bg1"/>
          </a:solidFill>
          <a:ln w="38100">
            <a:solidFill>
              <a:schemeClr val="bg2">
                <a:lumMod val="50000"/>
              </a:schemeClr>
            </a:solidFill>
          </a:ln>
        </p:spPr>
        <p:txBody>
          <a:bodyPr wrap="square" rtlCol="0">
            <a:spAutoFit/>
          </a:bodyPr>
          <a:lstStyle/>
          <a:p>
            <a:r>
              <a:rPr lang="tr-TR" dirty="0"/>
              <a:t>Makine Mühendisliği Bölümü Staj Yol Haritası-2022 </a:t>
            </a:r>
          </a:p>
        </p:txBody>
      </p:sp>
      <p:sp>
        <p:nvSpPr>
          <p:cNvPr id="13" name="Metin kutusu 12">
            <a:extLst>
              <a:ext uri="{FF2B5EF4-FFF2-40B4-BE49-F238E27FC236}">
                <a16:creationId xmlns:a16="http://schemas.microsoft.com/office/drawing/2014/main" id="{CB658892-A344-4258-B954-A95271EEE74F}"/>
              </a:ext>
            </a:extLst>
          </p:cNvPr>
          <p:cNvSpPr txBox="1"/>
          <p:nvPr userDrawn="1"/>
        </p:nvSpPr>
        <p:spPr>
          <a:xfrm>
            <a:off x="11274552" y="6392955"/>
            <a:ext cx="466344" cy="369332"/>
          </a:xfrm>
          <a:prstGeom prst="rect">
            <a:avLst/>
          </a:prstGeom>
          <a:solidFill>
            <a:schemeClr val="bg1"/>
          </a:solidFill>
          <a:ln w="38100">
            <a:solidFill>
              <a:schemeClr val="bg2">
                <a:lumMod val="50000"/>
              </a:schemeClr>
            </a:solidFill>
          </a:ln>
        </p:spPr>
        <p:txBody>
          <a:bodyPr wrap="square" rtlCol="0">
            <a:spAutoFit/>
          </a:bodyPr>
          <a:lstStyle/>
          <a:p>
            <a:pPr algn="ctr"/>
            <a:fld id="{64C7928C-D8C4-49DF-89B6-94F8BC7D5E7B}" type="slidenum">
              <a:rPr lang="tr-TR" smtClean="0"/>
              <a:pPr algn="ctr"/>
              <a:t>‹#›</a:t>
            </a:fld>
            <a:endParaRPr lang="tr-TR" dirty="0"/>
          </a:p>
        </p:txBody>
      </p:sp>
    </p:spTree>
    <p:extLst>
      <p:ext uri="{BB962C8B-B14F-4D97-AF65-F5344CB8AC3E}">
        <p14:creationId xmlns:p14="http://schemas.microsoft.com/office/powerpoint/2010/main" val="3686125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Lst>
  <p:hf hdr="0" ftr="0" dt="0"/>
  <p:txStyles>
    <p:titleStyle>
      <a:lvl1pPr algn="ctr" defTabSz="914400" rtl="0" eaLnBrk="1" latinLnBrk="0" hangingPunct="1">
        <a:lnSpc>
          <a:spcPct val="85000"/>
        </a:lnSpc>
        <a:spcBef>
          <a:spcPct val="0"/>
        </a:spcBef>
        <a:buNone/>
        <a:defRPr sz="3600" kern="1200" spc="-50" baseline="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66700" indent="-26670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tabLst>
          <a:tab pos="11296650" algn="l"/>
        </a:tabLst>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CC3399"/>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CC3399"/>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CC3399"/>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CC3399"/>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anu.yaylal&#305;@atauni.edu.tr" TargetMode="External"/><Relationship Id="rId7" Type="http://schemas.openxmlformats.org/officeDocument/2006/relationships/hyperlink" Target="mailto:gamze.ispirlioglu@atauni.edu.tr" TargetMode="External"/><Relationship Id="rId2" Type="http://schemas.openxmlformats.org/officeDocument/2006/relationships/hyperlink" Target="mailto:sukran.efe@atauni.edu.tr" TargetMode="External"/><Relationship Id="rId1" Type="http://schemas.openxmlformats.org/officeDocument/2006/relationships/slideLayout" Target="../slideLayouts/slideLayout5.xml"/><Relationship Id="rId6" Type="http://schemas.openxmlformats.org/officeDocument/2006/relationships/hyperlink" Target="mailto:ercan.dogan@atauni.edu.tr" TargetMode="External"/><Relationship Id="rId5" Type="http://schemas.openxmlformats.org/officeDocument/2006/relationships/hyperlink" Target="mailto:sukrantuzemen@atauni.edu.tr" TargetMode="External"/><Relationship Id="rId4" Type="http://schemas.openxmlformats.org/officeDocument/2006/relationships/hyperlink" Target="mailto:yigitsahin@atauni.edu.t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birimler.atauni.edu.tr/makine-muhendisligi/formlar-staj/"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tauni.edu.tr/yuklemeler/f3532003a2dd8ca2a486cf6a9f7f307c.pdf" TargetMode="External"/><Relationship Id="rId2" Type="http://schemas.openxmlformats.org/officeDocument/2006/relationships/hyperlink" Target="http://webarsiv.atauni.edu.tr/yuklemeler/5026049e2151c60c084fc31c191c3870.pdf" TargetMode="External"/><Relationship Id="rId1" Type="http://schemas.openxmlformats.org/officeDocument/2006/relationships/slideLayout" Target="../slideLayouts/slideLayout2.xml"/><Relationship Id="rId4" Type="http://schemas.openxmlformats.org/officeDocument/2006/relationships/hyperlink" Target="https://atauni.edu.tr/yuklemeler/b0aad0973c78e84e5eb551a47f0652cd.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767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D0FDE0-681E-4D6F-BCFA-38B0624CFFC6}"/>
              </a:ext>
            </a:extLst>
          </p:cNvPr>
          <p:cNvSpPr>
            <a:spLocks noGrp="1"/>
          </p:cNvSpPr>
          <p:nvPr>
            <p:ph type="title"/>
          </p:nvPr>
        </p:nvSpPr>
        <p:spPr>
          <a:xfrm>
            <a:off x="347472" y="786385"/>
            <a:ext cx="11393424" cy="621792"/>
          </a:xfrm>
        </p:spPr>
        <p:txBody>
          <a:bodyPr>
            <a:noAutofit/>
          </a:bodyPr>
          <a:lstStyle/>
          <a:p>
            <a:r>
              <a:rPr lang="tr-TR" sz="2400" b="1" dirty="0">
                <a:solidFill>
                  <a:schemeClr val="tx1"/>
                </a:solidFill>
              </a:rPr>
              <a:t>STAJ İÇİN UYGUN OLMAYAN KURUM/KURULUŞLAR (Sadece Birkaçı)</a:t>
            </a:r>
            <a:endParaRPr lang="tr-TR" sz="2400" dirty="0"/>
          </a:p>
        </p:txBody>
      </p:sp>
      <p:sp>
        <p:nvSpPr>
          <p:cNvPr id="3" name="İçerik Yer Tutucusu 2">
            <a:extLst>
              <a:ext uri="{FF2B5EF4-FFF2-40B4-BE49-F238E27FC236}">
                <a16:creationId xmlns:a16="http://schemas.microsoft.com/office/drawing/2014/main" id="{E7AF4D32-1A4E-4FD8-BCB8-8A7B513FDCBF}"/>
              </a:ext>
            </a:extLst>
          </p:cNvPr>
          <p:cNvSpPr>
            <a:spLocks noGrp="1"/>
          </p:cNvSpPr>
          <p:nvPr>
            <p:ph idx="1"/>
          </p:nvPr>
        </p:nvSpPr>
        <p:spPr/>
        <p:txBody>
          <a:bodyPr/>
          <a:lstStyle/>
          <a:p>
            <a:r>
              <a:rPr lang="tr-TR" dirty="0"/>
              <a:t>* Doğalgaz Firmaları</a:t>
            </a:r>
          </a:p>
          <a:p>
            <a:r>
              <a:rPr lang="tr-TR" dirty="0"/>
              <a:t>* Yapı Denetim Firmalar</a:t>
            </a:r>
          </a:p>
          <a:p>
            <a:r>
              <a:rPr lang="tr-TR" dirty="0"/>
              <a:t>* Bünyesinde Makine Mühendisi </a:t>
            </a:r>
            <a:r>
              <a:rPr lang="tr-TR"/>
              <a:t>çalıştırmayan işletmeler</a:t>
            </a:r>
            <a:endParaRPr lang="tr-TR" dirty="0"/>
          </a:p>
        </p:txBody>
      </p:sp>
    </p:spTree>
    <p:extLst>
      <p:ext uri="{BB962C8B-B14F-4D97-AF65-F5344CB8AC3E}">
        <p14:creationId xmlns:p14="http://schemas.microsoft.com/office/powerpoint/2010/main" val="276251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A209B70-D690-4C25-906B-5CDDA97FC0AA}"/>
              </a:ext>
            </a:extLst>
          </p:cNvPr>
          <p:cNvSpPr txBox="1"/>
          <p:nvPr/>
        </p:nvSpPr>
        <p:spPr>
          <a:xfrm>
            <a:off x="2772697" y="2548061"/>
            <a:ext cx="5997677" cy="646331"/>
          </a:xfrm>
          <a:prstGeom prst="rect">
            <a:avLst/>
          </a:prstGeom>
          <a:solidFill>
            <a:schemeClr val="bg1"/>
          </a:solidFill>
          <a:ln w="57150">
            <a:solidFill>
              <a:schemeClr val="bg2">
                <a:lumMod val="50000"/>
              </a:schemeClr>
            </a:solidFill>
          </a:ln>
        </p:spPr>
        <p:txBody>
          <a:bodyPr wrap="square" rtlCol="0">
            <a:spAutoFit/>
          </a:bodyPr>
          <a:lstStyle/>
          <a:p>
            <a:pPr algn="ctr">
              <a:spcBef>
                <a:spcPts val="3600"/>
              </a:spcBef>
              <a:spcAft>
                <a:spcPts val="3600"/>
              </a:spcAft>
              <a:tabLst>
                <a:tab pos="5741988" algn="l"/>
              </a:tabLst>
            </a:pPr>
            <a:r>
              <a:rPr lang="tr-TR" sz="3600" dirty="0">
                <a:solidFill>
                  <a:srgbClr val="CC3399"/>
                </a:solidFill>
                <a:latin typeface="Arial" panose="020B0604020202020204" pitchFamily="34" charset="0"/>
                <a:cs typeface="Arial" panose="020B0604020202020204" pitchFamily="34" charset="0"/>
              </a:rPr>
              <a:t>BAŞVURU İŞLEMLERİ</a:t>
            </a:r>
          </a:p>
        </p:txBody>
      </p:sp>
    </p:spTree>
    <p:extLst>
      <p:ext uri="{BB962C8B-B14F-4D97-AF65-F5344CB8AC3E}">
        <p14:creationId xmlns:p14="http://schemas.microsoft.com/office/powerpoint/2010/main" val="170646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DA2933-C418-446B-80F6-142F8C1E6693}"/>
              </a:ext>
            </a:extLst>
          </p:cNvPr>
          <p:cNvSpPr>
            <a:spLocks noGrp="1"/>
          </p:cNvSpPr>
          <p:nvPr>
            <p:ph type="title"/>
          </p:nvPr>
        </p:nvSpPr>
        <p:spPr/>
        <p:txBody>
          <a:bodyPr/>
          <a:lstStyle/>
          <a:p>
            <a:r>
              <a:rPr lang="tr-TR" dirty="0"/>
              <a:t>OBS Başvuru Ekranı </a:t>
            </a:r>
          </a:p>
        </p:txBody>
      </p:sp>
      <p:pic>
        <p:nvPicPr>
          <p:cNvPr id="12" name="Resim 11">
            <a:extLst>
              <a:ext uri="{FF2B5EF4-FFF2-40B4-BE49-F238E27FC236}">
                <a16:creationId xmlns:a16="http://schemas.microsoft.com/office/drawing/2014/main" id="{54FCD6D0-1BE3-4C16-8B07-A30BB744E1CF}"/>
              </a:ext>
            </a:extLst>
          </p:cNvPr>
          <p:cNvPicPr>
            <a:picLocks noChangeAspect="1"/>
          </p:cNvPicPr>
          <p:nvPr/>
        </p:nvPicPr>
        <p:blipFill>
          <a:blip r:embed="rId2"/>
          <a:stretch>
            <a:fillRect/>
          </a:stretch>
        </p:blipFill>
        <p:spPr>
          <a:xfrm>
            <a:off x="2711018" y="1681544"/>
            <a:ext cx="2774880" cy="4559272"/>
          </a:xfrm>
          <a:prstGeom prst="rect">
            <a:avLst/>
          </a:prstGeom>
        </p:spPr>
      </p:pic>
      <p:pic>
        <p:nvPicPr>
          <p:cNvPr id="17" name="Resim 16">
            <a:extLst>
              <a:ext uri="{FF2B5EF4-FFF2-40B4-BE49-F238E27FC236}">
                <a16:creationId xmlns:a16="http://schemas.microsoft.com/office/drawing/2014/main" id="{3D4B392B-D906-40F9-96AE-0B863109F1CA}"/>
              </a:ext>
            </a:extLst>
          </p:cNvPr>
          <p:cNvPicPr>
            <a:picLocks noChangeAspect="1"/>
          </p:cNvPicPr>
          <p:nvPr/>
        </p:nvPicPr>
        <p:blipFill>
          <a:blip r:embed="rId3"/>
          <a:stretch>
            <a:fillRect/>
          </a:stretch>
        </p:blipFill>
        <p:spPr>
          <a:xfrm>
            <a:off x="5837173" y="1681543"/>
            <a:ext cx="2993462" cy="4559273"/>
          </a:xfrm>
          <a:prstGeom prst="rect">
            <a:avLst/>
          </a:prstGeom>
        </p:spPr>
      </p:pic>
      <p:sp>
        <p:nvSpPr>
          <p:cNvPr id="18" name="Metin kutusu 17">
            <a:extLst>
              <a:ext uri="{FF2B5EF4-FFF2-40B4-BE49-F238E27FC236}">
                <a16:creationId xmlns:a16="http://schemas.microsoft.com/office/drawing/2014/main" id="{0D8B3BFA-9493-4149-A163-69EF89E06AEE}"/>
              </a:ext>
            </a:extLst>
          </p:cNvPr>
          <p:cNvSpPr txBox="1"/>
          <p:nvPr/>
        </p:nvSpPr>
        <p:spPr>
          <a:xfrm>
            <a:off x="178161" y="2967335"/>
            <a:ext cx="2181582" cy="923330"/>
          </a:xfrm>
          <a:prstGeom prst="rect">
            <a:avLst/>
          </a:prstGeom>
          <a:solidFill>
            <a:srgbClr val="FF0000"/>
          </a:solidFill>
        </p:spPr>
        <p:txBody>
          <a:bodyPr wrap="square" rtlCol="0">
            <a:spAutoFit/>
          </a:bodyPr>
          <a:lstStyle/>
          <a:p>
            <a:r>
              <a:rPr lang="tr-TR" dirty="0"/>
              <a:t>1. </a:t>
            </a:r>
            <a:r>
              <a:rPr lang="tr-TR" dirty="0">
                <a:ln w="0"/>
              </a:rPr>
              <a:t>OBS üzerinden başvuru işlemlerine tıklayın</a:t>
            </a:r>
            <a:endParaRPr lang="tr-TR" dirty="0"/>
          </a:p>
        </p:txBody>
      </p:sp>
      <p:sp>
        <p:nvSpPr>
          <p:cNvPr id="19" name="Metin kutusu 18">
            <a:extLst>
              <a:ext uri="{FF2B5EF4-FFF2-40B4-BE49-F238E27FC236}">
                <a16:creationId xmlns:a16="http://schemas.microsoft.com/office/drawing/2014/main" id="{D35A800F-2E6E-4EBB-9BC5-19E788C8CB56}"/>
              </a:ext>
            </a:extLst>
          </p:cNvPr>
          <p:cNvSpPr txBox="1"/>
          <p:nvPr/>
        </p:nvSpPr>
        <p:spPr>
          <a:xfrm>
            <a:off x="8917858" y="2967335"/>
            <a:ext cx="2281084" cy="646331"/>
          </a:xfrm>
          <a:prstGeom prst="rect">
            <a:avLst/>
          </a:prstGeom>
          <a:solidFill>
            <a:srgbClr val="FF0000"/>
          </a:solidFill>
        </p:spPr>
        <p:txBody>
          <a:bodyPr wrap="square" rtlCol="0">
            <a:spAutoFit/>
          </a:bodyPr>
          <a:lstStyle/>
          <a:p>
            <a:pPr algn="ctr"/>
            <a:r>
              <a:rPr lang="tr-TR" dirty="0"/>
              <a:t>2. </a:t>
            </a:r>
            <a:r>
              <a:rPr lang="tr-TR" dirty="0">
                <a:ln w="0"/>
              </a:rPr>
              <a:t>Kayıt başvurularını seçin</a:t>
            </a:r>
            <a:endParaRPr lang="tr-TR" dirty="0"/>
          </a:p>
        </p:txBody>
      </p:sp>
    </p:spTree>
    <p:extLst>
      <p:ext uri="{BB962C8B-B14F-4D97-AF65-F5344CB8AC3E}">
        <p14:creationId xmlns:p14="http://schemas.microsoft.com/office/powerpoint/2010/main" val="647620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22DD695-4FDA-47BD-AD14-CD32B7B7B476}"/>
              </a:ext>
            </a:extLst>
          </p:cNvPr>
          <p:cNvSpPr>
            <a:spLocks noGrp="1"/>
          </p:cNvSpPr>
          <p:nvPr>
            <p:ph type="title"/>
          </p:nvPr>
        </p:nvSpPr>
        <p:spPr/>
        <p:txBody>
          <a:bodyPr/>
          <a:lstStyle/>
          <a:p>
            <a:r>
              <a:rPr lang="tr-TR" dirty="0"/>
              <a:t>OBS Başvuru Ekranı </a:t>
            </a:r>
          </a:p>
        </p:txBody>
      </p:sp>
      <p:sp>
        <p:nvSpPr>
          <p:cNvPr id="8" name="Metin kutusu 7">
            <a:extLst>
              <a:ext uri="{FF2B5EF4-FFF2-40B4-BE49-F238E27FC236}">
                <a16:creationId xmlns:a16="http://schemas.microsoft.com/office/drawing/2014/main" id="{1480CB85-9C52-444E-9F45-4496AB83FC4C}"/>
              </a:ext>
            </a:extLst>
          </p:cNvPr>
          <p:cNvSpPr txBox="1"/>
          <p:nvPr/>
        </p:nvSpPr>
        <p:spPr>
          <a:xfrm>
            <a:off x="560439" y="1866122"/>
            <a:ext cx="2084437" cy="1323439"/>
          </a:xfrm>
          <a:prstGeom prst="rect">
            <a:avLst/>
          </a:prstGeom>
          <a:solidFill>
            <a:srgbClr val="FF0000"/>
          </a:solidFill>
        </p:spPr>
        <p:txBody>
          <a:bodyPr wrap="square" rtlCol="0">
            <a:spAutoFit/>
          </a:bodyPr>
          <a:lstStyle/>
          <a:p>
            <a:r>
              <a:rPr lang="tr-TR" sz="2000" dirty="0"/>
              <a:t>3. </a:t>
            </a:r>
            <a:r>
              <a:rPr lang="tr-TR" sz="2000" dirty="0">
                <a:ln w="0"/>
              </a:rPr>
              <a:t>Sol üstte yer alan STAJ BAŞVURUSU seçilir</a:t>
            </a:r>
            <a:endParaRPr lang="tr-TR" sz="2000" dirty="0"/>
          </a:p>
        </p:txBody>
      </p:sp>
      <p:pic>
        <p:nvPicPr>
          <p:cNvPr id="9" name="Resim 8">
            <a:extLst>
              <a:ext uri="{FF2B5EF4-FFF2-40B4-BE49-F238E27FC236}">
                <a16:creationId xmlns:a16="http://schemas.microsoft.com/office/drawing/2014/main" id="{899A04DC-1343-43E9-8221-61C35D5E1169}"/>
              </a:ext>
            </a:extLst>
          </p:cNvPr>
          <p:cNvPicPr>
            <a:picLocks noChangeAspect="1"/>
          </p:cNvPicPr>
          <p:nvPr/>
        </p:nvPicPr>
        <p:blipFill>
          <a:blip r:embed="rId2"/>
          <a:stretch>
            <a:fillRect/>
          </a:stretch>
        </p:blipFill>
        <p:spPr>
          <a:xfrm>
            <a:off x="2861187" y="1669197"/>
            <a:ext cx="8879709" cy="4599163"/>
          </a:xfrm>
          <a:prstGeom prst="rect">
            <a:avLst/>
          </a:prstGeom>
        </p:spPr>
      </p:pic>
    </p:spTree>
    <p:extLst>
      <p:ext uri="{BB962C8B-B14F-4D97-AF65-F5344CB8AC3E}">
        <p14:creationId xmlns:p14="http://schemas.microsoft.com/office/powerpoint/2010/main" val="325301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E0C14D2-A489-4500-8B52-CD958D32ACE0}"/>
              </a:ext>
            </a:extLst>
          </p:cNvPr>
          <p:cNvSpPr>
            <a:spLocks noGrp="1"/>
          </p:cNvSpPr>
          <p:nvPr>
            <p:ph type="title"/>
          </p:nvPr>
        </p:nvSpPr>
        <p:spPr/>
        <p:txBody>
          <a:bodyPr/>
          <a:lstStyle/>
          <a:p>
            <a:r>
              <a:rPr lang="tr-TR" dirty="0"/>
              <a:t>OBS Başvuru Ekranı </a:t>
            </a:r>
          </a:p>
        </p:txBody>
      </p:sp>
      <p:pic>
        <p:nvPicPr>
          <p:cNvPr id="4" name="Resim 3">
            <a:extLst>
              <a:ext uri="{FF2B5EF4-FFF2-40B4-BE49-F238E27FC236}">
                <a16:creationId xmlns:a16="http://schemas.microsoft.com/office/drawing/2014/main" id="{CA0E5AA0-9D57-4770-9B24-DC1D1D976E83}"/>
              </a:ext>
            </a:extLst>
          </p:cNvPr>
          <p:cNvPicPr>
            <a:picLocks noChangeAspect="1"/>
          </p:cNvPicPr>
          <p:nvPr/>
        </p:nvPicPr>
        <p:blipFill>
          <a:blip r:embed="rId2"/>
          <a:stretch>
            <a:fillRect/>
          </a:stretch>
        </p:blipFill>
        <p:spPr>
          <a:xfrm>
            <a:off x="1651073" y="1676862"/>
            <a:ext cx="10089823" cy="4576454"/>
          </a:xfrm>
          <a:prstGeom prst="rect">
            <a:avLst/>
          </a:prstGeom>
        </p:spPr>
      </p:pic>
      <p:sp>
        <p:nvSpPr>
          <p:cNvPr id="5" name="Metin kutusu 4">
            <a:extLst>
              <a:ext uri="{FF2B5EF4-FFF2-40B4-BE49-F238E27FC236}">
                <a16:creationId xmlns:a16="http://schemas.microsoft.com/office/drawing/2014/main" id="{69488A7B-4461-4792-88B5-B3F09D74E45A}"/>
              </a:ext>
            </a:extLst>
          </p:cNvPr>
          <p:cNvSpPr txBox="1"/>
          <p:nvPr/>
        </p:nvSpPr>
        <p:spPr>
          <a:xfrm>
            <a:off x="530942" y="2138034"/>
            <a:ext cx="1913947" cy="2431435"/>
          </a:xfrm>
          <a:prstGeom prst="rect">
            <a:avLst/>
          </a:prstGeom>
          <a:solidFill>
            <a:srgbClr val="FF0000"/>
          </a:solidFill>
        </p:spPr>
        <p:txBody>
          <a:bodyPr wrap="square" rtlCol="0">
            <a:spAutoFit/>
          </a:bodyPr>
          <a:lstStyle/>
          <a:p>
            <a:r>
              <a:rPr lang="tr-TR" sz="2000" dirty="0"/>
              <a:t>4. İlgili kısımdaki bilgiler eksiksiz doldurulur.</a:t>
            </a:r>
          </a:p>
          <a:p>
            <a:endParaRPr lang="tr-TR" sz="2000" dirty="0"/>
          </a:p>
          <a:p>
            <a:r>
              <a:rPr lang="tr-TR" dirty="0"/>
              <a:t>Staj yerinin adı / adresi gibi bilgiler ayrıntılı bir şekilde yazılmalıdır</a:t>
            </a:r>
            <a:endParaRPr lang="tr-TR" sz="2000" dirty="0"/>
          </a:p>
        </p:txBody>
      </p:sp>
      <p:sp>
        <p:nvSpPr>
          <p:cNvPr id="6" name="Metin kutusu 5">
            <a:extLst>
              <a:ext uri="{FF2B5EF4-FFF2-40B4-BE49-F238E27FC236}">
                <a16:creationId xmlns:a16="http://schemas.microsoft.com/office/drawing/2014/main" id="{D9403785-32F0-4B7A-A733-53E9F4EDB556}"/>
              </a:ext>
            </a:extLst>
          </p:cNvPr>
          <p:cNvSpPr txBox="1"/>
          <p:nvPr/>
        </p:nvSpPr>
        <p:spPr>
          <a:xfrm>
            <a:off x="4015121" y="5824332"/>
            <a:ext cx="3378737" cy="400110"/>
          </a:xfrm>
          <a:prstGeom prst="rect">
            <a:avLst/>
          </a:prstGeom>
          <a:solidFill>
            <a:srgbClr val="FF0000"/>
          </a:solidFill>
        </p:spPr>
        <p:txBody>
          <a:bodyPr wrap="square" rtlCol="0">
            <a:spAutoFit/>
          </a:bodyPr>
          <a:lstStyle/>
          <a:p>
            <a:r>
              <a:rPr lang="tr-TR" sz="2000" dirty="0"/>
              <a:t>5. ‘’ Ön Kayıt Yap’’ tıklanır. </a:t>
            </a:r>
          </a:p>
        </p:txBody>
      </p:sp>
    </p:spTree>
    <p:extLst>
      <p:ext uri="{BB962C8B-B14F-4D97-AF65-F5344CB8AC3E}">
        <p14:creationId xmlns:p14="http://schemas.microsoft.com/office/powerpoint/2010/main" val="1666296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6A0648-755C-4BFD-B829-83636F8A150E}"/>
              </a:ext>
            </a:extLst>
          </p:cNvPr>
          <p:cNvSpPr>
            <a:spLocks noGrp="1"/>
          </p:cNvSpPr>
          <p:nvPr>
            <p:ph type="title"/>
          </p:nvPr>
        </p:nvSpPr>
        <p:spPr/>
        <p:txBody>
          <a:bodyPr/>
          <a:lstStyle/>
          <a:p>
            <a:r>
              <a:rPr lang="tr-TR" dirty="0"/>
              <a:t>OBS Başvuru Ekranı </a:t>
            </a:r>
          </a:p>
        </p:txBody>
      </p:sp>
      <p:pic>
        <p:nvPicPr>
          <p:cNvPr id="4" name="Resim 3">
            <a:extLst>
              <a:ext uri="{FF2B5EF4-FFF2-40B4-BE49-F238E27FC236}">
                <a16:creationId xmlns:a16="http://schemas.microsoft.com/office/drawing/2014/main" id="{186B0352-8FF8-4A62-B8E0-3AFD04FA8B81}"/>
              </a:ext>
            </a:extLst>
          </p:cNvPr>
          <p:cNvPicPr>
            <a:picLocks noChangeAspect="1"/>
          </p:cNvPicPr>
          <p:nvPr/>
        </p:nvPicPr>
        <p:blipFill rotWithShape="1">
          <a:blip r:embed="rId2"/>
          <a:srcRect t="5482" b="5926"/>
          <a:stretch/>
        </p:blipFill>
        <p:spPr>
          <a:xfrm>
            <a:off x="406047" y="1597582"/>
            <a:ext cx="9195414" cy="4582380"/>
          </a:xfrm>
          <a:prstGeom prst="rect">
            <a:avLst/>
          </a:prstGeom>
        </p:spPr>
      </p:pic>
      <p:pic>
        <p:nvPicPr>
          <p:cNvPr id="5" name="Resim 4">
            <a:extLst>
              <a:ext uri="{FF2B5EF4-FFF2-40B4-BE49-F238E27FC236}">
                <a16:creationId xmlns:a16="http://schemas.microsoft.com/office/drawing/2014/main" id="{91582F4D-AEF0-42B9-BC91-BE4AA7ED1688}"/>
              </a:ext>
            </a:extLst>
          </p:cNvPr>
          <p:cNvPicPr>
            <a:picLocks noChangeAspect="1"/>
          </p:cNvPicPr>
          <p:nvPr/>
        </p:nvPicPr>
        <p:blipFill rotWithShape="1">
          <a:blip r:embed="rId2"/>
          <a:srcRect l="94969" t="89504" r="1990" b="8364"/>
          <a:stretch/>
        </p:blipFill>
        <p:spPr>
          <a:xfrm>
            <a:off x="10149102" y="5160135"/>
            <a:ext cx="1060262" cy="418044"/>
          </a:xfrm>
          <a:prstGeom prst="rect">
            <a:avLst/>
          </a:prstGeom>
        </p:spPr>
      </p:pic>
      <p:sp>
        <p:nvSpPr>
          <p:cNvPr id="6" name="Dikdörtgen 5">
            <a:extLst>
              <a:ext uri="{FF2B5EF4-FFF2-40B4-BE49-F238E27FC236}">
                <a16:creationId xmlns:a16="http://schemas.microsoft.com/office/drawing/2014/main" id="{94A3ED80-C2E5-4F40-B7D5-28840020D432}"/>
              </a:ext>
            </a:extLst>
          </p:cNvPr>
          <p:cNvSpPr/>
          <p:nvPr/>
        </p:nvSpPr>
        <p:spPr>
          <a:xfrm>
            <a:off x="9163142" y="6024387"/>
            <a:ext cx="394335" cy="155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0" name="Metin kutusu 9">
            <a:extLst>
              <a:ext uri="{FF2B5EF4-FFF2-40B4-BE49-F238E27FC236}">
                <a16:creationId xmlns:a16="http://schemas.microsoft.com/office/drawing/2014/main" id="{129A8FA1-E016-4935-A615-DA55888B21A7}"/>
              </a:ext>
            </a:extLst>
          </p:cNvPr>
          <p:cNvSpPr txBox="1"/>
          <p:nvPr/>
        </p:nvSpPr>
        <p:spPr>
          <a:xfrm>
            <a:off x="9812594" y="2821859"/>
            <a:ext cx="1740309" cy="2031325"/>
          </a:xfrm>
          <a:prstGeom prst="rect">
            <a:avLst/>
          </a:prstGeom>
          <a:solidFill>
            <a:srgbClr val="FF99CC"/>
          </a:solidFill>
        </p:spPr>
        <p:txBody>
          <a:bodyPr wrap="square" rtlCol="0">
            <a:spAutoFit/>
          </a:bodyPr>
          <a:lstStyle/>
          <a:p>
            <a:r>
              <a:rPr lang="tr-TR" dirty="0">
                <a:ln w="0"/>
              </a:rPr>
              <a:t>Ön başvuru yapıldıktan sonra sağ alt köşede </a:t>
            </a:r>
            <a:r>
              <a:rPr lang="tr-TR" b="1" dirty="0">
                <a:ln w="0">
                  <a:solidFill>
                    <a:srgbClr val="00B050"/>
                  </a:solidFill>
                </a:ln>
                <a:solidFill>
                  <a:srgbClr val="00B050"/>
                </a:solidFill>
              </a:rPr>
              <a:t>yeşil renkli </a:t>
            </a:r>
            <a:r>
              <a:rPr lang="tr-TR" dirty="0">
                <a:ln w="0"/>
              </a:rPr>
              <a:t>seçenek ile staj formu görüntülenir.</a:t>
            </a:r>
            <a:endParaRPr lang="tr-TR" dirty="0"/>
          </a:p>
        </p:txBody>
      </p:sp>
      <p:sp>
        <p:nvSpPr>
          <p:cNvPr id="11" name="Ok: Yukarı Bükülü 10">
            <a:extLst>
              <a:ext uri="{FF2B5EF4-FFF2-40B4-BE49-F238E27FC236}">
                <a16:creationId xmlns:a16="http://schemas.microsoft.com/office/drawing/2014/main" id="{DDB30ABF-479D-4239-A85F-1D49EC0A86BD}"/>
              </a:ext>
            </a:extLst>
          </p:cNvPr>
          <p:cNvSpPr/>
          <p:nvPr/>
        </p:nvSpPr>
        <p:spPr>
          <a:xfrm>
            <a:off x="9645445" y="5625138"/>
            <a:ext cx="806245" cy="495832"/>
          </a:xfrm>
          <a:prstGeom prst="bentUpArrow">
            <a:avLst>
              <a:gd name="adj1" fmla="val 11119"/>
              <a:gd name="adj2" fmla="val 25000"/>
              <a:gd name="adj3" fmla="val 344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a:extLst>
              <a:ext uri="{FF2B5EF4-FFF2-40B4-BE49-F238E27FC236}">
                <a16:creationId xmlns:a16="http://schemas.microsoft.com/office/drawing/2014/main" id="{F15270E4-F19D-457D-9806-BA33086FA90E}"/>
              </a:ext>
            </a:extLst>
          </p:cNvPr>
          <p:cNvSpPr/>
          <p:nvPr/>
        </p:nvSpPr>
        <p:spPr>
          <a:xfrm>
            <a:off x="10183163" y="5107257"/>
            <a:ext cx="337353" cy="4180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1280814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6117B2E-2BD2-49E4-8CC9-CEC102B4C10B}"/>
              </a:ext>
            </a:extLst>
          </p:cNvPr>
          <p:cNvSpPr>
            <a:spLocks noGrp="1"/>
          </p:cNvSpPr>
          <p:nvPr>
            <p:ph type="title"/>
          </p:nvPr>
        </p:nvSpPr>
        <p:spPr/>
        <p:txBody>
          <a:bodyPr/>
          <a:lstStyle/>
          <a:p>
            <a:r>
              <a:rPr lang="tr-TR" dirty="0"/>
              <a:t>Zorunlu Staj Formu Örneği</a:t>
            </a:r>
          </a:p>
        </p:txBody>
      </p:sp>
      <p:pic>
        <p:nvPicPr>
          <p:cNvPr id="4" name="İçerik Yer Tutucusu 3">
            <a:extLst>
              <a:ext uri="{FF2B5EF4-FFF2-40B4-BE49-F238E27FC236}">
                <a16:creationId xmlns:a16="http://schemas.microsoft.com/office/drawing/2014/main" id="{2064666A-8450-4103-81F1-EBFF86695B9A}"/>
              </a:ext>
            </a:extLst>
          </p:cNvPr>
          <p:cNvPicPr>
            <a:picLocks noGrp="1" noChangeAspect="1"/>
          </p:cNvPicPr>
          <p:nvPr>
            <p:ph idx="1"/>
          </p:nvPr>
        </p:nvPicPr>
        <p:blipFill rotWithShape="1">
          <a:blip r:embed="rId2"/>
          <a:srcRect l="34416" t="9319" r="34037" b="51386"/>
          <a:stretch/>
        </p:blipFill>
        <p:spPr>
          <a:xfrm>
            <a:off x="634462" y="1740309"/>
            <a:ext cx="5674511" cy="3975797"/>
          </a:xfrm>
          <a:prstGeom prst="rect">
            <a:avLst/>
          </a:prstGeom>
        </p:spPr>
      </p:pic>
      <p:pic>
        <p:nvPicPr>
          <p:cNvPr id="5" name="İçerik Yer Tutucusu 3">
            <a:extLst>
              <a:ext uri="{FF2B5EF4-FFF2-40B4-BE49-F238E27FC236}">
                <a16:creationId xmlns:a16="http://schemas.microsoft.com/office/drawing/2014/main" id="{0FB5F28D-DBD9-4B40-A27C-11A6AA93CC4F}"/>
              </a:ext>
            </a:extLst>
          </p:cNvPr>
          <p:cNvPicPr>
            <a:picLocks noChangeAspect="1"/>
          </p:cNvPicPr>
          <p:nvPr/>
        </p:nvPicPr>
        <p:blipFill rotWithShape="1">
          <a:blip r:embed="rId2"/>
          <a:srcRect l="34409" t="42024" r="34383" b="16431"/>
          <a:stretch/>
        </p:blipFill>
        <p:spPr>
          <a:xfrm>
            <a:off x="6471502" y="2036690"/>
            <a:ext cx="4953582" cy="3897139"/>
          </a:xfrm>
          <a:prstGeom prst="rect">
            <a:avLst/>
          </a:prstGeom>
          <a:solidFill>
            <a:schemeClr val="bg1"/>
          </a:solidFill>
        </p:spPr>
      </p:pic>
      <p:sp>
        <p:nvSpPr>
          <p:cNvPr id="6" name="Akış Çizelgesi: İşlem 5">
            <a:extLst>
              <a:ext uri="{FF2B5EF4-FFF2-40B4-BE49-F238E27FC236}">
                <a16:creationId xmlns:a16="http://schemas.microsoft.com/office/drawing/2014/main" id="{AE6B9E29-9E52-4501-BAB5-80710EBD167D}"/>
              </a:ext>
            </a:extLst>
          </p:cNvPr>
          <p:cNvSpPr/>
          <p:nvPr/>
        </p:nvSpPr>
        <p:spPr>
          <a:xfrm>
            <a:off x="1565910" y="3817620"/>
            <a:ext cx="441960" cy="8382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Akış Çizelgesi: İşlem 6">
            <a:extLst>
              <a:ext uri="{FF2B5EF4-FFF2-40B4-BE49-F238E27FC236}">
                <a16:creationId xmlns:a16="http://schemas.microsoft.com/office/drawing/2014/main" id="{1F9B76E0-75A7-4CE1-B009-3E1826AF881B}"/>
              </a:ext>
            </a:extLst>
          </p:cNvPr>
          <p:cNvSpPr/>
          <p:nvPr/>
        </p:nvSpPr>
        <p:spPr>
          <a:xfrm>
            <a:off x="1565910" y="4316730"/>
            <a:ext cx="327660" cy="8382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 name="Akış Çizelgesi: İşlem 7">
            <a:extLst>
              <a:ext uri="{FF2B5EF4-FFF2-40B4-BE49-F238E27FC236}">
                <a16:creationId xmlns:a16="http://schemas.microsoft.com/office/drawing/2014/main" id="{363EA828-3130-47AC-BBC6-123B2613F403}"/>
              </a:ext>
            </a:extLst>
          </p:cNvPr>
          <p:cNvSpPr/>
          <p:nvPr/>
        </p:nvSpPr>
        <p:spPr>
          <a:xfrm>
            <a:off x="4274820" y="4067175"/>
            <a:ext cx="441960" cy="8382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 name="Akış Çizelgesi: İşlem 8">
            <a:extLst>
              <a:ext uri="{FF2B5EF4-FFF2-40B4-BE49-F238E27FC236}">
                <a16:creationId xmlns:a16="http://schemas.microsoft.com/office/drawing/2014/main" id="{2EB50D1C-7502-4148-ABD7-B84093D01911}"/>
              </a:ext>
            </a:extLst>
          </p:cNvPr>
          <p:cNvSpPr/>
          <p:nvPr/>
        </p:nvSpPr>
        <p:spPr>
          <a:xfrm>
            <a:off x="4274820" y="4316730"/>
            <a:ext cx="441960" cy="8382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0" name="Akış Çizelgesi: İşlem 9">
            <a:extLst>
              <a:ext uri="{FF2B5EF4-FFF2-40B4-BE49-F238E27FC236}">
                <a16:creationId xmlns:a16="http://schemas.microsoft.com/office/drawing/2014/main" id="{75103A5B-6BF0-4D17-9AF5-A224E07B33C5}"/>
              </a:ext>
            </a:extLst>
          </p:cNvPr>
          <p:cNvSpPr/>
          <p:nvPr/>
        </p:nvSpPr>
        <p:spPr>
          <a:xfrm>
            <a:off x="4446270" y="3817620"/>
            <a:ext cx="617220" cy="53340"/>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51630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FDD83E-FD10-4BC8-91D3-F7978B64D3C5}"/>
              </a:ext>
            </a:extLst>
          </p:cNvPr>
          <p:cNvSpPr>
            <a:spLocks noGrp="1"/>
          </p:cNvSpPr>
          <p:nvPr>
            <p:ph type="title"/>
          </p:nvPr>
        </p:nvSpPr>
        <p:spPr/>
        <p:txBody>
          <a:bodyPr/>
          <a:lstStyle/>
          <a:p>
            <a:r>
              <a:rPr lang="tr-TR" dirty="0"/>
              <a:t>Başvuru İşlemleri</a:t>
            </a:r>
          </a:p>
        </p:txBody>
      </p:sp>
      <p:sp>
        <p:nvSpPr>
          <p:cNvPr id="3" name="İçerik Yer Tutucusu 2">
            <a:extLst>
              <a:ext uri="{FF2B5EF4-FFF2-40B4-BE49-F238E27FC236}">
                <a16:creationId xmlns:a16="http://schemas.microsoft.com/office/drawing/2014/main" id="{67428E22-4A8B-4FF8-8611-DD157E090830}"/>
              </a:ext>
            </a:extLst>
          </p:cNvPr>
          <p:cNvSpPr>
            <a:spLocks noGrp="1"/>
          </p:cNvSpPr>
          <p:nvPr>
            <p:ph idx="1"/>
          </p:nvPr>
        </p:nvSpPr>
        <p:spPr>
          <a:xfrm>
            <a:off x="442451" y="1651817"/>
            <a:ext cx="11159613" cy="4552335"/>
          </a:xfrm>
        </p:spPr>
        <p:txBody>
          <a:bodyPr>
            <a:normAutofit fontScale="77500" lnSpcReduction="20000"/>
          </a:bodyPr>
          <a:lstStyle/>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rPr>
              <a:t>Staj formunuz otomatik olarak çıkacaktır. Bu kısımda </a:t>
            </a:r>
            <a:r>
              <a:rPr lang="tr-TR" b="1" i="1" u="sng" dirty="0">
                <a:ln w="0"/>
                <a:solidFill>
                  <a:srgbClr val="FF0000"/>
                </a:solidFill>
              </a:rPr>
              <a:t>özellikle staj tarihlerini</a:t>
            </a:r>
            <a:r>
              <a:rPr lang="tr-TR" b="1" i="1" u="sng" dirty="0">
                <a:ln w="0"/>
                <a:solidFill>
                  <a:schemeClr val="tx1"/>
                </a:solidFill>
              </a:rPr>
              <a:t> </a:t>
            </a:r>
            <a:r>
              <a:rPr lang="tr-TR" dirty="0">
                <a:ln w="0"/>
                <a:solidFill>
                  <a:schemeClr val="tx1"/>
                </a:solidFill>
              </a:rPr>
              <a:t>kontrol etmeniz gerekmektedir. Tarihlerde resmi/dini bayram tatil günleri göz önünde bulundurularak belirlenecektir. Staj işlemleriniz bu tarihler üzerinden yürütüleceği için dikkat edilmesi gereken </a:t>
            </a:r>
            <a:r>
              <a:rPr lang="tr-TR" b="1" dirty="0">
                <a:ln w="0"/>
                <a:solidFill>
                  <a:srgbClr val="FF0000"/>
                </a:solidFill>
              </a:rPr>
              <a:t>önemli</a:t>
            </a:r>
            <a:r>
              <a:rPr lang="tr-TR" dirty="0">
                <a:ln w="0"/>
                <a:solidFill>
                  <a:schemeClr val="tx1"/>
                </a:solidFill>
              </a:rPr>
              <a:t> bir husustur.</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rPr>
              <a:t>Kontrol işlemleri tamamlandıktan sonra ‘’Zorunlu Staj Formunu’’ </a:t>
            </a:r>
            <a:r>
              <a:rPr lang="tr-TR" b="1" dirty="0">
                <a:ln w="0"/>
                <a:solidFill>
                  <a:srgbClr val="FF0000"/>
                </a:solidFill>
              </a:rPr>
              <a:t>i</a:t>
            </a:r>
            <a:r>
              <a:rPr lang="tr-TR" b="1" u="sng" dirty="0">
                <a:ln w="0"/>
                <a:solidFill>
                  <a:srgbClr val="FF0000"/>
                </a:solidFill>
              </a:rPr>
              <a:t>ki nüsha</a:t>
            </a:r>
            <a:r>
              <a:rPr lang="tr-TR" dirty="0">
                <a:ln w="0"/>
                <a:solidFill>
                  <a:schemeClr val="tx1"/>
                </a:solidFill>
              </a:rPr>
              <a:t> olarak (birisi sizde kalacak diğeri firmaya teslim edilecek)  çıktı alınız. (Firmanın isteğine göre fazla da alınabilir)</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b="1" dirty="0">
                <a:ln w="0"/>
                <a:solidFill>
                  <a:srgbClr val="FF0000"/>
                </a:solidFill>
              </a:rPr>
              <a:t>Bu formu sırasıyla; </a:t>
            </a:r>
          </a:p>
          <a:p>
            <a:pPr marL="630238" lvl="1" indent="-457200" algn="just">
              <a:lnSpc>
                <a:spcPct val="100000"/>
              </a:lnSpc>
              <a:spcBef>
                <a:spcPts val="0"/>
              </a:spcBef>
              <a:spcAft>
                <a:spcPts val="2400"/>
              </a:spcAft>
              <a:buAutoNum type="arabicPeriod"/>
            </a:pPr>
            <a:r>
              <a:rPr lang="tr-TR" dirty="0">
                <a:ln w="0"/>
                <a:solidFill>
                  <a:schemeClr val="tx1"/>
                </a:solidFill>
              </a:rPr>
              <a:t>Dekanlık Birimine ‘Birim Yetkilisi’ kısmını imzalatılır. </a:t>
            </a:r>
          </a:p>
          <a:p>
            <a:pPr marL="630238" lvl="1" indent="-457200" algn="just">
              <a:lnSpc>
                <a:spcPct val="100000"/>
              </a:lnSpc>
              <a:spcBef>
                <a:spcPts val="0"/>
              </a:spcBef>
              <a:spcAft>
                <a:spcPts val="2400"/>
              </a:spcAft>
              <a:buAutoNum type="arabicPeriod"/>
            </a:pPr>
            <a:r>
              <a:rPr lang="tr-TR" dirty="0">
                <a:solidFill>
                  <a:schemeClr val="tx1"/>
                </a:solidFill>
              </a:rPr>
              <a:t>Form firmaya götürülür. Firma kendisine ait bilgileri doldurarak (kaşe/ıslak imza) imzalar. </a:t>
            </a:r>
          </a:p>
          <a:p>
            <a:pPr marL="630238" lvl="1" indent="-457200" algn="just">
              <a:lnSpc>
                <a:spcPct val="100000"/>
              </a:lnSpc>
              <a:spcBef>
                <a:spcPts val="0"/>
              </a:spcBef>
              <a:spcAft>
                <a:spcPts val="2400"/>
              </a:spcAft>
              <a:buAutoNum type="arabicPeriod"/>
            </a:pPr>
            <a:r>
              <a:rPr lang="tr-TR" dirty="0">
                <a:solidFill>
                  <a:schemeClr val="tx1"/>
                </a:solidFill>
              </a:rPr>
              <a:t>Firmadan formu teslim alan öğrenci, </a:t>
            </a:r>
            <a:r>
              <a:rPr lang="tr-TR" dirty="0">
                <a:ln w="0"/>
                <a:solidFill>
                  <a:schemeClr val="tx1"/>
                </a:solidFill>
              </a:rPr>
              <a:t>Bölüm Komisyon Danışman hocası ile görüşülerek, ‘Staj Komisyon Başkan Onayı’ imzalatılır. </a:t>
            </a:r>
            <a:r>
              <a:rPr lang="tr-TR" b="1" dirty="0">
                <a:ln w="0"/>
                <a:solidFill>
                  <a:schemeClr val="tx1"/>
                </a:solidFill>
              </a:rPr>
              <a:t>(Staj Komisyon Başkan Onayı, Staj Danışman Hocası tarafından atılır.)</a:t>
            </a:r>
            <a:r>
              <a:rPr lang="tr-TR" dirty="0">
                <a:ln w="0"/>
                <a:solidFill>
                  <a:schemeClr val="tx1"/>
                </a:solidFill>
              </a:rPr>
              <a:t> </a:t>
            </a:r>
          </a:p>
          <a:p>
            <a:pPr marL="630238" lvl="1" indent="-457200" algn="just">
              <a:lnSpc>
                <a:spcPct val="100000"/>
              </a:lnSpc>
              <a:spcBef>
                <a:spcPts val="0"/>
              </a:spcBef>
              <a:spcAft>
                <a:spcPts val="2400"/>
              </a:spcAft>
              <a:buAutoNum type="arabicPeriod"/>
            </a:pPr>
            <a:r>
              <a:rPr lang="tr-TR" dirty="0">
                <a:ln w="0"/>
                <a:solidFill>
                  <a:schemeClr val="tx1"/>
                </a:solidFill>
              </a:rPr>
              <a:t>Dekanlık Biriminden ‘Dekanlık Onayı’ yapılır.</a:t>
            </a:r>
            <a:endParaRPr lang="tr-TR" dirty="0">
              <a:solidFill>
                <a:schemeClr val="tx1"/>
              </a:solidFill>
            </a:endParaRPr>
          </a:p>
        </p:txBody>
      </p:sp>
    </p:spTree>
    <p:extLst>
      <p:ext uri="{BB962C8B-B14F-4D97-AF65-F5344CB8AC3E}">
        <p14:creationId xmlns:p14="http://schemas.microsoft.com/office/powerpoint/2010/main" val="16765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6A0648-755C-4BFD-B829-83636F8A150E}"/>
              </a:ext>
            </a:extLst>
          </p:cNvPr>
          <p:cNvSpPr>
            <a:spLocks noGrp="1"/>
          </p:cNvSpPr>
          <p:nvPr>
            <p:ph type="title"/>
          </p:nvPr>
        </p:nvSpPr>
        <p:spPr/>
        <p:txBody>
          <a:bodyPr/>
          <a:lstStyle/>
          <a:p>
            <a:r>
              <a:rPr lang="tr-TR" dirty="0"/>
              <a:t>OBS Başvuru Ekranı </a:t>
            </a:r>
          </a:p>
        </p:txBody>
      </p:sp>
      <p:pic>
        <p:nvPicPr>
          <p:cNvPr id="4" name="Resim 3">
            <a:extLst>
              <a:ext uri="{FF2B5EF4-FFF2-40B4-BE49-F238E27FC236}">
                <a16:creationId xmlns:a16="http://schemas.microsoft.com/office/drawing/2014/main" id="{186B0352-8FF8-4A62-B8E0-3AFD04FA8B81}"/>
              </a:ext>
            </a:extLst>
          </p:cNvPr>
          <p:cNvPicPr>
            <a:picLocks noChangeAspect="1"/>
          </p:cNvPicPr>
          <p:nvPr/>
        </p:nvPicPr>
        <p:blipFill rotWithShape="1">
          <a:blip r:embed="rId2"/>
          <a:srcRect t="5482" b="5926"/>
          <a:stretch/>
        </p:blipFill>
        <p:spPr>
          <a:xfrm>
            <a:off x="452285" y="1683477"/>
            <a:ext cx="8710858" cy="4340910"/>
          </a:xfrm>
          <a:prstGeom prst="rect">
            <a:avLst/>
          </a:prstGeom>
        </p:spPr>
      </p:pic>
      <p:pic>
        <p:nvPicPr>
          <p:cNvPr id="5" name="Resim 4">
            <a:extLst>
              <a:ext uri="{FF2B5EF4-FFF2-40B4-BE49-F238E27FC236}">
                <a16:creationId xmlns:a16="http://schemas.microsoft.com/office/drawing/2014/main" id="{91582F4D-AEF0-42B9-BC91-BE4AA7ED1688}"/>
              </a:ext>
            </a:extLst>
          </p:cNvPr>
          <p:cNvPicPr>
            <a:picLocks noChangeAspect="1"/>
          </p:cNvPicPr>
          <p:nvPr/>
        </p:nvPicPr>
        <p:blipFill rotWithShape="1">
          <a:blip r:embed="rId2"/>
          <a:srcRect l="94969" t="89504" r="1990" b="8364"/>
          <a:stretch/>
        </p:blipFill>
        <p:spPr>
          <a:xfrm>
            <a:off x="9531882" y="4946775"/>
            <a:ext cx="1060262" cy="418044"/>
          </a:xfrm>
          <a:prstGeom prst="rect">
            <a:avLst/>
          </a:prstGeom>
        </p:spPr>
      </p:pic>
      <p:sp>
        <p:nvSpPr>
          <p:cNvPr id="6" name="Dikdörtgen 5">
            <a:extLst>
              <a:ext uri="{FF2B5EF4-FFF2-40B4-BE49-F238E27FC236}">
                <a16:creationId xmlns:a16="http://schemas.microsoft.com/office/drawing/2014/main" id="{94A3ED80-C2E5-4F40-B7D5-28840020D432}"/>
              </a:ext>
            </a:extLst>
          </p:cNvPr>
          <p:cNvSpPr/>
          <p:nvPr/>
        </p:nvSpPr>
        <p:spPr>
          <a:xfrm>
            <a:off x="8622368" y="5795266"/>
            <a:ext cx="394335" cy="155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8" name="Ok: Yukarı Bükülü 7">
            <a:extLst>
              <a:ext uri="{FF2B5EF4-FFF2-40B4-BE49-F238E27FC236}">
                <a16:creationId xmlns:a16="http://schemas.microsoft.com/office/drawing/2014/main" id="{D327CB97-B7F2-424A-BF87-250DE69A9358}"/>
              </a:ext>
            </a:extLst>
          </p:cNvPr>
          <p:cNvSpPr/>
          <p:nvPr/>
        </p:nvSpPr>
        <p:spPr>
          <a:xfrm>
            <a:off x="9028225" y="5411778"/>
            <a:ext cx="1199532" cy="495832"/>
          </a:xfrm>
          <a:prstGeom prst="bentUpArrow">
            <a:avLst>
              <a:gd name="adj1" fmla="val 11119"/>
              <a:gd name="adj2" fmla="val 25000"/>
              <a:gd name="adj3" fmla="val 344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1CC2E319-3E60-4DFA-887D-2A601CD22F80}"/>
              </a:ext>
            </a:extLst>
          </p:cNvPr>
          <p:cNvSpPr/>
          <p:nvPr/>
        </p:nvSpPr>
        <p:spPr>
          <a:xfrm>
            <a:off x="9890404" y="4893897"/>
            <a:ext cx="337353" cy="4180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0" name="Metin kutusu 9">
            <a:extLst>
              <a:ext uri="{FF2B5EF4-FFF2-40B4-BE49-F238E27FC236}">
                <a16:creationId xmlns:a16="http://schemas.microsoft.com/office/drawing/2014/main" id="{129A8FA1-E016-4935-A615-DA55888B21A7}"/>
              </a:ext>
            </a:extLst>
          </p:cNvPr>
          <p:cNvSpPr txBox="1"/>
          <p:nvPr/>
        </p:nvSpPr>
        <p:spPr>
          <a:xfrm>
            <a:off x="7737987" y="2575733"/>
            <a:ext cx="3667247" cy="1477328"/>
          </a:xfrm>
          <a:prstGeom prst="rect">
            <a:avLst/>
          </a:prstGeom>
          <a:solidFill>
            <a:srgbClr val="FF99CC"/>
          </a:solidFill>
        </p:spPr>
        <p:txBody>
          <a:bodyPr wrap="square" rtlCol="0">
            <a:spAutoFit/>
          </a:bodyPr>
          <a:lstStyle/>
          <a:p>
            <a:pPr algn="ctr"/>
            <a:r>
              <a:rPr lang="tr-TR" dirty="0">
                <a:ln w="0"/>
              </a:rPr>
              <a:t>Firmanız formunuzu imzaladıktan sonra sisteminiz üzerinden </a:t>
            </a:r>
          </a:p>
          <a:p>
            <a:pPr algn="ctr"/>
            <a:r>
              <a:rPr lang="tr-TR" b="1" dirty="0">
                <a:ln w="0"/>
                <a:solidFill>
                  <a:schemeClr val="accent1">
                    <a:lumMod val="75000"/>
                  </a:schemeClr>
                </a:solidFill>
              </a:rPr>
              <a:t>turuncu renkli </a:t>
            </a:r>
          </a:p>
          <a:p>
            <a:pPr algn="ctr"/>
            <a:r>
              <a:rPr lang="tr-TR" dirty="0">
                <a:ln w="0"/>
                <a:solidFill>
                  <a:srgbClr val="FF0000"/>
                </a:solidFill>
              </a:rPr>
              <a:t>staj başvurusunu tamamla</a:t>
            </a:r>
            <a:r>
              <a:rPr lang="tr-TR" dirty="0">
                <a:ln w="0"/>
              </a:rPr>
              <a:t> </a:t>
            </a:r>
          </a:p>
          <a:p>
            <a:pPr algn="ctr"/>
            <a:r>
              <a:rPr lang="tr-TR" dirty="0">
                <a:ln w="0"/>
              </a:rPr>
              <a:t>seçeneğini seçiniz.</a:t>
            </a:r>
            <a:endParaRPr lang="tr-TR" dirty="0"/>
          </a:p>
        </p:txBody>
      </p:sp>
    </p:spTree>
    <p:extLst>
      <p:ext uri="{BB962C8B-B14F-4D97-AF65-F5344CB8AC3E}">
        <p14:creationId xmlns:p14="http://schemas.microsoft.com/office/powerpoint/2010/main" val="2554503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0FE2C9-F8E4-44BE-A6D2-62B5ED109EC6}"/>
              </a:ext>
            </a:extLst>
          </p:cNvPr>
          <p:cNvSpPr>
            <a:spLocks noGrp="1"/>
          </p:cNvSpPr>
          <p:nvPr>
            <p:ph type="title"/>
          </p:nvPr>
        </p:nvSpPr>
        <p:spPr/>
        <p:txBody>
          <a:bodyPr/>
          <a:lstStyle/>
          <a:p>
            <a:r>
              <a:rPr lang="tr-TR" dirty="0"/>
              <a:t>Başvuru İşlemleri</a:t>
            </a:r>
          </a:p>
        </p:txBody>
      </p:sp>
      <p:sp>
        <p:nvSpPr>
          <p:cNvPr id="3" name="İçerik Yer Tutucusu 2">
            <a:extLst>
              <a:ext uri="{FF2B5EF4-FFF2-40B4-BE49-F238E27FC236}">
                <a16:creationId xmlns:a16="http://schemas.microsoft.com/office/drawing/2014/main" id="{4D6BEA32-109E-4C73-A67B-0CB24541AB6B}"/>
              </a:ext>
            </a:extLst>
          </p:cNvPr>
          <p:cNvSpPr>
            <a:spLocks noGrp="1"/>
          </p:cNvSpPr>
          <p:nvPr>
            <p:ph idx="1"/>
          </p:nvPr>
        </p:nvSpPr>
        <p:spPr>
          <a:xfrm>
            <a:off x="451104" y="1563622"/>
            <a:ext cx="11180064" cy="4571707"/>
          </a:xfrm>
        </p:spPr>
        <p:txBody>
          <a:bodyPr>
            <a:normAutofit/>
          </a:bodyPr>
          <a:lstStyle/>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rPr>
              <a:t>Eğer firmanız özel bir firma ise, sistem sizden staj yerine ait </a:t>
            </a:r>
            <a:r>
              <a:rPr lang="tr-TR" b="1" dirty="0">
                <a:ln w="0"/>
                <a:solidFill>
                  <a:schemeClr val="tx1"/>
                </a:solidFill>
              </a:rPr>
              <a:t>IBAN Numarası </a:t>
            </a:r>
            <a:r>
              <a:rPr lang="tr-TR" dirty="0">
                <a:ln w="0"/>
                <a:solidFill>
                  <a:schemeClr val="tx1"/>
                </a:solidFill>
              </a:rPr>
              <a:t>istenecektir. Firmanız başvuru formuna IBAN Numarasını yazması gerekmektedir. Eğer firma IBAN No vermek istemiyor ise, ‘</a:t>
            </a:r>
            <a:r>
              <a:rPr lang="tr-TR" dirty="0">
                <a:ln w="0"/>
                <a:solidFill>
                  <a:srgbClr val="FF0000"/>
                </a:solidFill>
              </a:rPr>
              <a:t>’Şirket IBAN Numarası vermek istemiyor’’</a:t>
            </a:r>
            <a:r>
              <a:rPr lang="tr-TR" dirty="0">
                <a:ln w="0"/>
                <a:solidFill>
                  <a:schemeClr val="tx1"/>
                </a:solidFill>
              </a:rPr>
              <a:t>  seçeneğini seçebilirsiniz.</a:t>
            </a:r>
          </a:p>
          <a:p>
            <a:pPr marL="450850" indent="-358775" algn="just">
              <a:lnSpc>
                <a:spcPct val="100000"/>
              </a:lnSpc>
              <a:spcBef>
                <a:spcPts val="0"/>
              </a:spcBef>
              <a:spcAft>
                <a:spcPts val="2400"/>
              </a:spcAft>
              <a:buClr>
                <a:srgbClr val="CC3399"/>
              </a:buClr>
              <a:buFont typeface="Wingdings" panose="05000000000000000000" pitchFamily="2" charset="2"/>
              <a:buChar char="Ø"/>
              <a:tabLst>
                <a:tab pos="531813" algn="l"/>
              </a:tabLst>
            </a:pPr>
            <a:r>
              <a:rPr lang="tr-TR" dirty="0">
                <a:solidFill>
                  <a:schemeClr val="tx1"/>
                </a:solidFill>
              </a:rPr>
              <a:t>Resmi kurumlarda sistem IBAN Numarası istemeyecektir.</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rPr>
              <a:t>Son olarak </a:t>
            </a:r>
            <a:r>
              <a:rPr lang="tr-TR" b="1" dirty="0">
                <a:ln w="0"/>
                <a:solidFill>
                  <a:srgbClr val="FF0000"/>
                </a:solidFill>
              </a:rPr>
              <a:t>Kaydet</a:t>
            </a:r>
            <a:r>
              <a:rPr lang="tr-TR" dirty="0">
                <a:ln w="0"/>
                <a:solidFill>
                  <a:schemeClr val="tx1"/>
                </a:solidFill>
              </a:rPr>
              <a:t> butonuna basarak ‘’Ön Başvuru’’ işleminiz tamamlanacaktır. </a:t>
            </a:r>
          </a:p>
          <a:p>
            <a:endParaRPr lang="tr-TR" dirty="0"/>
          </a:p>
        </p:txBody>
      </p:sp>
    </p:spTree>
    <p:extLst>
      <p:ext uri="{BB962C8B-B14F-4D97-AF65-F5344CB8AC3E}">
        <p14:creationId xmlns:p14="http://schemas.microsoft.com/office/powerpoint/2010/main" val="412871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a:extLst>
              <a:ext uri="{FF2B5EF4-FFF2-40B4-BE49-F238E27FC236}">
                <a16:creationId xmlns:a16="http://schemas.microsoft.com/office/drawing/2014/main" id="{FA966819-98ED-4737-BB7E-680693710BE0}"/>
              </a:ext>
            </a:extLst>
          </p:cNvPr>
          <p:cNvGraphicFramePr>
            <a:graphicFrameLocks noGrp="1"/>
          </p:cNvGraphicFramePr>
          <p:nvPr>
            <p:extLst>
              <p:ext uri="{D42A27DB-BD31-4B8C-83A1-F6EECF244321}">
                <p14:modId xmlns:p14="http://schemas.microsoft.com/office/powerpoint/2010/main" val="1948152056"/>
              </p:ext>
            </p:extLst>
          </p:nvPr>
        </p:nvGraphicFramePr>
        <p:xfrm>
          <a:off x="412954" y="245806"/>
          <a:ext cx="11366091" cy="5978012"/>
        </p:xfrm>
        <a:graphic>
          <a:graphicData uri="http://schemas.openxmlformats.org/drawingml/2006/table">
            <a:tbl>
              <a:tblPr>
                <a:tableStyleId>{616DA210-FB5B-4158-B5E0-FEB733F419BA}</a:tableStyleId>
              </a:tblPr>
              <a:tblGrid>
                <a:gridCol w="618449">
                  <a:extLst>
                    <a:ext uri="{9D8B030D-6E8A-4147-A177-3AD203B41FA5}">
                      <a16:colId xmlns:a16="http://schemas.microsoft.com/office/drawing/2014/main" val="2353816705"/>
                    </a:ext>
                  </a:extLst>
                </a:gridCol>
                <a:gridCol w="1932134">
                  <a:extLst>
                    <a:ext uri="{9D8B030D-6E8A-4147-A177-3AD203B41FA5}">
                      <a16:colId xmlns:a16="http://schemas.microsoft.com/office/drawing/2014/main" val="2317689627"/>
                    </a:ext>
                  </a:extLst>
                </a:gridCol>
                <a:gridCol w="3048890">
                  <a:extLst>
                    <a:ext uri="{9D8B030D-6E8A-4147-A177-3AD203B41FA5}">
                      <a16:colId xmlns:a16="http://schemas.microsoft.com/office/drawing/2014/main" val="449096809"/>
                    </a:ext>
                  </a:extLst>
                </a:gridCol>
                <a:gridCol w="3164624">
                  <a:extLst>
                    <a:ext uri="{9D8B030D-6E8A-4147-A177-3AD203B41FA5}">
                      <a16:colId xmlns:a16="http://schemas.microsoft.com/office/drawing/2014/main" val="2264459802"/>
                    </a:ext>
                  </a:extLst>
                </a:gridCol>
                <a:gridCol w="2601994">
                  <a:extLst>
                    <a:ext uri="{9D8B030D-6E8A-4147-A177-3AD203B41FA5}">
                      <a16:colId xmlns:a16="http://schemas.microsoft.com/office/drawing/2014/main" val="2826613981"/>
                    </a:ext>
                  </a:extLst>
                </a:gridCol>
              </a:tblGrid>
              <a:tr h="926724">
                <a:tc gridSpan="5">
                  <a:txBody>
                    <a:bodyPr/>
                    <a:lstStyle/>
                    <a:p>
                      <a:pPr algn="ctr" fontAlgn="ctr"/>
                      <a:r>
                        <a:rPr lang="tr-TR" sz="2400" b="1" u="none" strike="noStrike" dirty="0">
                          <a:effectLst/>
                          <a:latin typeface="Arial" panose="020B0604020202020204" pitchFamily="34" charset="0"/>
                          <a:cs typeface="Arial" panose="020B0604020202020204" pitchFamily="34" charset="0"/>
                        </a:rPr>
                        <a:t>STAJ KOMİSYON ÜYELERİ (Güncelleme Tarihi: 19 Şubat 2021)</a:t>
                      </a:r>
                      <a:endParaRPr lang="tr-TR" sz="2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91636374"/>
                  </a:ext>
                </a:extLst>
              </a:tr>
              <a:tr h="823754">
                <a:tc>
                  <a:txBody>
                    <a:bodyPr/>
                    <a:lstStyle/>
                    <a:p>
                      <a:pPr algn="ctr" fontAlgn="ctr"/>
                      <a:r>
                        <a:rPr lang="tr-TR" sz="1600" u="none" strike="noStrike" dirty="0">
                          <a:effectLst/>
                          <a:latin typeface="Arial" panose="020B0604020202020204" pitchFamily="34" charset="0"/>
                          <a:cs typeface="Arial" panose="020B0604020202020204" pitchFamily="34" charset="0"/>
                        </a:rPr>
                        <a:t>1</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600" u="none" strike="noStrike" dirty="0">
                          <a:effectLst/>
                          <a:latin typeface="Arial" panose="020B0604020202020204" pitchFamily="34" charset="0"/>
                          <a:cs typeface="Arial" panose="020B0604020202020204" pitchFamily="34" charset="0"/>
                        </a:rPr>
                        <a:t>Komisyon Başkanı</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400" u="none" strike="noStrike" dirty="0" err="1">
                          <a:effectLst/>
                          <a:latin typeface="Arial" panose="020B0604020202020204" pitchFamily="34" charset="0"/>
                          <a:cs typeface="Arial" panose="020B0604020202020204" pitchFamily="34" charset="0"/>
                        </a:rPr>
                        <a:t>Dr.Öğr.Ü</a:t>
                      </a:r>
                      <a:r>
                        <a:rPr lang="tr-TR" sz="1400" u="none" strike="noStrike" dirty="0">
                          <a:effectLst/>
                          <a:latin typeface="Arial" panose="020B0604020202020204" pitchFamily="34" charset="0"/>
                          <a:cs typeface="Arial" panose="020B0604020202020204" pitchFamily="34" charset="0"/>
                        </a:rPr>
                        <a:t>. Şükran EFE</a:t>
                      </a: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600" u="sng" strike="noStrike" dirty="0">
                          <a:effectLst/>
                          <a:latin typeface="Arial" panose="020B0604020202020204" pitchFamily="34" charset="0"/>
                          <a:cs typeface="Arial" panose="020B0604020202020204" pitchFamily="34" charset="0"/>
                          <a:hlinkClick r:id="rId2"/>
                        </a:rPr>
                        <a:t>sukran.efe@atauni.edu.tr</a:t>
                      </a:r>
                      <a:endParaRPr lang="tr-TR" sz="1600" b="0" i="0" u="sng" strike="noStrike" dirty="0">
                        <a:solidFill>
                          <a:srgbClr val="0563C1"/>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l" fontAlgn="ctr"/>
                      <a:r>
                        <a:rPr lang="tr-TR" sz="1600" u="none" strike="noStrike" dirty="0">
                          <a:effectLst/>
                          <a:latin typeface="Arial" panose="020B0604020202020204" pitchFamily="34" charset="0"/>
                          <a:cs typeface="Arial" panose="020B0604020202020204" pitchFamily="34" charset="0"/>
                        </a:rPr>
                        <a:t> </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extLst>
                  <a:ext uri="{0D108BD9-81ED-4DB2-BD59-A6C34878D82A}">
                    <a16:rowId xmlns:a16="http://schemas.microsoft.com/office/drawing/2014/main" val="3985042334"/>
                  </a:ext>
                </a:extLst>
              </a:tr>
              <a:tr h="823754">
                <a:tc>
                  <a:txBody>
                    <a:bodyPr/>
                    <a:lstStyle/>
                    <a:p>
                      <a:pPr algn="ctr" fontAlgn="ctr"/>
                      <a:r>
                        <a:rPr lang="tr-TR" sz="1600" u="none" strike="noStrike" dirty="0">
                          <a:effectLst/>
                          <a:latin typeface="Arial" panose="020B0604020202020204" pitchFamily="34" charset="0"/>
                          <a:cs typeface="Arial" panose="020B0604020202020204" pitchFamily="34" charset="0"/>
                        </a:rPr>
                        <a:t>2</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600" u="none" strike="noStrike" dirty="0">
                          <a:effectLst/>
                          <a:latin typeface="Arial" panose="020B0604020202020204" pitchFamily="34" charset="0"/>
                          <a:cs typeface="Arial" panose="020B0604020202020204" pitchFamily="34" charset="0"/>
                        </a:rPr>
                        <a:t>Komisyon Üyesi</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400" u="none" strike="noStrike" dirty="0" err="1">
                          <a:effectLst/>
                          <a:latin typeface="Arial" panose="020B0604020202020204" pitchFamily="34" charset="0"/>
                          <a:cs typeface="Arial" panose="020B0604020202020204" pitchFamily="34" charset="0"/>
                        </a:rPr>
                        <a:t>Arş.Gör</a:t>
                      </a:r>
                      <a:r>
                        <a:rPr lang="tr-TR" sz="1400" u="none" strike="noStrike" dirty="0">
                          <a:effectLst/>
                          <a:latin typeface="Arial" panose="020B0604020202020204" pitchFamily="34" charset="0"/>
                          <a:cs typeface="Arial" panose="020B0604020202020204" pitchFamily="34" charset="0"/>
                        </a:rPr>
                        <a:t>. Banu YAYLALI</a:t>
                      </a: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600" u="sng" strike="noStrike" dirty="0">
                          <a:effectLst/>
                          <a:latin typeface="Arial" panose="020B0604020202020204" pitchFamily="34" charset="0"/>
                          <a:cs typeface="Arial" panose="020B0604020202020204" pitchFamily="34" charset="0"/>
                          <a:hlinkClick r:id="rId3"/>
                        </a:rPr>
                        <a:t>banu.yaylalı@atauni.edu.tr</a:t>
                      </a:r>
                      <a:endParaRPr lang="tr-TR" sz="1600" b="0" i="0" u="sng" strike="noStrike" dirty="0">
                        <a:solidFill>
                          <a:srgbClr val="0563C1"/>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l" fontAlgn="ctr"/>
                      <a:r>
                        <a:rPr lang="tr-TR" sz="1600" u="none" strike="noStrike" dirty="0">
                          <a:effectLst/>
                          <a:latin typeface="Arial" panose="020B0604020202020204" pitchFamily="34" charset="0"/>
                          <a:cs typeface="Arial" panose="020B0604020202020204" pitchFamily="34" charset="0"/>
                        </a:rPr>
                        <a:t> </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extLst>
                  <a:ext uri="{0D108BD9-81ED-4DB2-BD59-A6C34878D82A}">
                    <a16:rowId xmlns:a16="http://schemas.microsoft.com/office/drawing/2014/main" val="1039816342"/>
                  </a:ext>
                </a:extLst>
              </a:tr>
              <a:tr h="932518">
                <a:tc>
                  <a:txBody>
                    <a:bodyPr/>
                    <a:lstStyle/>
                    <a:p>
                      <a:pPr algn="ctr" fontAlgn="ctr"/>
                      <a:r>
                        <a:rPr lang="tr-TR" sz="1600" u="none" strike="noStrike" dirty="0">
                          <a:effectLst/>
                          <a:latin typeface="Arial" panose="020B0604020202020204" pitchFamily="34" charset="0"/>
                          <a:cs typeface="Arial" panose="020B0604020202020204" pitchFamily="34" charset="0"/>
                        </a:rPr>
                        <a:t>3</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600" u="none" strike="noStrike" dirty="0">
                          <a:effectLst/>
                          <a:latin typeface="Arial" panose="020B0604020202020204" pitchFamily="34" charset="0"/>
                          <a:cs typeface="Arial" panose="020B0604020202020204" pitchFamily="34" charset="0"/>
                        </a:rPr>
                        <a:t>Komisyon Üyesi</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400" u="none" strike="noStrike" dirty="0" err="1">
                          <a:effectLst/>
                          <a:latin typeface="Arial" panose="020B0604020202020204" pitchFamily="34" charset="0"/>
                          <a:cs typeface="Arial" panose="020B0604020202020204" pitchFamily="34" charset="0"/>
                        </a:rPr>
                        <a:t>Arş.Gör</a:t>
                      </a:r>
                      <a:r>
                        <a:rPr lang="tr-TR" sz="1400" u="none" strike="noStrike" dirty="0">
                          <a:effectLst/>
                          <a:latin typeface="Arial" panose="020B0604020202020204" pitchFamily="34" charset="0"/>
                          <a:cs typeface="Arial" panose="020B0604020202020204" pitchFamily="34" charset="0"/>
                        </a:rPr>
                        <a:t>. Yiğit Serkan ŞAHİN</a:t>
                      </a: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800" b="0" i="0" kern="1200" dirty="0">
                          <a:solidFill>
                            <a:schemeClr val="tx1"/>
                          </a:solidFill>
                          <a:effectLst/>
                          <a:latin typeface="+mn-lt"/>
                          <a:ea typeface="+mn-ea"/>
                          <a:cs typeface="+mn-cs"/>
                          <a:hlinkClick r:id="rId4"/>
                        </a:rPr>
                        <a:t>yigitsahin@atauni.edu.tr</a:t>
                      </a:r>
                      <a:endParaRPr lang="tr-TR" sz="1600" b="0" i="0" u="sng" strike="noStrike" kern="1200" dirty="0">
                        <a:solidFill>
                          <a:srgbClr val="0563C1"/>
                        </a:solidFill>
                        <a:effectLst/>
                        <a:latin typeface="Arial" panose="020B0604020202020204" pitchFamily="34" charset="0"/>
                        <a:ea typeface="+mn-ea"/>
                        <a:cs typeface="Arial" panose="020B0604020202020204" pitchFamily="34" charset="0"/>
                      </a:endParaRPr>
                    </a:p>
                  </a:txBody>
                  <a:tcPr marL="7620" marR="7620" marT="7620" marB="0" anchor="ctr">
                    <a:solidFill>
                      <a:schemeClr val="bg1"/>
                    </a:solidFill>
                  </a:tcPr>
                </a:tc>
                <a:tc>
                  <a:txBody>
                    <a:bodyPr/>
                    <a:lstStyle/>
                    <a:p>
                      <a:pPr algn="ctr" fontAlgn="ctr"/>
                      <a:r>
                        <a:rPr lang="tr-TR" sz="1600" u="none" strike="noStrike" dirty="0">
                          <a:effectLst/>
                          <a:latin typeface="Arial" panose="020B0604020202020204" pitchFamily="34" charset="0"/>
                          <a:cs typeface="Arial" panose="020B0604020202020204" pitchFamily="34" charset="0"/>
                        </a:rPr>
                        <a:t>ÖÖ. Tek numaralılar</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extLst>
                  <a:ext uri="{0D108BD9-81ED-4DB2-BD59-A6C34878D82A}">
                    <a16:rowId xmlns:a16="http://schemas.microsoft.com/office/drawing/2014/main" val="2940028726"/>
                  </a:ext>
                </a:extLst>
              </a:tr>
              <a:tr h="823754">
                <a:tc>
                  <a:txBody>
                    <a:bodyPr/>
                    <a:lstStyle/>
                    <a:p>
                      <a:pPr algn="ctr" fontAlgn="ctr"/>
                      <a:r>
                        <a:rPr lang="tr-TR" sz="1600" u="none" strike="noStrike" dirty="0">
                          <a:effectLst/>
                          <a:latin typeface="Arial" panose="020B0604020202020204" pitchFamily="34" charset="0"/>
                          <a:cs typeface="Arial" panose="020B0604020202020204" pitchFamily="34" charset="0"/>
                        </a:rPr>
                        <a:t>4</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600" u="none" strike="noStrike">
                          <a:effectLst/>
                          <a:latin typeface="Arial" panose="020B0604020202020204" pitchFamily="34" charset="0"/>
                          <a:cs typeface="Arial" panose="020B0604020202020204" pitchFamily="34" charset="0"/>
                        </a:rPr>
                        <a:t>Komisyon Üyesi</a:t>
                      </a:r>
                      <a:endParaRPr lang="tr-TR"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400" u="none" strike="noStrike" dirty="0" err="1">
                          <a:effectLst/>
                          <a:latin typeface="Arial" panose="020B0604020202020204" pitchFamily="34" charset="0"/>
                          <a:cs typeface="Arial" panose="020B0604020202020204" pitchFamily="34" charset="0"/>
                        </a:rPr>
                        <a:t>Arş.Gör</a:t>
                      </a:r>
                      <a:r>
                        <a:rPr lang="tr-TR" sz="1400" u="none" strike="noStrike" dirty="0">
                          <a:effectLst/>
                          <a:latin typeface="Arial" panose="020B0604020202020204" pitchFamily="34" charset="0"/>
                          <a:cs typeface="Arial" panose="020B0604020202020204" pitchFamily="34" charset="0"/>
                        </a:rPr>
                        <a:t>. Şükran Merve TÜZEMEN</a:t>
                      </a: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800" b="0" i="0" kern="1200" dirty="0">
                          <a:solidFill>
                            <a:schemeClr val="tx1"/>
                          </a:solidFill>
                          <a:effectLst/>
                          <a:latin typeface="+mn-lt"/>
                          <a:ea typeface="+mn-ea"/>
                          <a:cs typeface="+mn-cs"/>
                          <a:hlinkClick r:id="rId5"/>
                        </a:rPr>
                        <a:t>sukrantuzemen@atauni.edu.tr</a:t>
                      </a:r>
                      <a:endParaRPr lang="tr-TR" sz="1600" b="0" i="0" u="sng" strike="noStrike" kern="1200" dirty="0">
                        <a:solidFill>
                          <a:schemeClr val="tx1"/>
                        </a:solidFill>
                        <a:effectLst/>
                        <a:latin typeface="Arial" panose="020B0604020202020204" pitchFamily="34" charset="0"/>
                        <a:ea typeface="+mn-ea"/>
                        <a:cs typeface="Arial" panose="020B0604020202020204" pitchFamily="34" charset="0"/>
                      </a:endParaRPr>
                    </a:p>
                  </a:txBody>
                  <a:tcPr marL="7620" marR="7620" marT="7620" marB="0" anchor="ctr">
                    <a:solidFill>
                      <a:schemeClr val="bg1"/>
                    </a:solidFill>
                  </a:tcPr>
                </a:tc>
                <a:tc>
                  <a:txBody>
                    <a:bodyPr/>
                    <a:lstStyle/>
                    <a:p>
                      <a:pPr algn="ctr" fontAlgn="ctr"/>
                      <a:r>
                        <a:rPr lang="tr-TR" sz="1600" u="none" strike="noStrike" dirty="0" err="1">
                          <a:effectLst/>
                          <a:latin typeface="Arial" panose="020B0604020202020204" pitchFamily="34" charset="0"/>
                          <a:cs typeface="Arial" panose="020B0604020202020204" pitchFamily="34" charset="0"/>
                        </a:rPr>
                        <a:t>ÖÖ.Çift</a:t>
                      </a:r>
                      <a:r>
                        <a:rPr lang="tr-TR" sz="1600" u="none" strike="noStrike" dirty="0">
                          <a:effectLst/>
                          <a:latin typeface="Arial" panose="020B0604020202020204" pitchFamily="34" charset="0"/>
                          <a:cs typeface="Arial" panose="020B0604020202020204" pitchFamily="34" charset="0"/>
                        </a:rPr>
                        <a:t> numaralılar</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extLst>
                  <a:ext uri="{0D108BD9-81ED-4DB2-BD59-A6C34878D82A}">
                    <a16:rowId xmlns:a16="http://schemas.microsoft.com/office/drawing/2014/main" val="3844256309"/>
                  </a:ext>
                </a:extLst>
              </a:tr>
              <a:tr h="823754">
                <a:tc>
                  <a:txBody>
                    <a:bodyPr/>
                    <a:lstStyle/>
                    <a:p>
                      <a:pPr algn="ctr" fontAlgn="ctr"/>
                      <a:r>
                        <a:rPr lang="tr-TR" sz="1600" u="none" strike="noStrike" dirty="0">
                          <a:effectLst/>
                          <a:latin typeface="Arial" panose="020B0604020202020204" pitchFamily="34" charset="0"/>
                          <a:cs typeface="Arial" panose="020B0604020202020204" pitchFamily="34" charset="0"/>
                        </a:rPr>
                        <a:t>5</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600" u="none" strike="noStrike">
                          <a:effectLst/>
                          <a:latin typeface="Arial" panose="020B0604020202020204" pitchFamily="34" charset="0"/>
                          <a:cs typeface="Arial" panose="020B0604020202020204" pitchFamily="34" charset="0"/>
                        </a:rPr>
                        <a:t>Komisyon Üyesi</a:t>
                      </a:r>
                      <a:endParaRPr lang="tr-TR"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400" u="none" strike="noStrike" dirty="0" err="1">
                          <a:effectLst/>
                          <a:latin typeface="Arial" panose="020B0604020202020204" pitchFamily="34" charset="0"/>
                          <a:cs typeface="Arial" panose="020B0604020202020204" pitchFamily="34" charset="0"/>
                        </a:rPr>
                        <a:t>Arş.Gör</a:t>
                      </a:r>
                      <a:r>
                        <a:rPr lang="tr-TR" sz="1400" u="none" strike="noStrike" dirty="0">
                          <a:effectLst/>
                          <a:latin typeface="Arial" panose="020B0604020202020204" pitchFamily="34" charset="0"/>
                          <a:cs typeface="Arial" panose="020B0604020202020204" pitchFamily="34" charset="0"/>
                        </a:rPr>
                        <a:t>. Ercan DOĞAN</a:t>
                      </a: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600" u="sng" strike="noStrike" dirty="0">
                          <a:effectLst/>
                          <a:latin typeface="Arial" panose="020B0604020202020204" pitchFamily="34" charset="0"/>
                          <a:cs typeface="Arial" panose="020B0604020202020204" pitchFamily="34" charset="0"/>
                          <a:hlinkClick r:id="rId6"/>
                        </a:rPr>
                        <a:t>ercan.dogan@atauni.edu.tr</a:t>
                      </a:r>
                      <a:endParaRPr lang="tr-TR" sz="1600" b="0" i="0" u="sng" strike="noStrike" dirty="0">
                        <a:solidFill>
                          <a:srgbClr val="0563C1"/>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600" u="none" strike="noStrike" dirty="0">
                          <a:effectLst/>
                          <a:latin typeface="Arial" panose="020B0604020202020204" pitchFamily="34" charset="0"/>
                          <a:cs typeface="Arial" panose="020B0604020202020204" pitchFamily="34" charset="0"/>
                        </a:rPr>
                        <a:t>İÖ. Çift numaralılar</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extLst>
                  <a:ext uri="{0D108BD9-81ED-4DB2-BD59-A6C34878D82A}">
                    <a16:rowId xmlns:a16="http://schemas.microsoft.com/office/drawing/2014/main" val="1889843610"/>
                  </a:ext>
                </a:extLst>
              </a:tr>
              <a:tr h="823754">
                <a:tc>
                  <a:txBody>
                    <a:bodyPr/>
                    <a:lstStyle/>
                    <a:p>
                      <a:pPr algn="ctr" fontAlgn="ctr"/>
                      <a:r>
                        <a:rPr lang="tr-TR" sz="1600" u="none" strike="noStrike" dirty="0">
                          <a:effectLst/>
                          <a:latin typeface="Arial" panose="020B0604020202020204" pitchFamily="34" charset="0"/>
                          <a:cs typeface="Arial" panose="020B0604020202020204" pitchFamily="34" charset="0"/>
                        </a:rPr>
                        <a:t>6</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600" u="none" strike="noStrike">
                          <a:effectLst/>
                          <a:latin typeface="Arial" panose="020B0604020202020204" pitchFamily="34" charset="0"/>
                          <a:cs typeface="Arial" panose="020B0604020202020204" pitchFamily="34" charset="0"/>
                        </a:rPr>
                        <a:t>Komisyon Üyesi</a:t>
                      </a:r>
                      <a:endParaRPr lang="tr-TR"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400" u="none" strike="noStrike" dirty="0" err="1">
                          <a:effectLst/>
                          <a:latin typeface="Arial" panose="020B0604020202020204" pitchFamily="34" charset="0"/>
                          <a:cs typeface="Arial" panose="020B0604020202020204" pitchFamily="34" charset="0"/>
                        </a:rPr>
                        <a:t>Arş.Gör</a:t>
                      </a:r>
                      <a:r>
                        <a:rPr lang="tr-TR" sz="1400" u="none" strike="noStrike" dirty="0">
                          <a:effectLst/>
                          <a:latin typeface="Arial" panose="020B0604020202020204" pitchFamily="34" charset="0"/>
                          <a:cs typeface="Arial" panose="020B0604020202020204" pitchFamily="34" charset="0"/>
                        </a:rPr>
                        <a:t>. Gamze İSPİRLİOĞLU KARA</a:t>
                      </a: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tc>
                  <a:txBody>
                    <a:bodyPr/>
                    <a:lstStyle/>
                    <a:p>
                      <a:pPr algn="ctr" fontAlgn="ctr"/>
                      <a:r>
                        <a:rPr lang="tr-TR" sz="1800" b="0" i="0" kern="1200" dirty="0">
                          <a:solidFill>
                            <a:schemeClr val="tx1"/>
                          </a:solidFill>
                          <a:effectLst/>
                          <a:latin typeface="+mn-lt"/>
                          <a:ea typeface="+mn-ea"/>
                          <a:cs typeface="+mn-cs"/>
                          <a:hlinkClick r:id="rId7"/>
                        </a:rPr>
                        <a:t>gamze.ispirlioglu@atauni.edu.tr</a:t>
                      </a:r>
                      <a:endParaRPr lang="tr-TR" sz="1800" b="0" i="0" kern="1200" dirty="0">
                        <a:solidFill>
                          <a:schemeClr val="tx1"/>
                        </a:solidFill>
                        <a:effectLst/>
                        <a:latin typeface="+mn-lt"/>
                        <a:ea typeface="+mn-ea"/>
                        <a:cs typeface="+mn-cs"/>
                      </a:endParaRPr>
                    </a:p>
                  </a:txBody>
                  <a:tcPr marL="7620" marR="7620" marT="7620" marB="0" anchor="ctr">
                    <a:solidFill>
                      <a:schemeClr val="bg1"/>
                    </a:solidFill>
                  </a:tcPr>
                </a:tc>
                <a:tc>
                  <a:txBody>
                    <a:bodyPr/>
                    <a:lstStyle/>
                    <a:p>
                      <a:pPr algn="ctr" fontAlgn="ctr"/>
                      <a:r>
                        <a:rPr lang="tr-TR" sz="1600" u="none" strike="noStrike" dirty="0">
                          <a:effectLst/>
                          <a:latin typeface="Arial" panose="020B0604020202020204" pitchFamily="34" charset="0"/>
                          <a:cs typeface="Arial" panose="020B0604020202020204" pitchFamily="34" charset="0"/>
                        </a:rPr>
                        <a:t>İÖ. Tek numaralılar</a:t>
                      </a:r>
                      <a:endParaRPr lang="tr-TR"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bg1"/>
                    </a:solidFill>
                  </a:tcPr>
                </a:tc>
                <a:extLst>
                  <a:ext uri="{0D108BD9-81ED-4DB2-BD59-A6C34878D82A}">
                    <a16:rowId xmlns:a16="http://schemas.microsoft.com/office/drawing/2014/main" val="1751577247"/>
                  </a:ext>
                </a:extLst>
              </a:tr>
            </a:tbl>
          </a:graphicData>
        </a:graphic>
      </p:graphicFrame>
    </p:spTree>
    <p:extLst>
      <p:ext uri="{BB962C8B-B14F-4D97-AF65-F5344CB8AC3E}">
        <p14:creationId xmlns:p14="http://schemas.microsoft.com/office/powerpoint/2010/main" val="3306497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FAEE55-D0B0-4FDE-969D-3DBF062BF5AB}"/>
              </a:ext>
            </a:extLst>
          </p:cNvPr>
          <p:cNvSpPr>
            <a:spLocks noGrp="1"/>
          </p:cNvSpPr>
          <p:nvPr>
            <p:ph type="title"/>
          </p:nvPr>
        </p:nvSpPr>
        <p:spPr/>
        <p:txBody>
          <a:bodyPr/>
          <a:lstStyle/>
          <a:p>
            <a:r>
              <a:rPr lang="tr-TR" dirty="0"/>
              <a:t>OBS Başvuru Ekranı </a:t>
            </a:r>
          </a:p>
        </p:txBody>
      </p:sp>
      <p:pic>
        <p:nvPicPr>
          <p:cNvPr id="4" name="İçerik Yer Tutucusu 3">
            <a:extLst>
              <a:ext uri="{FF2B5EF4-FFF2-40B4-BE49-F238E27FC236}">
                <a16:creationId xmlns:a16="http://schemas.microsoft.com/office/drawing/2014/main" id="{2206707F-D65B-465C-B7C3-10198A09E9F1}"/>
              </a:ext>
            </a:extLst>
          </p:cNvPr>
          <p:cNvPicPr>
            <a:picLocks noChangeAspect="1"/>
          </p:cNvPicPr>
          <p:nvPr/>
        </p:nvPicPr>
        <p:blipFill rotWithShape="1">
          <a:blip r:embed="rId2"/>
          <a:srcRect t="5407" r="3046" b="66623"/>
          <a:stretch/>
        </p:blipFill>
        <p:spPr>
          <a:xfrm>
            <a:off x="681737" y="1699383"/>
            <a:ext cx="10724893" cy="2843245"/>
          </a:xfrm>
          <a:prstGeom prst="rect">
            <a:avLst/>
          </a:prstGeom>
          <a:solidFill>
            <a:schemeClr val="bg1"/>
          </a:solidFill>
          <a:ln w="38100">
            <a:noFill/>
          </a:ln>
        </p:spPr>
      </p:pic>
      <p:sp>
        <p:nvSpPr>
          <p:cNvPr id="5" name="Metin kutusu 4">
            <a:extLst>
              <a:ext uri="{FF2B5EF4-FFF2-40B4-BE49-F238E27FC236}">
                <a16:creationId xmlns:a16="http://schemas.microsoft.com/office/drawing/2014/main" id="{C85DA7E3-2B16-449D-9B3E-42ECF66481A4}"/>
              </a:ext>
            </a:extLst>
          </p:cNvPr>
          <p:cNvSpPr txBox="1"/>
          <p:nvPr/>
        </p:nvSpPr>
        <p:spPr>
          <a:xfrm>
            <a:off x="761044" y="4871286"/>
            <a:ext cx="10831188" cy="1200329"/>
          </a:xfrm>
          <a:prstGeom prst="rect">
            <a:avLst/>
          </a:prstGeom>
          <a:solidFill>
            <a:srgbClr val="FF99CC"/>
          </a:solidFill>
        </p:spPr>
        <p:txBody>
          <a:bodyPr wrap="square" rtlCol="0">
            <a:spAutoFit/>
          </a:bodyPr>
          <a:lstStyle/>
          <a:p>
            <a:r>
              <a:rPr lang="tr-TR" sz="2400" dirty="0">
                <a:ln w="0"/>
              </a:rPr>
              <a:t>Staj başvurusunu tamamla seçeneğini seçince, sistem sizden son doldurmanız gereken kısımları isteyecektir. Doldurma işlemi bitince </a:t>
            </a:r>
            <a:r>
              <a:rPr lang="tr-TR" sz="2400" dirty="0">
                <a:ln w="0"/>
                <a:solidFill>
                  <a:srgbClr val="FF0000"/>
                </a:solidFill>
                <a:highlight>
                  <a:srgbClr val="FFFF00"/>
                </a:highlight>
              </a:rPr>
              <a:t>KAYDET</a:t>
            </a:r>
            <a:r>
              <a:rPr lang="tr-TR" sz="2400" dirty="0">
                <a:ln w="0"/>
              </a:rPr>
              <a:t> butonu ile Ön Başvuru İşleminiz tamamlanmış olacaktır. </a:t>
            </a:r>
            <a:endParaRPr lang="tr-TR" sz="2400" dirty="0"/>
          </a:p>
        </p:txBody>
      </p:sp>
      <p:sp>
        <p:nvSpPr>
          <p:cNvPr id="6" name="Dikdörtgen 5">
            <a:extLst>
              <a:ext uri="{FF2B5EF4-FFF2-40B4-BE49-F238E27FC236}">
                <a16:creationId xmlns:a16="http://schemas.microsoft.com/office/drawing/2014/main" id="{33F17CBD-CCA3-4151-8EB4-FFD96C1A0F54}"/>
              </a:ext>
            </a:extLst>
          </p:cNvPr>
          <p:cNvSpPr/>
          <p:nvPr/>
        </p:nvSpPr>
        <p:spPr>
          <a:xfrm>
            <a:off x="10831505" y="3844412"/>
            <a:ext cx="288780" cy="4018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3473645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9C07CA7-D7F0-423C-BC47-A1AEEB9AB6D1}"/>
              </a:ext>
            </a:extLst>
          </p:cNvPr>
          <p:cNvSpPr>
            <a:spLocks noGrp="1"/>
          </p:cNvSpPr>
          <p:nvPr>
            <p:ph type="title"/>
          </p:nvPr>
        </p:nvSpPr>
        <p:spPr/>
        <p:txBody>
          <a:bodyPr/>
          <a:lstStyle/>
          <a:p>
            <a:r>
              <a:rPr lang="tr-TR" dirty="0"/>
              <a:t>Başvuru Formu Teslimi ve Taahhütname</a:t>
            </a:r>
          </a:p>
        </p:txBody>
      </p:sp>
      <p:sp>
        <p:nvSpPr>
          <p:cNvPr id="3" name="İçerik Yer Tutucusu 2">
            <a:extLst>
              <a:ext uri="{FF2B5EF4-FFF2-40B4-BE49-F238E27FC236}">
                <a16:creationId xmlns:a16="http://schemas.microsoft.com/office/drawing/2014/main" id="{44FFE740-7339-4F38-BF64-099CBE6EF47C}"/>
              </a:ext>
            </a:extLst>
          </p:cNvPr>
          <p:cNvSpPr>
            <a:spLocks noGrp="1"/>
          </p:cNvSpPr>
          <p:nvPr>
            <p:ph idx="1"/>
          </p:nvPr>
        </p:nvSpPr>
        <p:spPr>
          <a:xfrm>
            <a:off x="416296" y="1583289"/>
            <a:ext cx="10959628" cy="4462270"/>
          </a:xfrm>
        </p:spPr>
        <p:txBody>
          <a:bodyPr>
            <a:normAutofit/>
          </a:bodyPr>
          <a:lstStyle/>
          <a:p>
            <a:pPr>
              <a:lnSpc>
                <a:spcPct val="110000"/>
              </a:lnSpc>
              <a:spcBef>
                <a:spcPts val="600"/>
              </a:spcBef>
              <a:spcAft>
                <a:spcPts val="600"/>
              </a:spcAft>
            </a:pPr>
            <a:r>
              <a:rPr lang="tr-TR" dirty="0">
                <a:solidFill>
                  <a:schemeClr val="tx1"/>
                </a:solidFill>
              </a:rPr>
              <a:t>Staj başvurunuzu </a:t>
            </a:r>
            <a:r>
              <a:rPr lang="tr-TR" dirty="0">
                <a:ln w="0"/>
                <a:solidFill>
                  <a:schemeClr val="tx1"/>
                </a:solidFill>
              </a:rPr>
              <a:t>tamamladıktan sonra;</a:t>
            </a:r>
          </a:p>
          <a:p>
            <a:pPr>
              <a:lnSpc>
                <a:spcPct val="110000"/>
              </a:lnSpc>
              <a:spcBef>
                <a:spcPts val="600"/>
              </a:spcBef>
              <a:spcAft>
                <a:spcPts val="600"/>
              </a:spcAft>
              <a:buClr>
                <a:srgbClr val="CC3399"/>
              </a:buClr>
              <a:buFont typeface="Wingdings" panose="05000000000000000000" pitchFamily="2" charset="2"/>
              <a:buChar char="Ø"/>
            </a:pPr>
            <a:r>
              <a:rPr lang="tr-TR" dirty="0">
                <a:ln w="0"/>
                <a:solidFill>
                  <a:schemeClr val="tx1"/>
                </a:solidFill>
              </a:rPr>
              <a:t>Öğrenci staj başvuru işlemini ilgili yönetmeliklere uygun olarak yaptığını belirten ‘STAJ TAAHHÜT’ belgesini doldurarak, (ekinde transkript ve/veya ders alma listesi ile birlikte) teslim etmek zorundadır.  </a:t>
            </a:r>
          </a:p>
          <a:p>
            <a:pPr algn="just">
              <a:lnSpc>
                <a:spcPct val="110000"/>
              </a:lnSpc>
              <a:spcBef>
                <a:spcPts val="600"/>
              </a:spcBef>
              <a:spcAft>
                <a:spcPts val="600"/>
              </a:spcAft>
              <a:buClr>
                <a:srgbClr val="CC3399"/>
              </a:buClr>
              <a:buFont typeface="Wingdings" panose="05000000000000000000" pitchFamily="2" charset="2"/>
              <a:buChar char="Ø"/>
            </a:pPr>
            <a:r>
              <a:rPr lang="tr-TR" dirty="0">
                <a:ln w="0"/>
                <a:solidFill>
                  <a:schemeClr val="tx1"/>
                </a:solidFill>
              </a:rPr>
              <a:t>Firmanıza imzalattığınız </a:t>
            </a:r>
            <a:r>
              <a:rPr lang="tr-TR" dirty="0">
                <a:ln w="0"/>
                <a:solidFill>
                  <a:srgbClr val="FF0000"/>
                </a:solidFill>
              </a:rPr>
              <a:t>‘’Staj Başvuru Formunun’’</a:t>
            </a:r>
            <a:r>
              <a:rPr lang="tr-TR" dirty="0">
                <a:ln w="0"/>
                <a:solidFill>
                  <a:schemeClr val="tx1"/>
                </a:solidFill>
              </a:rPr>
              <a:t> bir nüshasını ve </a:t>
            </a:r>
            <a:r>
              <a:rPr lang="tr-TR" dirty="0">
                <a:ln w="0"/>
                <a:solidFill>
                  <a:srgbClr val="FF0000"/>
                </a:solidFill>
              </a:rPr>
              <a:t>‘’Staj Taahhütname’’</a:t>
            </a:r>
            <a:r>
              <a:rPr lang="tr-TR" dirty="0">
                <a:ln w="0"/>
                <a:solidFill>
                  <a:schemeClr val="tx1"/>
                </a:solidFill>
              </a:rPr>
              <a:t> (staj linkinden ulaşılabilir) staj komisyonuna teslim ediniz.</a:t>
            </a:r>
            <a:r>
              <a:rPr lang="tr-TR" dirty="0">
                <a:ln w="0"/>
              </a:rPr>
              <a:t> </a:t>
            </a:r>
            <a:r>
              <a:rPr lang="tr-TR" dirty="0">
                <a:ln w="0"/>
                <a:solidFill>
                  <a:srgbClr val="FF0000"/>
                </a:solidFill>
              </a:rPr>
              <a:t>Diğer imzalı form ise sizde kalacaktır.</a:t>
            </a:r>
            <a:r>
              <a:rPr lang="tr-TR" dirty="0">
                <a:ln w="0"/>
              </a:rPr>
              <a:t> </a:t>
            </a:r>
          </a:p>
          <a:p>
            <a:pPr algn="just">
              <a:lnSpc>
                <a:spcPct val="110000"/>
              </a:lnSpc>
              <a:spcBef>
                <a:spcPts val="600"/>
              </a:spcBef>
              <a:spcAft>
                <a:spcPts val="600"/>
              </a:spcAft>
              <a:buClr>
                <a:srgbClr val="CC3399"/>
              </a:buClr>
              <a:buFont typeface="Wingdings" panose="05000000000000000000" pitchFamily="2" charset="2"/>
              <a:buChar char="Ø"/>
            </a:pPr>
            <a:r>
              <a:rPr lang="tr-TR" dirty="0">
                <a:ln w="0"/>
                <a:solidFill>
                  <a:schemeClr val="tx1"/>
                </a:solidFill>
              </a:rPr>
              <a:t>Taahhüt verilmeyen başvuru formları kesinlikle değerlendirilmeye alınmayacaktır.</a:t>
            </a:r>
          </a:p>
          <a:p>
            <a:pPr marL="265113" indent="-265113">
              <a:lnSpc>
                <a:spcPct val="110000"/>
              </a:lnSpc>
              <a:spcBef>
                <a:spcPts val="600"/>
              </a:spcBef>
              <a:spcAft>
                <a:spcPts val="600"/>
              </a:spcAft>
              <a:buClr>
                <a:schemeClr val="bg2">
                  <a:lumMod val="50000"/>
                </a:schemeClr>
              </a:buClr>
              <a:buFont typeface="Wingdings" panose="05000000000000000000" pitchFamily="2" charset="2"/>
              <a:buChar char="Ø"/>
            </a:pPr>
            <a:endParaRPr lang="tr-TR"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96783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14C216F-8E78-4307-A18D-B6E135E3B9D3}"/>
              </a:ext>
            </a:extLst>
          </p:cNvPr>
          <p:cNvSpPr txBox="1"/>
          <p:nvPr/>
        </p:nvSpPr>
        <p:spPr>
          <a:xfrm>
            <a:off x="2615381" y="98324"/>
            <a:ext cx="6833419" cy="461665"/>
          </a:xfrm>
          <a:prstGeom prst="rect">
            <a:avLst/>
          </a:prstGeom>
          <a:solidFill>
            <a:schemeClr val="bg1"/>
          </a:solidFill>
        </p:spPr>
        <p:txBody>
          <a:bodyPr wrap="square" rtlCol="0">
            <a:spAutoFit/>
          </a:bodyPr>
          <a:lstStyle/>
          <a:p>
            <a:pPr algn="ctr"/>
            <a:r>
              <a:rPr lang="tr-TR" sz="2400" b="1" dirty="0">
                <a:solidFill>
                  <a:srgbClr val="FF0000"/>
                </a:solidFill>
              </a:rPr>
              <a:t>STAJ TAAHÜTNAME</a:t>
            </a:r>
          </a:p>
        </p:txBody>
      </p:sp>
      <p:pic>
        <p:nvPicPr>
          <p:cNvPr id="3" name="Resim 2">
            <a:extLst>
              <a:ext uri="{FF2B5EF4-FFF2-40B4-BE49-F238E27FC236}">
                <a16:creationId xmlns:a16="http://schemas.microsoft.com/office/drawing/2014/main" id="{D15A18E1-BFC5-4071-B64D-862BCBFA7189}"/>
              </a:ext>
            </a:extLst>
          </p:cNvPr>
          <p:cNvPicPr>
            <a:picLocks noChangeAspect="1"/>
          </p:cNvPicPr>
          <p:nvPr/>
        </p:nvPicPr>
        <p:blipFill>
          <a:blip r:embed="rId2"/>
          <a:stretch>
            <a:fillRect/>
          </a:stretch>
        </p:blipFill>
        <p:spPr>
          <a:xfrm>
            <a:off x="3994170" y="639096"/>
            <a:ext cx="4203660" cy="5992761"/>
          </a:xfrm>
          <a:prstGeom prst="rect">
            <a:avLst/>
          </a:prstGeom>
        </p:spPr>
      </p:pic>
    </p:spTree>
    <p:extLst>
      <p:ext uri="{BB962C8B-B14F-4D97-AF65-F5344CB8AC3E}">
        <p14:creationId xmlns:p14="http://schemas.microsoft.com/office/powerpoint/2010/main" val="288185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78F1BE-C6DC-4B86-AA22-F4658CDD24D7}"/>
              </a:ext>
            </a:extLst>
          </p:cNvPr>
          <p:cNvSpPr>
            <a:spLocks noGrp="1"/>
          </p:cNvSpPr>
          <p:nvPr>
            <p:ph type="title"/>
          </p:nvPr>
        </p:nvSpPr>
        <p:spPr/>
        <p:txBody>
          <a:bodyPr/>
          <a:lstStyle/>
          <a:p>
            <a:r>
              <a:rPr lang="tr-TR" dirty="0"/>
              <a:t>Başvuru Değerlendirme İşlemler</a:t>
            </a:r>
          </a:p>
        </p:txBody>
      </p:sp>
      <p:sp>
        <p:nvSpPr>
          <p:cNvPr id="3" name="İçerik Yer Tutucusu 2">
            <a:extLst>
              <a:ext uri="{FF2B5EF4-FFF2-40B4-BE49-F238E27FC236}">
                <a16:creationId xmlns:a16="http://schemas.microsoft.com/office/drawing/2014/main" id="{639844F2-91F6-4FF3-8753-88F186104FAE}"/>
              </a:ext>
            </a:extLst>
          </p:cNvPr>
          <p:cNvSpPr>
            <a:spLocks noGrp="1"/>
          </p:cNvSpPr>
          <p:nvPr>
            <p:ph idx="1"/>
          </p:nvPr>
        </p:nvSpPr>
        <p:spPr>
          <a:xfrm>
            <a:off x="431440" y="1642278"/>
            <a:ext cx="11180064" cy="4462273"/>
          </a:xfrm>
        </p:spPr>
        <p:txBody>
          <a:bodyPr>
            <a:normAutofit/>
          </a:bodyPr>
          <a:lstStyle/>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latin typeface="Arial" panose="020B0604020202020204" pitchFamily="34" charset="0"/>
                <a:cs typeface="Arial" panose="020B0604020202020204" pitchFamily="34" charset="0"/>
              </a:rPr>
              <a:t>Eksiksiz ve doğru bilgiler ile hazırlanmış </a:t>
            </a:r>
            <a:r>
              <a:rPr lang="tr-TR" dirty="0">
                <a:ln w="0"/>
                <a:solidFill>
                  <a:schemeClr val="tx1"/>
                </a:solidFill>
              </a:rPr>
              <a:t>başvuru belgeleri </a:t>
            </a:r>
            <a:r>
              <a:rPr lang="tr-TR" dirty="0">
                <a:ln w="0"/>
                <a:solidFill>
                  <a:srgbClr val="FF0000"/>
                </a:solidFill>
              </a:rPr>
              <a:t>(Onaylı Zorunlu Staj Formu + Taahhütname</a:t>
            </a:r>
            <a:r>
              <a:rPr lang="tr-TR" dirty="0">
                <a:ln w="0"/>
                <a:solidFill>
                  <a:schemeClr val="tx1"/>
                </a:solidFill>
              </a:rPr>
              <a:t>) s</a:t>
            </a:r>
            <a:r>
              <a:rPr lang="tr-TR" dirty="0">
                <a:ln w="0"/>
                <a:solidFill>
                  <a:schemeClr val="tx1"/>
                </a:solidFill>
                <a:latin typeface="Arial" panose="020B0604020202020204" pitchFamily="34" charset="0"/>
                <a:cs typeface="Arial" panose="020B0604020202020204" pitchFamily="34" charset="0"/>
              </a:rPr>
              <a:t>taj komisyonuna teslim edildikten sonra, komisyon tarafından uygunluğu sistem üzerinden </a:t>
            </a:r>
            <a:r>
              <a:rPr lang="tr-TR" dirty="0">
                <a:ln w="0"/>
                <a:solidFill>
                  <a:schemeClr val="tx1"/>
                </a:solidFill>
              </a:rPr>
              <a:t>incelenir. </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rPr>
              <a:t>Belgelerinizde eksikli veya hata olması durumunda başvurunuz komisyon tarafından </a:t>
            </a:r>
            <a:r>
              <a:rPr lang="tr-TR" dirty="0" err="1">
                <a:ln w="0"/>
                <a:solidFill>
                  <a:schemeClr val="tx1"/>
                </a:solidFill>
              </a:rPr>
              <a:t>reddilecektir</a:t>
            </a:r>
            <a:r>
              <a:rPr lang="tr-TR" dirty="0">
                <a:ln w="0"/>
                <a:solidFill>
                  <a:schemeClr val="tx1"/>
                </a:solidFill>
              </a:rPr>
              <a:t>. Bununla ilgili size sistem üzerinden </a:t>
            </a:r>
            <a:r>
              <a:rPr lang="tr-TR" dirty="0">
                <a:ln w="0"/>
                <a:solidFill>
                  <a:srgbClr val="FF0000"/>
                </a:solidFill>
              </a:rPr>
              <a:t>ret sebebini içeren bir mesaj gelecektir. </a:t>
            </a:r>
            <a:endParaRPr lang="tr-TR" dirty="0">
              <a:ln w="0"/>
            </a:endParaRPr>
          </a:p>
          <a:p>
            <a:pPr marL="0" indent="0">
              <a:lnSpc>
                <a:spcPct val="120000"/>
              </a:lnSpc>
              <a:spcBef>
                <a:spcPts val="0"/>
              </a:spcBef>
              <a:spcAft>
                <a:spcPts val="0"/>
              </a:spcAft>
              <a:buClr>
                <a:schemeClr val="bg2">
                  <a:lumMod val="50000"/>
                </a:schemeClr>
              </a:buClr>
              <a:buNone/>
            </a:pPr>
            <a:endParaRPr lang="tr-TR" dirty="0">
              <a:ln w="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801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78F1BE-C6DC-4B86-AA22-F4658CDD24D7}"/>
              </a:ext>
            </a:extLst>
          </p:cNvPr>
          <p:cNvSpPr>
            <a:spLocks noGrp="1"/>
          </p:cNvSpPr>
          <p:nvPr>
            <p:ph type="title"/>
          </p:nvPr>
        </p:nvSpPr>
        <p:spPr/>
        <p:txBody>
          <a:bodyPr>
            <a:normAutofit/>
          </a:bodyPr>
          <a:lstStyle/>
          <a:p>
            <a:r>
              <a:rPr lang="tr-TR" dirty="0"/>
              <a:t>Reddedilen Başvuru İşlemleri </a:t>
            </a:r>
            <a:r>
              <a:rPr lang="tr-TR" sz="2400" b="1" dirty="0">
                <a:solidFill>
                  <a:srgbClr val="FF0000"/>
                </a:solidFill>
              </a:rPr>
              <a:t>(Yanlış Tarih Nedeniyle)</a:t>
            </a:r>
            <a:endParaRPr lang="tr-TR" b="1" dirty="0">
              <a:solidFill>
                <a:srgbClr val="FF0000"/>
              </a:solidFill>
            </a:endParaRPr>
          </a:p>
        </p:txBody>
      </p:sp>
      <p:sp>
        <p:nvSpPr>
          <p:cNvPr id="3" name="İçerik Yer Tutucusu 2">
            <a:extLst>
              <a:ext uri="{FF2B5EF4-FFF2-40B4-BE49-F238E27FC236}">
                <a16:creationId xmlns:a16="http://schemas.microsoft.com/office/drawing/2014/main" id="{639844F2-91F6-4FF3-8753-88F186104FAE}"/>
              </a:ext>
            </a:extLst>
          </p:cNvPr>
          <p:cNvSpPr>
            <a:spLocks noGrp="1"/>
          </p:cNvSpPr>
          <p:nvPr>
            <p:ph idx="1"/>
          </p:nvPr>
        </p:nvSpPr>
        <p:spPr/>
        <p:txBody>
          <a:bodyPr>
            <a:noAutofit/>
          </a:bodyPr>
          <a:lstStyle/>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rgbClr val="FF0000"/>
                </a:solidFill>
              </a:rPr>
              <a:t>Staj başlangıç-bitiş tarihleriniz eğer hatalı ise staj komisyonu başvurunuzu ret edecektir. </a:t>
            </a:r>
            <a:r>
              <a:rPr lang="tr-TR" dirty="0">
                <a:ln w="0"/>
                <a:solidFill>
                  <a:schemeClr val="tx1"/>
                </a:solidFill>
              </a:rPr>
              <a:t>Sürekli yapılan bir hatadır. Bu hususta dikkat edilmesi gerekmektedir.</a:t>
            </a:r>
          </a:p>
          <a:p>
            <a:pPr marL="450850" indent="-358775" algn="just">
              <a:lnSpc>
                <a:spcPct val="100000"/>
              </a:lnSpc>
              <a:spcBef>
                <a:spcPts val="0"/>
              </a:spcBef>
              <a:spcAft>
                <a:spcPts val="600"/>
              </a:spcAft>
              <a:buClr>
                <a:srgbClr val="CC3399"/>
              </a:buClr>
              <a:buFont typeface="Wingdings" panose="05000000000000000000" pitchFamily="2" charset="2"/>
              <a:buChar char="Ø"/>
            </a:pPr>
            <a:r>
              <a:rPr lang="tr-TR" dirty="0">
                <a:ln w="0"/>
                <a:solidFill>
                  <a:srgbClr val="FF0000"/>
                </a:solidFill>
                <a:latin typeface="Arial" panose="020B0604020202020204" pitchFamily="34" charset="0"/>
                <a:cs typeface="Arial" panose="020B0604020202020204" pitchFamily="34" charset="0"/>
              </a:rPr>
              <a:t>Eğer tarihleriniz hatalı olduğu için ret aldıysanız, </a:t>
            </a:r>
          </a:p>
          <a:p>
            <a:pPr marL="568198" lvl="1" indent="-358775" algn="just">
              <a:lnSpc>
                <a:spcPct val="100000"/>
              </a:lnSpc>
              <a:spcBef>
                <a:spcPts val="0"/>
              </a:spcBef>
              <a:spcAft>
                <a:spcPts val="2400"/>
              </a:spcAft>
              <a:buFont typeface="Wingdings" panose="05000000000000000000" pitchFamily="2" charset="2"/>
              <a:buChar char="Ø"/>
            </a:pPr>
            <a:r>
              <a:rPr lang="tr-TR" sz="1800" dirty="0">
                <a:ln w="0"/>
                <a:solidFill>
                  <a:schemeClr val="tx1"/>
                </a:solidFill>
                <a:latin typeface="Arial" panose="020B0604020202020204" pitchFamily="34" charset="0"/>
                <a:cs typeface="Arial" panose="020B0604020202020204" pitchFamily="34" charset="0"/>
              </a:rPr>
              <a:t>Sistem üzerinden tekrar doğru tarihler ile ön başvuru yapıp başvuruyu tamamla işlemini gerçekleştirmeniz gerecektir. Bu süreçte belgenizi tekrar çıktı alıp firmanıza imzalatmanıza gerek yoktur. Staj komisyonu evrakınızda gerekli düzeltmeyi yapacaktır. </a:t>
            </a:r>
          </a:p>
          <a:p>
            <a:pPr marL="568198" lvl="1" indent="-358775" algn="just">
              <a:lnSpc>
                <a:spcPct val="100000"/>
              </a:lnSpc>
              <a:spcBef>
                <a:spcPts val="0"/>
              </a:spcBef>
              <a:spcAft>
                <a:spcPts val="2400"/>
              </a:spcAft>
              <a:buFont typeface="Wingdings" panose="05000000000000000000" pitchFamily="2" charset="2"/>
              <a:buChar char="Ø"/>
            </a:pPr>
            <a:r>
              <a:rPr lang="tr-TR" dirty="0">
                <a:ln w="0"/>
                <a:solidFill>
                  <a:schemeClr val="tx1"/>
                </a:solidFill>
                <a:latin typeface="Arial" panose="020B0604020202020204" pitchFamily="34" charset="0"/>
                <a:cs typeface="Arial" panose="020B0604020202020204" pitchFamily="34" charset="0"/>
              </a:rPr>
              <a:t>Birden fazla iş yapılmaması adına staj belgenizin doğruluğundan emin olunuz. </a:t>
            </a:r>
          </a:p>
        </p:txBody>
      </p:sp>
    </p:spTree>
    <p:extLst>
      <p:ext uri="{BB962C8B-B14F-4D97-AF65-F5344CB8AC3E}">
        <p14:creationId xmlns:p14="http://schemas.microsoft.com/office/powerpoint/2010/main" val="1422387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433FB10-DE2B-44FE-844C-8FD59BF6CC86}"/>
              </a:ext>
            </a:extLst>
          </p:cNvPr>
          <p:cNvSpPr>
            <a:spLocks noGrp="1"/>
          </p:cNvSpPr>
          <p:nvPr>
            <p:ph type="title"/>
          </p:nvPr>
        </p:nvSpPr>
        <p:spPr/>
        <p:txBody>
          <a:bodyPr/>
          <a:lstStyle/>
          <a:p>
            <a:r>
              <a:rPr lang="tr-TR" dirty="0"/>
              <a:t>Kabul Edilen Başvuru Formu</a:t>
            </a:r>
          </a:p>
        </p:txBody>
      </p:sp>
      <p:sp>
        <p:nvSpPr>
          <p:cNvPr id="3" name="İçerik Yer Tutucusu 2">
            <a:extLst>
              <a:ext uri="{FF2B5EF4-FFF2-40B4-BE49-F238E27FC236}">
                <a16:creationId xmlns:a16="http://schemas.microsoft.com/office/drawing/2014/main" id="{1B356384-276C-405E-A668-BE7667357756}"/>
              </a:ext>
            </a:extLst>
          </p:cNvPr>
          <p:cNvSpPr>
            <a:spLocks noGrp="1"/>
          </p:cNvSpPr>
          <p:nvPr>
            <p:ph idx="1"/>
          </p:nvPr>
        </p:nvSpPr>
        <p:spPr/>
        <p:txBody>
          <a:bodyPr>
            <a:noAutofit/>
          </a:bodyPr>
          <a:lstStyle/>
          <a:p>
            <a:pPr marL="450850" indent="-358775" algn="just">
              <a:lnSpc>
                <a:spcPct val="100000"/>
              </a:lnSpc>
              <a:spcBef>
                <a:spcPts val="600"/>
              </a:spcBef>
              <a:spcAft>
                <a:spcPts val="600"/>
              </a:spcAft>
              <a:buClr>
                <a:srgbClr val="CC3399"/>
              </a:buClr>
              <a:buFont typeface="Wingdings" panose="05000000000000000000" pitchFamily="2" charset="2"/>
              <a:buChar char="Ø"/>
            </a:pPr>
            <a:r>
              <a:rPr lang="tr-TR" sz="1800" dirty="0">
                <a:ln w="0"/>
                <a:solidFill>
                  <a:schemeClr val="tx1"/>
                </a:solidFill>
              </a:rPr>
              <a:t>Hatasız olan staj ön başvuru işlemleri, komisyon tarafından kabul edilecek ve staj tarihinize uyumlu bir şekilde sistem üzerinden onaylanacaktır. </a:t>
            </a:r>
          </a:p>
          <a:p>
            <a:pPr marL="450850" indent="-358775" algn="just">
              <a:lnSpc>
                <a:spcPct val="100000"/>
              </a:lnSpc>
              <a:spcBef>
                <a:spcPts val="600"/>
              </a:spcBef>
              <a:spcAft>
                <a:spcPts val="600"/>
              </a:spcAft>
              <a:buClr>
                <a:srgbClr val="CC3399"/>
              </a:buClr>
              <a:buFont typeface="Wingdings" panose="05000000000000000000" pitchFamily="2" charset="2"/>
              <a:buChar char="Ø"/>
            </a:pPr>
            <a:r>
              <a:rPr lang="tr-TR" sz="1800" dirty="0">
                <a:ln w="0"/>
                <a:solidFill>
                  <a:schemeClr val="tx1"/>
                </a:solidFill>
              </a:rPr>
              <a:t>Komisyon tarafından kabul edilen başvurular, İlgili Komisyon Üyesi tarafınca sistem onayı verilerek, Fakülte Onayına </a:t>
            </a:r>
            <a:r>
              <a:rPr lang="tr-TR" sz="1800" dirty="0" err="1">
                <a:ln w="0"/>
                <a:solidFill>
                  <a:schemeClr val="tx1"/>
                </a:solidFill>
              </a:rPr>
              <a:t>sunulacatır</a:t>
            </a:r>
            <a:r>
              <a:rPr lang="tr-TR" sz="1800" dirty="0">
                <a:ln w="0"/>
                <a:solidFill>
                  <a:schemeClr val="tx1"/>
                </a:solidFill>
              </a:rPr>
              <a:t>. Fakülte Onayı da sistem üzerinden yapılacak ve son olarak SKS onayına sistem üzerinden sunulacaktır. (Bu süreçte öğrencinin yapacağı bir işlem yoktur). </a:t>
            </a:r>
          </a:p>
          <a:p>
            <a:pPr algn="just">
              <a:lnSpc>
                <a:spcPct val="100000"/>
              </a:lnSpc>
              <a:spcBef>
                <a:spcPts val="600"/>
              </a:spcBef>
              <a:spcAft>
                <a:spcPts val="600"/>
              </a:spcAft>
              <a:buClr>
                <a:srgbClr val="CC3399"/>
              </a:buClr>
              <a:buFont typeface="Wingdings" panose="05000000000000000000" pitchFamily="2" charset="2"/>
              <a:buChar char="Ø"/>
            </a:pPr>
            <a:r>
              <a:rPr lang="tr-TR" sz="1800" dirty="0" err="1">
                <a:ln w="0"/>
                <a:solidFill>
                  <a:schemeClr val="tx1"/>
                </a:solidFill>
              </a:rPr>
              <a:t>SKS’ye</a:t>
            </a:r>
            <a:r>
              <a:rPr lang="tr-TR" sz="1800" dirty="0">
                <a:ln w="0"/>
                <a:solidFill>
                  <a:schemeClr val="tx1"/>
                </a:solidFill>
              </a:rPr>
              <a:t> onaya düşen öğrencinin SKS giriş işlemi, SKS tarafından öğrenci staja başlamadan 2-3 gün önce yapılacaktır. Öğrenci isterse 3 ay önce başvuru yapsın, SKS girişi staj başlangıcında 2-3 gün önce yapılacaktır. SKS belgesi </a:t>
            </a:r>
            <a:r>
              <a:rPr lang="tr-TR" sz="1800" b="1" dirty="0">
                <a:ln w="0"/>
                <a:solidFill>
                  <a:schemeClr val="tx1"/>
                </a:solidFill>
              </a:rPr>
              <a:t>sadece öğrenci tarafından E-devlet üzerinden görüntületilir</a:t>
            </a:r>
            <a:r>
              <a:rPr lang="tr-TR" sz="1800" dirty="0">
                <a:ln w="0"/>
                <a:solidFill>
                  <a:schemeClr val="tx1"/>
                </a:solidFill>
              </a:rPr>
              <a:t>. Gerekirse, çıktı alıp firmasına da verebilir.</a:t>
            </a:r>
          </a:p>
        </p:txBody>
      </p:sp>
    </p:spTree>
    <p:extLst>
      <p:ext uri="{BB962C8B-B14F-4D97-AF65-F5344CB8AC3E}">
        <p14:creationId xmlns:p14="http://schemas.microsoft.com/office/powerpoint/2010/main" val="18072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412196-860A-4051-AA73-A5AD30D35968}"/>
              </a:ext>
            </a:extLst>
          </p:cNvPr>
          <p:cNvSpPr txBox="1"/>
          <p:nvPr/>
        </p:nvSpPr>
        <p:spPr>
          <a:xfrm>
            <a:off x="1838632" y="2498900"/>
            <a:ext cx="7413522" cy="646331"/>
          </a:xfrm>
          <a:prstGeom prst="rect">
            <a:avLst/>
          </a:prstGeom>
          <a:solidFill>
            <a:schemeClr val="bg1"/>
          </a:solidFill>
          <a:ln w="57150">
            <a:solidFill>
              <a:schemeClr val="bg2">
                <a:lumMod val="50000"/>
              </a:schemeClr>
            </a:solidFill>
          </a:ln>
        </p:spPr>
        <p:txBody>
          <a:bodyPr wrap="square" rtlCol="0">
            <a:spAutoFit/>
          </a:bodyPr>
          <a:lstStyle/>
          <a:p>
            <a:pPr algn="ctr">
              <a:spcBef>
                <a:spcPts val="3600"/>
              </a:spcBef>
              <a:spcAft>
                <a:spcPts val="3600"/>
              </a:spcAft>
              <a:tabLst>
                <a:tab pos="5741988" algn="l"/>
              </a:tabLst>
            </a:pPr>
            <a:r>
              <a:rPr lang="tr-TR" sz="3600" dirty="0">
                <a:solidFill>
                  <a:srgbClr val="CC3399"/>
                </a:solidFill>
                <a:latin typeface="Arial" panose="020B0604020202020204" pitchFamily="34" charset="0"/>
                <a:cs typeface="Arial" panose="020B0604020202020204" pitchFamily="34" charset="0"/>
              </a:rPr>
              <a:t>STAJ İŞLEMLERİ</a:t>
            </a:r>
          </a:p>
        </p:txBody>
      </p:sp>
    </p:spTree>
    <p:extLst>
      <p:ext uri="{BB962C8B-B14F-4D97-AF65-F5344CB8AC3E}">
        <p14:creationId xmlns:p14="http://schemas.microsoft.com/office/powerpoint/2010/main" val="4084767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E889BE8-AC01-41DC-89EB-5B60E83F9DA5}"/>
              </a:ext>
            </a:extLst>
          </p:cNvPr>
          <p:cNvSpPr>
            <a:spLocks noGrp="1"/>
          </p:cNvSpPr>
          <p:nvPr>
            <p:ph type="title"/>
          </p:nvPr>
        </p:nvSpPr>
        <p:spPr/>
        <p:txBody>
          <a:bodyPr>
            <a:normAutofit/>
          </a:bodyPr>
          <a:lstStyle/>
          <a:p>
            <a:r>
              <a:rPr lang="tr-TR" dirty="0"/>
              <a:t>Staj Başlangıcı</a:t>
            </a:r>
          </a:p>
        </p:txBody>
      </p:sp>
      <p:sp>
        <p:nvSpPr>
          <p:cNvPr id="3" name="İçerik Yer Tutucusu 2">
            <a:extLst>
              <a:ext uri="{FF2B5EF4-FFF2-40B4-BE49-F238E27FC236}">
                <a16:creationId xmlns:a16="http://schemas.microsoft.com/office/drawing/2014/main" id="{1D51D8E6-DCE8-4967-9A63-B8D1BEE0FD49}"/>
              </a:ext>
            </a:extLst>
          </p:cNvPr>
          <p:cNvSpPr>
            <a:spLocks noGrp="1"/>
          </p:cNvSpPr>
          <p:nvPr>
            <p:ph idx="1"/>
          </p:nvPr>
        </p:nvSpPr>
        <p:spPr/>
        <p:txBody>
          <a:bodyPr>
            <a:normAutofit fontScale="92500"/>
          </a:bodyPr>
          <a:lstStyle/>
          <a:p>
            <a:pPr>
              <a:lnSpc>
                <a:spcPct val="100000"/>
              </a:lnSpc>
              <a:spcBef>
                <a:spcPts val="0"/>
              </a:spcBef>
              <a:spcAft>
                <a:spcPts val="2400"/>
              </a:spcAft>
              <a:buClr>
                <a:srgbClr val="CC3399"/>
              </a:buClr>
              <a:buFont typeface="Wingdings" panose="05000000000000000000" pitchFamily="2" charset="2"/>
              <a:buChar char="Ø"/>
            </a:pPr>
            <a:r>
              <a:rPr lang="tr-TR" dirty="0">
                <a:solidFill>
                  <a:schemeClr val="tx1"/>
                </a:solidFill>
              </a:rPr>
              <a:t>Staj-I ve Staj-</a:t>
            </a:r>
            <a:r>
              <a:rPr lang="tr-TR" dirty="0" err="1">
                <a:solidFill>
                  <a:schemeClr val="tx1"/>
                </a:solidFill>
              </a:rPr>
              <a:t>II’de</a:t>
            </a:r>
            <a:r>
              <a:rPr lang="tr-TR" dirty="0">
                <a:solidFill>
                  <a:schemeClr val="tx1"/>
                </a:solidFill>
              </a:rPr>
              <a:t> yapılması zorunlu çalışmalar ve staj kabul edilme şartları; bölümümüz web sitesinde, ilgili yönetmeliklerde açıkça yazmaktadır.</a:t>
            </a:r>
          </a:p>
          <a:p>
            <a:pPr>
              <a:lnSpc>
                <a:spcPct val="100000"/>
              </a:lnSpc>
              <a:spcBef>
                <a:spcPts val="0"/>
              </a:spcBef>
              <a:spcAft>
                <a:spcPts val="2400"/>
              </a:spcAft>
              <a:buClr>
                <a:srgbClr val="CC3399"/>
              </a:buClr>
              <a:buFont typeface="Wingdings" panose="05000000000000000000" pitchFamily="2" charset="2"/>
              <a:buChar char="Ø"/>
            </a:pPr>
            <a:r>
              <a:rPr lang="tr-TR" b="1" dirty="0">
                <a:solidFill>
                  <a:srgbClr val="FF0000"/>
                </a:solidFill>
              </a:rPr>
              <a:t>Staj öncesinde staj yönetmelikleri detaylı bir şekilde incelenmeli ve staj esnasında dikkat edilmesi ve özellikle öğrenilmesi gereken hususlar / konular tespit edilmelidir. Staj defterinin nasıl doldurulması, mülakat sınavında staj hakkında nelerin sorulacağı gibi staj sonunda karşılaşılacağı hususlar stajın başındayken öğrenilmeli ve staja bilinçli bir şekilde başlanılmalıdır.  </a:t>
            </a:r>
          </a:p>
          <a:p>
            <a:pPr>
              <a:lnSpc>
                <a:spcPct val="100000"/>
              </a:lnSpc>
              <a:spcBef>
                <a:spcPts val="0"/>
              </a:spcBef>
              <a:spcAft>
                <a:spcPts val="2400"/>
              </a:spcAft>
              <a:buClr>
                <a:srgbClr val="CC3399"/>
              </a:buClr>
              <a:buFont typeface="Wingdings" panose="05000000000000000000" pitchFamily="2" charset="2"/>
              <a:buChar char="Ø"/>
            </a:pPr>
            <a:r>
              <a:rPr lang="tr-TR" dirty="0">
                <a:solidFill>
                  <a:schemeClr val="tx1"/>
                </a:solidFill>
              </a:rPr>
              <a:t>Stajlar, </a:t>
            </a:r>
            <a:r>
              <a:rPr lang="tr-TR" b="1" dirty="0">
                <a:solidFill>
                  <a:srgbClr val="FF0000"/>
                </a:solidFill>
              </a:rPr>
              <a:t>Makine Mühendisi çalışan bir firmada, Makine Mühendisinin kontrolünde </a:t>
            </a:r>
            <a:r>
              <a:rPr lang="tr-TR" dirty="0">
                <a:solidFill>
                  <a:schemeClr val="tx1"/>
                </a:solidFill>
              </a:rPr>
              <a:t>yapılacaktır. Öğrenci staj defterinin ilk sayfası da dikkatli bir şekilde doldurulmalıdır. </a:t>
            </a:r>
          </a:p>
          <a:p>
            <a:endParaRPr lang="tr-TR" dirty="0"/>
          </a:p>
        </p:txBody>
      </p:sp>
    </p:spTree>
    <p:extLst>
      <p:ext uri="{BB962C8B-B14F-4D97-AF65-F5344CB8AC3E}">
        <p14:creationId xmlns:p14="http://schemas.microsoft.com/office/powerpoint/2010/main" val="3192984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39DC31-22FC-425C-BE0E-8852EB8D851F}"/>
              </a:ext>
            </a:extLst>
          </p:cNvPr>
          <p:cNvSpPr>
            <a:spLocks noGrp="1"/>
          </p:cNvSpPr>
          <p:nvPr>
            <p:ph type="title"/>
          </p:nvPr>
        </p:nvSpPr>
        <p:spPr/>
        <p:txBody>
          <a:bodyPr/>
          <a:lstStyle/>
          <a:p>
            <a:r>
              <a:rPr lang="tr-TR" dirty="0"/>
              <a:t>Staj Defterinin Doldurulması</a:t>
            </a:r>
          </a:p>
        </p:txBody>
      </p:sp>
      <p:sp>
        <p:nvSpPr>
          <p:cNvPr id="3" name="İçerik Yer Tutucusu 2">
            <a:extLst>
              <a:ext uri="{FF2B5EF4-FFF2-40B4-BE49-F238E27FC236}">
                <a16:creationId xmlns:a16="http://schemas.microsoft.com/office/drawing/2014/main" id="{5686C350-0B71-46B4-8686-1039644055CA}"/>
              </a:ext>
            </a:extLst>
          </p:cNvPr>
          <p:cNvSpPr>
            <a:spLocks noGrp="1"/>
          </p:cNvSpPr>
          <p:nvPr>
            <p:ph idx="1"/>
          </p:nvPr>
        </p:nvSpPr>
        <p:spPr/>
        <p:txBody>
          <a:bodyPr>
            <a:normAutofit fontScale="77500" lnSpcReduction="20000"/>
          </a:bodyPr>
          <a:lstStyle/>
          <a:p>
            <a:pPr>
              <a:lnSpc>
                <a:spcPct val="120000"/>
              </a:lnSpc>
              <a:spcBef>
                <a:spcPts val="600"/>
              </a:spcBef>
              <a:spcAft>
                <a:spcPts val="600"/>
              </a:spcAft>
              <a:buClr>
                <a:srgbClr val="CC3399"/>
              </a:buClr>
              <a:buFont typeface="Wingdings" panose="05000000000000000000" pitchFamily="2" charset="2"/>
              <a:buChar char="Ø"/>
            </a:pPr>
            <a:r>
              <a:rPr lang="tr-TR" sz="2800" b="1" dirty="0">
                <a:solidFill>
                  <a:srgbClr val="FF0000"/>
                </a:solidFill>
              </a:rPr>
              <a:t>Staj defterlerini bölüm web sayfasında staj linki altında formlar sekmesinde bulunmaktadır. Defter sayfaları istenildiği kadar çoğaltılabilir. </a:t>
            </a:r>
            <a:r>
              <a:rPr lang="tr-TR" sz="2800" b="1" dirty="0">
                <a:solidFill>
                  <a:srgbClr val="CC3399"/>
                </a:solidFill>
              </a:rPr>
              <a:t>(Öğrenci İşlerinden alınmayacaktır)</a:t>
            </a:r>
          </a:p>
          <a:p>
            <a:pPr>
              <a:lnSpc>
                <a:spcPct val="120000"/>
              </a:lnSpc>
              <a:spcBef>
                <a:spcPts val="600"/>
              </a:spcBef>
              <a:spcAft>
                <a:spcPts val="600"/>
              </a:spcAft>
              <a:buClr>
                <a:srgbClr val="CC3399"/>
              </a:buClr>
              <a:buFont typeface="Wingdings" panose="05000000000000000000" pitchFamily="2" charset="2"/>
              <a:buChar char="Ø"/>
            </a:pPr>
            <a:r>
              <a:rPr lang="tr-TR" b="1" dirty="0">
                <a:solidFill>
                  <a:srgbClr val="FF0000"/>
                </a:solidFill>
              </a:rPr>
              <a:t>Defterler elle yazılmalıdır. </a:t>
            </a:r>
            <a:r>
              <a:rPr lang="tr-TR" dirty="0">
                <a:solidFill>
                  <a:srgbClr val="FF0000"/>
                </a:solidFill>
              </a:rPr>
              <a:t>Defter doldurmaya ilgili hususlar için Bölüm yönetmeliğini inceleyiniz. </a:t>
            </a:r>
          </a:p>
          <a:p>
            <a:pPr>
              <a:lnSpc>
                <a:spcPct val="120000"/>
              </a:lnSpc>
              <a:spcBef>
                <a:spcPts val="600"/>
              </a:spcBef>
              <a:spcAft>
                <a:spcPts val="600"/>
              </a:spcAft>
              <a:buClr>
                <a:srgbClr val="CC3399"/>
              </a:buClr>
              <a:buFont typeface="Wingdings" panose="05000000000000000000" pitchFamily="2" charset="2"/>
              <a:buChar char="Ø"/>
            </a:pPr>
            <a:r>
              <a:rPr lang="tr-TR" dirty="0">
                <a:solidFill>
                  <a:schemeClr val="tx1"/>
                </a:solidFill>
              </a:rPr>
              <a:t>Bazı kurumların özel talebi ile bilgisayar da yazılan staj defterleri aşağıdaki şekilde teslim edilecektir.  </a:t>
            </a:r>
          </a:p>
          <a:p>
            <a:pPr lvl="1">
              <a:lnSpc>
                <a:spcPct val="120000"/>
              </a:lnSpc>
              <a:spcBef>
                <a:spcPts val="600"/>
              </a:spcBef>
              <a:spcAft>
                <a:spcPts val="600"/>
              </a:spcAft>
              <a:buFont typeface="Wingdings" panose="05000000000000000000" pitchFamily="2" charset="2"/>
              <a:buChar char="Ø"/>
            </a:pPr>
            <a:r>
              <a:rPr lang="tr-TR" dirty="0">
                <a:solidFill>
                  <a:schemeClr val="tx1"/>
                </a:solidFill>
              </a:rPr>
              <a:t>1. Firmanın elle yazılan staj defterini kabul etmediğini belirten staj sorumlusu tarafından imza ve kaşeli belge/dilekçe</a:t>
            </a:r>
          </a:p>
          <a:p>
            <a:pPr lvl="1">
              <a:lnSpc>
                <a:spcPct val="120000"/>
              </a:lnSpc>
              <a:spcBef>
                <a:spcPts val="600"/>
              </a:spcBef>
              <a:spcAft>
                <a:spcPts val="600"/>
              </a:spcAft>
              <a:buFont typeface="Wingdings" panose="05000000000000000000" pitchFamily="2" charset="2"/>
              <a:buChar char="Ø"/>
            </a:pPr>
            <a:r>
              <a:rPr lang="tr-TR" dirty="0">
                <a:solidFill>
                  <a:schemeClr val="tx1"/>
                </a:solidFill>
              </a:rPr>
              <a:t>2. Bilgisayarda hazırlanan defterler </a:t>
            </a:r>
            <a:r>
              <a:rPr lang="tr-TR" dirty="0" err="1">
                <a:solidFill>
                  <a:schemeClr val="tx1"/>
                </a:solidFill>
              </a:rPr>
              <a:t>Turnitin</a:t>
            </a:r>
            <a:r>
              <a:rPr lang="tr-TR" dirty="0">
                <a:solidFill>
                  <a:schemeClr val="tx1"/>
                </a:solidFill>
              </a:rPr>
              <a:t> Programından alınmış benzerlik raporu (benzerlik en fazla %40 olacak)</a:t>
            </a:r>
          </a:p>
          <a:p>
            <a:pPr lvl="1">
              <a:lnSpc>
                <a:spcPct val="120000"/>
              </a:lnSpc>
              <a:spcBef>
                <a:spcPts val="600"/>
              </a:spcBef>
              <a:spcAft>
                <a:spcPts val="600"/>
              </a:spcAft>
              <a:buFont typeface="Wingdings" panose="05000000000000000000" pitchFamily="2" charset="2"/>
              <a:buChar char="Ø"/>
            </a:pPr>
            <a:r>
              <a:rPr lang="tr-TR" dirty="0">
                <a:solidFill>
                  <a:schemeClr val="tx1"/>
                </a:solidFill>
              </a:rPr>
              <a:t>3. Bilgisayarda hazırlanan staj defterinin aynısının elle yazılmış hali (onaysız olarak)</a:t>
            </a:r>
          </a:p>
          <a:p>
            <a:pPr>
              <a:lnSpc>
                <a:spcPct val="120000"/>
              </a:lnSpc>
              <a:spcBef>
                <a:spcPts val="600"/>
              </a:spcBef>
              <a:spcAft>
                <a:spcPts val="600"/>
              </a:spcAft>
              <a:buClr>
                <a:srgbClr val="CC3399"/>
              </a:buClr>
              <a:buFont typeface="Wingdings" panose="05000000000000000000" pitchFamily="2" charset="2"/>
              <a:buChar char="Ø"/>
            </a:pPr>
            <a:r>
              <a:rPr lang="tr-TR" dirty="0">
                <a:solidFill>
                  <a:schemeClr val="tx1"/>
                </a:solidFill>
              </a:rPr>
              <a:t>Staj defterinde imalat yada işler hakkında bilgi verilmeli, o işin nasıl yapıldığını iyi bir şekilde izlemeli ve öğrenmeli, ve yöntemi adımları ile anlatmalı, gerekli görselleri eklemelisiniz. </a:t>
            </a:r>
            <a:r>
              <a:rPr lang="tr-TR" dirty="0">
                <a:solidFill>
                  <a:srgbClr val="FF0000"/>
                </a:solidFill>
              </a:rPr>
              <a:t>Size bir parçanın imalatı sorulduğunda hangi tezgahta nasıl üretildiğini anlatabilmelisiniz.</a:t>
            </a:r>
            <a:endParaRPr lang="tr-TR" dirty="0"/>
          </a:p>
        </p:txBody>
      </p:sp>
    </p:spTree>
    <p:extLst>
      <p:ext uri="{BB962C8B-B14F-4D97-AF65-F5344CB8AC3E}">
        <p14:creationId xmlns:p14="http://schemas.microsoft.com/office/powerpoint/2010/main" val="287961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39DC31-22FC-425C-BE0E-8852EB8D851F}"/>
              </a:ext>
            </a:extLst>
          </p:cNvPr>
          <p:cNvSpPr>
            <a:spLocks noGrp="1"/>
          </p:cNvSpPr>
          <p:nvPr>
            <p:ph type="title"/>
          </p:nvPr>
        </p:nvSpPr>
        <p:spPr/>
        <p:txBody>
          <a:bodyPr/>
          <a:lstStyle/>
          <a:p>
            <a:r>
              <a:rPr lang="tr-TR" dirty="0"/>
              <a:t>Staj Defterinin Doldurulması</a:t>
            </a:r>
          </a:p>
        </p:txBody>
      </p:sp>
      <p:sp>
        <p:nvSpPr>
          <p:cNvPr id="3" name="İçerik Yer Tutucusu 2">
            <a:extLst>
              <a:ext uri="{FF2B5EF4-FFF2-40B4-BE49-F238E27FC236}">
                <a16:creationId xmlns:a16="http://schemas.microsoft.com/office/drawing/2014/main" id="{5686C350-0B71-46B4-8686-1039644055CA}"/>
              </a:ext>
            </a:extLst>
          </p:cNvPr>
          <p:cNvSpPr>
            <a:spLocks noGrp="1"/>
          </p:cNvSpPr>
          <p:nvPr>
            <p:ph idx="1"/>
          </p:nvPr>
        </p:nvSpPr>
        <p:spPr/>
        <p:txBody>
          <a:bodyPr>
            <a:normAutofit fontScale="70000" lnSpcReduction="20000"/>
          </a:bodyPr>
          <a:lstStyle/>
          <a:p>
            <a:pPr>
              <a:lnSpc>
                <a:spcPct val="120000"/>
              </a:lnSpc>
              <a:spcBef>
                <a:spcPts val="600"/>
              </a:spcBef>
              <a:spcAft>
                <a:spcPts val="600"/>
              </a:spcAft>
              <a:buClr>
                <a:srgbClr val="CC3399"/>
              </a:buClr>
              <a:buFont typeface="Wingdings" panose="05000000000000000000" pitchFamily="2" charset="2"/>
              <a:buChar char="Ø"/>
            </a:pPr>
            <a:r>
              <a:rPr lang="tr-TR" dirty="0">
                <a:solidFill>
                  <a:schemeClr val="tx1"/>
                </a:solidFill>
              </a:rPr>
              <a:t>Staj yaptığınız şirkette istenilen imalat yöntemi yada iş mevcut değilse (Örneğin sadece tek bir </a:t>
            </a:r>
            <a:r>
              <a:rPr lang="tr-TR" dirty="0" err="1">
                <a:solidFill>
                  <a:schemeClr val="tx1"/>
                </a:solidFill>
              </a:rPr>
              <a:t>talaşsız</a:t>
            </a:r>
            <a:r>
              <a:rPr lang="tr-TR" dirty="0">
                <a:solidFill>
                  <a:schemeClr val="tx1"/>
                </a:solidFill>
              </a:rPr>
              <a:t> imalat yöntemi mevcut ve diğerleri yoksa) başka bir şirkette eksik olan imalat yada iş tamamlanabilir ve bunu durum </a:t>
            </a:r>
            <a:r>
              <a:rPr lang="tr-TR" dirty="0" err="1">
                <a:solidFill>
                  <a:schemeClr val="tx1"/>
                </a:solidFill>
              </a:rPr>
              <a:t>satj</a:t>
            </a:r>
            <a:r>
              <a:rPr lang="tr-TR" dirty="0">
                <a:solidFill>
                  <a:schemeClr val="tx1"/>
                </a:solidFill>
              </a:rPr>
              <a:t> defterinde belirtilerek, ilgili çalışma hakkındaki bilgiler yazılır. </a:t>
            </a:r>
            <a:r>
              <a:rPr lang="tr-TR" dirty="0">
                <a:solidFill>
                  <a:srgbClr val="FF0000"/>
                </a:solidFill>
              </a:rPr>
              <a:t>Diğer firmada yapılan işler kısmına o firmadaki sorumlu kişinin mühür ve imzası da eklenir. Yani staj defterinizin, farklı firmada yapılan kısmı her iki firma da ilgili staj yönetici tarafından imzalanmalıdır. </a:t>
            </a:r>
          </a:p>
          <a:p>
            <a:pPr>
              <a:lnSpc>
                <a:spcPct val="120000"/>
              </a:lnSpc>
              <a:spcBef>
                <a:spcPts val="600"/>
              </a:spcBef>
              <a:spcAft>
                <a:spcPts val="600"/>
              </a:spcAft>
              <a:buClr>
                <a:srgbClr val="CC3399"/>
              </a:buClr>
              <a:buFont typeface="Wingdings" panose="05000000000000000000" pitchFamily="2" charset="2"/>
              <a:buChar char="Ø"/>
            </a:pPr>
            <a:r>
              <a:rPr lang="tr-TR" dirty="0">
                <a:solidFill>
                  <a:srgbClr val="FF0000"/>
                </a:solidFill>
              </a:rPr>
              <a:t>Staj defterin her sayfası özenli bir şekilde eksiksiz olarak doldurulur  </a:t>
            </a:r>
            <a:r>
              <a:rPr lang="tr-TR" dirty="0">
                <a:solidFill>
                  <a:schemeClr val="tx1"/>
                </a:solidFill>
              </a:rPr>
              <a:t>ve staj sorumlusu (Makine Mühendisi) tarafından kontrol edilerek imzalanıp mühürlenmelidir. İş yerince onaylanmamış veya eksik doldurulmuş defterler geri çevrilecektir. </a:t>
            </a:r>
          </a:p>
          <a:p>
            <a:pPr>
              <a:lnSpc>
                <a:spcPct val="100000"/>
              </a:lnSpc>
              <a:spcBef>
                <a:spcPts val="0"/>
              </a:spcBef>
              <a:spcAft>
                <a:spcPts val="2400"/>
              </a:spcAft>
              <a:buClr>
                <a:srgbClr val="CC3399"/>
              </a:buClr>
              <a:buFont typeface="Wingdings" panose="05000000000000000000" pitchFamily="2" charset="2"/>
              <a:buChar char="Ø"/>
            </a:pPr>
            <a:r>
              <a:rPr lang="tr-TR" dirty="0"/>
              <a:t>Bazı şirketler teknik resim yada iş yeri görselleri konusunda gizlilik politikasına sahip ise (silah fabrikaları vb.) bu durumları defterlerinizde belirtiniz.</a:t>
            </a:r>
          </a:p>
          <a:p>
            <a:endParaRPr lang="tr-TR" b="1" i="1" dirty="0"/>
          </a:p>
          <a:p>
            <a:pPr algn="ctr">
              <a:tabLst>
                <a:tab pos="11029950" algn="l"/>
              </a:tabLst>
            </a:pPr>
            <a:r>
              <a:rPr lang="tr-TR" sz="3600" b="1" i="1" dirty="0">
                <a:solidFill>
                  <a:srgbClr val="FF0000"/>
                </a:solidFill>
              </a:rPr>
              <a:t>Her şeyden önce can güvenliğiniz önde gelir, staj süresince oldukça dikkatli olunuz ve iş güvenliği kurallarına kesinlikle uyunuz. </a:t>
            </a:r>
          </a:p>
          <a:p>
            <a:endParaRPr lang="tr-TR" dirty="0">
              <a:solidFill>
                <a:srgbClr val="FF0000"/>
              </a:solidFill>
            </a:endParaRPr>
          </a:p>
        </p:txBody>
      </p:sp>
    </p:spTree>
    <p:extLst>
      <p:ext uri="{BB962C8B-B14F-4D97-AF65-F5344CB8AC3E}">
        <p14:creationId xmlns:p14="http://schemas.microsoft.com/office/powerpoint/2010/main" val="428924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884A05F-B25B-4BFE-8056-9A5FED7B4E7F}"/>
              </a:ext>
            </a:extLst>
          </p:cNvPr>
          <p:cNvSpPr txBox="1"/>
          <p:nvPr/>
        </p:nvSpPr>
        <p:spPr>
          <a:xfrm>
            <a:off x="796412" y="1553496"/>
            <a:ext cx="10766323" cy="3108543"/>
          </a:xfrm>
          <a:prstGeom prst="rect">
            <a:avLst/>
          </a:prstGeom>
          <a:solidFill>
            <a:srgbClr val="FF0000"/>
          </a:solidFill>
        </p:spPr>
        <p:txBody>
          <a:bodyPr wrap="square" rtlCol="0">
            <a:spAutoFit/>
          </a:bodyPr>
          <a:lstStyle/>
          <a:p>
            <a:pPr marL="457200" indent="-457200">
              <a:buFont typeface="Arial" panose="020B0604020202020204" pitchFamily="34" charset="0"/>
              <a:buChar char="•"/>
            </a:pPr>
            <a:r>
              <a:rPr lang="tr-TR" sz="2800" dirty="0" err="1"/>
              <a:t>Pandemi</a:t>
            </a:r>
            <a:r>
              <a:rPr lang="tr-TR" sz="2800" dirty="0"/>
              <a:t> nedeniyle daha önce Üniversitemizde uygulanan </a:t>
            </a:r>
            <a:r>
              <a:rPr lang="tr-TR" sz="2800" b="1" dirty="0"/>
              <a:t>online staj iptal edilmiştir. </a:t>
            </a:r>
          </a:p>
          <a:p>
            <a:pPr marL="457200" indent="-457200">
              <a:buFont typeface="Arial" panose="020B0604020202020204" pitchFamily="34" charset="0"/>
              <a:buChar char="•"/>
            </a:pPr>
            <a:endParaRPr lang="tr-TR" sz="2800" dirty="0"/>
          </a:p>
          <a:p>
            <a:pPr marL="457200" indent="-457200">
              <a:buFont typeface="Arial" panose="020B0604020202020204" pitchFamily="34" charset="0"/>
              <a:buChar char="•"/>
            </a:pPr>
            <a:r>
              <a:rPr lang="tr-TR" sz="2800" dirty="0"/>
              <a:t>Bu yol haritasında belirtilen bütün hususlar yüz yüze staj eğitimi için düzenlenmiştir. </a:t>
            </a:r>
          </a:p>
          <a:p>
            <a:pPr marL="457200" indent="-457200">
              <a:buFont typeface="Arial" panose="020B0604020202020204" pitchFamily="34" charset="0"/>
              <a:buChar char="•"/>
            </a:pPr>
            <a:endParaRPr lang="tr-TR" sz="2800" dirty="0"/>
          </a:p>
          <a:p>
            <a:pPr marL="457200" indent="-457200">
              <a:buFont typeface="Arial" panose="020B0604020202020204" pitchFamily="34" charset="0"/>
              <a:buChar char="•"/>
            </a:pPr>
            <a:r>
              <a:rPr lang="tr-TR" sz="2800" dirty="0" err="1"/>
              <a:t>UME’ye</a:t>
            </a:r>
            <a:r>
              <a:rPr lang="tr-TR" sz="2800" dirty="0"/>
              <a:t> gitmeyen öğrenciler için de geçerli bir yol haritasıdır.</a:t>
            </a:r>
          </a:p>
        </p:txBody>
      </p:sp>
    </p:spTree>
    <p:extLst>
      <p:ext uri="{BB962C8B-B14F-4D97-AF65-F5344CB8AC3E}">
        <p14:creationId xmlns:p14="http://schemas.microsoft.com/office/powerpoint/2010/main" val="239379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412196-860A-4051-AA73-A5AD30D35968}"/>
              </a:ext>
            </a:extLst>
          </p:cNvPr>
          <p:cNvSpPr txBox="1"/>
          <p:nvPr/>
        </p:nvSpPr>
        <p:spPr>
          <a:xfrm>
            <a:off x="1838632" y="2498900"/>
            <a:ext cx="7413522" cy="646331"/>
          </a:xfrm>
          <a:prstGeom prst="rect">
            <a:avLst/>
          </a:prstGeom>
          <a:solidFill>
            <a:schemeClr val="bg1"/>
          </a:solidFill>
          <a:ln w="57150">
            <a:solidFill>
              <a:schemeClr val="bg2">
                <a:lumMod val="50000"/>
              </a:schemeClr>
            </a:solidFill>
          </a:ln>
        </p:spPr>
        <p:txBody>
          <a:bodyPr wrap="square" rtlCol="0">
            <a:spAutoFit/>
          </a:bodyPr>
          <a:lstStyle/>
          <a:p>
            <a:pPr algn="ctr">
              <a:spcBef>
                <a:spcPts val="3600"/>
              </a:spcBef>
              <a:spcAft>
                <a:spcPts val="3600"/>
              </a:spcAft>
              <a:tabLst>
                <a:tab pos="5741988" algn="l"/>
              </a:tabLst>
            </a:pPr>
            <a:r>
              <a:rPr lang="tr-TR" sz="3600" dirty="0">
                <a:solidFill>
                  <a:srgbClr val="CC3399"/>
                </a:solidFill>
                <a:latin typeface="Arial" panose="020B0604020202020204" pitchFamily="34" charset="0"/>
                <a:cs typeface="Arial" panose="020B0604020202020204" pitchFamily="34" charset="0"/>
              </a:rPr>
              <a:t>STAJ SONRASI İŞLEMLER</a:t>
            </a:r>
          </a:p>
        </p:txBody>
      </p:sp>
    </p:spTree>
    <p:extLst>
      <p:ext uri="{BB962C8B-B14F-4D97-AF65-F5344CB8AC3E}">
        <p14:creationId xmlns:p14="http://schemas.microsoft.com/office/powerpoint/2010/main" val="3126450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F2793C-AC63-4AF7-A9E2-2C09128152ED}"/>
              </a:ext>
            </a:extLst>
          </p:cNvPr>
          <p:cNvSpPr>
            <a:spLocks noGrp="1"/>
          </p:cNvSpPr>
          <p:nvPr>
            <p:ph type="title"/>
          </p:nvPr>
        </p:nvSpPr>
        <p:spPr/>
        <p:txBody>
          <a:bodyPr>
            <a:normAutofit/>
          </a:bodyPr>
          <a:lstStyle/>
          <a:p>
            <a:r>
              <a:rPr lang="tr-TR" dirty="0"/>
              <a:t>Staj Değerlendirme Formunun Doldurulması</a:t>
            </a:r>
          </a:p>
        </p:txBody>
      </p:sp>
      <p:sp>
        <p:nvSpPr>
          <p:cNvPr id="3" name="İçerik Yer Tutucusu 2">
            <a:extLst>
              <a:ext uri="{FF2B5EF4-FFF2-40B4-BE49-F238E27FC236}">
                <a16:creationId xmlns:a16="http://schemas.microsoft.com/office/drawing/2014/main" id="{6C0D692F-2A91-45A8-B669-A0C4BA4ACC8A}"/>
              </a:ext>
            </a:extLst>
          </p:cNvPr>
          <p:cNvSpPr>
            <a:spLocks noGrp="1"/>
          </p:cNvSpPr>
          <p:nvPr>
            <p:ph idx="1"/>
          </p:nvPr>
        </p:nvSpPr>
        <p:spPr>
          <a:xfrm>
            <a:off x="435960" y="1583289"/>
            <a:ext cx="10664659" cy="4462270"/>
          </a:xfrm>
        </p:spPr>
        <p:txBody>
          <a:bodyPr>
            <a:normAutofit/>
          </a:bodyPr>
          <a:lstStyle/>
          <a:p>
            <a:pPr algn="just">
              <a:lnSpc>
                <a:spcPct val="100000"/>
              </a:lnSpc>
              <a:spcBef>
                <a:spcPts val="0"/>
              </a:spcBef>
              <a:spcAft>
                <a:spcPts val="600"/>
              </a:spcAft>
              <a:buClr>
                <a:srgbClr val="CC3399"/>
              </a:buClr>
              <a:buFont typeface="Wingdings" panose="05000000000000000000" pitchFamily="2" charset="2"/>
              <a:buChar char="Ø"/>
            </a:pPr>
            <a:r>
              <a:rPr lang="tr-TR" dirty="0">
                <a:ln w="0"/>
                <a:solidFill>
                  <a:schemeClr val="tx1"/>
                </a:solidFill>
              </a:rPr>
              <a:t>Staj sonunda; Bölümü web sayfasındaki staj kısmında ‘Formlar’ sekmesinde bulunan </a:t>
            </a:r>
            <a:r>
              <a:rPr lang="tr-TR" dirty="0">
                <a:ln w="0"/>
                <a:solidFill>
                  <a:srgbClr val="FF0000"/>
                </a:solidFill>
              </a:rPr>
              <a:t>‘’Staj Değerlendirme Formları’’ </a:t>
            </a:r>
            <a:r>
              <a:rPr lang="tr-TR" dirty="0">
                <a:ln w="0"/>
                <a:solidFill>
                  <a:schemeClr val="tx1"/>
                </a:solidFill>
              </a:rPr>
              <a:t>hem öğrenci hem işveren açısından doldurulması </a:t>
            </a:r>
            <a:r>
              <a:rPr lang="tr-TR" dirty="0">
                <a:ln w="0"/>
                <a:solidFill>
                  <a:srgbClr val="FF0000"/>
                </a:solidFill>
              </a:rPr>
              <a:t>zorunludur.  (Numaranıza göre doldurulması gerekmektedir.)</a:t>
            </a:r>
          </a:p>
          <a:p>
            <a:pPr marL="92075" indent="449263" algn="just">
              <a:lnSpc>
                <a:spcPct val="100000"/>
              </a:lnSpc>
              <a:spcBef>
                <a:spcPts val="0"/>
              </a:spcBef>
              <a:spcAft>
                <a:spcPts val="2400"/>
              </a:spcAft>
              <a:buClr>
                <a:srgbClr val="CC3399"/>
              </a:buClr>
              <a:buNone/>
            </a:pPr>
            <a:r>
              <a:rPr lang="tr-TR" dirty="0">
                <a:ln w="0"/>
                <a:solidFill>
                  <a:srgbClr val="FF0000"/>
                </a:solidFill>
                <a:hlinkClick r:id="rId2"/>
              </a:rPr>
              <a:t>https://birimler.atauni.edu.tr/makine-muhendisligi/formlar-staj/</a:t>
            </a:r>
            <a:endParaRPr lang="tr-TR" dirty="0">
              <a:ln w="0"/>
              <a:solidFill>
                <a:srgbClr val="FF0000"/>
              </a:solidFill>
            </a:endParaRPr>
          </a:p>
          <a:p>
            <a:pPr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rPr>
              <a:t>Anket verileri, staj notunuza etki edeceği için dikkatli bir şekilde ve tam olarak doldurulmalıdır.</a:t>
            </a:r>
          </a:p>
        </p:txBody>
      </p:sp>
    </p:spTree>
    <p:extLst>
      <p:ext uri="{BB962C8B-B14F-4D97-AF65-F5344CB8AC3E}">
        <p14:creationId xmlns:p14="http://schemas.microsoft.com/office/powerpoint/2010/main" val="32480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BF5182-0879-46ED-B3EE-0A39066212D5}"/>
              </a:ext>
            </a:extLst>
          </p:cNvPr>
          <p:cNvSpPr>
            <a:spLocks noGrp="1"/>
          </p:cNvSpPr>
          <p:nvPr>
            <p:ph type="title"/>
          </p:nvPr>
        </p:nvSpPr>
        <p:spPr>
          <a:xfrm>
            <a:off x="347472" y="832105"/>
            <a:ext cx="11393424" cy="621792"/>
          </a:xfrm>
        </p:spPr>
        <p:txBody>
          <a:bodyPr>
            <a:normAutofit/>
          </a:bodyPr>
          <a:lstStyle/>
          <a:p>
            <a:r>
              <a:rPr lang="tr-TR" dirty="0"/>
              <a:t>İşveren Staj Değerlendirme Formu </a:t>
            </a:r>
          </a:p>
        </p:txBody>
      </p:sp>
      <p:sp>
        <p:nvSpPr>
          <p:cNvPr id="3" name="İçerik Yer Tutucusu 2">
            <a:extLst>
              <a:ext uri="{FF2B5EF4-FFF2-40B4-BE49-F238E27FC236}">
                <a16:creationId xmlns:a16="http://schemas.microsoft.com/office/drawing/2014/main" id="{1D1B37C6-482A-4BD0-BB3E-F3EB74C0D20F}"/>
              </a:ext>
            </a:extLst>
          </p:cNvPr>
          <p:cNvSpPr>
            <a:spLocks noGrp="1"/>
          </p:cNvSpPr>
          <p:nvPr>
            <p:ph idx="1"/>
          </p:nvPr>
        </p:nvSpPr>
        <p:spPr>
          <a:xfrm>
            <a:off x="406463" y="1593121"/>
            <a:ext cx="6495781" cy="4462270"/>
          </a:xfrm>
        </p:spPr>
        <p:txBody>
          <a:bodyPr/>
          <a:lstStyle/>
          <a:p>
            <a:pPr algn="just">
              <a:spcBef>
                <a:spcPts val="0"/>
              </a:spcBef>
              <a:spcAft>
                <a:spcPts val="2400"/>
              </a:spcAft>
              <a:buClr>
                <a:srgbClr val="CC3399"/>
              </a:buClr>
              <a:buFont typeface="Wingdings" panose="05000000000000000000" pitchFamily="2" charset="2"/>
              <a:buChar char="Ø"/>
            </a:pPr>
            <a:r>
              <a:rPr lang="tr-TR" dirty="0">
                <a:ln w="0"/>
                <a:solidFill>
                  <a:schemeClr val="tx1"/>
                </a:solidFill>
              </a:rPr>
              <a:t>Değerlendirme formunu dolduran iş veren, formun sonunda verilen linkten ilgili dilekçeyi </a:t>
            </a:r>
            <a:r>
              <a:rPr lang="tr-TR" dirty="0">
                <a:ln w="0"/>
                <a:solidFill>
                  <a:srgbClr val="FF0000"/>
                </a:solidFill>
              </a:rPr>
              <a:t>indirip kaşeleyip imzalayacaktır.</a:t>
            </a:r>
          </a:p>
          <a:p>
            <a:pPr algn="just">
              <a:spcBef>
                <a:spcPts val="0"/>
              </a:spcBef>
              <a:spcAft>
                <a:spcPts val="2400"/>
              </a:spcAft>
              <a:buClr>
                <a:srgbClr val="CC3399"/>
              </a:buClr>
              <a:buFont typeface="Wingdings" panose="05000000000000000000" pitchFamily="2" charset="2"/>
              <a:buChar char="Ø"/>
            </a:pPr>
            <a:r>
              <a:rPr lang="tr-TR" dirty="0">
                <a:ln w="0"/>
                <a:solidFill>
                  <a:schemeClr val="tx1"/>
                </a:solidFill>
              </a:rPr>
              <a:t>Bu belgeyi staj defteriniz ile komisyona teslim ediniz.</a:t>
            </a:r>
          </a:p>
          <a:p>
            <a:pPr algn="just">
              <a:spcBef>
                <a:spcPts val="0"/>
              </a:spcBef>
              <a:spcAft>
                <a:spcPts val="2400"/>
              </a:spcAft>
              <a:buClr>
                <a:srgbClr val="CC3399"/>
              </a:buClr>
              <a:buFont typeface="Wingdings" panose="05000000000000000000" pitchFamily="2" charset="2"/>
              <a:buChar char="Ø"/>
            </a:pPr>
            <a:r>
              <a:rPr lang="tr-TR" dirty="0">
                <a:solidFill>
                  <a:schemeClr val="tx1"/>
                </a:solidFill>
              </a:rPr>
              <a:t>Staj değerlendirme formları elektronik ortamda doldurulmuş olmalıdır.</a:t>
            </a:r>
            <a:r>
              <a:rPr lang="tr-TR" dirty="0"/>
              <a:t> </a:t>
            </a:r>
          </a:p>
          <a:p>
            <a:pPr algn="just">
              <a:spcBef>
                <a:spcPts val="0"/>
              </a:spcBef>
              <a:spcAft>
                <a:spcPts val="2400"/>
              </a:spcAft>
              <a:buClr>
                <a:srgbClr val="CC3399"/>
              </a:buClr>
              <a:buFont typeface="Wingdings" panose="05000000000000000000" pitchFamily="2" charset="2"/>
              <a:buChar char="Ø"/>
            </a:pPr>
            <a:endParaRPr lang="tr-TR" dirty="0">
              <a:ln w="0"/>
              <a:solidFill>
                <a:schemeClr val="tx1"/>
              </a:solidFill>
            </a:endParaRPr>
          </a:p>
          <a:p>
            <a:endParaRPr lang="tr-TR" dirty="0"/>
          </a:p>
        </p:txBody>
      </p:sp>
      <p:pic>
        <p:nvPicPr>
          <p:cNvPr id="4" name="Resim 3">
            <a:extLst>
              <a:ext uri="{FF2B5EF4-FFF2-40B4-BE49-F238E27FC236}">
                <a16:creationId xmlns:a16="http://schemas.microsoft.com/office/drawing/2014/main" id="{EB86D215-5AA0-4C02-8CAE-503544239B1E}"/>
              </a:ext>
            </a:extLst>
          </p:cNvPr>
          <p:cNvPicPr>
            <a:picLocks noChangeAspect="1"/>
          </p:cNvPicPr>
          <p:nvPr/>
        </p:nvPicPr>
        <p:blipFill rotWithShape="1">
          <a:blip r:embed="rId2"/>
          <a:srcRect l="39959" t="51556" r="40958" b="15407"/>
          <a:stretch/>
        </p:blipFill>
        <p:spPr>
          <a:xfrm>
            <a:off x="7168064" y="1677874"/>
            <a:ext cx="4465009" cy="4348021"/>
          </a:xfrm>
          <a:prstGeom prst="rect">
            <a:avLst/>
          </a:prstGeom>
          <a:ln w="28575">
            <a:solidFill>
              <a:schemeClr val="bg2">
                <a:lumMod val="50000"/>
              </a:schemeClr>
            </a:solidFill>
          </a:ln>
          <a:effectLst/>
        </p:spPr>
      </p:pic>
    </p:spTree>
    <p:extLst>
      <p:ext uri="{BB962C8B-B14F-4D97-AF65-F5344CB8AC3E}">
        <p14:creationId xmlns:p14="http://schemas.microsoft.com/office/powerpoint/2010/main" val="2458496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E82AAE8-03B5-48BB-A201-760CB7AE38E9}"/>
              </a:ext>
            </a:extLst>
          </p:cNvPr>
          <p:cNvPicPr>
            <a:picLocks noChangeAspect="1"/>
          </p:cNvPicPr>
          <p:nvPr/>
        </p:nvPicPr>
        <p:blipFill rotWithShape="1">
          <a:blip r:embed="rId2"/>
          <a:srcRect l="23103" t="10058" r="64932" b="53956"/>
          <a:stretch/>
        </p:blipFill>
        <p:spPr>
          <a:xfrm>
            <a:off x="6120829" y="1672072"/>
            <a:ext cx="2709052" cy="4353823"/>
          </a:xfrm>
          <a:prstGeom prst="rect">
            <a:avLst/>
          </a:prstGeom>
          <a:ln w="38100">
            <a:solidFill>
              <a:schemeClr val="bg2">
                <a:lumMod val="50000"/>
              </a:schemeClr>
            </a:solidFill>
          </a:ln>
          <a:effectLst/>
        </p:spPr>
      </p:pic>
      <p:sp>
        <p:nvSpPr>
          <p:cNvPr id="2" name="Unvan 1">
            <a:extLst>
              <a:ext uri="{FF2B5EF4-FFF2-40B4-BE49-F238E27FC236}">
                <a16:creationId xmlns:a16="http://schemas.microsoft.com/office/drawing/2014/main" id="{7EFD4946-2AAC-4478-B1EC-D9A06B19A354}"/>
              </a:ext>
            </a:extLst>
          </p:cNvPr>
          <p:cNvSpPr>
            <a:spLocks noGrp="1"/>
          </p:cNvSpPr>
          <p:nvPr>
            <p:ph type="title"/>
          </p:nvPr>
        </p:nvSpPr>
        <p:spPr/>
        <p:txBody>
          <a:bodyPr>
            <a:normAutofit/>
          </a:bodyPr>
          <a:lstStyle/>
          <a:p>
            <a:r>
              <a:rPr lang="tr-TR" dirty="0"/>
              <a:t>Staj Değerlendirme / Mülakat İşlemleri </a:t>
            </a:r>
          </a:p>
        </p:txBody>
      </p:sp>
      <p:sp>
        <p:nvSpPr>
          <p:cNvPr id="3" name="İçerik Yer Tutucusu 2">
            <a:extLst>
              <a:ext uri="{FF2B5EF4-FFF2-40B4-BE49-F238E27FC236}">
                <a16:creationId xmlns:a16="http://schemas.microsoft.com/office/drawing/2014/main" id="{7B111971-7BDF-4E8B-AE7D-5AF99C34249C}"/>
              </a:ext>
            </a:extLst>
          </p:cNvPr>
          <p:cNvSpPr>
            <a:spLocks noGrp="1"/>
          </p:cNvSpPr>
          <p:nvPr>
            <p:ph idx="1"/>
          </p:nvPr>
        </p:nvSpPr>
        <p:spPr>
          <a:xfrm>
            <a:off x="406464" y="1640383"/>
            <a:ext cx="5590341" cy="4415008"/>
          </a:xfrm>
        </p:spPr>
        <p:txBody>
          <a:bodyPr>
            <a:normAutofit lnSpcReduction="10000"/>
          </a:bodyPr>
          <a:lstStyle/>
          <a:p>
            <a:pPr>
              <a:lnSpc>
                <a:spcPct val="100000"/>
              </a:lnSpc>
              <a:spcBef>
                <a:spcPts val="0"/>
              </a:spcBef>
              <a:spcAft>
                <a:spcPts val="2400"/>
              </a:spcAft>
              <a:buClr>
                <a:srgbClr val="CC3399"/>
              </a:buClr>
              <a:buFont typeface="Wingdings" panose="05000000000000000000" pitchFamily="2" charset="2"/>
              <a:buChar char="Ø"/>
            </a:pPr>
            <a:r>
              <a:rPr lang="tr-TR" dirty="0">
                <a:solidFill>
                  <a:schemeClr val="tx1"/>
                </a:solidFill>
              </a:rPr>
              <a:t>STAJ-I için; imalat yöntemlerini yazarken, dikkat edilmesi gereken hususlar yandaki tabloda sunulmuştur. Bu tablo sizin için bir şablon niteliğinde olmalıdır.  </a:t>
            </a:r>
          </a:p>
          <a:p>
            <a:pPr>
              <a:lnSpc>
                <a:spcPct val="100000"/>
              </a:lnSpc>
              <a:spcBef>
                <a:spcPts val="0"/>
              </a:spcBef>
              <a:spcAft>
                <a:spcPts val="2400"/>
              </a:spcAft>
              <a:buClr>
                <a:srgbClr val="CC3399"/>
              </a:buClr>
              <a:buFont typeface="Wingdings" panose="05000000000000000000" pitchFamily="2" charset="2"/>
              <a:buChar char="Ø"/>
            </a:pPr>
            <a:r>
              <a:rPr lang="tr-TR" b="1" i="1" dirty="0">
                <a:solidFill>
                  <a:srgbClr val="FF0000"/>
                </a:solidFill>
              </a:rPr>
              <a:t>Sözlü sınav süresince STAJ-I ve STAJ-II için yönetmelikte belirtilen değerlendirme kriterleri göz önüne alınacağı için staj yapılırken bu hususlara dikkat edilmesi gerekmektedir. </a:t>
            </a:r>
            <a:endParaRPr lang="tr-TR" dirty="0"/>
          </a:p>
        </p:txBody>
      </p:sp>
      <p:pic>
        <p:nvPicPr>
          <p:cNvPr id="5" name="Resim 4">
            <a:extLst>
              <a:ext uri="{FF2B5EF4-FFF2-40B4-BE49-F238E27FC236}">
                <a16:creationId xmlns:a16="http://schemas.microsoft.com/office/drawing/2014/main" id="{1B8C4DBD-D773-43B6-992D-7BDD8D66C098}"/>
              </a:ext>
            </a:extLst>
          </p:cNvPr>
          <p:cNvPicPr>
            <a:picLocks noChangeAspect="1"/>
          </p:cNvPicPr>
          <p:nvPr/>
        </p:nvPicPr>
        <p:blipFill rotWithShape="1">
          <a:blip r:embed="rId2"/>
          <a:srcRect l="23103" t="50735" r="64932" b="15079"/>
          <a:stretch/>
        </p:blipFill>
        <p:spPr>
          <a:xfrm>
            <a:off x="8913860" y="1669219"/>
            <a:ext cx="2709052" cy="4353823"/>
          </a:xfrm>
          <a:prstGeom prst="rect">
            <a:avLst/>
          </a:prstGeom>
          <a:ln w="38100">
            <a:solidFill>
              <a:schemeClr val="bg2">
                <a:lumMod val="50000"/>
              </a:schemeClr>
            </a:solidFill>
          </a:ln>
          <a:effectLst/>
        </p:spPr>
      </p:pic>
    </p:spTree>
    <p:extLst>
      <p:ext uri="{BB962C8B-B14F-4D97-AF65-F5344CB8AC3E}">
        <p14:creationId xmlns:p14="http://schemas.microsoft.com/office/powerpoint/2010/main" val="1551686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0FDAB7-2FD8-4C68-95DF-E4800E3906DF}"/>
              </a:ext>
            </a:extLst>
          </p:cNvPr>
          <p:cNvSpPr>
            <a:spLocks noGrp="1"/>
          </p:cNvSpPr>
          <p:nvPr>
            <p:ph type="title"/>
          </p:nvPr>
        </p:nvSpPr>
        <p:spPr/>
        <p:txBody>
          <a:bodyPr/>
          <a:lstStyle/>
          <a:p>
            <a:r>
              <a:rPr lang="tr-TR" dirty="0"/>
              <a:t>Staj Değerlendirme</a:t>
            </a:r>
          </a:p>
        </p:txBody>
      </p:sp>
      <p:sp>
        <p:nvSpPr>
          <p:cNvPr id="3" name="İçerik Yer Tutucusu 2">
            <a:extLst>
              <a:ext uri="{FF2B5EF4-FFF2-40B4-BE49-F238E27FC236}">
                <a16:creationId xmlns:a16="http://schemas.microsoft.com/office/drawing/2014/main" id="{97E673F6-DFA0-4CB6-9FE9-25224D7E6473}"/>
              </a:ext>
            </a:extLst>
          </p:cNvPr>
          <p:cNvSpPr>
            <a:spLocks noGrp="1"/>
          </p:cNvSpPr>
          <p:nvPr>
            <p:ph idx="1"/>
          </p:nvPr>
        </p:nvSpPr>
        <p:spPr/>
        <p:txBody>
          <a:bodyPr>
            <a:noAutofit/>
          </a:bodyPr>
          <a:lstStyle/>
          <a:p>
            <a:pPr algn="just">
              <a:lnSpc>
                <a:spcPct val="100000"/>
              </a:lnSpc>
              <a:spcBef>
                <a:spcPts val="0"/>
              </a:spcBef>
              <a:spcAft>
                <a:spcPts val="2400"/>
              </a:spcAft>
              <a:buClr>
                <a:srgbClr val="CC3399"/>
              </a:buClr>
              <a:buFont typeface="Wingdings" panose="05000000000000000000" pitchFamily="2" charset="2"/>
              <a:buChar char="Ø"/>
              <a:tabLst>
                <a:tab pos="11123613" algn="l"/>
              </a:tabLst>
            </a:pPr>
            <a:r>
              <a:rPr lang="tr-TR" sz="2000" dirty="0">
                <a:solidFill>
                  <a:schemeClr val="tx1"/>
                </a:solidFill>
              </a:rPr>
              <a:t>Staj defterleri, ilgili raporlar ve değerlendirme formları Sorumlu Staj Danışmanına staj bitiminden </a:t>
            </a:r>
            <a:r>
              <a:rPr lang="tr-TR" sz="2000" b="1" dirty="0">
                <a:solidFill>
                  <a:schemeClr val="tx1"/>
                </a:solidFill>
              </a:rPr>
              <a:t>bir ay içerisinde </a:t>
            </a:r>
            <a:r>
              <a:rPr lang="tr-TR" sz="2000" dirty="0">
                <a:solidFill>
                  <a:schemeClr val="tx1"/>
                </a:solidFill>
              </a:rPr>
              <a:t>elden veya kargo ile teslim edilmelidir. Kargo işlemlerinden yaşanacak aksaklıklar öğrencinin sorumluluğundadır. </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sz="2000" dirty="0">
                <a:solidFill>
                  <a:schemeClr val="tx1"/>
                </a:solidFill>
              </a:rPr>
              <a:t>Staj defterleri, ilgili raporlar ve değerlendirme formları Bölüm</a:t>
            </a:r>
            <a:r>
              <a:rPr lang="en-US" sz="2000" dirty="0">
                <a:solidFill>
                  <a:schemeClr val="tx1"/>
                </a:solidFill>
              </a:rPr>
              <a:t> </a:t>
            </a:r>
            <a:r>
              <a:rPr lang="tr-TR" sz="2000" dirty="0">
                <a:solidFill>
                  <a:schemeClr val="tx1"/>
                </a:solidFill>
              </a:rPr>
              <a:t>Staj</a:t>
            </a:r>
            <a:r>
              <a:rPr lang="en-US" sz="2000" dirty="0">
                <a:solidFill>
                  <a:schemeClr val="tx1"/>
                </a:solidFill>
              </a:rPr>
              <a:t> </a:t>
            </a:r>
            <a:r>
              <a:rPr lang="tr-TR" sz="2000" dirty="0">
                <a:solidFill>
                  <a:schemeClr val="tx1"/>
                </a:solidFill>
              </a:rPr>
              <a:t>Komisyonu</a:t>
            </a:r>
            <a:r>
              <a:rPr lang="en-US" sz="2000" dirty="0">
                <a:solidFill>
                  <a:schemeClr val="tx1"/>
                </a:solidFill>
              </a:rPr>
              <a:t> </a:t>
            </a:r>
            <a:r>
              <a:rPr lang="tr-TR" sz="2000" dirty="0">
                <a:solidFill>
                  <a:schemeClr val="tx1"/>
                </a:solidFill>
              </a:rPr>
              <a:t>tarafından</a:t>
            </a:r>
            <a:r>
              <a:rPr lang="en-US" sz="2000" dirty="0">
                <a:solidFill>
                  <a:schemeClr val="tx1"/>
                </a:solidFill>
              </a:rPr>
              <a:t> </a:t>
            </a:r>
            <a:r>
              <a:rPr lang="tr-TR" sz="2000" dirty="0">
                <a:solidFill>
                  <a:schemeClr val="tx1"/>
                </a:solidFill>
              </a:rPr>
              <a:t>incelenir</a:t>
            </a:r>
            <a:r>
              <a:rPr lang="en-US" sz="2000" dirty="0">
                <a:solidFill>
                  <a:schemeClr val="tx1"/>
                </a:solidFill>
              </a:rPr>
              <a:t>. </a:t>
            </a:r>
            <a:r>
              <a:rPr lang="tr-TR" sz="2000" dirty="0">
                <a:solidFill>
                  <a:srgbClr val="7030A0"/>
                </a:solidFill>
              </a:rPr>
              <a:t>Staj Komisyonu staj bitiminde gerek gördüğü durumlarda staj hakkında öğrenciyi yazılı ve/veya sözlü sınav alarak, değerlendirme yapabilir. </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sz="2000" dirty="0">
                <a:solidFill>
                  <a:srgbClr val="FF0000"/>
                </a:solidFill>
              </a:rPr>
              <a:t>Sonuçlar harf notu şeklinde sisteminize işlenecektir. (2017 girişliler ve sonrası)</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sz="2000" dirty="0">
                <a:solidFill>
                  <a:srgbClr val="7030A0"/>
                </a:solidFill>
              </a:rPr>
              <a:t>Staj notu FF harf notu olanlar için, staj kabul edilmemiş sayılacak ve öğrencinin  yeniden yapılması istenecektir. Not konusunda ayrıntılı bilgi için Üniversitemizin staj yönergesi incelenebilir. </a:t>
            </a:r>
            <a:endParaRPr lang="tr-TR" sz="2000" dirty="0"/>
          </a:p>
        </p:txBody>
      </p:sp>
    </p:spTree>
    <p:extLst>
      <p:ext uri="{BB962C8B-B14F-4D97-AF65-F5344CB8AC3E}">
        <p14:creationId xmlns:p14="http://schemas.microsoft.com/office/powerpoint/2010/main" val="1494547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412196-860A-4051-AA73-A5AD30D35968}"/>
              </a:ext>
            </a:extLst>
          </p:cNvPr>
          <p:cNvSpPr txBox="1"/>
          <p:nvPr/>
        </p:nvSpPr>
        <p:spPr>
          <a:xfrm>
            <a:off x="3259393" y="2607055"/>
            <a:ext cx="5673213" cy="646331"/>
          </a:xfrm>
          <a:prstGeom prst="rect">
            <a:avLst/>
          </a:prstGeom>
          <a:solidFill>
            <a:schemeClr val="bg1"/>
          </a:solidFill>
          <a:ln w="57150">
            <a:solidFill>
              <a:schemeClr val="bg2">
                <a:lumMod val="50000"/>
              </a:schemeClr>
            </a:solidFill>
          </a:ln>
        </p:spPr>
        <p:txBody>
          <a:bodyPr wrap="square" rtlCol="0">
            <a:spAutoFit/>
          </a:bodyPr>
          <a:lstStyle/>
          <a:p>
            <a:pPr algn="ctr">
              <a:spcBef>
                <a:spcPts val="3600"/>
              </a:spcBef>
              <a:spcAft>
                <a:spcPts val="3600"/>
              </a:spcAft>
              <a:tabLst>
                <a:tab pos="5741988" algn="l"/>
              </a:tabLst>
            </a:pPr>
            <a:r>
              <a:rPr lang="tr-TR" sz="3600" dirty="0">
                <a:solidFill>
                  <a:srgbClr val="CC3399"/>
                </a:solidFill>
                <a:latin typeface="Arial" panose="020B0604020202020204" pitchFamily="34" charset="0"/>
                <a:cs typeface="Arial" panose="020B0604020202020204" pitchFamily="34" charset="0"/>
              </a:rPr>
              <a:t>STAJ İPTALİ</a:t>
            </a:r>
          </a:p>
        </p:txBody>
      </p:sp>
    </p:spTree>
    <p:extLst>
      <p:ext uri="{BB962C8B-B14F-4D97-AF65-F5344CB8AC3E}">
        <p14:creationId xmlns:p14="http://schemas.microsoft.com/office/powerpoint/2010/main" val="1230885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6B4473-5849-45BE-933A-7BF76F015E52}"/>
              </a:ext>
            </a:extLst>
          </p:cNvPr>
          <p:cNvSpPr>
            <a:spLocks noGrp="1"/>
          </p:cNvSpPr>
          <p:nvPr>
            <p:ph type="title"/>
          </p:nvPr>
        </p:nvSpPr>
        <p:spPr/>
        <p:txBody>
          <a:bodyPr/>
          <a:lstStyle/>
          <a:p>
            <a:r>
              <a:rPr lang="tr-TR" dirty="0"/>
              <a:t>Staj İptali</a:t>
            </a:r>
          </a:p>
        </p:txBody>
      </p:sp>
      <p:sp>
        <p:nvSpPr>
          <p:cNvPr id="3" name="İçerik Yer Tutucusu 2">
            <a:extLst>
              <a:ext uri="{FF2B5EF4-FFF2-40B4-BE49-F238E27FC236}">
                <a16:creationId xmlns:a16="http://schemas.microsoft.com/office/drawing/2014/main" id="{9966221F-F6A8-4939-8434-9D236ACF33A0}"/>
              </a:ext>
            </a:extLst>
          </p:cNvPr>
          <p:cNvSpPr>
            <a:spLocks noGrp="1"/>
          </p:cNvSpPr>
          <p:nvPr>
            <p:ph idx="1"/>
          </p:nvPr>
        </p:nvSpPr>
        <p:spPr/>
        <p:txBody>
          <a:bodyPr>
            <a:normAutofit fontScale="92500" lnSpcReduction="20000"/>
          </a:bodyPr>
          <a:lstStyle/>
          <a:p>
            <a:pPr marL="92075" indent="0">
              <a:lnSpc>
                <a:spcPct val="110000"/>
              </a:lnSpc>
              <a:spcBef>
                <a:spcPts val="600"/>
              </a:spcBef>
              <a:spcAft>
                <a:spcPts val="600"/>
              </a:spcAft>
              <a:buClr>
                <a:schemeClr val="bg2">
                  <a:lumMod val="50000"/>
                </a:schemeClr>
              </a:buClr>
              <a:buNone/>
            </a:pPr>
            <a:r>
              <a:rPr lang="tr-TR" dirty="0">
                <a:solidFill>
                  <a:schemeClr val="tx1"/>
                </a:solidFill>
              </a:rPr>
              <a:t>Staj iptal işlemi bulunduğunuz aşamaya göre </a:t>
            </a:r>
            <a:r>
              <a:rPr lang="tr-TR" dirty="0">
                <a:solidFill>
                  <a:srgbClr val="FF0000"/>
                </a:solidFill>
              </a:rPr>
              <a:t>farklılık</a:t>
            </a:r>
            <a:r>
              <a:rPr lang="tr-TR" dirty="0"/>
              <a:t> </a:t>
            </a:r>
            <a:r>
              <a:rPr lang="tr-TR" dirty="0">
                <a:solidFill>
                  <a:schemeClr val="tx1"/>
                </a:solidFill>
              </a:rPr>
              <a:t>göstermektedir. </a:t>
            </a:r>
          </a:p>
          <a:p>
            <a:pPr marL="457200" indent="-365125">
              <a:lnSpc>
                <a:spcPct val="110000"/>
              </a:lnSpc>
              <a:spcBef>
                <a:spcPts val="600"/>
              </a:spcBef>
              <a:spcAft>
                <a:spcPts val="600"/>
              </a:spcAft>
              <a:buClr>
                <a:srgbClr val="CC3399"/>
              </a:buClr>
              <a:buFont typeface="+mj-lt"/>
              <a:buAutoNum type="arabicPeriod"/>
            </a:pPr>
            <a:r>
              <a:rPr lang="tr-TR" dirty="0">
                <a:solidFill>
                  <a:srgbClr val="FF0000"/>
                </a:solidFill>
              </a:rPr>
              <a:t>Ön başvuru aşamasında </a:t>
            </a:r>
            <a:r>
              <a:rPr lang="tr-TR" dirty="0">
                <a:solidFill>
                  <a:schemeClr val="tx1"/>
                </a:solidFill>
              </a:rPr>
              <a:t>ise, başvuru sistem üzerinden iptal edebilirsiniz</a:t>
            </a:r>
            <a:r>
              <a:rPr lang="tr-TR" dirty="0"/>
              <a:t>. </a:t>
            </a:r>
          </a:p>
          <a:p>
            <a:pPr marL="457200" indent="-365125">
              <a:lnSpc>
                <a:spcPct val="110000"/>
              </a:lnSpc>
              <a:spcBef>
                <a:spcPts val="600"/>
              </a:spcBef>
              <a:spcAft>
                <a:spcPts val="600"/>
              </a:spcAft>
              <a:buClr>
                <a:srgbClr val="CC3399"/>
              </a:buClr>
              <a:buFont typeface="+mj-lt"/>
              <a:buAutoNum type="arabicPeriod"/>
            </a:pPr>
            <a:r>
              <a:rPr lang="tr-TR" dirty="0">
                <a:solidFill>
                  <a:srgbClr val="FF0000"/>
                </a:solidFill>
              </a:rPr>
              <a:t>Ön başvuru işleminden sonra ise</a:t>
            </a:r>
            <a:r>
              <a:rPr lang="tr-TR" dirty="0">
                <a:solidFill>
                  <a:schemeClr val="tx1"/>
                </a:solidFill>
              </a:rPr>
              <a:t>; staj komisyon üyeleri ile görüşerek iptal edebilirsiniz. </a:t>
            </a:r>
          </a:p>
          <a:p>
            <a:pPr marL="457200" indent="-365125" algn="just">
              <a:lnSpc>
                <a:spcPct val="110000"/>
              </a:lnSpc>
              <a:spcBef>
                <a:spcPts val="600"/>
              </a:spcBef>
              <a:spcAft>
                <a:spcPts val="600"/>
              </a:spcAft>
              <a:buClr>
                <a:srgbClr val="CC3399"/>
              </a:buClr>
              <a:buFont typeface="+mj-lt"/>
              <a:buAutoNum type="arabicPeriod"/>
            </a:pPr>
            <a:r>
              <a:rPr lang="tr-TR" dirty="0">
                <a:solidFill>
                  <a:srgbClr val="FF0000"/>
                </a:solidFill>
              </a:rPr>
              <a:t>Staj başvurunuz onaylanmış ve SGK onaylı belgeniz sistem üzerine düşmüş ise veya stajınızı yapıyor iseniz; ‘’</a:t>
            </a:r>
            <a:r>
              <a:rPr lang="tr-TR" dirty="0">
                <a:solidFill>
                  <a:schemeClr val="tx1"/>
                </a:solidFill>
              </a:rPr>
              <a:t>MAKİNE MÜHENDİSLİĞİ BÖLÜM BAŞKANLIĞI’NA’’ başlıklı bir dilekçe yazarak staj iptali için talepte bulunmanız gerekmektedir. İptal gerekçeniz dilekçeye açıkça yazılmalıdır. Dilekçeyi staj komisyonuna değil </a:t>
            </a:r>
            <a:r>
              <a:rPr lang="tr-TR" dirty="0">
                <a:solidFill>
                  <a:srgbClr val="FF0000"/>
                </a:solidFill>
              </a:rPr>
              <a:t>bölüme teslim etmeniz gerekmektedir</a:t>
            </a:r>
            <a:r>
              <a:rPr lang="tr-TR" dirty="0">
                <a:solidFill>
                  <a:schemeClr val="tx1"/>
                </a:solidFill>
              </a:rPr>
              <a:t>. Dilekçe ekine SKS tarafından sisteminize yüklenen sigorta evrakınızı da eklenmelidir. </a:t>
            </a:r>
            <a:r>
              <a:rPr lang="tr-TR" dirty="0">
                <a:solidFill>
                  <a:srgbClr val="CC3399"/>
                </a:solidFill>
              </a:rPr>
              <a:t>Dilekçe teslimi bölüm adına bölüm sekreterliğine yapılmalıdır. Ayrıca işlemlerin takibi ve hızlandırılması amacıyla ilgili Staj Komisyon Üyesine bilgi verilmelidir. </a:t>
            </a:r>
          </a:p>
        </p:txBody>
      </p:sp>
      <p:pic>
        <p:nvPicPr>
          <p:cNvPr id="8" name="Resim 7">
            <a:extLst>
              <a:ext uri="{FF2B5EF4-FFF2-40B4-BE49-F238E27FC236}">
                <a16:creationId xmlns:a16="http://schemas.microsoft.com/office/drawing/2014/main" id="{3E51010E-6E19-4F21-9ECD-78C7531C82CC}"/>
              </a:ext>
            </a:extLst>
          </p:cNvPr>
          <p:cNvPicPr>
            <a:picLocks noChangeAspect="1"/>
          </p:cNvPicPr>
          <p:nvPr/>
        </p:nvPicPr>
        <p:blipFill>
          <a:blip r:embed="rId2"/>
          <a:stretch>
            <a:fillRect/>
          </a:stretch>
        </p:blipFill>
        <p:spPr>
          <a:xfrm>
            <a:off x="10138285" y="2100791"/>
            <a:ext cx="1185863" cy="409575"/>
          </a:xfrm>
          <a:prstGeom prst="rect">
            <a:avLst/>
          </a:prstGeom>
        </p:spPr>
      </p:pic>
    </p:spTree>
    <p:extLst>
      <p:ext uri="{BB962C8B-B14F-4D97-AF65-F5344CB8AC3E}">
        <p14:creationId xmlns:p14="http://schemas.microsoft.com/office/powerpoint/2010/main" val="3414327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412196-860A-4051-AA73-A5AD30D35968}"/>
              </a:ext>
            </a:extLst>
          </p:cNvPr>
          <p:cNvSpPr txBox="1"/>
          <p:nvPr/>
        </p:nvSpPr>
        <p:spPr>
          <a:xfrm>
            <a:off x="3259393" y="2607055"/>
            <a:ext cx="6159910" cy="646331"/>
          </a:xfrm>
          <a:prstGeom prst="rect">
            <a:avLst/>
          </a:prstGeom>
          <a:solidFill>
            <a:schemeClr val="bg1"/>
          </a:solidFill>
          <a:ln w="57150">
            <a:solidFill>
              <a:schemeClr val="bg2">
                <a:lumMod val="50000"/>
              </a:schemeClr>
            </a:solidFill>
          </a:ln>
        </p:spPr>
        <p:txBody>
          <a:bodyPr wrap="square" rtlCol="0">
            <a:spAutoFit/>
          </a:bodyPr>
          <a:lstStyle/>
          <a:p>
            <a:pPr algn="ctr">
              <a:spcBef>
                <a:spcPts val="3600"/>
              </a:spcBef>
              <a:spcAft>
                <a:spcPts val="3600"/>
              </a:spcAft>
              <a:tabLst>
                <a:tab pos="5741988" algn="l"/>
              </a:tabLst>
            </a:pPr>
            <a:r>
              <a:rPr lang="tr-TR" sz="3600" dirty="0">
                <a:solidFill>
                  <a:srgbClr val="CC3399"/>
                </a:solidFill>
                <a:latin typeface="Arial" panose="020B0604020202020204" pitchFamily="34" charset="0"/>
                <a:cs typeface="Arial" panose="020B0604020202020204" pitchFamily="34" charset="0"/>
              </a:rPr>
              <a:t>ÖZEL DURUMLAR</a:t>
            </a:r>
          </a:p>
        </p:txBody>
      </p:sp>
    </p:spTree>
    <p:extLst>
      <p:ext uri="{BB962C8B-B14F-4D97-AF65-F5344CB8AC3E}">
        <p14:creationId xmlns:p14="http://schemas.microsoft.com/office/powerpoint/2010/main" val="4268911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54AC88-8C3E-4C80-8CEA-8A83860DF1CF}"/>
              </a:ext>
            </a:extLst>
          </p:cNvPr>
          <p:cNvSpPr>
            <a:spLocks noGrp="1"/>
          </p:cNvSpPr>
          <p:nvPr>
            <p:ph type="title"/>
          </p:nvPr>
        </p:nvSpPr>
        <p:spPr/>
        <p:txBody>
          <a:bodyPr>
            <a:normAutofit/>
          </a:bodyPr>
          <a:lstStyle/>
          <a:p>
            <a:r>
              <a:rPr lang="tr-TR" dirty="0"/>
              <a:t>Çalışanlar ve Dikey Geçiş Öğrencileri İçin Staj Muafiyeti</a:t>
            </a:r>
          </a:p>
        </p:txBody>
      </p:sp>
      <p:sp>
        <p:nvSpPr>
          <p:cNvPr id="3" name="İçerik Yer Tutucusu 2">
            <a:extLst>
              <a:ext uri="{FF2B5EF4-FFF2-40B4-BE49-F238E27FC236}">
                <a16:creationId xmlns:a16="http://schemas.microsoft.com/office/drawing/2014/main" id="{E7C2B9D0-0AB7-46EF-97EC-A0B5339C4EFF}"/>
              </a:ext>
            </a:extLst>
          </p:cNvPr>
          <p:cNvSpPr>
            <a:spLocks noGrp="1"/>
          </p:cNvSpPr>
          <p:nvPr>
            <p:ph idx="1"/>
          </p:nvPr>
        </p:nvSpPr>
        <p:spPr/>
        <p:txBody>
          <a:bodyPr>
            <a:normAutofit/>
          </a:bodyPr>
          <a:lstStyle/>
          <a:p>
            <a:pPr marL="457200" indent="-365125" algn="just">
              <a:lnSpc>
                <a:spcPct val="100000"/>
              </a:lnSpc>
              <a:spcBef>
                <a:spcPts val="0"/>
              </a:spcBef>
              <a:spcAft>
                <a:spcPts val="2400"/>
              </a:spcAft>
              <a:buClr>
                <a:srgbClr val="CC3399"/>
              </a:buClr>
              <a:buFont typeface="Wingdings" panose="05000000000000000000" pitchFamily="2" charset="2"/>
              <a:buChar char="Ø"/>
            </a:pPr>
            <a:r>
              <a:rPr lang="tr-TR" dirty="0">
                <a:solidFill>
                  <a:schemeClr val="tx1"/>
                </a:solidFill>
              </a:rPr>
              <a:t>Herhangi bir devlet kurumunda/kuruluşunda çalışanlar; çalıştıkları kurumda Staj-I ve Staj-</a:t>
            </a:r>
            <a:r>
              <a:rPr lang="tr-TR" dirty="0" err="1">
                <a:solidFill>
                  <a:schemeClr val="tx1"/>
                </a:solidFill>
              </a:rPr>
              <a:t>II’de</a:t>
            </a:r>
            <a:r>
              <a:rPr lang="tr-TR" dirty="0">
                <a:solidFill>
                  <a:schemeClr val="tx1"/>
                </a:solidFill>
              </a:rPr>
              <a:t> belirtilen zorunlu işleri rutin olarak yapıyor olmaları durumunda bu stajlardan; </a:t>
            </a:r>
            <a:r>
              <a:rPr lang="tr-TR" dirty="0">
                <a:solidFill>
                  <a:srgbClr val="FF0000"/>
                </a:solidFill>
              </a:rPr>
              <a:t>komisyon tarafından uygun görülmesi halinde </a:t>
            </a:r>
            <a:r>
              <a:rPr lang="tr-TR" dirty="0">
                <a:solidFill>
                  <a:schemeClr val="tx1"/>
                </a:solidFill>
              </a:rPr>
              <a:t>muaf olabilirler. Gerekli işlemler için staj komisyonu ile görüşülmesi gerekmektedir.  </a:t>
            </a:r>
          </a:p>
          <a:p>
            <a:pPr marL="457200" indent="-365125" algn="just">
              <a:lnSpc>
                <a:spcPct val="100000"/>
              </a:lnSpc>
              <a:spcBef>
                <a:spcPts val="0"/>
              </a:spcBef>
              <a:spcAft>
                <a:spcPts val="2400"/>
              </a:spcAft>
              <a:buClr>
                <a:srgbClr val="CC3399"/>
              </a:buClr>
              <a:buFont typeface="Wingdings" panose="05000000000000000000" pitchFamily="2" charset="2"/>
              <a:buChar char="Ø"/>
            </a:pPr>
            <a:r>
              <a:rPr lang="tr-TR" dirty="0">
                <a:solidFill>
                  <a:schemeClr val="tx1"/>
                </a:solidFill>
              </a:rPr>
              <a:t>Bölümümüze dikey geçiş sınavı ile gelen öğrencilerin staj muafiyeti için staj komisyonuna başvurmaları gerekmektedir.  </a:t>
            </a:r>
          </a:p>
          <a:p>
            <a:pPr marL="457200" indent="-365125" algn="just">
              <a:lnSpc>
                <a:spcPct val="100000"/>
              </a:lnSpc>
              <a:spcBef>
                <a:spcPts val="0"/>
              </a:spcBef>
              <a:spcAft>
                <a:spcPts val="2400"/>
              </a:spcAft>
              <a:buClr>
                <a:srgbClr val="CC3399"/>
              </a:buClr>
              <a:buFont typeface="Wingdings" panose="05000000000000000000" pitchFamily="2" charset="2"/>
              <a:buChar char="Ø"/>
            </a:pPr>
            <a:r>
              <a:rPr lang="tr-TR" dirty="0">
                <a:solidFill>
                  <a:schemeClr val="tx1"/>
                </a:solidFill>
              </a:rPr>
              <a:t>Muafiyet işlemleri için öğrenciler, </a:t>
            </a:r>
            <a:r>
              <a:rPr lang="tr-TR" dirty="0">
                <a:solidFill>
                  <a:srgbClr val="FF0000"/>
                </a:solidFill>
              </a:rPr>
              <a:t>muafiyet dilekçesi </a:t>
            </a:r>
            <a:r>
              <a:rPr lang="tr-TR" dirty="0">
                <a:solidFill>
                  <a:schemeClr val="tx1"/>
                </a:solidFill>
              </a:rPr>
              <a:t>vermesi zorunludur.  </a:t>
            </a:r>
          </a:p>
          <a:p>
            <a:endParaRPr lang="tr-TR" dirty="0"/>
          </a:p>
        </p:txBody>
      </p:sp>
    </p:spTree>
    <p:extLst>
      <p:ext uri="{BB962C8B-B14F-4D97-AF65-F5344CB8AC3E}">
        <p14:creationId xmlns:p14="http://schemas.microsoft.com/office/powerpoint/2010/main" val="2926245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F09F7F-BFD1-4D79-9600-0566D9B5B904}"/>
              </a:ext>
            </a:extLst>
          </p:cNvPr>
          <p:cNvSpPr>
            <a:spLocks noGrp="1"/>
          </p:cNvSpPr>
          <p:nvPr>
            <p:ph type="title"/>
          </p:nvPr>
        </p:nvSpPr>
        <p:spPr/>
        <p:txBody>
          <a:bodyPr>
            <a:normAutofit/>
          </a:bodyPr>
          <a:lstStyle/>
          <a:p>
            <a:r>
              <a:rPr lang="tr-TR" dirty="0"/>
              <a:t>Dikey Geçiş Muafiyet Dilekçesi</a:t>
            </a:r>
          </a:p>
        </p:txBody>
      </p:sp>
      <p:sp>
        <p:nvSpPr>
          <p:cNvPr id="4" name="İçerik Yer Tutucusu 2">
            <a:extLst>
              <a:ext uri="{FF2B5EF4-FFF2-40B4-BE49-F238E27FC236}">
                <a16:creationId xmlns:a16="http://schemas.microsoft.com/office/drawing/2014/main" id="{FBB413E2-F10B-40E3-BE96-11F06A646F96}"/>
              </a:ext>
            </a:extLst>
          </p:cNvPr>
          <p:cNvSpPr>
            <a:spLocks noGrp="1"/>
          </p:cNvSpPr>
          <p:nvPr>
            <p:ph idx="1"/>
          </p:nvPr>
        </p:nvSpPr>
        <p:spPr>
          <a:xfrm>
            <a:off x="347663" y="1563689"/>
            <a:ext cx="11393233" cy="4628768"/>
          </a:xfrm>
        </p:spPr>
        <p:txBody>
          <a:bodyPr>
            <a:normAutofit fontScale="47500" lnSpcReduction="20000"/>
          </a:bodyPr>
          <a:lstStyle/>
          <a:p>
            <a:pPr algn="ctr"/>
            <a:r>
              <a:rPr lang="tr-TR" b="1" dirty="0"/>
              <a:t>MAKİNE MÜHENDİSLİĞİ BÖLÜM BAŞKANLIĞI’NA</a:t>
            </a:r>
            <a:endParaRPr lang="tr-TR" dirty="0"/>
          </a:p>
          <a:p>
            <a:r>
              <a:rPr lang="tr-TR" dirty="0"/>
              <a:t> </a:t>
            </a:r>
          </a:p>
          <a:p>
            <a:pPr algn="r"/>
            <a:r>
              <a:rPr lang="tr-TR" dirty="0"/>
              <a:t>../../201..</a:t>
            </a:r>
          </a:p>
          <a:p>
            <a:r>
              <a:rPr lang="tr-TR" dirty="0"/>
              <a:t> </a:t>
            </a:r>
          </a:p>
          <a:p>
            <a:r>
              <a:rPr lang="tr-TR" dirty="0"/>
              <a:t>Bölümünüz ……………………. numaralı ……………………… isimli lisans öğrencisiyim. Bölümünüze ……………………. kurumundan dikey geçiş yaptım. Geldiğim kurumda ……………. adlı programda eğitim gördüm. Bölümünüzde mevcut olan zorunlu atölye stajından (Staj 1) muaf olmak istiyorum. Gerekli evraklar ektedir. Gereğini saygılarımla arz ederim.</a:t>
            </a:r>
          </a:p>
          <a:p>
            <a:r>
              <a:rPr lang="tr-TR" dirty="0"/>
              <a:t> </a:t>
            </a:r>
          </a:p>
          <a:p>
            <a:r>
              <a:rPr lang="tr-TR" dirty="0"/>
              <a:t>                                                                                                                                                                                                                                                  İMZA  </a:t>
            </a:r>
          </a:p>
          <a:p>
            <a:r>
              <a:rPr lang="tr-TR" b="1" dirty="0"/>
              <a:t>Ekler:</a:t>
            </a:r>
          </a:p>
          <a:p>
            <a:r>
              <a:rPr lang="tr-TR" b="1" dirty="0"/>
              <a:t>Mezuniyet Diploması (Fotokopi)</a:t>
            </a:r>
          </a:p>
          <a:p>
            <a:r>
              <a:rPr lang="tr-TR" b="1" dirty="0"/>
              <a:t>Transkript</a:t>
            </a:r>
          </a:p>
          <a:p>
            <a:r>
              <a:rPr lang="tr-TR" b="1" dirty="0"/>
              <a:t>Staj Sonuç Belgesi  </a:t>
            </a:r>
          </a:p>
          <a:p>
            <a:endParaRPr lang="tr-TR" dirty="0"/>
          </a:p>
          <a:p>
            <a:r>
              <a:rPr lang="tr-TR" dirty="0"/>
              <a:t>Staj Süresince Yapılan İşleri Ayrıntılı Gösteren İmzalı Staj Defteri/Firma Tarafından Verilen İmzalı Belge   </a:t>
            </a:r>
            <a:r>
              <a:rPr lang="tr-TR" dirty="0">
                <a:solidFill>
                  <a:srgbClr val="FF0000"/>
                </a:solidFill>
              </a:rPr>
              <a:t>(BU KISIM YA STAJ DEFTERİNİZ YADA OKUL VEYA FİRMANIZDAN ALDIĞINIZ VE STAJINIZ SÜRESİNCE HANGİ İŞLERİ YAPTIĞINIZI GÖSTERİR AYRINTILI İMZALI BELGE EKLENMELİDİR.)</a:t>
            </a:r>
            <a:r>
              <a:rPr lang="tr-TR" dirty="0"/>
              <a:t>                        </a:t>
            </a:r>
          </a:p>
          <a:p>
            <a:pPr algn="ctr"/>
            <a:r>
              <a:rPr lang="tr-TR" b="1" i="1" u="sng" dirty="0">
                <a:solidFill>
                  <a:srgbClr val="FF0000"/>
                </a:solidFill>
              </a:rPr>
              <a:t>DİLEKÇE WORD ORTAMINDA DÜZENLENİP NOKTALAR SİLİNİP YERİNE GEREKLİ BİLGİLER YAZILIP ÇIKTI ALINARAK TESLİM EDİLMELİDİR.</a:t>
            </a:r>
            <a:endParaRPr lang="tr-TR" dirty="0">
              <a:solidFill>
                <a:srgbClr val="FF0000"/>
              </a:solidFill>
            </a:endParaRPr>
          </a:p>
        </p:txBody>
      </p:sp>
    </p:spTree>
    <p:extLst>
      <p:ext uri="{BB962C8B-B14F-4D97-AF65-F5344CB8AC3E}">
        <p14:creationId xmlns:p14="http://schemas.microsoft.com/office/powerpoint/2010/main" val="218840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E4CCBFC-497D-4949-B160-73DB9B38F24C}"/>
              </a:ext>
            </a:extLst>
          </p:cNvPr>
          <p:cNvSpPr>
            <a:spLocks noGrp="1"/>
          </p:cNvSpPr>
          <p:nvPr>
            <p:ph type="title"/>
          </p:nvPr>
        </p:nvSpPr>
        <p:spPr/>
        <p:txBody>
          <a:bodyPr/>
          <a:lstStyle/>
          <a:p>
            <a:r>
              <a:rPr lang="tr-TR" b="1" dirty="0">
                <a:solidFill>
                  <a:srgbClr val="FF0000"/>
                </a:solidFill>
              </a:rPr>
              <a:t>BİLGİLENDİRME</a:t>
            </a:r>
          </a:p>
        </p:txBody>
      </p:sp>
      <p:sp>
        <p:nvSpPr>
          <p:cNvPr id="3" name="İçerik Yer Tutucusu 2">
            <a:extLst>
              <a:ext uri="{FF2B5EF4-FFF2-40B4-BE49-F238E27FC236}">
                <a16:creationId xmlns:a16="http://schemas.microsoft.com/office/drawing/2014/main" id="{E40C6411-9660-405F-9255-A7CA6EB31728}"/>
              </a:ext>
            </a:extLst>
          </p:cNvPr>
          <p:cNvSpPr>
            <a:spLocks noGrp="1"/>
          </p:cNvSpPr>
          <p:nvPr>
            <p:ph idx="1"/>
          </p:nvPr>
        </p:nvSpPr>
        <p:spPr/>
        <p:txBody>
          <a:bodyPr>
            <a:normAutofit fontScale="92500" lnSpcReduction="20000"/>
          </a:bodyPr>
          <a:lstStyle/>
          <a:p>
            <a:pPr marL="431800" indent="-342900">
              <a:lnSpc>
                <a:spcPct val="120000"/>
              </a:lnSpc>
              <a:spcBef>
                <a:spcPts val="600"/>
              </a:spcBef>
              <a:spcAft>
                <a:spcPts val="600"/>
              </a:spcAft>
              <a:buClr>
                <a:srgbClr val="CC3399"/>
              </a:buClr>
              <a:buFont typeface="Wingdings" panose="05000000000000000000" pitchFamily="2" charset="2"/>
              <a:buChar char="Ø"/>
            </a:pPr>
            <a:r>
              <a:rPr lang="tr-TR" dirty="0"/>
              <a:t>Bu yol haritası, </a:t>
            </a:r>
            <a:r>
              <a:rPr lang="tr-TR" b="1" dirty="0">
                <a:solidFill>
                  <a:srgbClr val="FF0000"/>
                </a:solidFill>
              </a:rPr>
              <a:t>İLGİLİ YÖNETMELİKLERDE BULUNMAYAN ÖZEL HUSUSLARI AÇIKLAMAK </a:t>
            </a:r>
            <a:r>
              <a:rPr lang="tr-TR" dirty="0"/>
              <a:t>amacıyla hazırlanmıştır.  Öğrencilerin öncelikli olarak ilgili </a:t>
            </a:r>
            <a:r>
              <a:rPr lang="tr-TR" b="1" dirty="0"/>
              <a:t>Bölüm Staj Yönetmeliğini ve Üniversitemizin Genel Staj Yönetmeliğini okumaları</a:t>
            </a:r>
            <a:r>
              <a:rPr lang="tr-TR" dirty="0"/>
              <a:t>, staj hakkında bilgi sahibi olmaları gerekmektedir. </a:t>
            </a:r>
          </a:p>
          <a:p>
            <a:pPr marL="431800" indent="-342900">
              <a:lnSpc>
                <a:spcPct val="120000"/>
              </a:lnSpc>
              <a:spcBef>
                <a:spcPts val="600"/>
              </a:spcBef>
              <a:spcAft>
                <a:spcPts val="600"/>
              </a:spcAft>
              <a:buClr>
                <a:srgbClr val="CC3399"/>
              </a:buClr>
              <a:buFont typeface="Wingdings" panose="05000000000000000000" pitchFamily="2" charset="2"/>
              <a:buChar char="Ø"/>
            </a:pPr>
            <a:r>
              <a:rPr lang="tr-TR" dirty="0"/>
              <a:t>Bu yol haritası Staj Yönetmeliklerine ek olarak hazırlandığı için, öncelikli olarak </a:t>
            </a:r>
            <a:r>
              <a:rPr lang="tr-TR" dirty="0">
                <a:solidFill>
                  <a:srgbClr val="FF0000"/>
                </a:solidFill>
              </a:rPr>
              <a:t>YÖNETMELİKLERİN</a:t>
            </a:r>
            <a:r>
              <a:rPr lang="tr-TR" dirty="0"/>
              <a:t> dikkatli bir şekilde okunması gerekmektedir. </a:t>
            </a:r>
          </a:p>
          <a:p>
            <a:pPr marL="431800" indent="-342900">
              <a:lnSpc>
                <a:spcPct val="120000"/>
              </a:lnSpc>
              <a:spcBef>
                <a:spcPts val="600"/>
              </a:spcBef>
              <a:spcAft>
                <a:spcPts val="600"/>
              </a:spcAft>
              <a:buClr>
                <a:srgbClr val="CC3399"/>
              </a:buClr>
              <a:buFont typeface="Wingdings" panose="05000000000000000000" pitchFamily="2" charset="2"/>
              <a:buChar char="Ø"/>
            </a:pPr>
            <a:r>
              <a:rPr lang="tr-TR" dirty="0"/>
              <a:t>Yönetmeliklerde ifade edilip, öğrenciler tarafından dikkate alınmayan hususlar nedeniyle yaşanacak aksaklıklardan </a:t>
            </a:r>
            <a:r>
              <a:rPr lang="tr-TR" dirty="0">
                <a:solidFill>
                  <a:srgbClr val="FF0000"/>
                </a:solidFill>
              </a:rPr>
              <a:t>ÖĞRENCİ SORUMLUDUR</a:t>
            </a:r>
            <a:r>
              <a:rPr lang="tr-TR" dirty="0"/>
              <a:t>. </a:t>
            </a:r>
          </a:p>
          <a:p>
            <a:pPr marL="431800" indent="-342900">
              <a:lnSpc>
                <a:spcPct val="120000"/>
              </a:lnSpc>
              <a:spcBef>
                <a:spcPts val="600"/>
              </a:spcBef>
              <a:spcAft>
                <a:spcPts val="600"/>
              </a:spcAft>
              <a:buClr>
                <a:srgbClr val="CC3399"/>
              </a:buClr>
              <a:buFont typeface="Wingdings" panose="05000000000000000000" pitchFamily="2" charset="2"/>
              <a:buChar char="Ø"/>
            </a:pPr>
            <a:r>
              <a:rPr lang="tr-TR" b="1" dirty="0"/>
              <a:t>Yönetmeliklerde ve bu yol haritasında bulunmayan özel durumlar </a:t>
            </a:r>
            <a:r>
              <a:rPr lang="tr-TR" dirty="0"/>
              <a:t>için İlgili Komisyon Üyesi ile iletişime geçilmesi gerekmektedir. İletişim bilgileri sitede ve bu yol haritasında mevcuttur. </a:t>
            </a:r>
          </a:p>
          <a:p>
            <a:pPr marL="431800" indent="-342900">
              <a:lnSpc>
                <a:spcPct val="120000"/>
              </a:lnSpc>
              <a:spcBef>
                <a:spcPts val="600"/>
              </a:spcBef>
              <a:spcAft>
                <a:spcPts val="600"/>
              </a:spcAft>
              <a:buClr>
                <a:srgbClr val="CC3399"/>
              </a:buClr>
              <a:buFont typeface="Wingdings" panose="05000000000000000000" pitchFamily="2" charset="2"/>
              <a:buChar char="Ø"/>
            </a:pPr>
            <a:endParaRPr lang="tr-TR" dirty="0"/>
          </a:p>
        </p:txBody>
      </p:sp>
    </p:spTree>
    <p:extLst>
      <p:ext uri="{BB962C8B-B14F-4D97-AF65-F5344CB8AC3E}">
        <p14:creationId xmlns:p14="http://schemas.microsoft.com/office/powerpoint/2010/main" val="948606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7B1924-F366-427E-9289-4F5F1E7C1B74}"/>
              </a:ext>
            </a:extLst>
          </p:cNvPr>
          <p:cNvSpPr>
            <a:spLocks noGrp="1"/>
          </p:cNvSpPr>
          <p:nvPr>
            <p:ph type="title"/>
          </p:nvPr>
        </p:nvSpPr>
        <p:spPr/>
        <p:txBody>
          <a:bodyPr>
            <a:noAutofit/>
          </a:bodyPr>
          <a:lstStyle/>
          <a:p>
            <a:r>
              <a:rPr lang="tr-TR" dirty="0"/>
              <a:t>Dikey Geçiş Muafiyet Dilekçesi (İşletme Mezunları)</a:t>
            </a:r>
          </a:p>
        </p:txBody>
      </p:sp>
      <p:sp>
        <p:nvSpPr>
          <p:cNvPr id="8" name="İçerik Yer Tutucusu 2">
            <a:extLst>
              <a:ext uri="{FF2B5EF4-FFF2-40B4-BE49-F238E27FC236}">
                <a16:creationId xmlns:a16="http://schemas.microsoft.com/office/drawing/2014/main" id="{26522AB3-DD81-4BB5-AB1F-4430F648BCD2}"/>
              </a:ext>
            </a:extLst>
          </p:cNvPr>
          <p:cNvSpPr>
            <a:spLocks noGrp="1"/>
          </p:cNvSpPr>
          <p:nvPr>
            <p:ph idx="1"/>
          </p:nvPr>
        </p:nvSpPr>
        <p:spPr>
          <a:xfrm>
            <a:off x="347663" y="1563688"/>
            <a:ext cx="11393487" cy="4700587"/>
          </a:xfrm>
        </p:spPr>
        <p:txBody>
          <a:bodyPr>
            <a:normAutofit fontScale="47500" lnSpcReduction="20000"/>
          </a:bodyPr>
          <a:lstStyle/>
          <a:p>
            <a:pPr algn="ctr"/>
            <a:r>
              <a:rPr lang="tr-TR" b="1" dirty="0"/>
              <a:t>MAKİNE MÜHENDİSLİĞİ BÖLÜM BAŞKANLIĞI’NA</a:t>
            </a:r>
            <a:endParaRPr lang="tr-TR" dirty="0"/>
          </a:p>
          <a:p>
            <a:r>
              <a:rPr lang="tr-TR" dirty="0"/>
              <a:t> </a:t>
            </a:r>
          </a:p>
          <a:p>
            <a:pPr algn="r"/>
            <a:r>
              <a:rPr lang="tr-TR" dirty="0"/>
              <a:t>../../201..</a:t>
            </a:r>
          </a:p>
          <a:p>
            <a:r>
              <a:rPr lang="tr-TR" dirty="0"/>
              <a:t> </a:t>
            </a:r>
          </a:p>
          <a:p>
            <a:r>
              <a:rPr lang="tr-TR" dirty="0"/>
              <a:t>Bölümünüz ……………………. numaralı ……………………… isimli lisans öğrencisiyim. Bölümünüze ……………………. kurumundan dikey geçiş yaptım. Geldiğim kurumda ……………. adlı programda eğitim gördüm. Aynı zamanda ………… kurumunda işletme bölümünü okuyup mezun oldum. Bölümünüzde mevcut olan zorunlu atölye stajından (</a:t>
            </a:r>
            <a:r>
              <a:rPr lang="tr-TR" dirty="0" err="1"/>
              <a:t>Staj_I</a:t>
            </a:r>
            <a:r>
              <a:rPr lang="tr-TR" dirty="0"/>
              <a:t>) ve fabrika organizasyon stajından (</a:t>
            </a:r>
            <a:r>
              <a:rPr lang="tr-TR" dirty="0" err="1"/>
              <a:t>Staj_II</a:t>
            </a:r>
            <a:r>
              <a:rPr lang="tr-TR" dirty="0"/>
              <a:t>) muaf olmak istiyorum. Gerekli evraklar ektedir. Gereğini saygılarımla arz ederim.</a:t>
            </a:r>
          </a:p>
          <a:p>
            <a:r>
              <a:rPr lang="tr-TR" dirty="0"/>
              <a:t> </a:t>
            </a:r>
          </a:p>
          <a:p>
            <a:r>
              <a:rPr lang="tr-TR" dirty="0"/>
              <a:t>                                                                                                                                                                                                                                                                     İMZA</a:t>
            </a:r>
          </a:p>
          <a:p>
            <a:r>
              <a:rPr lang="tr-TR" b="1" dirty="0"/>
              <a:t>Ekler:</a:t>
            </a:r>
          </a:p>
          <a:p>
            <a:r>
              <a:rPr lang="tr-TR" b="1" dirty="0"/>
              <a:t>Mezuniyet Diploması (Fotokopi)</a:t>
            </a:r>
          </a:p>
          <a:p>
            <a:r>
              <a:rPr lang="tr-TR" b="1" dirty="0"/>
              <a:t>Transkript</a:t>
            </a:r>
          </a:p>
          <a:p>
            <a:r>
              <a:rPr lang="tr-TR" b="1" dirty="0"/>
              <a:t>Staj Sonuç Belgesi  </a:t>
            </a:r>
          </a:p>
          <a:p>
            <a:endParaRPr lang="tr-TR" dirty="0"/>
          </a:p>
          <a:p>
            <a:r>
              <a:rPr lang="tr-TR" dirty="0"/>
              <a:t>Staj Süresince Yapılan İşleri Ayrıntılı Gösteren İmzalı Staj Defteri/Firma Tarafından Verilen İmzalı Belge </a:t>
            </a:r>
            <a:r>
              <a:rPr lang="tr-TR" dirty="0">
                <a:solidFill>
                  <a:srgbClr val="FF0000"/>
                </a:solidFill>
              </a:rPr>
              <a:t>(BU KISIM YA STAJ DEFTERİNİZ YADA OKUL VEYA FİRMANIZDAN ALDIĞINIZ VE STAJINIZ SÜRESİNCE HANGİ İŞLERİ YAPTIĞINIZI GÖSTERİR AYRINTILI İMZALI BELGE EKLENMELİDİR.)</a:t>
            </a:r>
            <a:r>
              <a:rPr lang="tr-TR" dirty="0"/>
              <a:t>                        </a:t>
            </a:r>
          </a:p>
          <a:p>
            <a:pPr algn="ctr"/>
            <a:r>
              <a:rPr lang="tr-TR" b="1" i="1" u="sng" dirty="0">
                <a:solidFill>
                  <a:srgbClr val="FF0000"/>
                </a:solidFill>
              </a:rPr>
              <a:t>DİLEKÇE WORD ORTAMINDA DÜZENLENİP NOKTALAR SİLİNİP YERİNE GEREKLİ BİLGİLER YAZILIP ÇIKTI ALINARAK TESLİM EDİLMELİDİR.</a:t>
            </a:r>
            <a:endParaRPr lang="tr-TR" dirty="0">
              <a:solidFill>
                <a:srgbClr val="FF0000"/>
              </a:solidFill>
            </a:endParaRPr>
          </a:p>
        </p:txBody>
      </p:sp>
    </p:spTree>
    <p:extLst>
      <p:ext uri="{BB962C8B-B14F-4D97-AF65-F5344CB8AC3E}">
        <p14:creationId xmlns:p14="http://schemas.microsoft.com/office/powerpoint/2010/main" val="3253061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53B87F-B5B6-4534-B4FB-C235E3581983}"/>
              </a:ext>
            </a:extLst>
          </p:cNvPr>
          <p:cNvSpPr>
            <a:spLocks noGrp="1"/>
          </p:cNvSpPr>
          <p:nvPr>
            <p:ph type="title"/>
          </p:nvPr>
        </p:nvSpPr>
        <p:spPr/>
        <p:txBody>
          <a:bodyPr>
            <a:normAutofit/>
          </a:bodyPr>
          <a:lstStyle/>
          <a:p>
            <a:r>
              <a:rPr lang="tr-TR" dirty="0"/>
              <a:t>Çift </a:t>
            </a:r>
            <a:r>
              <a:rPr lang="tr-TR" dirty="0" err="1"/>
              <a:t>Anadal</a:t>
            </a:r>
            <a:r>
              <a:rPr lang="tr-TR" dirty="0"/>
              <a:t> Muafiyet Dilekçesi</a:t>
            </a:r>
          </a:p>
        </p:txBody>
      </p:sp>
      <p:sp>
        <p:nvSpPr>
          <p:cNvPr id="4" name="İçerik Yer Tutucusu 2">
            <a:extLst>
              <a:ext uri="{FF2B5EF4-FFF2-40B4-BE49-F238E27FC236}">
                <a16:creationId xmlns:a16="http://schemas.microsoft.com/office/drawing/2014/main" id="{E23BCEA3-515F-49C9-9FFA-CCF72307137A}"/>
              </a:ext>
            </a:extLst>
          </p:cNvPr>
          <p:cNvSpPr>
            <a:spLocks noGrp="1"/>
          </p:cNvSpPr>
          <p:nvPr>
            <p:ph idx="1"/>
          </p:nvPr>
        </p:nvSpPr>
        <p:spPr>
          <a:xfrm>
            <a:off x="347663" y="1563688"/>
            <a:ext cx="11393487" cy="4700587"/>
          </a:xfrm>
        </p:spPr>
        <p:txBody>
          <a:bodyPr>
            <a:normAutofit fontScale="47500" lnSpcReduction="20000"/>
          </a:bodyPr>
          <a:lstStyle/>
          <a:p>
            <a:pPr algn="ctr"/>
            <a:r>
              <a:rPr lang="tr-TR" b="1" dirty="0"/>
              <a:t>MAKİNE MÜHENDİSLİĞİ BÖLÜM BAŞKANLIĞI’NA</a:t>
            </a:r>
            <a:endParaRPr lang="tr-TR" dirty="0"/>
          </a:p>
          <a:p>
            <a:r>
              <a:rPr lang="tr-TR" dirty="0"/>
              <a:t> </a:t>
            </a:r>
          </a:p>
          <a:p>
            <a:pPr algn="r"/>
            <a:r>
              <a:rPr lang="tr-TR" dirty="0"/>
              <a:t>…/../201…</a:t>
            </a:r>
          </a:p>
          <a:p>
            <a:r>
              <a:rPr lang="tr-TR" dirty="0"/>
              <a:t> </a:t>
            </a:r>
          </a:p>
          <a:p>
            <a:r>
              <a:rPr lang="tr-TR" dirty="0"/>
              <a:t>……………… bölümü …………………… numaralı …………….. isimli lisans öğrencisiyim. Bölümünüzde çift </a:t>
            </a:r>
            <a:r>
              <a:rPr lang="tr-TR" dirty="0" err="1"/>
              <a:t>anadal</a:t>
            </a:r>
            <a:r>
              <a:rPr lang="tr-TR" dirty="0"/>
              <a:t> yapmaktaydım. Yapmış olduğum mevcut olan zorunlu fabrika organizasyon stajından (Staj_2) muaf olmak istiyorum. Gerekli belgeler ektedir. Gereğini saygılarımla arz ederim.</a:t>
            </a:r>
          </a:p>
          <a:p>
            <a:r>
              <a:rPr lang="tr-TR" dirty="0"/>
              <a:t> </a:t>
            </a:r>
          </a:p>
          <a:p>
            <a:pPr>
              <a:tabLst>
                <a:tab pos="7531100" algn="l"/>
              </a:tabLst>
            </a:pPr>
            <a:r>
              <a:rPr lang="tr-TR" dirty="0"/>
              <a:t>                                                                                                                                                                                                                    İMZA</a:t>
            </a:r>
          </a:p>
          <a:p>
            <a:r>
              <a:rPr lang="tr-TR" b="1" dirty="0"/>
              <a:t>Ekler:</a:t>
            </a:r>
          </a:p>
          <a:p>
            <a:r>
              <a:rPr lang="tr-TR" b="1" dirty="0"/>
              <a:t>Öğrenci Belgesi</a:t>
            </a:r>
          </a:p>
          <a:p>
            <a:r>
              <a:rPr lang="tr-TR" b="1" dirty="0"/>
              <a:t>Staj Sonuç Belgesi</a:t>
            </a:r>
          </a:p>
          <a:p>
            <a:r>
              <a:rPr lang="tr-TR" b="1" dirty="0">
                <a:solidFill>
                  <a:schemeClr val="tx1"/>
                </a:solidFill>
              </a:rPr>
              <a:t>Staj Yapıldığına Dair Staj Komisyonu Yazısı</a:t>
            </a:r>
            <a:r>
              <a:rPr lang="tr-TR" b="1" dirty="0">
                <a:solidFill>
                  <a:srgbClr val="FF0000"/>
                </a:solidFill>
              </a:rPr>
              <a:t> (ELEKTRİK – ELEKTRONİK MÜH. VEYA BİLG. MÜH İÇİN – DEĞİLSE BU KISMI SİLİN)</a:t>
            </a:r>
          </a:p>
          <a:p>
            <a:endParaRPr lang="tr-TR" dirty="0">
              <a:solidFill>
                <a:schemeClr val="tx1"/>
              </a:solidFill>
            </a:endParaRPr>
          </a:p>
          <a:p>
            <a:r>
              <a:rPr lang="tr-TR" dirty="0">
                <a:solidFill>
                  <a:schemeClr val="tx1"/>
                </a:solidFill>
              </a:rPr>
              <a:t>Staj Defteri/ Firma Tarafından Verilmiş </a:t>
            </a:r>
            <a:r>
              <a:rPr lang="tr-TR" dirty="0"/>
              <a:t>Staj Süresince Yapılan İşleri Ayrıntılı Gösteren İmzalı </a:t>
            </a:r>
            <a:r>
              <a:rPr lang="tr-TR" dirty="0">
                <a:solidFill>
                  <a:schemeClr val="tx1"/>
                </a:solidFill>
              </a:rPr>
              <a:t>Belge </a:t>
            </a:r>
            <a:r>
              <a:rPr lang="tr-TR" dirty="0">
                <a:solidFill>
                  <a:srgbClr val="FF0000"/>
                </a:solidFill>
              </a:rPr>
              <a:t>(ELEKTRİK – ELEKTRONİK MÜH. VEYA BİLG. MÜH İÇİN – DEĞİLSE BU KISMI SİLİN)  - (BU KISIM YA STAJ DEFTERİNİZ YADA OKUL VEYA FİRMANIZDAN ALDIĞINIZ VE STAJINIZ SÜRESİNCE HANGİ İŞLERİ YAPTIĞINIZI GÖSTERİR AYRINTILI İMZALI BELGE EKLENMELİDİR.)  </a:t>
            </a:r>
          </a:p>
          <a:p>
            <a:pPr algn="ctr"/>
            <a:r>
              <a:rPr lang="tr-TR" sz="2500" b="1" i="1" u="sng" dirty="0">
                <a:solidFill>
                  <a:srgbClr val="FF0000"/>
                </a:solidFill>
              </a:rPr>
              <a:t>DİLEKÇE WORD ORTAMINDA DÜZENLENİP NOKTALAR SİLİNİP YERİNE GEREKLİ BİLGİLER YAZILIP ÇIKTI ALINARAK TESLİM EDİLMELİDİR.</a:t>
            </a:r>
            <a:r>
              <a:rPr lang="tr-TR" sz="3500" b="1" i="1" u="sng" dirty="0"/>
              <a:t> </a:t>
            </a:r>
            <a:endParaRPr lang="tr-TR" sz="3500" dirty="0"/>
          </a:p>
        </p:txBody>
      </p:sp>
    </p:spTree>
    <p:extLst>
      <p:ext uri="{BB962C8B-B14F-4D97-AF65-F5344CB8AC3E}">
        <p14:creationId xmlns:p14="http://schemas.microsoft.com/office/powerpoint/2010/main" val="2753199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511AD0-37C3-42C4-A51C-BB99A3D763D6}"/>
              </a:ext>
            </a:extLst>
          </p:cNvPr>
          <p:cNvSpPr>
            <a:spLocks noGrp="1"/>
          </p:cNvSpPr>
          <p:nvPr>
            <p:ph type="title"/>
          </p:nvPr>
        </p:nvSpPr>
        <p:spPr/>
        <p:txBody>
          <a:bodyPr/>
          <a:lstStyle/>
          <a:p>
            <a:r>
              <a:rPr lang="tr-TR" dirty="0"/>
              <a:t>Çalışanlar İçin Muafiyet Başvurusu</a:t>
            </a:r>
          </a:p>
        </p:txBody>
      </p:sp>
      <p:sp>
        <p:nvSpPr>
          <p:cNvPr id="3" name="İçerik Yer Tutucusu 2">
            <a:extLst>
              <a:ext uri="{FF2B5EF4-FFF2-40B4-BE49-F238E27FC236}">
                <a16:creationId xmlns:a16="http://schemas.microsoft.com/office/drawing/2014/main" id="{84C1E249-EB06-4499-83EE-DD2CECCDE753}"/>
              </a:ext>
            </a:extLst>
          </p:cNvPr>
          <p:cNvSpPr>
            <a:spLocks noGrp="1"/>
          </p:cNvSpPr>
          <p:nvPr>
            <p:ph idx="1"/>
          </p:nvPr>
        </p:nvSpPr>
        <p:spPr/>
        <p:txBody>
          <a:bodyPr/>
          <a:lstStyle/>
          <a:p>
            <a:pPr marL="457200" indent="-365125" algn="just">
              <a:lnSpc>
                <a:spcPct val="100000"/>
              </a:lnSpc>
              <a:spcBef>
                <a:spcPts val="0"/>
              </a:spcBef>
              <a:spcAft>
                <a:spcPts val="2400"/>
              </a:spcAft>
              <a:buClr>
                <a:srgbClr val="CC3399"/>
              </a:buClr>
              <a:buFont typeface="Wingdings" panose="05000000000000000000" pitchFamily="2" charset="2"/>
              <a:buChar char="Ø"/>
            </a:pPr>
            <a:r>
              <a:rPr lang="tr-TR" dirty="0">
                <a:solidFill>
                  <a:schemeClr val="tx1"/>
                </a:solidFill>
              </a:rPr>
              <a:t>Çalışanlar muafiyet başvurusu için Atatürk Üniversitesi Staj </a:t>
            </a:r>
            <a:r>
              <a:rPr lang="tr-TR" dirty="0" err="1">
                <a:solidFill>
                  <a:schemeClr val="tx1"/>
                </a:solidFill>
              </a:rPr>
              <a:t>Yönergesi’nden</a:t>
            </a:r>
            <a:r>
              <a:rPr lang="tr-TR" dirty="0">
                <a:solidFill>
                  <a:schemeClr val="tx1"/>
                </a:solidFill>
              </a:rPr>
              <a:t> ilgili metinlere uygun olarak muafiyet başvurusunda bulunabilirler. </a:t>
            </a:r>
          </a:p>
          <a:p>
            <a:pPr marL="457200" indent="-365125" algn="just">
              <a:lnSpc>
                <a:spcPct val="100000"/>
              </a:lnSpc>
              <a:spcBef>
                <a:spcPts val="0"/>
              </a:spcBef>
              <a:spcAft>
                <a:spcPts val="2400"/>
              </a:spcAft>
              <a:buClr>
                <a:srgbClr val="CC3399"/>
              </a:buClr>
              <a:buFont typeface="Wingdings" panose="05000000000000000000" pitchFamily="2" charset="2"/>
              <a:buChar char="Ø"/>
            </a:pPr>
            <a:r>
              <a:rPr lang="tr-TR" dirty="0">
                <a:solidFill>
                  <a:schemeClr val="tx1"/>
                </a:solidFill>
              </a:rPr>
              <a:t>Muafiyet başvurusu için aynı şekilde </a:t>
            </a:r>
            <a:r>
              <a:rPr lang="tr-TR" dirty="0">
                <a:solidFill>
                  <a:srgbClr val="FF0000"/>
                </a:solidFill>
              </a:rPr>
              <a:t>uygun dilekçe örneğini </a:t>
            </a:r>
            <a:r>
              <a:rPr lang="tr-TR" dirty="0">
                <a:solidFill>
                  <a:schemeClr val="tx1"/>
                </a:solidFill>
              </a:rPr>
              <a:t>ekleri ve SGK hizmet döküm belgesi ile birlikte komisyona teslim ediniz. </a:t>
            </a:r>
          </a:p>
          <a:p>
            <a:endParaRPr lang="tr-TR" dirty="0"/>
          </a:p>
        </p:txBody>
      </p:sp>
    </p:spTree>
    <p:extLst>
      <p:ext uri="{BB962C8B-B14F-4D97-AF65-F5344CB8AC3E}">
        <p14:creationId xmlns:p14="http://schemas.microsoft.com/office/powerpoint/2010/main" val="1594752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ECA54F-A7E9-447C-87BE-D1165B533730}"/>
              </a:ext>
            </a:extLst>
          </p:cNvPr>
          <p:cNvSpPr>
            <a:spLocks noGrp="1"/>
          </p:cNvSpPr>
          <p:nvPr>
            <p:ph type="title"/>
          </p:nvPr>
        </p:nvSpPr>
        <p:spPr/>
        <p:txBody>
          <a:bodyPr/>
          <a:lstStyle/>
          <a:p>
            <a:r>
              <a:rPr lang="tr-TR" dirty="0"/>
              <a:t>Dilekçe Örneği</a:t>
            </a:r>
          </a:p>
        </p:txBody>
      </p:sp>
      <p:sp>
        <p:nvSpPr>
          <p:cNvPr id="3" name="İçerik Yer Tutucusu 2">
            <a:extLst>
              <a:ext uri="{FF2B5EF4-FFF2-40B4-BE49-F238E27FC236}">
                <a16:creationId xmlns:a16="http://schemas.microsoft.com/office/drawing/2014/main" id="{D8C17E84-CEE2-43C5-8704-C3999D1155AE}"/>
              </a:ext>
            </a:extLst>
          </p:cNvPr>
          <p:cNvSpPr>
            <a:spLocks noGrp="1"/>
          </p:cNvSpPr>
          <p:nvPr>
            <p:ph idx="1"/>
          </p:nvPr>
        </p:nvSpPr>
        <p:spPr>
          <a:xfrm>
            <a:off x="451105" y="1676174"/>
            <a:ext cx="7247554" cy="1837946"/>
          </a:xfrm>
        </p:spPr>
        <p:txBody>
          <a:bodyPr/>
          <a:lstStyle/>
          <a:p>
            <a:pPr marL="265113" indent="-173038"/>
            <a:r>
              <a:rPr lang="tr-TR" dirty="0">
                <a:solidFill>
                  <a:schemeClr val="tx1"/>
                </a:solidFill>
              </a:rPr>
              <a:t>Dilekçenizi yazarken resimdeki dilekçe örneğindeki düzene uyunuz.</a:t>
            </a:r>
            <a:endParaRPr lang="tr-TR" sz="3500" dirty="0">
              <a:solidFill>
                <a:schemeClr val="tx1"/>
              </a:solidFill>
            </a:endParaRPr>
          </a:p>
          <a:p>
            <a:endParaRPr lang="tr-TR" dirty="0"/>
          </a:p>
        </p:txBody>
      </p:sp>
      <p:pic>
        <p:nvPicPr>
          <p:cNvPr id="4" name="Resim 3">
            <a:extLst>
              <a:ext uri="{FF2B5EF4-FFF2-40B4-BE49-F238E27FC236}">
                <a16:creationId xmlns:a16="http://schemas.microsoft.com/office/drawing/2014/main" id="{D3BC6B54-E88A-47CB-BA85-DF7E2303BA98}"/>
              </a:ext>
            </a:extLst>
          </p:cNvPr>
          <p:cNvPicPr>
            <a:picLocks noChangeAspect="1"/>
          </p:cNvPicPr>
          <p:nvPr/>
        </p:nvPicPr>
        <p:blipFill rotWithShape="1">
          <a:blip r:embed="rId2"/>
          <a:srcRect l="42688" t="16064" r="28164" b="24274"/>
          <a:stretch/>
        </p:blipFill>
        <p:spPr>
          <a:xfrm>
            <a:off x="7826477" y="1676174"/>
            <a:ext cx="3814917" cy="4392172"/>
          </a:xfrm>
          <a:prstGeom prst="rect">
            <a:avLst/>
          </a:prstGeom>
          <a:ln w="28575">
            <a:solidFill>
              <a:schemeClr val="bg2">
                <a:lumMod val="50000"/>
              </a:schemeClr>
            </a:solidFill>
          </a:ln>
          <a:effectLst/>
        </p:spPr>
      </p:pic>
    </p:spTree>
    <p:extLst>
      <p:ext uri="{BB962C8B-B14F-4D97-AF65-F5344CB8AC3E}">
        <p14:creationId xmlns:p14="http://schemas.microsoft.com/office/powerpoint/2010/main" val="1149481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356159-6288-434E-943B-20BD07D86162}"/>
              </a:ext>
            </a:extLst>
          </p:cNvPr>
          <p:cNvSpPr>
            <a:spLocks noGrp="1"/>
          </p:cNvSpPr>
          <p:nvPr>
            <p:ph type="title"/>
          </p:nvPr>
        </p:nvSpPr>
        <p:spPr/>
        <p:txBody>
          <a:bodyPr>
            <a:normAutofit/>
          </a:bodyPr>
          <a:lstStyle/>
          <a:p>
            <a:r>
              <a:rPr lang="tr-TR" dirty="0"/>
              <a:t>Dönem İçi Staj Yapabilme Şartları</a:t>
            </a:r>
          </a:p>
        </p:txBody>
      </p:sp>
      <p:sp>
        <p:nvSpPr>
          <p:cNvPr id="3" name="İçerik Yer Tutucusu 2">
            <a:extLst>
              <a:ext uri="{FF2B5EF4-FFF2-40B4-BE49-F238E27FC236}">
                <a16:creationId xmlns:a16="http://schemas.microsoft.com/office/drawing/2014/main" id="{64D0CAF0-287B-4C3B-8C94-9BAF24FD9BFD}"/>
              </a:ext>
            </a:extLst>
          </p:cNvPr>
          <p:cNvSpPr>
            <a:spLocks noGrp="1"/>
          </p:cNvSpPr>
          <p:nvPr>
            <p:ph idx="1"/>
          </p:nvPr>
        </p:nvSpPr>
        <p:spPr/>
        <p:txBody>
          <a:bodyPr>
            <a:normAutofit fontScale="70000" lnSpcReduction="20000"/>
          </a:bodyPr>
          <a:lstStyle/>
          <a:p>
            <a:pPr marL="0" indent="0" algn="just">
              <a:lnSpc>
                <a:spcPct val="120000"/>
              </a:lnSpc>
              <a:spcBef>
                <a:spcPts val="0"/>
              </a:spcBef>
              <a:spcAft>
                <a:spcPts val="2400"/>
              </a:spcAft>
              <a:buNone/>
            </a:pPr>
            <a:r>
              <a:rPr lang="tr-TR" dirty="0">
                <a:solidFill>
                  <a:schemeClr val="tx1"/>
                </a:solidFill>
              </a:rPr>
              <a:t>Ders döneminde staj yapabilmeniz için aşağıdaki koşulları sağlamanız gerekmektedir;</a:t>
            </a:r>
          </a:p>
          <a:p>
            <a:pPr marL="457200" indent="-457200" algn="just">
              <a:lnSpc>
                <a:spcPct val="120000"/>
              </a:lnSpc>
              <a:spcBef>
                <a:spcPts val="0"/>
              </a:spcBef>
              <a:spcAft>
                <a:spcPts val="2400"/>
              </a:spcAft>
              <a:buClr>
                <a:srgbClr val="CC3399"/>
              </a:buClr>
              <a:buFont typeface="+mj-lt"/>
              <a:buAutoNum type="arabicParenR"/>
            </a:pPr>
            <a:r>
              <a:rPr lang="tr-TR" dirty="0">
                <a:solidFill>
                  <a:schemeClr val="tx1"/>
                </a:solidFill>
              </a:rPr>
              <a:t>Öğrencinin aldığı ders /derslerin herhangi birinde veya hepsinden devam zorunluluğu var ve haftalık ders yükü maksimum 9 Saat </a:t>
            </a:r>
            <a:r>
              <a:rPr lang="tr-TR" dirty="0">
                <a:solidFill>
                  <a:srgbClr val="FF0000"/>
                </a:solidFill>
              </a:rPr>
              <a:t>(</a:t>
            </a:r>
            <a:r>
              <a:rPr lang="tr-TR" b="1" dirty="0">
                <a:solidFill>
                  <a:srgbClr val="FF0000"/>
                </a:solidFill>
              </a:rPr>
              <a:t>kredi değil saat</a:t>
            </a:r>
            <a:r>
              <a:rPr lang="tr-TR" dirty="0">
                <a:solidFill>
                  <a:srgbClr val="FF0000"/>
                </a:solidFill>
              </a:rPr>
              <a:t>) </a:t>
            </a:r>
            <a:r>
              <a:rPr lang="tr-TR" dirty="0">
                <a:solidFill>
                  <a:schemeClr val="tx1"/>
                </a:solidFill>
              </a:rPr>
              <a:t>ise </a:t>
            </a:r>
            <a:r>
              <a:rPr lang="tr-TR" dirty="0">
                <a:solidFill>
                  <a:srgbClr val="FF0000"/>
                </a:solidFill>
              </a:rPr>
              <a:t>staj yeri Erzurum il sınırları içerisinde olmak şartıyla stajını yapabilir.</a:t>
            </a:r>
            <a:r>
              <a:rPr lang="tr-TR" dirty="0">
                <a:solidFill>
                  <a:schemeClr val="tx1"/>
                </a:solidFill>
              </a:rPr>
              <a:t>  </a:t>
            </a:r>
          </a:p>
          <a:p>
            <a:pPr marL="457200" indent="-457200" algn="just">
              <a:lnSpc>
                <a:spcPct val="120000"/>
              </a:lnSpc>
              <a:spcBef>
                <a:spcPts val="0"/>
              </a:spcBef>
              <a:spcAft>
                <a:spcPts val="2400"/>
              </a:spcAft>
              <a:buClr>
                <a:srgbClr val="CC3399"/>
              </a:buClr>
              <a:buFont typeface="+mj-lt"/>
              <a:buAutoNum type="arabicParenR"/>
            </a:pPr>
            <a:r>
              <a:rPr lang="tr-TR" dirty="0">
                <a:solidFill>
                  <a:schemeClr val="tx1"/>
                </a:solidFill>
              </a:rPr>
              <a:t>Öğrencinin aldığı ders veya derslerin </a:t>
            </a:r>
            <a:r>
              <a:rPr lang="tr-TR" dirty="0">
                <a:solidFill>
                  <a:srgbClr val="FF0000"/>
                </a:solidFill>
              </a:rPr>
              <a:t>hiçbirinden devam zorunluluğu yok ise </a:t>
            </a:r>
            <a:r>
              <a:rPr lang="tr-TR" dirty="0">
                <a:solidFill>
                  <a:schemeClr val="tx1"/>
                </a:solidFill>
              </a:rPr>
              <a:t>öğrencinin aldığı haftalık ders kredisine bakılmaksızın istediği şehirde staj yapabilir.  </a:t>
            </a:r>
          </a:p>
          <a:p>
            <a:pPr marL="457200" indent="-457200" algn="just">
              <a:lnSpc>
                <a:spcPct val="120000"/>
              </a:lnSpc>
              <a:spcBef>
                <a:spcPts val="0"/>
              </a:spcBef>
              <a:spcAft>
                <a:spcPts val="2400"/>
              </a:spcAft>
              <a:buClr>
                <a:srgbClr val="CC3399"/>
              </a:buClr>
              <a:buFont typeface="+mj-lt"/>
              <a:buAutoNum type="arabicParenR"/>
            </a:pPr>
            <a:r>
              <a:rPr lang="tr-TR" dirty="0">
                <a:solidFill>
                  <a:schemeClr val="tx1"/>
                </a:solidFill>
              </a:rPr>
              <a:t>Öğrenci devam zorunluluğu olan ders/dersleri ile devam zorunluğu olmayan ders/dersleri aynı anda alıyor ise, </a:t>
            </a:r>
            <a:r>
              <a:rPr lang="tr-TR" b="1" dirty="0">
                <a:solidFill>
                  <a:schemeClr val="tx1"/>
                </a:solidFill>
              </a:rPr>
              <a:t>sadece devam zorunluluğu olan ders/dersler için haftalık ders yükü </a:t>
            </a:r>
            <a:r>
              <a:rPr lang="tr-TR" dirty="0">
                <a:solidFill>
                  <a:schemeClr val="tx1"/>
                </a:solidFill>
              </a:rPr>
              <a:t>maksimum 9 Saat </a:t>
            </a:r>
            <a:r>
              <a:rPr lang="tr-TR" dirty="0">
                <a:solidFill>
                  <a:srgbClr val="FF0000"/>
                </a:solidFill>
              </a:rPr>
              <a:t>(</a:t>
            </a:r>
            <a:r>
              <a:rPr lang="tr-TR" b="1" dirty="0">
                <a:solidFill>
                  <a:srgbClr val="FF0000"/>
                </a:solidFill>
              </a:rPr>
              <a:t>kredi değil saat</a:t>
            </a:r>
            <a:r>
              <a:rPr lang="tr-TR" dirty="0">
                <a:solidFill>
                  <a:srgbClr val="FF0000"/>
                </a:solidFill>
              </a:rPr>
              <a:t>) </a:t>
            </a:r>
            <a:r>
              <a:rPr lang="tr-TR" dirty="0">
                <a:solidFill>
                  <a:schemeClr val="tx1"/>
                </a:solidFill>
              </a:rPr>
              <a:t>ise </a:t>
            </a:r>
            <a:r>
              <a:rPr lang="tr-TR" dirty="0">
                <a:solidFill>
                  <a:srgbClr val="FF0000"/>
                </a:solidFill>
              </a:rPr>
              <a:t>staj yeri Erzurum il sınırları içerisinde olmak şartıyla stajını yapabilir.</a:t>
            </a:r>
            <a:r>
              <a:rPr lang="tr-TR" dirty="0">
                <a:solidFill>
                  <a:schemeClr val="tx1"/>
                </a:solidFill>
              </a:rPr>
              <a:t> </a:t>
            </a:r>
            <a:endParaRPr lang="tr-TR" b="1" dirty="0">
              <a:solidFill>
                <a:schemeClr val="tx1"/>
              </a:solidFill>
            </a:endParaRPr>
          </a:p>
          <a:p>
            <a:pPr marL="0" indent="0" algn="just">
              <a:lnSpc>
                <a:spcPct val="120000"/>
              </a:lnSpc>
              <a:spcBef>
                <a:spcPts val="0"/>
              </a:spcBef>
              <a:spcAft>
                <a:spcPts val="2400"/>
              </a:spcAft>
              <a:buNone/>
            </a:pPr>
            <a:r>
              <a:rPr lang="tr-TR" dirty="0">
                <a:solidFill>
                  <a:schemeClr val="tx1"/>
                </a:solidFill>
              </a:rPr>
              <a:t>Şartlarınız tutuyor ise ‘’MAKİNE MÜHENDİSLİĞİ BÖLÜM BAŞKANLIĞI’NA’’ aldığınız dersin kodunu, kredisini ve haftalık ders saatini belirterek konuya ilişkin dilekçe yazıp </a:t>
            </a:r>
            <a:r>
              <a:rPr lang="tr-TR" dirty="0">
                <a:solidFill>
                  <a:srgbClr val="FF0000"/>
                </a:solidFill>
              </a:rPr>
              <a:t>Bölüm Sekreterliği’ne </a:t>
            </a:r>
            <a:r>
              <a:rPr lang="tr-TR" dirty="0">
                <a:solidFill>
                  <a:schemeClr val="tx1"/>
                </a:solidFill>
              </a:rPr>
              <a:t>teslim ediniz</a:t>
            </a:r>
            <a:endParaRPr lang="tr-TR" dirty="0"/>
          </a:p>
        </p:txBody>
      </p:sp>
    </p:spTree>
    <p:extLst>
      <p:ext uri="{BB962C8B-B14F-4D97-AF65-F5344CB8AC3E}">
        <p14:creationId xmlns:p14="http://schemas.microsoft.com/office/powerpoint/2010/main" val="1720392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356159-6288-434E-943B-20BD07D86162}"/>
              </a:ext>
            </a:extLst>
          </p:cNvPr>
          <p:cNvSpPr>
            <a:spLocks noGrp="1"/>
          </p:cNvSpPr>
          <p:nvPr>
            <p:ph type="title"/>
          </p:nvPr>
        </p:nvSpPr>
        <p:spPr/>
        <p:txBody>
          <a:bodyPr>
            <a:normAutofit/>
          </a:bodyPr>
          <a:lstStyle/>
          <a:p>
            <a:r>
              <a:rPr lang="tr-TR" dirty="0"/>
              <a:t>Yaz Dönemi Staj Yapabilme Şartları</a:t>
            </a:r>
          </a:p>
        </p:txBody>
      </p:sp>
      <p:sp>
        <p:nvSpPr>
          <p:cNvPr id="3" name="İçerik Yer Tutucusu 2">
            <a:extLst>
              <a:ext uri="{FF2B5EF4-FFF2-40B4-BE49-F238E27FC236}">
                <a16:creationId xmlns:a16="http://schemas.microsoft.com/office/drawing/2014/main" id="{64D0CAF0-287B-4C3B-8C94-9BAF24FD9BFD}"/>
              </a:ext>
            </a:extLst>
          </p:cNvPr>
          <p:cNvSpPr>
            <a:spLocks noGrp="1"/>
          </p:cNvSpPr>
          <p:nvPr>
            <p:ph idx="1"/>
          </p:nvPr>
        </p:nvSpPr>
        <p:spPr/>
        <p:txBody>
          <a:bodyPr>
            <a:normAutofit fontScale="85000" lnSpcReduction="10000"/>
          </a:bodyPr>
          <a:lstStyle/>
          <a:p>
            <a:pPr marL="0" indent="0" algn="just">
              <a:lnSpc>
                <a:spcPct val="170000"/>
              </a:lnSpc>
              <a:spcBef>
                <a:spcPts val="0"/>
              </a:spcBef>
              <a:spcAft>
                <a:spcPts val="0"/>
              </a:spcAft>
              <a:buNone/>
            </a:pPr>
            <a:r>
              <a:rPr lang="tr-TR" dirty="0">
                <a:solidFill>
                  <a:schemeClr val="tx1"/>
                </a:solidFill>
              </a:rPr>
              <a:t>Ders döneminde staj yapabilmeniz için aşağıdaki koşulları sağlamanız gerekmektedir;</a:t>
            </a:r>
          </a:p>
          <a:p>
            <a:pPr marL="457200" indent="-457200" algn="just">
              <a:lnSpc>
                <a:spcPct val="170000"/>
              </a:lnSpc>
              <a:spcBef>
                <a:spcPts val="0"/>
              </a:spcBef>
              <a:spcAft>
                <a:spcPts val="0"/>
              </a:spcAft>
              <a:buClr>
                <a:srgbClr val="CC3399"/>
              </a:buClr>
              <a:buFont typeface="+mj-lt"/>
              <a:buAutoNum type="arabicParenR"/>
            </a:pPr>
            <a:r>
              <a:rPr lang="tr-TR" dirty="0"/>
              <a:t>Yaz dönemi staj yapan öğrenci; yaz okulundan herhangi bir ders/dersler almıyorsa istediği yerde staj yapabileceğini, </a:t>
            </a:r>
          </a:p>
          <a:p>
            <a:pPr marL="457200" indent="-457200" algn="just">
              <a:lnSpc>
                <a:spcPct val="170000"/>
              </a:lnSpc>
              <a:spcBef>
                <a:spcPts val="0"/>
              </a:spcBef>
              <a:spcAft>
                <a:spcPts val="0"/>
              </a:spcAft>
              <a:buClr>
                <a:srgbClr val="CC3399"/>
              </a:buClr>
              <a:buFont typeface="+mj-lt"/>
              <a:buAutoNum type="arabicParenR"/>
            </a:pPr>
            <a:r>
              <a:rPr lang="tr-TR" dirty="0"/>
              <a:t>Yaz dönemi staj yapan öğrenci; yaz okulundan ders alıyor ise alınan </a:t>
            </a:r>
            <a:r>
              <a:rPr lang="tr-TR" b="1" dirty="0"/>
              <a:t>ders/derslerin haftalık ders yükü toplam 9 saat (kredi değil saat) ve altı ise öğrenci yaz okulu aldığı şehirde, staj yapabilir. </a:t>
            </a:r>
          </a:p>
          <a:p>
            <a:pPr marL="457200" indent="-457200" algn="just">
              <a:lnSpc>
                <a:spcPct val="170000"/>
              </a:lnSpc>
              <a:spcBef>
                <a:spcPts val="0"/>
              </a:spcBef>
              <a:spcAft>
                <a:spcPts val="0"/>
              </a:spcAft>
              <a:buClr>
                <a:srgbClr val="CC3399"/>
              </a:buClr>
              <a:buFont typeface="+mj-lt"/>
              <a:buAutoNum type="arabicParenR"/>
            </a:pPr>
            <a:r>
              <a:rPr lang="tr-TR" dirty="0"/>
              <a:t>Yaz dönemi staj yapan öğrenci; yaz okulundan ders alıyor ise alınan </a:t>
            </a:r>
            <a:r>
              <a:rPr lang="tr-TR" b="1" dirty="0"/>
              <a:t>ders/derslerin haftalık ders yükü toplam 9 saat (kredi değil saat) üzerinde ise öğrenci yaz okulu döneminde staj yapamaz.  </a:t>
            </a:r>
          </a:p>
          <a:p>
            <a:pPr marL="457200" indent="-457200" algn="just">
              <a:lnSpc>
                <a:spcPct val="170000"/>
              </a:lnSpc>
              <a:spcBef>
                <a:spcPts val="0"/>
              </a:spcBef>
              <a:spcAft>
                <a:spcPts val="0"/>
              </a:spcAft>
              <a:buClr>
                <a:srgbClr val="CC3399"/>
              </a:buClr>
              <a:buFont typeface="+mj-lt"/>
              <a:buAutoNum type="arabicParenR"/>
            </a:pPr>
            <a:endParaRPr lang="tr-TR" b="1" dirty="0"/>
          </a:p>
          <a:p>
            <a:pPr marL="457200" indent="-457200" algn="just">
              <a:lnSpc>
                <a:spcPct val="170000"/>
              </a:lnSpc>
              <a:spcBef>
                <a:spcPts val="0"/>
              </a:spcBef>
              <a:spcAft>
                <a:spcPts val="0"/>
              </a:spcAft>
              <a:buClr>
                <a:srgbClr val="CC3399"/>
              </a:buClr>
              <a:buFont typeface="+mj-lt"/>
              <a:buAutoNum type="arabicParenR"/>
            </a:pPr>
            <a:endParaRPr lang="tr-TR" b="1" dirty="0"/>
          </a:p>
        </p:txBody>
      </p:sp>
    </p:spTree>
    <p:extLst>
      <p:ext uri="{BB962C8B-B14F-4D97-AF65-F5344CB8AC3E}">
        <p14:creationId xmlns:p14="http://schemas.microsoft.com/office/powerpoint/2010/main" val="3537610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346EB00-1D5E-4F58-A011-FF3E2FA5372F}"/>
              </a:ext>
            </a:extLst>
          </p:cNvPr>
          <p:cNvSpPr>
            <a:spLocks noGrp="1"/>
          </p:cNvSpPr>
          <p:nvPr>
            <p:ph type="title"/>
          </p:nvPr>
        </p:nvSpPr>
        <p:spPr/>
        <p:txBody>
          <a:bodyPr>
            <a:normAutofit/>
          </a:bodyPr>
          <a:lstStyle/>
          <a:p>
            <a:r>
              <a:rPr lang="tr-TR" dirty="0"/>
              <a:t>Mezuniyet Aşamasındaki Öğrenciler</a:t>
            </a:r>
          </a:p>
        </p:txBody>
      </p:sp>
      <p:sp>
        <p:nvSpPr>
          <p:cNvPr id="3" name="İçerik Yer Tutucusu 2">
            <a:extLst>
              <a:ext uri="{FF2B5EF4-FFF2-40B4-BE49-F238E27FC236}">
                <a16:creationId xmlns:a16="http://schemas.microsoft.com/office/drawing/2014/main" id="{454CD944-3C77-4907-BD09-B84BC7409A70}"/>
              </a:ext>
            </a:extLst>
          </p:cNvPr>
          <p:cNvSpPr>
            <a:spLocks noGrp="1"/>
          </p:cNvSpPr>
          <p:nvPr>
            <p:ph idx="1"/>
          </p:nvPr>
        </p:nvSpPr>
        <p:spPr/>
        <p:txBody>
          <a:bodyPr/>
          <a:lstStyle/>
          <a:p>
            <a:pPr marL="457200" indent="-457200" algn="just">
              <a:lnSpc>
                <a:spcPct val="100000"/>
              </a:lnSpc>
              <a:spcBef>
                <a:spcPts val="0"/>
              </a:spcBef>
              <a:spcAft>
                <a:spcPts val="2400"/>
              </a:spcAft>
              <a:buClr>
                <a:srgbClr val="CC3399"/>
              </a:buClr>
              <a:buFont typeface="+mj-lt"/>
              <a:buAutoNum type="arabicPeriod"/>
            </a:pPr>
            <a:r>
              <a:rPr lang="tr-TR" dirty="0">
                <a:solidFill>
                  <a:schemeClr val="tx1"/>
                </a:solidFill>
              </a:rPr>
              <a:t>Tüm derslerini tamamlamış, mezun durumdaki öğrenciler, eksik stajlarını yaparak, staj defterlerini staj bitiminden </a:t>
            </a:r>
            <a:r>
              <a:rPr lang="tr-TR" dirty="0">
                <a:solidFill>
                  <a:srgbClr val="FF0000"/>
                </a:solidFill>
              </a:rPr>
              <a:t>en geç bir ay içinde </a:t>
            </a:r>
            <a:r>
              <a:rPr lang="tr-TR" dirty="0">
                <a:solidFill>
                  <a:schemeClr val="tx1"/>
                </a:solidFill>
              </a:rPr>
              <a:t>staj komisyonuna teslim etmek zorundadırlar.   </a:t>
            </a:r>
          </a:p>
          <a:p>
            <a:pPr marL="457200" indent="-457200" algn="just">
              <a:lnSpc>
                <a:spcPct val="100000"/>
              </a:lnSpc>
              <a:spcBef>
                <a:spcPts val="0"/>
              </a:spcBef>
              <a:spcAft>
                <a:spcPts val="2400"/>
              </a:spcAft>
              <a:buClr>
                <a:srgbClr val="CC3399"/>
              </a:buClr>
              <a:buFont typeface="+mj-lt"/>
              <a:buAutoNum type="arabicPeriod"/>
            </a:pPr>
            <a:r>
              <a:rPr lang="tr-TR" dirty="0">
                <a:solidFill>
                  <a:schemeClr val="tx1"/>
                </a:solidFill>
              </a:rPr>
              <a:t>Defterle birlikte gerekli belge/formlar eksiksiz olarak doldurulup teslim edilmelidir.  </a:t>
            </a:r>
          </a:p>
          <a:p>
            <a:endParaRPr lang="tr-TR" dirty="0"/>
          </a:p>
        </p:txBody>
      </p:sp>
    </p:spTree>
    <p:extLst>
      <p:ext uri="{BB962C8B-B14F-4D97-AF65-F5344CB8AC3E}">
        <p14:creationId xmlns:p14="http://schemas.microsoft.com/office/powerpoint/2010/main" val="331922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6E202B-02DF-42DA-8402-CF56E0061DAA}"/>
              </a:ext>
            </a:extLst>
          </p:cNvPr>
          <p:cNvSpPr>
            <a:spLocks noGrp="1"/>
          </p:cNvSpPr>
          <p:nvPr>
            <p:ph type="title"/>
          </p:nvPr>
        </p:nvSpPr>
        <p:spPr/>
        <p:txBody>
          <a:bodyPr/>
          <a:lstStyle/>
          <a:p>
            <a:r>
              <a:rPr lang="tr-TR" dirty="0"/>
              <a:t>Özel Hususlar</a:t>
            </a:r>
          </a:p>
        </p:txBody>
      </p:sp>
      <p:sp>
        <p:nvSpPr>
          <p:cNvPr id="3" name="İçerik Yer Tutucusu 2">
            <a:extLst>
              <a:ext uri="{FF2B5EF4-FFF2-40B4-BE49-F238E27FC236}">
                <a16:creationId xmlns:a16="http://schemas.microsoft.com/office/drawing/2014/main" id="{6AFDAD9E-544D-40D0-A073-F16EEE8403D5}"/>
              </a:ext>
            </a:extLst>
          </p:cNvPr>
          <p:cNvSpPr>
            <a:spLocks noGrp="1"/>
          </p:cNvSpPr>
          <p:nvPr>
            <p:ph idx="1"/>
          </p:nvPr>
        </p:nvSpPr>
        <p:spPr>
          <a:xfrm>
            <a:off x="451104" y="1682496"/>
            <a:ext cx="11152632" cy="4489704"/>
          </a:xfrm>
        </p:spPr>
        <p:txBody>
          <a:bodyPr>
            <a:normAutofit fontScale="92500" lnSpcReduction="10000"/>
          </a:bodyPr>
          <a:lstStyle/>
          <a:p>
            <a:pPr>
              <a:lnSpc>
                <a:spcPct val="160000"/>
              </a:lnSpc>
              <a:spcBef>
                <a:spcPts val="0"/>
              </a:spcBef>
              <a:spcAft>
                <a:spcPts val="0"/>
              </a:spcAft>
              <a:buClr>
                <a:srgbClr val="FF0000"/>
              </a:buClr>
              <a:buFont typeface="Wingdings" panose="05000000000000000000" pitchFamily="2" charset="2"/>
              <a:buChar char="Ø"/>
            </a:pPr>
            <a:r>
              <a:rPr lang="tr-TR" sz="2000" dirty="0">
                <a:solidFill>
                  <a:schemeClr val="tx1"/>
                </a:solidFill>
              </a:rPr>
              <a:t>2017 ve sonra girişli öğrenciler için staj ders olarak tanımlanmıştır. Yapılan staj için öğrenciye not verilir. Staj bir ders sayıldığı için, staj dışında başka dersi olan öğrenci Mezuniyet Tek Ders Sınavına katılamaz. </a:t>
            </a:r>
          </a:p>
          <a:p>
            <a:pPr>
              <a:lnSpc>
                <a:spcPct val="160000"/>
              </a:lnSpc>
              <a:spcBef>
                <a:spcPts val="0"/>
              </a:spcBef>
              <a:spcAft>
                <a:spcPts val="0"/>
              </a:spcAft>
              <a:buClr>
                <a:srgbClr val="FF0000"/>
              </a:buClr>
              <a:buFont typeface="Wingdings" panose="05000000000000000000" pitchFamily="2" charset="2"/>
              <a:buChar char="Ø"/>
            </a:pPr>
            <a:r>
              <a:rPr lang="tr-TR" sz="2000" dirty="0">
                <a:solidFill>
                  <a:schemeClr val="tx1"/>
                </a:solidFill>
              </a:rPr>
              <a:t>2016 ve öncekiler için yukarıdaki husus geçerli değildir. Öğrenci Mezuniyet Tek Ders Sınavına katılabilir. </a:t>
            </a:r>
          </a:p>
          <a:p>
            <a:pPr>
              <a:lnSpc>
                <a:spcPct val="160000"/>
              </a:lnSpc>
              <a:spcBef>
                <a:spcPts val="0"/>
              </a:spcBef>
              <a:spcAft>
                <a:spcPts val="0"/>
              </a:spcAft>
              <a:buClr>
                <a:srgbClr val="FF0000"/>
              </a:buClr>
              <a:buFont typeface="Wingdings" panose="05000000000000000000" pitchFamily="2" charset="2"/>
              <a:buChar char="Ø"/>
            </a:pPr>
            <a:r>
              <a:rPr lang="tr-TR" sz="2000" dirty="0">
                <a:solidFill>
                  <a:schemeClr val="tx1"/>
                </a:solidFill>
              </a:rPr>
              <a:t>2016 ve önce girişli öğrenciler, iki stajının aynı yerde yapamaz. </a:t>
            </a:r>
          </a:p>
          <a:p>
            <a:pPr>
              <a:lnSpc>
                <a:spcPct val="160000"/>
              </a:lnSpc>
              <a:spcBef>
                <a:spcPts val="0"/>
              </a:spcBef>
              <a:spcAft>
                <a:spcPts val="0"/>
              </a:spcAft>
              <a:buClr>
                <a:srgbClr val="FF0000"/>
              </a:buClr>
              <a:buFont typeface="Wingdings" panose="05000000000000000000" pitchFamily="2" charset="2"/>
              <a:buChar char="Ø"/>
            </a:pPr>
            <a:r>
              <a:rPr lang="tr-TR" sz="2000" dirty="0">
                <a:solidFill>
                  <a:schemeClr val="tx1"/>
                </a:solidFill>
              </a:rPr>
              <a:t>2018 ve sonrası girişliler için staj 40 iş günüdür ve parçalanamaz şartına istinaden, Cumhurbaşkanlığı Stajına başvuru yapıp, onay alanlar, eksik kalan stajını, </a:t>
            </a:r>
            <a:r>
              <a:rPr lang="tr-TR" sz="2000" dirty="0">
                <a:solidFill>
                  <a:srgbClr val="FF0000"/>
                </a:solidFill>
              </a:rPr>
              <a:t>Cumhurbaşkanlığı stajı ile birleştirerek tek parça halinde yapılması zorunludur. </a:t>
            </a:r>
            <a:r>
              <a:rPr lang="tr-TR" sz="2000" dirty="0">
                <a:solidFill>
                  <a:schemeClr val="tx1"/>
                </a:solidFill>
              </a:rPr>
              <a:t>Bu nedenle Cumhurbaşkanlığı Stajı için başvuru yapanlar, devamındaki stajını da ayarlaması gerekmektedir. </a:t>
            </a:r>
          </a:p>
        </p:txBody>
      </p:sp>
    </p:spTree>
    <p:extLst>
      <p:ext uri="{BB962C8B-B14F-4D97-AF65-F5344CB8AC3E}">
        <p14:creationId xmlns:p14="http://schemas.microsoft.com/office/powerpoint/2010/main" val="206657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50579B-4B5F-40BB-8A9A-7E176EA2BECE}"/>
              </a:ext>
            </a:extLst>
          </p:cNvPr>
          <p:cNvSpPr>
            <a:spLocks noGrp="1"/>
          </p:cNvSpPr>
          <p:nvPr>
            <p:ph type="title"/>
          </p:nvPr>
        </p:nvSpPr>
        <p:spPr>
          <a:xfrm>
            <a:off x="347472" y="786385"/>
            <a:ext cx="11393424" cy="621792"/>
          </a:xfrm>
        </p:spPr>
        <p:txBody>
          <a:bodyPr/>
          <a:lstStyle/>
          <a:p>
            <a:r>
              <a:rPr lang="tr-TR" b="1" dirty="0">
                <a:solidFill>
                  <a:schemeClr val="tx1"/>
                </a:solidFill>
              </a:rPr>
              <a:t>YÖNETMELİKLER</a:t>
            </a:r>
            <a:endParaRPr lang="tr-TR" dirty="0">
              <a:solidFill>
                <a:schemeClr val="tx1"/>
              </a:solidFill>
            </a:endParaRPr>
          </a:p>
        </p:txBody>
      </p:sp>
      <p:sp>
        <p:nvSpPr>
          <p:cNvPr id="3" name="İçerik Yer Tutucusu 2">
            <a:extLst>
              <a:ext uri="{FF2B5EF4-FFF2-40B4-BE49-F238E27FC236}">
                <a16:creationId xmlns:a16="http://schemas.microsoft.com/office/drawing/2014/main" id="{4A860F7F-B283-4030-B7A4-BD25125EDB85}"/>
              </a:ext>
            </a:extLst>
          </p:cNvPr>
          <p:cNvSpPr>
            <a:spLocks noGrp="1"/>
          </p:cNvSpPr>
          <p:nvPr>
            <p:ph idx="1"/>
          </p:nvPr>
        </p:nvSpPr>
        <p:spPr>
          <a:xfrm>
            <a:off x="451104" y="1682496"/>
            <a:ext cx="11152632" cy="4489704"/>
          </a:xfrm>
        </p:spPr>
        <p:txBody>
          <a:bodyPr>
            <a:normAutofit fontScale="62500" lnSpcReduction="20000"/>
          </a:bodyPr>
          <a:lstStyle/>
          <a:p>
            <a:pPr marL="92075" indent="0">
              <a:lnSpc>
                <a:spcPct val="120000"/>
              </a:lnSpc>
              <a:spcBef>
                <a:spcPts val="600"/>
              </a:spcBef>
              <a:spcAft>
                <a:spcPts val="600"/>
              </a:spcAft>
              <a:buNone/>
            </a:pPr>
            <a:r>
              <a:rPr lang="tr-TR" b="1" dirty="0">
                <a:solidFill>
                  <a:schemeClr val="tx1"/>
                </a:solidFill>
              </a:rPr>
              <a:t>İlgili Yönetmelikler ‘Bölüm Web Sayfası             Staj             Yönetmelikler’ sekmesinde ulaşılabilir. </a:t>
            </a:r>
          </a:p>
          <a:p>
            <a:pPr marL="354013" indent="-265113">
              <a:lnSpc>
                <a:spcPct val="120000"/>
              </a:lnSpc>
              <a:spcBef>
                <a:spcPts val="600"/>
              </a:spcBef>
              <a:spcAft>
                <a:spcPts val="600"/>
              </a:spcAft>
              <a:buClr>
                <a:srgbClr val="CC3399"/>
              </a:buClr>
              <a:buFont typeface="+mj-lt"/>
              <a:buAutoNum type="arabicPeriod"/>
            </a:pPr>
            <a:r>
              <a:rPr lang="tr-TR" b="1" dirty="0">
                <a:solidFill>
                  <a:schemeClr val="tx1"/>
                </a:solidFill>
              </a:rPr>
              <a:t>Atatürk Üniversitesi Staj Yönergesi </a:t>
            </a:r>
            <a:r>
              <a:rPr lang="tr-TR" b="1" dirty="0">
                <a:solidFill>
                  <a:srgbClr val="FF0000"/>
                </a:solidFill>
              </a:rPr>
              <a:t>(Üniversitemizin Genel Staj Yönetmeliği-Usul ve Esaslar) </a:t>
            </a:r>
          </a:p>
          <a:p>
            <a:pPr marL="354012" indent="0">
              <a:lnSpc>
                <a:spcPct val="120000"/>
              </a:lnSpc>
              <a:spcBef>
                <a:spcPts val="600"/>
              </a:spcBef>
              <a:spcAft>
                <a:spcPts val="600"/>
              </a:spcAft>
              <a:buClr>
                <a:srgbClr val="CC3399"/>
              </a:buClr>
              <a:buNone/>
            </a:pPr>
            <a:r>
              <a:rPr lang="tr-TR" dirty="0">
                <a:hlinkClick r:id="rId2"/>
              </a:rPr>
              <a:t>https://atauni.edu.tr/yuklemeler/46d5e9254e15124c3742d974e2a686e3.pdf</a:t>
            </a:r>
          </a:p>
          <a:p>
            <a:pPr marL="354013" indent="-265113">
              <a:lnSpc>
                <a:spcPct val="120000"/>
              </a:lnSpc>
              <a:spcBef>
                <a:spcPts val="600"/>
              </a:spcBef>
              <a:spcAft>
                <a:spcPts val="600"/>
              </a:spcAft>
              <a:buClr>
                <a:srgbClr val="CC3399"/>
              </a:buClr>
              <a:buFont typeface="+mj-lt"/>
              <a:buAutoNum type="arabicPeriod" startAt="2"/>
            </a:pPr>
            <a:r>
              <a:rPr lang="tr-TR" b="1" dirty="0">
                <a:solidFill>
                  <a:schemeClr val="tx1"/>
                </a:solidFill>
              </a:rPr>
              <a:t>Makine Mühendisliği Staj Kılavuzu </a:t>
            </a:r>
            <a:r>
              <a:rPr lang="tr-TR" b="1" dirty="0">
                <a:solidFill>
                  <a:srgbClr val="FF0000"/>
                </a:solidFill>
              </a:rPr>
              <a:t>(2018 öncesi öğrenciler için geçerlidir)</a:t>
            </a:r>
          </a:p>
          <a:p>
            <a:pPr marL="88900" indent="271463">
              <a:lnSpc>
                <a:spcPct val="120000"/>
              </a:lnSpc>
              <a:spcBef>
                <a:spcPts val="600"/>
              </a:spcBef>
              <a:spcAft>
                <a:spcPts val="600"/>
              </a:spcAft>
              <a:buClr>
                <a:srgbClr val="CC3399"/>
              </a:buClr>
              <a:buNone/>
            </a:pPr>
            <a:r>
              <a:rPr lang="tr-TR" dirty="0">
                <a:solidFill>
                  <a:schemeClr val="tx1"/>
                </a:solidFill>
                <a:hlinkClick r:id="rId3"/>
              </a:rPr>
              <a:t>http://birimler.atauni.edu.tr/makine-muhendisligi/wp-content/uploads/sites/136/2020/07/STAJ-KLAVUZU.pdf</a:t>
            </a:r>
          </a:p>
          <a:p>
            <a:pPr marL="88900" indent="271463">
              <a:lnSpc>
                <a:spcPct val="120000"/>
              </a:lnSpc>
              <a:spcBef>
                <a:spcPts val="600"/>
              </a:spcBef>
              <a:spcAft>
                <a:spcPts val="600"/>
              </a:spcAft>
              <a:buClr>
                <a:srgbClr val="CC3399"/>
              </a:buClr>
              <a:buNone/>
            </a:pPr>
            <a:r>
              <a:rPr lang="tr-TR" dirty="0">
                <a:solidFill>
                  <a:schemeClr val="tx1"/>
                </a:solidFill>
              </a:rPr>
              <a:t> </a:t>
            </a:r>
            <a:r>
              <a:rPr lang="tr-TR" b="1" dirty="0"/>
              <a:t>Makine Müh. Böl. Staj Uygulama Esasları </a:t>
            </a:r>
            <a:r>
              <a:rPr lang="tr-TR" b="1" dirty="0">
                <a:solidFill>
                  <a:srgbClr val="FF0000"/>
                </a:solidFill>
              </a:rPr>
              <a:t>(2018 ve sonrası öğrenciler için geçerlidir</a:t>
            </a:r>
            <a:r>
              <a:rPr lang="tr-TR" dirty="0">
                <a:solidFill>
                  <a:srgbClr val="FF0000"/>
                </a:solidFill>
              </a:rPr>
              <a:t>)</a:t>
            </a:r>
          </a:p>
          <a:p>
            <a:pPr marL="354013" indent="6350">
              <a:lnSpc>
                <a:spcPct val="120000"/>
              </a:lnSpc>
              <a:spcBef>
                <a:spcPts val="600"/>
              </a:spcBef>
              <a:spcAft>
                <a:spcPts val="600"/>
              </a:spcAft>
              <a:buClr>
                <a:srgbClr val="CC3399"/>
              </a:buClr>
              <a:buNone/>
            </a:pPr>
            <a:r>
              <a:rPr lang="tr-TR" dirty="0">
                <a:hlinkClick r:id="rId4"/>
              </a:rPr>
              <a:t>http://birimler.atauni.edu.tr/makine-muhendisligi/wp-content/uploads/sites/136/2020/07/MAKINE-MUHENDISLIGI-BOLUMU-STAJ-UYGULAMA-ESASLARI-2018-2019-Sonrasi-Yonetmeligine-Gore.pdf</a:t>
            </a:r>
          </a:p>
          <a:p>
            <a:pPr marL="92075" indent="0">
              <a:lnSpc>
                <a:spcPct val="120000"/>
              </a:lnSpc>
              <a:spcBef>
                <a:spcPts val="600"/>
              </a:spcBef>
              <a:spcAft>
                <a:spcPts val="600"/>
              </a:spcAft>
              <a:buClr>
                <a:srgbClr val="CC3399"/>
              </a:buClr>
              <a:buNone/>
            </a:pPr>
            <a:endParaRPr lang="tr-TR" dirty="0"/>
          </a:p>
          <a:p>
            <a:pPr marL="92075" indent="0" algn="just">
              <a:lnSpc>
                <a:spcPct val="120000"/>
              </a:lnSpc>
              <a:spcBef>
                <a:spcPts val="600"/>
              </a:spcBef>
              <a:spcAft>
                <a:spcPts val="600"/>
              </a:spcAft>
              <a:buNone/>
            </a:pPr>
            <a:r>
              <a:rPr lang="tr-TR" b="1" dirty="0">
                <a:solidFill>
                  <a:srgbClr val="FF0000"/>
                </a:solidFill>
              </a:rPr>
              <a:t>NOT: Staj öncesinde staj yönetmelikleri detaylı bir şekilde incelenmeli ve staj esnasında dikkat edilmesi ve özellikle öğrenilmesi gereken hususlar tespit edilmelidir. Staj defterinin nasıl doldurulması, mülakat sınavında staj hakkında nelerin sorulacağı gibi staj sonunda karşılaşılacağı hususlar stajın başındayken öğrenilmeli ve staja bilinçli bir şekilde başlanılmalıdır.  </a:t>
            </a:r>
          </a:p>
        </p:txBody>
      </p:sp>
      <p:cxnSp>
        <p:nvCxnSpPr>
          <p:cNvPr id="5" name="Düz Ok Bağlayıcısı 4">
            <a:extLst>
              <a:ext uri="{FF2B5EF4-FFF2-40B4-BE49-F238E27FC236}">
                <a16:creationId xmlns:a16="http://schemas.microsoft.com/office/drawing/2014/main" id="{876A452F-A7D3-49F4-A6D4-FB325E908021}"/>
              </a:ext>
            </a:extLst>
          </p:cNvPr>
          <p:cNvCxnSpPr/>
          <p:nvPr/>
        </p:nvCxnSpPr>
        <p:spPr>
          <a:xfrm>
            <a:off x="4188536" y="1848465"/>
            <a:ext cx="481780" cy="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 name="Düz Ok Bağlayıcısı 5">
            <a:extLst>
              <a:ext uri="{FF2B5EF4-FFF2-40B4-BE49-F238E27FC236}">
                <a16:creationId xmlns:a16="http://schemas.microsoft.com/office/drawing/2014/main" id="{4177AEEA-ADFC-4C53-B425-F38229FADC43}"/>
              </a:ext>
            </a:extLst>
          </p:cNvPr>
          <p:cNvCxnSpPr/>
          <p:nvPr/>
        </p:nvCxnSpPr>
        <p:spPr>
          <a:xfrm>
            <a:off x="5245501" y="1853385"/>
            <a:ext cx="481780" cy="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906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1"/>
                </a:solidFill>
              </a:rPr>
              <a:t>ÖZEL HUSUSLAR</a:t>
            </a:r>
          </a:p>
        </p:txBody>
      </p:sp>
      <p:sp>
        <p:nvSpPr>
          <p:cNvPr id="3" name="İçerik Yer Tutucusu 2"/>
          <p:cNvSpPr>
            <a:spLocks noGrp="1"/>
          </p:cNvSpPr>
          <p:nvPr>
            <p:ph idx="1"/>
          </p:nvPr>
        </p:nvSpPr>
        <p:spPr>
          <a:xfrm>
            <a:off x="442452" y="1641987"/>
            <a:ext cx="11120283" cy="4522839"/>
          </a:xfrm>
        </p:spPr>
        <p:txBody>
          <a:bodyPr>
            <a:normAutofit/>
          </a:bodyPr>
          <a:lstStyle/>
          <a:p>
            <a:pPr marL="549275" indent="-457200" algn="just">
              <a:lnSpc>
                <a:spcPct val="120000"/>
              </a:lnSpc>
              <a:spcBef>
                <a:spcPts val="0"/>
              </a:spcBef>
              <a:spcAft>
                <a:spcPts val="600"/>
              </a:spcAft>
              <a:buClr>
                <a:srgbClr val="CC3399"/>
              </a:buClr>
              <a:buFont typeface="+mj-lt"/>
              <a:buAutoNum type="arabicPeriod"/>
            </a:pPr>
            <a:r>
              <a:rPr lang="tr-TR" sz="2200" b="1" dirty="0">
                <a:solidFill>
                  <a:schemeClr val="tx1"/>
                </a:solidFill>
              </a:rPr>
              <a:t>Staj işlemleriz; öğrenci numaranıza göre </a:t>
            </a:r>
            <a:r>
              <a:rPr lang="tr-TR" sz="2200" b="1" dirty="0">
                <a:solidFill>
                  <a:srgbClr val="FF0000"/>
                </a:solidFill>
              </a:rPr>
              <a:t>ilgili Komisyon Üyesi </a:t>
            </a:r>
            <a:r>
              <a:rPr lang="tr-TR" sz="2200" b="1" dirty="0">
                <a:solidFill>
                  <a:schemeClr val="tx1"/>
                </a:solidFill>
              </a:rPr>
              <a:t>tarafından takip edilecektir. İletişim bilgileri staj linkinin altında ve bu slaytta bulunmaktadır. </a:t>
            </a:r>
          </a:p>
          <a:p>
            <a:pPr marL="549275" indent="-457200" algn="just">
              <a:lnSpc>
                <a:spcPct val="120000"/>
              </a:lnSpc>
              <a:spcBef>
                <a:spcPts val="0"/>
              </a:spcBef>
              <a:spcAft>
                <a:spcPts val="600"/>
              </a:spcAft>
              <a:buClr>
                <a:srgbClr val="CC3399"/>
              </a:buClr>
              <a:buFont typeface="+mj-lt"/>
              <a:buAutoNum type="arabicPeriod"/>
            </a:pPr>
            <a:r>
              <a:rPr lang="tr-TR" sz="2200" dirty="0">
                <a:solidFill>
                  <a:schemeClr val="tx1"/>
                </a:solidFill>
              </a:rPr>
              <a:t>Ara dönemde staj </a:t>
            </a:r>
            <a:r>
              <a:rPr lang="tr-TR" sz="2200" dirty="0">
                <a:solidFill>
                  <a:srgbClr val="FF0000"/>
                </a:solidFill>
              </a:rPr>
              <a:t>yapılamaz.</a:t>
            </a:r>
            <a:r>
              <a:rPr lang="tr-TR" sz="2200" dirty="0">
                <a:solidFill>
                  <a:schemeClr val="tx1"/>
                </a:solidFill>
              </a:rPr>
              <a:t> Ancak; burs, proje, yurtdışı araştırması gibi özel durumlar komisyon kararına bağlı olarak yapılabilir.</a:t>
            </a:r>
          </a:p>
          <a:p>
            <a:pPr marL="549275" indent="-457200" algn="just">
              <a:lnSpc>
                <a:spcPct val="120000"/>
              </a:lnSpc>
              <a:spcBef>
                <a:spcPts val="0"/>
              </a:spcBef>
              <a:spcAft>
                <a:spcPts val="600"/>
              </a:spcAft>
              <a:buClr>
                <a:srgbClr val="CC3399"/>
              </a:buClr>
              <a:buFont typeface="+mj-lt"/>
              <a:buAutoNum type="arabicPeriod"/>
            </a:pPr>
            <a:r>
              <a:rPr lang="tr-TR" sz="2000" dirty="0">
                <a:solidFill>
                  <a:schemeClr val="tx1"/>
                </a:solidFill>
              </a:rPr>
              <a:t>Staj başvuru evrakınız (Komisyon ve Dekanlık tarafından onaylanmış haliyle) SKS ye gönderimi </a:t>
            </a:r>
            <a:r>
              <a:rPr lang="tr-TR" sz="2000" b="1" dirty="0">
                <a:solidFill>
                  <a:srgbClr val="FF0000"/>
                </a:solidFill>
              </a:rPr>
              <a:t>en geç 20 iş günü öncesinde (Rektörlük talebidir) </a:t>
            </a:r>
            <a:r>
              <a:rPr lang="tr-TR" sz="2000" dirty="0">
                <a:solidFill>
                  <a:schemeClr val="tx1"/>
                </a:solidFill>
              </a:rPr>
              <a:t>yapılmalıdır. Bu nedenle öğrenci OBS üzerinden staj başvuru işlemlerini </a:t>
            </a:r>
            <a:r>
              <a:rPr lang="tr-TR" sz="2000" b="1" dirty="0">
                <a:solidFill>
                  <a:srgbClr val="FF0000"/>
                </a:solidFill>
              </a:rPr>
              <a:t>en geç 30 gün öncesinde </a:t>
            </a:r>
            <a:r>
              <a:rPr lang="tr-TR" sz="2000" dirty="0">
                <a:solidFill>
                  <a:schemeClr val="tx1"/>
                </a:solidFill>
              </a:rPr>
              <a:t>başlatması gerekmektedir. </a:t>
            </a:r>
          </a:p>
          <a:p>
            <a:pPr marL="549275" indent="-457200" algn="just">
              <a:lnSpc>
                <a:spcPct val="120000"/>
              </a:lnSpc>
              <a:spcBef>
                <a:spcPts val="0"/>
              </a:spcBef>
              <a:spcAft>
                <a:spcPts val="600"/>
              </a:spcAft>
              <a:buClr>
                <a:srgbClr val="CC3399"/>
              </a:buClr>
              <a:buFont typeface="+mj-lt"/>
              <a:buAutoNum type="arabicPeriod"/>
            </a:pPr>
            <a:r>
              <a:rPr lang="tr-TR" sz="2000" dirty="0">
                <a:solidFill>
                  <a:schemeClr val="tx1"/>
                </a:solidFill>
              </a:rPr>
              <a:t>OBS sistem 7-24 açık olduğundan dolayı istediğiniz tarihte staj başvurunuzu yapabilirsiniz. </a:t>
            </a:r>
            <a:r>
              <a:rPr lang="tr-TR" sz="2000" b="1" dirty="0">
                <a:solidFill>
                  <a:schemeClr val="tx1"/>
                </a:solidFill>
              </a:rPr>
              <a:t>Ancak SKS giriş işlemleriniz, staj başlangıcından 2-3 iş günü önce yapılacaktır. </a:t>
            </a:r>
          </a:p>
        </p:txBody>
      </p:sp>
    </p:spTree>
    <p:extLst>
      <p:ext uri="{BB962C8B-B14F-4D97-AF65-F5344CB8AC3E}">
        <p14:creationId xmlns:p14="http://schemas.microsoft.com/office/powerpoint/2010/main" val="406770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1"/>
                </a:solidFill>
              </a:rPr>
              <a:t>ÖZEL HUSUSLAR</a:t>
            </a:r>
          </a:p>
        </p:txBody>
      </p:sp>
      <p:sp>
        <p:nvSpPr>
          <p:cNvPr id="3" name="İçerik Yer Tutucusu 2"/>
          <p:cNvSpPr>
            <a:spLocks noGrp="1"/>
          </p:cNvSpPr>
          <p:nvPr>
            <p:ph idx="1"/>
          </p:nvPr>
        </p:nvSpPr>
        <p:spPr>
          <a:xfrm>
            <a:off x="442452" y="1641987"/>
            <a:ext cx="11120283" cy="4522839"/>
          </a:xfrm>
        </p:spPr>
        <p:txBody>
          <a:bodyPr>
            <a:normAutofit/>
          </a:bodyPr>
          <a:lstStyle/>
          <a:p>
            <a:pPr marL="549275" indent="-457200" algn="just">
              <a:lnSpc>
                <a:spcPct val="100000"/>
              </a:lnSpc>
              <a:spcBef>
                <a:spcPts val="0"/>
              </a:spcBef>
              <a:spcAft>
                <a:spcPts val="2400"/>
              </a:spcAft>
              <a:buClr>
                <a:srgbClr val="CC3399"/>
              </a:buClr>
              <a:buFont typeface="+mj-lt"/>
              <a:buAutoNum type="arabicPeriod" startAt="4"/>
              <a:tabLst>
                <a:tab pos="531813" algn="l"/>
              </a:tabLst>
            </a:pPr>
            <a:r>
              <a:rPr lang="tr-TR" sz="2000" dirty="0">
                <a:solidFill>
                  <a:schemeClr val="tx1"/>
                </a:solidFill>
              </a:rPr>
              <a:t>Bazı firmalar staj başvuru esnasında </a:t>
            </a:r>
            <a:r>
              <a:rPr lang="tr-TR" sz="2000" b="1" dirty="0">
                <a:solidFill>
                  <a:schemeClr val="tx1"/>
                </a:solidFill>
              </a:rPr>
              <a:t>Zorunlu Staj Evrakı</a:t>
            </a:r>
            <a:r>
              <a:rPr lang="tr-TR" sz="2000" dirty="0">
                <a:solidFill>
                  <a:schemeClr val="tx1"/>
                </a:solidFill>
              </a:rPr>
              <a:t> istemektedir. Sistemden Zorunlu Staj Belgesi almak için; öğrenci ön staj başvuru işlemini OBS den yaparak ilgili evrakını çıktı alabilir. İlgili yerlere imzalatarak, staj başvurusunu yapabilir. Ancak; ön başvuru firma tarafından kesin olmadığı için öğrenci, </a:t>
            </a:r>
            <a:r>
              <a:rPr lang="tr-TR" sz="2000" b="1" dirty="0">
                <a:solidFill>
                  <a:srgbClr val="FF0000"/>
                </a:solidFill>
              </a:rPr>
              <a:t>ön başvurusunu yapıp, Zorunlu Staj Belgesini sistemden çıkardıktan hemen sonra, Ön Başvuru İşlemini İptal etmesi gerekmektedir</a:t>
            </a:r>
            <a:r>
              <a:rPr lang="tr-TR" sz="2000" dirty="0">
                <a:solidFill>
                  <a:schemeClr val="tx1"/>
                </a:solidFill>
              </a:rPr>
              <a:t>. Aksi durumda, ön başvuru komisyon tarafından işleme alınır ve öğrenci bu iş yerinde onay alamaz ise, başka iş yerinden aldığı onayı sisteme işletemez. Çünkü aynı anda iki farklı staj yerinde staj yapmak anlamına gelir. </a:t>
            </a:r>
            <a:r>
              <a:rPr lang="tr-TR" sz="2000" b="1" dirty="0">
                <a:solidFill>
                  <a:srgbClr val="FF0000"/>
                </a:solidFill>
              </a:rPr>
              <a:t>Ön başvurunun iptal edilmesi, öğrencinin sorumluluğundadır. </a:t>
            </a:r>
            <a:endParaRPr lang="tr-TR" sz="2000" dirty="0"/>
          </a:p>
          <a:p>
            <a:pPr marL="982663" indent="-441325" algn="just">
              <a:lnSpc>
                <a:spcPct val="120000"/>
              </a:lnSpc>
              <a:spcBef>
                <a:spcPts val="0"/>
              </a:spcBef>
              <a:spcAft>
                <a:spcPts val="600"/>
              </a:spcAft>
              <a:buClr>
                <a:srgbClr val="CC3399"/>
              </a:buClr>
              <a:buAutoNum type="romanLcParenBoth"/>
            </a:pPr>
            <a:endParaRPr lang="tr-TR" sz="2200" dirty="0">
              <a:solidFill>
                <a:schemeClr val="tx1"/>
              </a:solidFill>
            </a:endParaRPr>
          </a:p>
        </p:txBody>
      </p:sp>
    </p:spTree>
    <p:extLst>
      <p:ext uri="{BB962C8B-B14F-4D97-AF65-F5344CB8AC3E}">
        <p14:creationId xmlns:p14="http://schemas.microsoft.com/office/powerpoint/2010/main" val="266573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2E5C1D-6046-4013-99E2-E2C9D6C8CC2D}"/>
              </a:ext>
            </a:extLst>
          </p:cNvPr>
          <p:cNvSpPr>
            <a:spLocks noGrp="1"/>
          </p:cNvSpPr>
          <p:nvPr>
            <p:ph type="title"/>
          </p:nvPr>
        </p:nvSpPr>
        <p:spPr/>
        <p:txBody>
          <a:bodyPr/>
          <a:lstStyle/>
          <a:p>
            <a:r>
              <a:rPr lang="tr-TR" b="1" dirty="0">
                <a:solidFill>
                  <a:schemeClr val="tx1"/>
                </a:solidFill>
              </a:rPr>
              <a:t>STAJ YERİ SEÇİMİNİN ÖNEMİ</a:t>
            </a:r>
          </a:p>
        </p:txBody>
      </p:sp>
      <p:sp>
        <p:nvSpPr>
          <p:cNvPr id="3" name="İçerik Yer Tutucusu 2">
            <a:extLst>
              <a:ext uri="{FF2B5EF4-FFF2-40B4-BE49-F238E27FC236}">
                <a16:creationId xmlns:a16="http://schemas.microsoft.com/office/drawing/2014/main" id="{6463957E-68E0-43FE-A35D-8DDEA09FCB50}"/>
              </a:ext>
            </a:extLst>
          </p:cNvPr>
          <p:cNvSpPr>
            <a:spLocks noGrp="1"/>
          </p:cNvSpPr>
          <p:nvPr>
            <p:ph idx="1"/>
          </p:nvPr>
        </p:nvSpPr>
        <p:spPr/>
        <p:txBody>
          <a:bodyPr>
            <a:normAutofit fontScale="92500" lnSpcReduction="10000"/>
          </a:bodyPr>
          <a:lstStyle/>
          <a:p>
            <a:pPr marL="450850" indent="-358775" algn="just">
              <a:lnSpc>
                <a:spcPct val="100000"/>
              </a:lnSpc>
              <a:spcBef>
                <a:spcPts val="0"/>
              </a:spcBef>
              <a:spcAft>
                <a:spcPts val="2400"/>
              </a:spcAft>
              <a:buClr>
                <a:srgbClr val="CC3399"/>
              </a:buClr>
              <a:buFont typeface="Wingdings" panose="05000000000000000000" pitchFamily="2" charset="2"/>
              <a:buChar char="Ø"/>
              <a:tabLst>
                <a:tab pos="531813" algn="l"/>
              </a:tabLst>
            </a:pPr>
            <a:r>
              <a:rPr lang="tr-TR" dirty="0">
                <a:solidFill>
                  <a:schemeClr val="tx1"/>
                </a:solidFill>
              </a:rPr>
              <a:t>Stajda edinilen bilgiler, öğrencilerimizde özgüven oluşturma da çok etkilidir. Bu nedenle </a:t>
            </a:r>
            <a:r>
              <a:rPr lang="tr-TR" b="1" dirty="0">
                <a:solidFill>
                  <a:srgbClr val="FF0000"/>
                </a:solidFill>
              </a:rPr>
              <a:t>staj, mühendislik eğitiminin önemli bir parçasıdır. </a:t>
            </a:r>
            <a:r>
              <a:rPr lang="tr-TR" dirty="0">
                <a:solidFill>
                  <a:schemeClr val="tx1"/>
                </a:solidFill>
              </a:rPr>
              <a:t>Yapılan stajın maksimum önem de yapılması ve bu bağlamda geniş nitelikli bir staj yeri seçilmesi öğrenciler için çok önemlidir. </a:t>
            </a:r>
          </a:p>
          <a:p>
            <a:pPr algn="just">
              <a:lnSpc>
                <a:spcPct val="100000"/>
              </a:lnSpc>
              <a:spcBef>
                <a:spcPts val="0"/>
              </a:spcBef>
              <a:spcAft>
                <a:spcPts val="2400"/>
              </a:spcAft>
              <a:buClr>
                <a:srgbClr val="CC3399"/>
              </a:buClr>
              <a:buFont typeface="Wingdings" panose="05000000000000000000" pitchFamily="2" charset="2"/>
              <a:buChar char="Ø"/>
              <a:tabLst>
                <a:tab pos="531813" algn="l"/>
              </a:tabLst>
            </a:pPr>
            <a:r>
              <a:rPr lang="tr-TR" dirty="0">
                <a:solidFill>
                  <a:schemeClr val="tx1"/>
                </a:solidFill>
              </a:rPr>
              <a:t>Birçok iş başvuru mülakatlarında, staj ile ilgili sorular gelmektedir. ‘Stajını nerede yaptı? Firma ne/neler yapıyordu? İş emri nasıl oluşturulur? Stoklama da nelere dikkat edilir? vb.’ şeklinde sorular karşınıza çıkacaktır. Stajın ne kadar donanımlı yapıldığı, öğrenci hakkında bilgi vereceği için staj işlemlerine azami önem gösterilmelidir. </a:t>
            </a:r>
          </a:p>
          <a:p>
            <a:pPr marL="450850" indent="-358775" algn="just">
              <a:lnSpc>
                <a:spcPct val="100000"/>
              </a:lnSpc>
              <a:spcBef>
                <a:spcPts val="0"/>
              </a:spcBef>
              <a:spcAft>
                <a:spcPts val="2400"/>
              </a:spcAft>
              <a:buClr>
                <a:srgbClr val="CC3399"/>
              </a:buClr>
              <a:buFont typeface="Wingdings" panose="05000000000000000000" pitchFamily="2" charset="2"/>
              <a:buChar char="Ø"/>
              <a:tabLst>
                <a:tab pos="531813" algn="l"/>
              </a:tabLst>
            </a:pPr>
            <a:r>
              <a:rPr lang="tr-TR" dirty="0">
                <a:solidFill>
                  <a:srgbClr val="FF0000"/>
                </a:solidFill>
              </a:rPr>
              <a:t>Firmalarla görüşmeden önce; staj yönetmeliği incelenmeli, staj kapsamına uygun firma seçimi  yapılmalıdır. Uygun firma seçimi öğrencinin sorumluluğundadır.  </a:t>
            </a:r>
            <a:r>
              <a:rPr lang="tr-TR" dirty="0">
                <a:solidFill>
                  <a:schemeClr val="tx1"/>
                </a:solidFill>
              </a:rPr>
              <a:t>Başvuru yapacağınız firma, sizden istenilen yöntemler ve işler mevcut olmalıdır. Aksi durumda stajınız geçersiz sayılacaktır. </a:t>
            </a:r>
            <a:endParaRPr lang="tr-TR" dirty="0"/>
          </a:p>
        </p:txBody>
      </p:sp>
    </p:spTree>
    <p:extLst>
      <p:ext uri="{BB962C8B-B14F-4D97-AF65-F5344CB8AC3E}">
        <p14:creationId xmlns:p14="http://schemas.microsoft.com/office/powerpoint/2010/main" val="120031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ED30F73-8747-40A2-BCD2-74833CD40E6A}"/>
              </a:ext>
            </a:extLst>
          </p:cNvPr>
          <p:cNvSpPr>
            <a:spLocks noGrp="1"/>
          </p:cNvSpPr>
          <p:nvPr>
            <p:ph type="title"/>
          </p:nvPr>
        </p:nvSpPr>
        <p:spPr/>
        <p:txBody>
          <a:bodyPr/>
          <a:lstStyle/>
          <a:p>
            <a:r>
              <a:rPr lang="tr-TR" b="1" dirty="0">
                <a:solidFill>
                  <a:schemeClr val="tx1"/>
                </a:solidFill>
              </a:rPr>
              <a:t>ÖNERİLEN BAZI ŞİRKET İSİMLERİ</a:t>
            </a:r>
          </a:p>
        </p:txBody>
      </p:sp>
      <p:graphicFrame>
        <p:nvGraphicFramePr>
          <p:cNvPr id="6" name="Tablo 5">
            <a:extLst>
              <a:ext uri="{FF2B5EF4-FFF2-40B4-BE49-F238E27FC236}">
                <a16:creationId xmlns:a16="http://schemas.microsoft.com/office/drawing/2014/main" id="{075210B7-F72D-431A-B9E9-2F2DCAF0661E}"/>
              </a:ext>
            </a:extLst>
          </p:cNvPr>
          <p:cNvGraphicFramePr>
            <a:graphicFrameLocks noGrp="1"/>
          </p:cNvGraphicFramePr>
          <p:nvPr>
            <p:extLst>
              <p:ext uri="{D42A27DB-BD31-4B8C-83A1-F6EECF244321}">
                <p14:modId xmlns:p14="http://schemas.microsoft.com/office/powerpoint/2010/main" val="444450022"/>
              </p:ext>
            </p:extLst>
          </p:nvPr>
        </p:nvGraphicFramePr>
        <p:xfrm>
          <a:off x="481780" y="1651819"/>
          <a:ext cx="11139201" cy="4529059"/>
        </p:xfrm>
        <a:graphic>
          <a:graphicData uri="http://schemas.openxmlformats.org/drawingml/2006/table">
            <a:tbl>
              <a:tblPr firstRow="1" bandRow="1">
                <a:tableStyleId>{616DA210-FB5B-4158-B5E0-FEB733F419BA}</a:tableStyleId>
              </a:tblPr>
              <a:tblGrid>
                <a:gridCol w="3713067">
                  <a:extLst>
                    <a:ext uri="{9D8B030D-6E8A-4147-A177-3AD203B41FA5}">
                      <a16:colId xmlns:a16="http://schemas.microsoft.com/office/drawing/2014/main" val="2021844682"/>
                    </a:ext>
                  </a:extLst>
                </a:gridCol>
                <a:gridCol w="3713067">
                  <a:extLst>
                    <a:ext uri="{9D8B030D-6E8A-4147-A177-3AD203B41FA5}">
                      <a16:colId xmlns:a16="http://schemas.microsoft.com/office/drawing/2014/main" val="3443595191"/>
                    </a:ext>
                  </a:extLst>
                </a:gridCol>
                <a:gridCol w="3713067">
                  <a:extLst>
                    <a:ext uri="{9D8B030D-6E8A-4147-A177-3AD203B41FA5}">
                      <a16:colId xmlns:a16="http://schemas.microsoft.com/office/drawing/2014/main" val="843868496"/>
                    </a:ext>
                  </a:extLst>
                </a:gridCol>
              </a:tblGrid>
              <a:tr h="433467">
                <a:tc>
                  <a:txBody>
                    <a:bodyPr/>
                    <a:lstStyle/>
                    <a:p>
                      <a:r>
                        <a:rPr lang="tr-TR" sz="1100" b="0" cap="none" spc="0" dirty="0">
                          <a:ln/>
                          <a:effectLst/>
                          <a:latin typeface="Arial" panose="020B0604020202020204" pitchFamily="34" charset="0"/>
                          <a:cs typeface="Arial" panose="020B0604020202020204" pitchFamily="34" charset="0"/>
                        </a:rPr>
                        <a:t>ERGAZ A.Ş. (ERZURUM)</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r>
                        <a:rPr lang="tr-TR" sz="1100" b="0" cap="none" spc="0" dirty="0">
                          <a:ln/>
                          <a:effectLst/>
                          <a:latin typeface="Arial" panose="020B0604020202020204" pitchFamily="34" charset="0"/>
                          <a:cs typeface="Arial" panose="020B0604020202020204" pitchFamily="34" charset="0"/>
                        </a:rPr>
                        <a:t>METRO İSTANBUL SAMAYİ VE TİCARET A.Ş.</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EMTA (İSTANBUL)</a:t>
                      </a:r>
                    </a:p>
                  </a:txBody>
                  <a:tcPr>
                    <a:solidFill>
                      <a:schemeClr val="bg1"/>
                    </a:solidFill>
                  </a:tcPr>
                </a:tc>
                <a:extLst>
                  <a:ext uri="{0D108BD9-81ED-4DB2-BD59-A6C34878D82A}">
                    <a16:rowId xmlns:a16="http://schemas.microsoft.com/office/drawing/2014/main" val="3510309681"/>
                  </a:ext>
                </a:extLst>
              </a:tr>
              <a:tr h="313928">
                <a:tc>
                  <a:txBody>
                    <a:bodyPr/>
                    <a:lstStyle/>
                    <a:p>
                      <a:r>
                        <a:rPr lang="tr-TR" sz="1100" b="0" cap="none" spc="0" dirty="0">
                          <a:ln/>
                          <a:effectLst/>
                          <a:latin typeface="Arial" panose="020B0604020202020204" pitchFamily="34" charset="0"/>
                          <a:cs typeface="Arial" panose="020B0604020202020204" pitchFamily="34" charset="0"/>
                        </a:rPr>
                        <a:t>POSCO ASSAN</a:t>
                      </a:r>
                      <a:r>
                        <a:rPr lang="tr-TR" sz="1100" b="0" cap="none" spc="0" baseline="0" dirty="0">
                          <a:ln/>
                          <a:effectLst/>
                          <a:latin typeface="Arial" panose="020B0604020202020204" pitchFamily="34" charset="0"/>
                          <a:cs typeface="Arial" panose="020B0604020202020204" pitchFamily="34" charset="0"/>
                        </a:rPr>
                        <a:t> TST </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r>
                        <a:rPr lang="tr-TR" sz="1100" b="0" cap="none" spc="0" dirty="0">
                          <a:ln/>
                          <a:effectLst/>
                          <a:latin typeface="Arial" panose="020B0604020202020204" pitchFamily="34" charset="0"/>
                          <a:cs typeface="Arial" panose="020B0604020202020204" pitchFamily="34" charset="0"/>
                        </a:rPr>
                        <a:t>ŞİŞE CAM ELYAF SANAYİ A.Ş.</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MEYTES</a:t>
                      </a:r>
                    </a:p>
                  </a:txBody>
                  <a:tcPr>
                    <a:solidFill>
                      <a:schemeClr val="bg1"/>
                    </a:solidFill>
                  </a:tcPr>
                </a:tc>
                <a:extLst>
                  <a:ext uri="{0D108BD9-81ED-4DB2-BD59-A6C34878D82A}">
                    <a16:rowId xmlns:a16="http://schemas.microsoft.com/office/drawing/2014/main" val="2674130917"/>
                  </a:ext>
                </a:extLst>
              </a:tr>
              <a:tr h="433467">
                <a:tc>
                  <a:txBody>
                    <a:bodyPr/>
                    <a:lstStyle/>
                    <a:p>
                      <a:r>
                        <a:rPr lang="tr-TR" sz="1100" b="0" cap="none" spc="0" dirty="0">
                          <a:ln/>
                          <a:effectLst/>
                          <a:latin typeface="Arial" panose="020B0604020202020204" pitchFamily="34" charset="0"/>
                          <a:cs typeface="Arial" panose="020B0604020202020204" pitchFamily="34" charset="0"/>
                        </a:rPr>
                        <a:t>AKE ASANSÖR MALZEMELERİ PAZARLAMA LİMİTED Ş.</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cap="none" spc="0" dirty="0">
                          <a:ln/>
                          <a:effectLst/>
                          <a:latin typeface="Arial" panose="020B0604020202020204" pitchFamily="34" charset="0"/>
                          <a:cs typeface="Arial" panose="020B0604020202020204" pitchFamily="34" charset="0"/>
                        </a:rPr>
                        <a:t>İGDAŞ İSTANBUL GAZ DAĞITIM A.Ş.</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AKSAY</a:t>
                      </a:r>
                    </a:p>
                  </a:txBody>
                  <a:tcPr>
                    <a:solidFill>
                      <a:schemeClr val="bg1"/>
                    </a:solidFill>
                  </a:tcPr>
                </a:tc>
                <a:extLst>
                  <a:ext uri="{0D108BD9-81ED-4DB2-BD59-A6C34878D82A}">
                    <a16:rowId xmlns:a16="http://schemas.microsoft.com/office/drawing/2014/main" val="982420458"/>
                  </a:ext>
                </a:extLst>
              </a:tr>
              <a:tr h="313928">
                <a:tc>
                  <a:txBody>
                    <a:bodyPr/>
                    <a:lstStyle/>
                    <a:p>
                      <a:r>
                        <a:rPr lang="tr-TR" sz="1100" b="0" cap="none" spc="0" dirty="0">
                          <a:ln/>
                          <a:effectLst/>
                          <a:latin typeface="Arial" panose="020B0604020202020204" pitchFamily="34" charset="0"/>
                          <a:cs typeface="Arial" panose="020B0604020202020204" pitchFamily="34" charset="0"/>
                        </a:rPr>
                        <a:t>HAYAT KİMYA SAN A.Ş.</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SİEMENS-SİMKO A.Ş. (İSTANBUL)</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VOLKAN İTFAİYE</a:t>
                      </a:r>
                    </a:p>
                  </a:txBody>
                  <a:tcPr>
                    <a:solidFill>
                      <a:schemeClr val="bg1"/>
                    </a:solidFill>
                  </a:tcPr>
                </a:tc>
                <a:extLst>
                  <a:ext uri="{0D108BD9-81ED-4DB2-BD59-A6C34878D82A}">
                    <a16:rowId xmlns:a16="http://schemas.microsoft.com/office/drawing/2014/main" val="3836924284"/>
                  </a:ext>
                </a:extLst>
              </a:tr>
              <a:tr h="433467">
                <a:tc>
                  <a:txBody>
                    <a:bodyPr/>
                    <a:lstStyle/>
                    <a:p>
                      <a:r>
                        <a:rPr lang="tr-TR" sz="1100" b="0" cap="none" spc="0" dirty="0">
                          <a:ln/>
                          <a:effectLst/>
                          <a:latin typeface="Arial" panose="020B0604020202020204" pitchFamily="34" charset="0"/>
                          <a:cs typeface="Arial" panose="020B0604020202020204" pitchFamily="34" charset="0"/>
                        </a:rPr>
                        <a:t>TEKMAKSAN LTD ŞTİ</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MAKİNA TAKIM END. A.Ş. (KOCAELİ)</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TUSAŞ HAVACILIK VE UZAY SAN. (ANKARA)</a:t>
                      </a:r>
                    </a:p>
                  </a:txBody>
                  <a:tcPr>
                    <a:solidFill>
                      <a:schemeClr val="bg1"/>
                    </a:solidFill>
                  </a:tcPr>
                </a:tc>
                <a:extLst>
                  <a:ext uri="{0D108BD9-81ED-4DB2-BD59-A6C34878D82A}">
                    <a16:rowId xmlns:a16="http://schemas.microsoft.com/office/drawing/2014/main" val="518340966"/>
                  </a:ext>
                </a:extLst>
              </a:tr>
              <a:tr h="433467">
                <a:tc>
                  <a:txBody>
                    <a:bodyPr/>
                    <a:lstStyle/>
                    <a:p>
                      <a:r>
                        <a:rPr lang="tr-TR" sz="1100" b="0" cap="none" spc="0" dirty="0">
                          <a:ln/>
                          <a:effectLst/>
                          <a:latin typeface="Arial" panose="020B0604020202020204" pitchFamily="34" charset="0"/>
                          <a:cs typeface="Arial" panose="020B0604020202020204" pitchFamily="34" charset="0"/>
                        </a:rPr>
                        <a:t>GÜNAYSAN MAKİNA</a:t>
                      </a:r>
                      <a:r>
                        <a:rPr lang="tr-TR" sz="1100" b="0" cap="none" spc="0" baseline="0" dirty="0">
                          <a:ln/>
                          <a:effectLst/>
                          <a:latin typeface="Arial" panose="020B0604020202020204" pitchFamily="34" charset="0"/>
                          <a:cs typeface="Arial" panose="020B0604020202020204" pitchFamily="34" charset="0"/>
                        </a:rPr>
                        <a:t> TORNA İNŞAAT OTO. DEĞİR. İM. SAN. </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b="0" kern="1200" cap="none" spc="0" dirty="0">
                          <a:ln/>
                          <a:solidFill>
                            <a:schemeClr val="tx1"/>
                          </a:solidFill>
                          <a:effectLst/>
                          <a:latin typeface="Arial" panose="020B0604020202020204" pitchFamily="34" charset="0"/>
                          <a:ea typeface="+mn-ea"/>
                          <a:cs typeface="Arial" panose="020B0604020202020204" pitchFamily="34" charset="0"/>
                        </a:rPr>
                        <a:t>PARSAN MAK. PARÇALARI SAN. A.Ş. (İSTANBUL)</a:t>
                      </a:r>
                      <a:endParaRPr lang="tr-TR" sz="1100" b="0" kern="1200" cap="none" spc="0" dirty="0">
                        <a:ln/>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TÜRK TRAKTÖR VE ZİRAAT MAK. A.Ş (ANKARA)</a:t>
                      </a:r>
                    </a:p>
                  </a:txBody>
                  <a:tcPr>
                    <a:solidFill>
                      <a:schemeClr val="bg1"/>
                    </a:solidFill>
                  </a:tcPr>
                </a:tc>
                <a:extLst>
                  <a:ext uri="{0D108BD9-81ED-4DB2-BD59-A6C34878D82A}">
                    <a16:rowId xmlns:a16="http://schemas.microsoft.com/office/drawing/2014/main" val="1176664520"/>
                  </a:ext>
                </a:extLst>
              </a:tr>
              <a:tr h="433467">
                <a:tc>
                  <a:txBody>
                    <a:bodyPr/>
                    <a:lstStyle/>
                    <a:p>
                      <a:r>
                        <a:rPr lang="tr-TR" sz="1100" b="0" cap="none" spc="0" dirty="0">
                          <a:ln/>
                          <a:effectLst/>
                          <a:latin typeface="Arial" panose="020B0604020202020204" pitchFamily="34" charset="0"/>
                          <a:cs typeface="Arial" panose="020B0604020202020204" pitchFamily="34" charset="0"/>
                        </a:rPr>
                        <a:t>KÜÇÜKARSLANLAR BAKIR</a:t>
                      </a:r>
                      <a:r>
                        <a:rPr lang="tr-TR" sz="1100" b="0" cap="none" spc="0" baseline="0" dirty="0">
                          <a:ln/>
                          <a:effectLst/>
                          <a:latin typeface="Arial" panose="020B0604020202020204" pitchFamily="34" charset="0"/>
                          <a:cs typeface="Arial" panose="020B0604020202020204" pitchFamily="34" charset="0"/>
                        </a:rPr>
                        <a:t> ÇİNLO SAN VE TİC A.Ş.</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ANADOLU DÖKÜM SANAYİ </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UZEL MAKİNA SAN. (İSTANBUL)</a:t>
                      </a:r>
                    </a:p>
                  </a:txBody>
                  <a:tcPr>
                    <a:solidFill>
                      <a:schemeClr val="bg1"/>
                    </a:solidFill>
                  </a:tcPr>
                </a:tc>
                <a:extLst>
                  <a:ext uri="{0D108BD9-81ED-4DB2-BD59-A6C34878D82A}">
                    <a16:rowId xmlns:a16="http://schemas.microsoft.com/office/drawing/2014/main" val="2118074757"/>
                  </a:ext>
                </a:extLst>
              </a:tr>
              <a:tr h="433467">
                <a:tc>
                  <a:txBody>
                    <a:bodyPr/>
                    <a:lstStyle/>
                    <a:p>
                      <a:r>
                        <a:rPr lang="tr-TR" sz="1100" b="0" cap="none" spc="0" dirty="0">
                          <a:ln/>
                          <a:effectLst/>
                          <a:latin typeface="Arial" panose="020B0604020202020204" pitchFamily="34" charset="0"/>
                          <a:cs typeface="Arial" panose="020B0604020202020204" pitchFamily="34" charset="0"/>
                        </a:rPr>
                        <a:t>TORUN BAKIR ALAŞIMLARI A.Ş.</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BEYSAN MAKİNE A.Ş</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YILDIZ GEMİ VE MAK. SAN. A.Ş. (İSTANBUL)</a:t>
                      </a:r>
                    </a:p>
                  </a:txBody>
                  <a:tcPr>
                    <a:solidFill>
                      <a:schemeClr val="bg1"/>
                    </a:solidFill>
                  </a:tcPr>
                </a:tc>
                <a:extLst>
                  <a:ext uri="{0D108BD9-81ED-4DB2-BD59-A6C34878D82A}">
                    <a16:rowId xmlns:a16="http://schemas.microsoft.com/office/drawing/2014/main" val="727818964"/>
                  </a:ext>
                </a:extLst>
              </a:tr>
              <a:tr h="433467">
                <a:tc>
                  <a:txBody>
                    <a:bodyPr/>
                    <a:lstStyle/>
                    <a:p>
                      <a:r>
                        <a:rPr lang="tr-TR" sz="1100" b="0" cap="none" spc="0" dirty="0">
                          <a:ln/>
                          <a:effectLst/>
                          <a:latin typeface="Arial" panose="020B0604020202020204" pitchFamily="34" charset="0"/>
                          <a:cs typeface="Arial" panose="020B0604020202020204" pitchFamily="34" charset="0"/>
                        </a:rPr>
                        <a:t>HUGO BOSS İZMİR TEKSTİL SANAYİ LİMİTED ŞİRK.</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TEKELİOĞLU CİVATA SANAYİ</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TOFAŞ TÜRK OTOMOBİL A.Ş. (BURSA)</a:t>
                      </a:r>
                    </a:p>
                  </a:txBody>
                  <a:tcPr>
                    <a:solidFill>
                      <a:schemeClr val="bg1"/>
                    </a:solidFill>
                  </a:tcPr>
                </a:tc>
                <a:extLst>
                  <a:ext uri="{0D108BD9-81ED-4DB2-BD59-A6C34878D82A}">
                    <a16:rowId xmlns:a16="http://schemas.microsoft.com/office/drawing/2014/main" val="661726018"/>
                  </a:ext>
                </a:extLst>
              </a:tr>
              <a:tr h="433467">
                <a:tc>
                  <a:txBody>
                    <a:bodyPr/>
                    <a:lstStyle/>
                    <a:p>
                      <a:r>
                        <a:rPr lang="tr-TR" sz="1100" b="0" cap="none" spc="0" dirty="0">
                          <a:ln/>
                          <a:effectLst/>
                          <a:latin typeface="Arial" panose="020B0604020202020204" pitchFamily="34" charset="0"/>
                          <a:cs typeface="Arial" panose="020B0604020202020204" pitchFamily="34" charset="0"/>
                        </a:rPr>
                        <a:t>DEKA MÜHENDİSLİK</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OTİMA MAKİNE OTOMASYONETİ BAKIR A:Ş:</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TERMOTEKNİK MAK. SAN. TİC. A.Ş. (İSTANBUL)</a:t>
                      </a:r>
                    </a:p>
                  </a:txBody>
                  <a:tcPr>
                    <a:solidFill>
                      <a:schemeClr val="bg1"/>
                    </a:solidFill>
                  </a:tcPr>
                </a:tc>
                <a:extLst>
                  <a:ext uri="{0D108BD9-81ED-4DB2-BD59-A6C34878D82A}">
                    <a16:rowId xmlns:a16="http://schemas.microsoft.com/office/drawing/2014/main" val="1195236664"/>
                  </a:ext>
                </a:extLst>
              </a:tr>
              <a:tr h="433467">
                <a:tc>
                  <a:txBody>
                    <a:bodyPr/>
                    <a:lstStyle/>
                    <a:p>
                      <a:r>
                        <a:rPr lang="tr-TR" sz="1100" b="0" cap="none" spc="0" dirty="0">
                          <a:ln/>
                          <a:effectLst/>
                          <a:latin typeface="Arial" panose="020B0604020202020204" pitchFamily="34" charset="0"/>
                          <a:cs typeface="Arial" panose="020B0604020202020204" pitchFamily="34" charset="0"/>
                        </a:rPr>
                        <a:t>İZMİR GAZ</a:t>
                      </a:r>
                      <a:endParaRPr lang="tr-TR" sz="1100" b="0" cap="none" spc="0" dirty="0">
                        <a:ln/>
                        <a:pattFill prst="dkUpDiag">
                          <a:fgClr>
                            <a:schemeClr val="bg1">
                              <a:lumMod val="50000"/>
                            </a:schemeClr>
                          </a:fgClr>
                          <a:bgClr>
                            <a:schemeClr val="tx1">
                              <a:lumMod val="75000"/>
                              <a:lumOff val="25000"/>
                            </a:schemeClr>
                          </a:bgClr>
                        </a:pattFill>
                        <a:effectLst/>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ANADOLU DÖKÜM SANAYİ</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kern="1200" cap="none" spc="0" dirty="0">
                          <a:ln/>
                          <a:solidFill>
                            <a:schemeClr val="tx1"/>
                          </a:solidFill>
                          <a:effectLst/>
                          <a:latin typeface="Arial" panose="020B0604020202020204" pitchFamily="34" charset="0"/>
                          <a:ea typeface="+mn-ea"/>
                          <a:cs typeface="Arial" panose="020B0604020202020204" pitchFamily="34" charset="0"/>
                        </a:rPr>
                        <a:t>SETA MÜH. MAK. İMALAT A.Ş.  (İSTANBUL)</a:t>
                      </a:r>
                    </a:p>
                  </a:txBody>
                  <a:tcPr>
                    <a:solidFill>
                      <a:schemeClr val="bg1"/>
                    </a:solidFill>
                  </a:tcPr>
                </a:tc>
                <a:extLst>
                  <a:ext uri="{0D108BD9-81ED-4DB2-BD59-A6C34878D82A}">
                    <a16:rowId xmlns:a16="http://schemas.microsoft.com/office/drawing/2014/main" val="669947489"/>
                  </a:ext>
                </a:extLst>
              </a:tr>
            </a:tbl>
          </a:graphicData>
        </a:graphic>
      </p:graphicFrame>
    </p:spTree>
    <p:extLst>
      <p:ext uri="{BB962C8B-B14F-4D97-AF65-F5344CB8AC3E}">
        <p14:creationId xmlns:p14="http://schemas.microsoft.com/office/powerpoint/2010/main" val="3592378360"/>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3085</TotalTime>
  <Words>3500</Words>
  <Application>Microsoft Office PowerPoint</Application>
  <PresentationFormat>Geniş ekran</PresentationFormat>
  <Paragraphs>267</Paragraphs>
  <Slides>47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47</vt:i4>
      </vt:variant>
    </vt:vector>
  </HeadingPairs>
  <TitlesOfParts>
    <vt:vector size="52" baseType="lpstr">
      <vt:lpstr>Arial</vt:lpstr>
      <vt:lpstr>Calibri</vt:lpstr>
      <vt:lpstr>Times New Roman</vt:lpstr>
      <vt:lpstr>Wingdings</vt:lpstr>
      <vt:lpstr>Geçmişe bakış</vt:lpstr>
      <vt:lpstr>PowerPoint Sunusu</vt:lpstr>
      <vt:lpstr>PowerPoint Sunusu</vt:lpstr>
      <vt:lpstr>PowerPoint Sunusu</vt:lpstr>
      <vt:lpstr>BİLGİLENDİRME</vt:lpstr>
      <vt:lpstr>YÖNETMELİKLER</vt:lpstr>
      <vt:lpstr>ÖZEL HUSUSLAR</vt:lpstr>
      <vt:lpstr>ÖZEL HUSUSLAR</vt:lpstr>
      <vt:lpstr>STAJ YERİ SEÇİMİNİN ÖNEMİ</vt:lpstr>
      <vt:lpstr>ÖNERİLEN BAZI ŞİRKET İSİMLERİ</vt:lpstr>
      <vt:lpstr>STAJ İÇİN UYGUN OLMAYAN KURUM/KURULUŞLAR (Sadece Birkaçı)</vt:lpstr>
      <vt:lpstr>PowerPoint Sunusu</vt:lpstr>
      <vt:lpstr>OBS Başvuru Ekranı </vt:lpstr>
      <vt:lpstr>OBS Başvuru Ekranı </vt:lpstr>
      <vt:lpstr>OBS Başvuru Ekranı </vt:lpstr>
      <vt:lpstr>OBS Başvuru Ekranı </vt:lpstr>
      <vt:lpstr>Zorunlu Staj Formu Örneği</vt:lpstr>
      <vt:lpstr>Başvuru İşlemleri</vt:lpstr>
      <vt:lpstr>OBS Başvuru Ekranı </vt:lpstr>
      <vt:lpstr>Başvuru İşlemleri</vt:lpstr>
      <vt:lpstr>OBS Başvuru Ekranı </vt:lpstr>
      <vt:lpstr>Başvuru Formu Teslimi ve Taahhütname</vt:lpstr>
      <vt:lpstr>PowerPoint Sunusu</vt:lpstr>
      <vt:lpstr>Başvuru Değerlendirme İşlemler</vt:lpstr>
      <vt:lpstr>Reddedilen Başvuru İşlemleri (Yanlış Tarih Nedeniyle)</vt:lpstr>
      <vt:lpstr>Kabul Edilen Başvuru Formu</vt:lpstr>
      <vt:lpstr>PowerPoint Sunusu</vt:lpstr>
      <vt:lpstr>Staj Başlangıcı</vt:lpstr>
      <vt:lpstr>Staj Defterinin Doldurulması</vt:lpstr>
      <vt:lpstr>Staj Defterinin Doldurulması</vt:lpstr>
      <vt:lpstr>PowerPoint Sunusu</vt:lpstr>
      <vt:lpstr>Staj Değerlendirme Formunun Doldurulması</vt:lpstr>
      <vt:lpstr>İşveren Staj Değerlendirme Formu </vt:lpstr>
      <vt:lpstr>Staj Değerlendirme / Mülakat İşlemleri </vt:lpstr>
      <vt:lpstr>Staj Değerlendirme</vt:lpstr>
      <vt:lpstr>PowerPoint Sunusu</vt:lpstr>
      <vt:lpstr>Staj İptali</vt:lpstr>
      <vt:lpstr>PowerPoint Sunusu</vt:lpstr>
      <vt:lpstr>Çalışanlar ve Dikey Geçiş Öğrencileri İçin Staj Muafiyeti</vt:lpstr>
      <vt:lpstr>Dikey Geçiş Muafiyet Dilekçesi</vt:lpstr>
      <vt:lpstr>Dikey Geçiş Muafiyet Dilekçesi (İşletme Mezunları)</vt:lpstr>
      <vt:lpstr>Çift Anadal Muafiyet Dilekçesi</vt:lpstr>
      <vt:lpstr>Çalışanlar İçin Muafiyet Başvurusu</vt:lpstr>
      <vt:lpstr>Dilekçe Örneği</vt:lpstr>
      <vt:lpstr>Dönem İçi Staj Yapabilme Şartları</vt:lpstr>
      <vt:lpstr>Yaz Dönemi Staj Yapabilme Şartları</vt:lpstr>
      <vt:lpstr>Mezuniyet Aşamasındaki Öğrenciler</vt:lpstr>
      <vt:lpstr>Özel Hususlar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kvc</dc:creator>
  <cp:lastModifiedBy>Şükran</cp:lastModifiedBy>
  <cp:revision>658</cp:revision>
  <cp:lastPrinted>2021-05-24T19:07:24Z</cp:lastPrinted>
  <dcterms:created xsi:type="dcterms:W3CDTF">2016-05-25T15:37:31Z</dcterms:created>
  <dcterms:modified xsi:type="dcterms:W3CDTF">2022-07-25T09:35:16Z</dcterms:modified>
</cp:coreProperties>
</file>