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74" r:id="rId3"/>
    <p:sldMasterId id="2147483683" r:id="rId4"/>
    <p:sldMasterId id="2147483694" r:id="rId5"/>
  </p:sldMasterIdLst>
  <p:notesMasterIdLst>
    <p:notesMasterId r:id="rId29"/>
  </p:notesMasterIdLst>
  <p:sldIdLst>
    <p:sldId id="281" r:id="rId6"/>
    <p:sldId id="337" r:id="rId7"/>
    <p:sldId id="353" r:id="rId8"/>
    <p:sldId id="354" r:id="rId9"/>
    <p:sldId id="336" r:id="rId10"/>
    <p:sldId id="323" r:id="rId11"/>
    <p:sldId id="344" r:id="rId12"/>
    <p:sldId id="341" r:id="rId13"/>
    <p:sldId id="342" r:id="rId14"/>
    <p:sldId id="343" r:id="rId15"/>
    <p:sldId id="328" r:id="rId16"/>
    <p:sldId id="345" r:id="rId17"/>
    <p:sldId id="329" r:id="rId18"/>
    <p:sldId id="346" r:id="rId19"/>
    <p:sldId id="347" r:id="rId20"/>
    <p:sldId id="348" r:id="rId21"/>
    <p:sldId id="349" r:id="rId22"/>
    <p:sldId id="350" r:id="rId23"/>
    <p:sldId id="351" r:id="rId24"/>
    <p:sldId id="352" r:id="rId25"/>
    <p:sldId id="338" r:id="rId26"/>
    <p:sldId id="339" r:id="rId27"/>
    <p:sldId id="340" r:id="rId2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35" autoAdjust="0"/>
    <p:restoredTop sz="94660"/>
  </p:normalViewPr>
  <p:slideViewPr>
    <p:cSldViewPr snapToGrid="0">
      <p:cViewPr>
        <p:scale>
          <a:sx n="100" d="100"/>
          <a:sy n="100" d="100"/>
        </p:scale>
        <p:origin x="708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C25C44-542E-4535-AE1A-D4E290BE4B5C}" type="datetimeFigureOut">
              <a:rPr lang="tr-TR" smtClean="0"/>
              <a:t>24.01.2024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DF7E8-D164-40E8-81E7-2EE502D467F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37936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915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3.emf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F40F5E1D-0298-4E11-5A8F-3B1EDEDCA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0" y="2971800"/>
            <a:ext cx="8305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727BF7F3-31A4-2E42-B946-7AC0BBAD8C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351" cy="6860881"/>
          </a:xfrm>
          <a:prstGeom prst="rect">
            <a:avLst/>
          </a:prstGeom>
        </p:spPr>
      </p:pic>
      <p:grpSp>
        <p:nvGrpSpPr>
          <p:cNvPr id="21" name="Grup 20">
            <a:extLst>
              <a:ext uri="{FF2B5EF4-FFF2-40B4-BE49-F238E27FC236}">
                <a16:creationId xmlns:a16="http://schemas.microsoft.com/office/drawing/2014/main" id="{B39C53A3-127C-7748-A5EA-B407BE3C8465}"/>
              </a:ext>
            </a:extLst>
          </p:cNvPr>
          <p:cNvGrpSpPr/>
          <p:nvPr userDrawn="1"/>
        </p:nvGrpSpPr>
        <p:grpSpPr>
          <a:xfrm>
            <a:off x="5087888" y="188640"/>
            <a:ext cx="4254703" cy="699460"/>
            <a:chOff x="5231904" y="2122557"/>
            <a:chExt cx="4208900" cy="691930"/>
          </a:xfrm>
        </p:grpSpPr>
        <p:pic>
          <p:nvPicPr>
            <p:cNvPr id="22" name="Resim 21">
              <a:extLst>
                <a:ext uri="{FF2B5EF4-FFF2-40B4-BE49-F238E27FC236}">
                  <a16:creationId xmlns:a16="http://schemas.microsoft.com/office/drawing/2014/main" id="{04D10A1B-070D-554A-8C75-367F24DC6F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231904" y="2122557"/>
              <a:ext cx="2730996" cy="691930"/>
            </a:xfrm>
            <a:prstGeom prst="rect">
              <a:avLst/>
            </a:prstGeom>
          </p:spPr>
        </p:pic>
        <p:pic>
          <p:nvPicPr>
            <p:cNvPr id="23" name="Resim 22">
              <a:extLst>
                <a:ext uri="{FF2B5EF4-FFF2-40B4-BE49-F238E27FC236}">
                  <a16:creationId xmlns:a16="http://schemas.microsoft.com/office/drawing/2014/main" id="{4CBD6280-22DF-A14F-951C-8E084BFADB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172985" y="2190099"/>
              <a:ext cx="1267819" cy="556846"/>
            </a:xfrm>
            <a:prstGeom prst="rect">
              <a:avLst/>
            </a:prstGeom>
          </p:spPr>
        </p:pic>
      </p:grpSp>
      <p:pic>
        <p:nvPicPr>
          <p:cNvPr id="24" name="Resim 23">
            <a:extLst>
              <a:ext uri="{FF2B5EF4-FFF2-40B4-BE49-F238E27FC236}">
                <a16:creationId xmlns:a16="http://schemas.microsoft.com/office/drawing/2014/main" id="{C91AB9A4-1DE0-4947-8930-E2CB7591156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39720" y="256917"/>
            <a:ext cx="827261" cy="443339"/>
          </a:xfrm>
          <a:prstGeom prst="rect">
            <a:avLst/>
          </a:prstGeom>
        </p:spPr>
      </p:pic>
      <p:pic>
        <p:nvPicPr>
          <p:cNvPr id="25" name="Resim 24">
            <a:extLst>
              <a:ext uri="{FF2B5EF4-FFF2-40B4-BE49-F238E27FC236}">
                <a16:creationId xmlns:a16="http://schemas.microsoft.com/office/drawing/2014/main" id="{6B4F9472-5ECB-C642-99B4-17976A24B46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624392" y="174599"/>
            <a:ext cx="1202957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21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" y="1"/>
            <a:ext cx="10896533" cy="6185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>
                <a:latin typeface="+mn-lt"/>
              </a:defRPr>
            </a:lvl1pPr>
          </a:lstStyle>
          <a:p>
            <a:r>
              <a:rPr lang="tr-TR" dirty="0"/>
              <a:t>Asıl başlık stili için tıklatın</a:t>
            </a:r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1515210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" y="1"/>
            <a:ext cx="10896533" cy="6185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>
                <a:latin typeface="+mn-lt"/>
              </a:defRPr>
            </a:lvl1pPr>
          </a:lstStyle>
          <a:p>
            <a:r>
              <a:rPr lang="tr-TR" dirty="0"/>
              <a:t>Asıl başlık stili için tıklatın</a:t>
            </a:r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4099759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" y="1"/>
            <a:ext cx="10896533" cy="6185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>
                <a:latin typeface="+mn-lt"/>
              </a:defRPr>
            </a:lvl1pPr>
          </a:lstStyle>
          <a:p>
            <a:r>
              <a:rPr lang="tr-TR" dirty="0"/>
              <a:t>Asıl başlık stili için tıklatın</a:t>
            </a:r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3396787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F40F5E1D-0298-4E11-5A8F-3B1EDEDCA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0" y="2971800"/>
            <a:ext cx="8305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727BF7F3-31A4-2E42-B946-7AC0BBAD8C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351" cy="6860881"/>
          </a:xfrm>
          <a:prstGeom prst="rect">
            <a:avLst/>
          </a:prstGeom>
        </p:spPr>
      </p:pic>
      <p:grpSp>
        <p:nvGrpSpPr>
          <p:cNvPr id="21" name="Grup 20">
            <a:extLst>
              <a:ext uri="{FF2B5EF4-FFF2-40B4-BE49-F238E27FC236}">
                <a16:creationId xmlns:a16="http://schemas.microsoft.com/office/drawing/2014/main" id="{B39C53A3-127C-7748-A5EA-B407BE3C8465}"/>
              </a:ext>
            </a:extLst>
          </p:cNvPr>
          <p:cNvGrpSpPr/>
          <p:nvPr userDrawn="1"/>
        </p:nvGrpSpPr>
        <p:grpSpPr>
          <a:xfrm>
            <a:off x="5087888" y="188640"/>
            <a:ext cx="4254703" cy="699460"/>
            <a:chOff x="5231904" y="2122557"/>
            <a:chExt cx="4208900" cy="691930"/>
          </a:xfrm>
        </p:grpSpPr>
        <p:pic>
          <p:nvPicPr>
            <p:cNvPr id="22" name="Resim 21">
              <a:extLst>
                <a:ext uri="{FF2B5EF4-FFF2-40B4-BE49-F238E27FC236}">
                  <a16:creationId xmlns:a16="http://schemas.microsoft.com/office/drawing/2014/main" id="{04D10A1B-070D-554A-8C75-367F24DC6F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231904" y="2122557"/>
              <a:ext cx="2730996" cy="691930"/>
            </a:xfrm>
            <a:prstGeom prst="rect">
              <a:avLst/>
            </a:prstGeom>
          </p:spPr>
        </p:pic>
        <p:pic>
          <p:nvPicPr>
            <p:cNvPr id="23" name="Resim 22">
              <a:extLst>
                <a:ext uri="{FF2B5EF4-FFF2-40B4-BE49-F238E27FC236}">
                  <a16:creationId xmlns:a16="http://schemas.microsoft.com/office/drawing/2014/main" id="{4CBD6280-22DF-A14F-951C-8E084BFADB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172985" y="2190099"/>
              <a:ext cx="1267819" cy="556846"/>
            </a:xfrm>
            <a:prstGeom prst="rect">
              <a:avLst/>
            </a:prstGeom>
          </p:spPr>
        </p:pic>
      </p:grpSp>
      <p:pic>
        <p:nvPicPr>
          <p:cNvPr id="24" name="Resim 23">
            <a:extLst>
              <a:ext uri="{FF2B5EF4-FFF2-40B4-BE49-F238E27FC236}">
                <a16:creationId xmlns:a16="http://schemas.microsoft.com/office/drawing/2014/main" id="{C91AB9A4-1DE0-4947-8930-E2CB7591156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39720" y="256917"/>
            <a:ext cx="827261" cy="443339"/>
          </a:xfrm>
          <a:prstGeom prst="rect">
            <a:avLst/>
          </a:prstGeom>
        </p:spPr>
      </p:pic>
      <p:pic>
        <p:nvPicPr>
          <p:cNvPr id="25" name="Resim 24">
            <a:extLst>
              <a:ext uri="{FF2B5EF4-FFF2-40B4-BE49-F238E27FC236}">
                <a16:creationId xmlns:a16="http://schemas.microsoft.com/office/drawing/2014/main" id="{6B4F9472-5ECB-C642-99B4-17976A24B46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624392" y="174599"/>
            <a:ext cx="1202957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16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4">
            <a:extLst>
              <a:ext uri="{FF2B5EF4-FFF2-40B4-BE49-F238E27FC236}">
                <a16:creationId xmlns:a16="http://schemas.microsoft.com/office/drawing/2014/main" id="{17FB3B94-1EEF-C1FF-CCF4-52E50B9F1E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3"/>
            <a:ext cx="12192000" cy="6864626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F40F5E1D-0298-4E11-5A8F-3B1EDEDCA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0" y="2971800"/>
            <a:ext cx="8305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354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4">
            <a:extLst>
              <a:ext uri="{FF2B5EF4-FFF2-40B4-BE49-F238E27FC236}">
                <a16:creationId xmlns:a16="http://schemas.microsoft.com/office/drawing/2014/main" id="{AEFEBDC8-3BBA-C985-0655-3CEEA5D303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4" y="-1"/>
            <a:ext cx="12186116" cy="686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36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" y="1"/>
            <a:ext cx="10896533" cy="6185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>
                <a:latin typeface="+mn-lt"/>
              </a:defRPr>
            </a:lvl1pPr>
          </a:lstStyle>
          <a:p>
            <a:r>
              <a:rPr lang="tr-TR" dirty="0"/>
              <a:t>Asıl başlık stili için tıklatın</a:t>
            </a:r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25640815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5">
            <a:extLst>
              <a:ext uri="{FF2B5EF4-FFF2-40B4-BE49-F238E27FC236}">
                <a16:creationId xmlns:a16="http://schemas.microsoft.com/office/drawing/2014/main" id="{757F0651-93EC-1629-5C4F-48E41B3B04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3"/>
            <a:ext cx="12192000" cy="6861313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F40F5E1D-0298-4E11-5A8F-3B1EDEDCA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0" y="2971801"/>
            <a:ext cx="8305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4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103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4">
            <a:extLst>
              <a:ext uri="{FF2B5EF4-FFF2-40B4-BE49-F238E27FC236}">
                <a16:creationId xmlns:a16="http://schemas.microsoft.com/office/drawing/2014/main" id="{17FB3B94-1EEF-C1FF-CCF4-52E50B9F1E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F40F5E1D-0298-4E11-5A8F-3B1EDEDCA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0" y="2971801"/>
            <a:ext cx="8305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4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3452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num_Geleceğe Bakış Güncel_T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3CFB60-3AB7-DD0B-BA00-B8C8DAAAB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31"/>
            <a:ext cx="10515600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tr-TR" noProof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257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4">
            <a:extLst>
              <a:ext uri="{FF2B5EF4-FFF2-40B4-BE49-F238E27FC236}">
                <a16:creationId xmlns:a16="http://schemas.microsoft.com/office/drawing/2014/main" id="{17FB3B94-1EEF-C1FF-CCF4-52E50B9F1E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3"/>
            <a:ext cx="12192000" cy="6864626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F40F5E1D-0298-4E11-5A8F-3B1EDEDCA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0" y="2971800"/>
            <a:ext cx="8305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938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4">
            <a:extLst>
              <a:ext uri="{FF2B5EF4-FFF2-40B4-BE49-F238E27FC236}">
                <a16:creationId xmlns:a16="http://schemas.microsoft.com/office/drawing/2014/main" id="{AEFEBDC8-3BBA-C985-0655-3CEEA5D30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" y="-1"/>
            <a:ext cx="12186116" cy="686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573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4">
            <a:extLst>
              <a:ext uri="{FF2B5EF4-FFF2-40B4-BE49-F238E27FC236}">
                <a16:creationId xmlns:a16="http://schemas.microsoft.com/office/drawing/2014/main" id="{17FB3B94-1EEF-C1FF-CCF4-52E50B9F1E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3"/>
            <a:ext cx="12192000" cy="6864626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F40F5E1D-0298-4E11-5A8F-3B1EDEDCA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0" y="2971801"/>
            <a:ext cx="8305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4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241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" y="1"/>
            <a:ext cx="10896601" cy="6006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>
                <a:latin typeface="+mn-lt"/>
              </a:defRPr>
            </a:lvl1pPr>
          </a:lstStyle>
          <a:p>
            <a:r>
              <a:rPr lang="tr-TR" dirty="0"/>
              <a:t>Asıl başlık stili için tıklatın</a:t>
            </a:r>
            <a:endParaRPr lang="en-US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defTabSz="914172">
              <a:defRPr/>
            </a:pPr>
            <a:endParaRPr lang="en-US" altLang="tr-TR" sz="1200" dirty="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4165601" y="635636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algn="ctr" defTabSz="914172">
              <a:defRPr/>
            </a:pPr>
            <a:r>
              <a:rPr lang="tr-TR" altLang="tr-TR" sz="1200" smtClean="0">
                <a:solidFill>
                  <a:srgbClr val="898989"/>
                </a:solidFill>
                <a:cs typeface="Arial" panose="020B0604020202020204" pitchFamily="34" charset="0"/>
              </a:rPr>
              <a:t>Toplantı Adı, vb.</a:t>
            </a:r>
            <a:endParaRPr lang="tr-TR" altLang="tr-TR" sz="120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9347200" y="6457159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defTabSz="914172" fontAlgn="base">
              <a:spcBef>
                <a:spcPct val="0"/>
              </a:spcBef>
              <a:spcAft>
                <a:spcPct val="0"/>
              </a:spcAft>
              <a:defRPr/>
            </a:pPr>
            <a:fld id="{44026C08-5BA6-495F-B527-3EF67B7D534B}" type="slidenum">
              <a:rPr lang="en-US" altLang="tr-TR" smtClean="0">
                <a:ea typeface="MS PGothic" pitchFamily="34" charset="-128"/>
              </a:rPr>
              <a:pPr defTabSz="91417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tr-TR" altLang="tr-TR" smtClean="0">
                <a:ea typeface="MS PGothic" pitchFamily="34" charset="-128"/>
              </a:rPr>
              <a:t>/90</a:t>
            </a:r>
            <a:endParaRPr lang="en-US" altLang="tr-TR" dirty="0">
              <a:ea typeface="MS PGothic" pitchFamily="34" charset="-128"/>
            </a:endParaRPr>
          </a:p>
        </p:txBody>
      </p:sp>
      <p:pic>
        <p:nvPicPr>
          <p:cNvPr id="7" name="Resim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2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54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F40F5E1D-0298-4E11-5A8F-3B1EDEDCA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0" y="2971800"/>
            <a:ext cx="8305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727BF7F3-31A4-2E42-B946-7AC0BBAD8C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351" cy="6860881"/>
          </a:xfrm>
          <a:prstGeom prst="rect">
            <a:avLst/>
          </a:prstGeom>
        </p:spPr>
      </p:pic>
      <p:grpSp>
        <p:nvGrpSpPr>
          <p:cNvPr id="21" name="Grup 20">
            <a:extLst>
              <a:ext uri="{FF2B5EF4-FFF2-40B4-BE49-F238E27FC236}">
                <a16:creationId xmlns:a16="http://schemas.microsoft.com/office/drawing/2014/main" id="{B39C53A3-127C-7748-A5EA-B407BE3C8465}"/>
              </a:ext>
            </a:extLst>
          </p:cNvPr>
          <p:cNvGrpSpPr/>
          <p:nvPr userDrawn="1"/>
        </p:nvGrpSpPr>
        <p:grpSpPr>
          <a:xfrm>
            <a:off x="5087888" y="188640"/>
            <a:ext cx="4254703" cy="699460"/>
            <a:chOff x="5231904" y="2122557"/>
            <a:chExt cx="4208900" cy="691930"/>
          </a:xfrm>
        </p:grpSpPr>
        <p:pic>
          <p:nvPicPr>
            <p:cNvPr id="22" name="Resim 21">
              <a:extLst>
                <a:ext uri="{FF2B5EF4-FFF2-40B4-BE49-F238E27FC236}">
                  <a16:creationId xmlns:a16="http://schemas.microsoft.com/office/drawing/2014/main" id="{04D10A1B-070D-554A-8C75-367F24DC6F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231904" y="2122557"/>
              <a:ext cx="2730996" cy="691930"/>
            </a:xfrm>
            <a:prstGeom prst="rect">
              <a:avLst/>
            </a:prstGeom>
          </p:spPr>
        </p:pic>
        <p:pic>
          <p:nvPicPr>
            <p:cNvPr id="23" name="Resim 22">
              <a:extLst>
                <a:ext uri="{FF2B5EF4-FFF2-40B4-BE49-F238E27FC236}">
                  <a16:creationId xmlns:a16="http://schemas.microsoft.com/office/drawing/2014/main" id="{4CBD6280-22DF-A14F-951C-8E084BFADB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172985" y="2190099"/>
              <a:ext cx="1267819" cy="556846"/>
            </a:xfrm>
            <a:prstGeom prst="rect">
              <a:avLst/>
            </a:prstGeom>
          </p:spPr>
        </p:pic>
      </p:grpSp>
      <p:pic>
        <p:nvPicPr>
          <p:cNvPr id="24" name="Resim 23">
            <a:extLst>
              <a:ext uri="{FF2B5EF4-FFF2-40B4-BE49-F238E27FC236}">
                <a16:creationId xmlns:a16="http://schemas.microsoft.com/office/drawing/2014/main" id="{C91AB9A4-1DE0-4947-8930-E2CB7591156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39720" y="256917"/>
            <a:ext cx="827261" cy="443339"/>
          </a:xfrm>
          <a:prstGeom prst="rect">
            <a:avLst/>
          </a:prstGeom>
        </p:spPr>
      </p:pic>
      <p:pic>
        <p:nvPicPr>
          <p:cNvPr id="25" name="Resim 24">
            <a:extLst>
              <a:ext uri="{FF2B5EF4-FFF2-40B4-BE49-F238E27FC236}">
                <a16:creationId xmlns:a16="http://schemas.microsoft.com/office/drawing/2014/main" id="{6B4F9472-5ECB-C642-99B4-17976A24B46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624392" y="174599"/>
            <a:ext cx="1202957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800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4">
            <a:extLst>
              <a:ext uri="{FF2B5EF4-FFF2-40B4-BE49-F238E27FC236}">
                <a16:creationId xmlns:a16="http://schemas.microsoft.com/office/drawing/2014/main" id="{17FB3B94-1EEF-C1FF-CCF4-52E50B9F1E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3"/>
            <a:ext cx="12192000" cy="6864626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F40F5E1D-0298-4E11-5A8F-3B1EDEDCA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0" y="2971800"/>
            <a:ext cx="8305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7565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num_Geleceğe Bakış Güncel_T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3CFB60-3AB7-DD0B-BA00-B8C8DAAAB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31"/>
            <a:ext cx="10515600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tr-TR" noProof="0" dirty="0"/>
              <a:t>Click to edit Master title style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100" smtClean="0">
                <a:solidFill>
                  <a:schemeClr val="tx1">
                    <a:lumMod val="50000"/>
                    <a:lumOff val="50000"/>
                  </a:schemeClr>
                </a:solidFill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591A17FA-49A3-4AF9-9D8B-755AE9E25346}" type="slidenum">
              <a:rPr lang="en-US" altLang="tr-TR" smtClean="0"/>
              <a:pPr>
                <a:defRPr/>
              </a:pPr>
              <a:t>‹#›</a:t>
            </a:fld>
            <a:r>
              <a:rPr lang="tr-TR" altLang="tr-TR" dirty="0" smtClean="0"/>
              <a:t>/52</a:t>
            </a:r>
            <a:endParaRPr lang="en-US" altLang="tr-TR" dirty="0"/>
          </a:p>
        </p:txBody>
      </p:sp>
    </p:spTree>
    <p:extLst>
      <p:ext uri="{BB962C8B-B14F-4D97-AF65-F5344CB8AC3E}">
        <p14:creationId xmlns:p14="http://schemas.microsoft.com/office/powerpoint/2010/main" val="7369278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4">
            <a:extLst>
              <a:ext uri="{FF2B5EF4-FFF2-40B4-BE49-F238E27FC236}">
                <a16:creationId xmlns:a16="http://schemas.microsoft.com/office/drawing/2014/main" id="{AEFEBDC8-3BBA-C985-0655-3CEEA5D303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4" y="0"/>
            <a:ext cx="12186116" cy="686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179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100" smtClean="0">
                <a:solidFill>
                  <a:schemeClr val="tx1">
                    <a:lumMod val="50000"/>
                    <a:lumOff val="50000"/>
                  </a:schemeClr>
                </a:solidFill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591A17FA-49A3-4AF9-9D8B-755AE9E25346}" type="slidenum">
              <a:rPr lang="en-US" altLang="tr-TR" smtClean="0"/>
              <a:pPr>
                <a:defRPr/>
              </a:pPr>
              <a:t>‹#›</a:t>
            </a:fld>
            <a:r>
              <a:rPr lang="tr-TR" altLang="tr-TR" dirty="0" smtClean="0"/>
              <a:t>/52</a:t>
            </a:r>
            <a:endParaRPr lang="en-US" altLang="tr-TR" dirty="0"/>
          </a:p>
        </p:txBody>
      </p:sp>
    </p:spTree>
    <p:extLst>
      <p:ext uri="{BB962C8B-B14F-4D97-AF65-F5344CB8AC3E}">
        <p14:creationId xmlns:p14="http://schemas.microsoft.com/office/powerpoint/2010/main" val="37172259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0" y="0"/>
            <a:ext cx="10896533" cy="6185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>
                <a:latin typeface="+mn-lt"/>
              </a:defRPr>
            </a:lvl1pPr>
          </a:lstStyle>
          <a:p>
            <a:r>
              <a:rPr lang="tr-TR" smtClean="0"/>
              <a:t>Asıl başlık stili için tıklatın</a:t>
            </a:r>
            <a:endParaRPr lang="tr-TR" noProof="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952536" y="1052741"/>
            <a:ext cx="10286933" cy="50734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 noProof="0" dirty="0"/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100" smtClean="0">
                <a:solidFill>
                  <a:schemeClr val="tx1">
                    <a:lumMod val="50000"/>
                    <a:lumOff val="50000"/>
                  </a:schemeClr>
                </a:solidFill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591A17FA-49A3-4AF9-9D8B-755AE9E25346}" type="slidenum">
              <a:rPr lang="en-US" altLang="tr-TR" smtClean="0"/>
              <a:pPr>
                <a:defRPr/>
              </a:pPr>
              <a:t>‹#›</a:t>
            </a:fld>
            <a:r>
              <a:rPr lang="tr-TR" altLang="tr-TR" dirty="0" smtClean="0"/>
              <a:t>/52</a:t>
            </a:r>
            <a:endParaRPr lang="en-US" altLang="tr-TR" dirty="0"/>
          </a:p>
        </p:txBody>
      </p:sp>
    </p:spTree>
    <p:extLst>
      <p:ext uri="{BB962C8B-B14F-4D97-AF65-F5344CB8AC3E}">
        <p14:creationId xmlns:p14="http://schemas.microsoft.com/office/powerpoint/2010/main" val="42030461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100" smtClean="0">
                <a:solidFill>
                  <a:schemeClr val="tx1">
                    <a:lumMod val="50000"/>
                    <a:lumOff val="50000"/>
                  </a:schemeClr>
                </a:solidFill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591A17FA-49A3-4AF9-9D8B-755AE9E25346}" type="slidenum">
              <a:rPr lang="en-US" altLang="tr-TR" smtClean="0"/>
              <a:pPr>
                <a:defRPr/>
              </a:pPr>
              <a:t>‹#›</a:t>
            </a:fld>
            <a:r>
              <a:rPr lang="tr-TR" altLang="tr-TR" dirty="0" smtClean="0"/>
              <a:t>/52</a:t>
            </a:r>
            <a:endParaRPr lang="en-US" altLang="tr-TR" dirty="0"/>
          </a:p>
        </p:txBody>
      </p:sp>
    </p:spTree>
    <p:extLst>
      <p:ext uri="{BB962C8B-B14F-4D97-AF65-F5344CB8AC3E}">
        <p14:creationId xmlns:p14="http://schemas.microsoft.com/office/powerpoint/2010/main" val="1635117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num_Geleceğe Bakış Güncel_T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3CFB60-3AB7-DD0B-BA00-B8C8DAAAB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31"/>
            <a:ext cx="10515600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tr-TR" noProof="0" dirty="0"/>
              <a:t>Click to edit Master title style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100" smtClean="0">
                <a:solidFill>
                  <a:schemeClr val="tx1">
                    <a:lumMod val="50000"/>
                    <a:lumOff val="50000"/>
                  </a:schemeClr>
                </a:solidFill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591A17FA-49A3-4AF9-9D8B-755AE9E25346}" type="slidenum">
              <a:rPr lang="en-US" altLang="tr-TR" smtClean="0"/>
              <a:pPr>
                <a:defRPr/>
              </a:pPr>
              <a:t>‹#›</a:t>
            </a:fld>
            <a:r>
              <a:rPr lang="tr-TR" altLang="tr-TR" dirty="0" smtClean="0"/>
              <a:t>/52</a:t>
            </a:r>
            <a:endParaRPr lang="en-US" altLang="tr-TR" dirty="0"/>
          </a:p>
        </p:txBody>
      </p:sp>
    </p:spTree>
    <p:extLst>
      <p:ext uri="{BB962C8B-B14F-4D97-AF65-F5344CB8AC3E}">
        <p14:creationId xmlns:p14="http://schemas.microsoft.com/office/powerpoint/2010/main" val="18580422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5">
            <a:extLst>
              <a:ext uri="{FF2B5EF4-FFF2-40B4-BE49-F238E27FC236}">
                <a16:creationId xmlns:a16="http://schemas.microsoft.com/office/drawing/2014/main" id="{757F0651-93EC-1629-5C4F-48E41B3B04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3"/>
            <a:ext cx="12192000" cy="6861313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F40F5E1D-0298-4E11-5A8F-3B1EDEDCA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0" y="2971801"/>
            <a:ext cx="8305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4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0577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4">
            <a:extLst>
              <a:ext uri="{FF2B5EF4-FFF2-40B4-BE49-F238E27FC236}">
                <a16:creationId xmlns:a16="http://schemas.microsoft.com/office/drawing/2014/main" id="{17FB3B94-1EEF-C1FF-CCF4-52E50B9F1E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3"/>
            <a:ext cx="12192000" cy="6864626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F40F5E1D-0298-4E11-5A8F-3B1EDEDCA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0" y="2971801"/>
            <a:ext cx="8305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4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554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4">
            <a:extLst>
              <a:ext uri="{FF2B5EF4-FFF2-40B4-BE49-F238E27FC236}">
                <a16:creationId xmlns:a16="http://schemas.microsoft.com/office/drawing/2014/main" id="{AEFEBDC8-3BBA-C985-0655-3CEEA5D303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4" y="-1"/>
            <a:ext cx="12186116" cy="686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166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unum_Geleceğe Bakış Güncel_T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3CFB60-3AB7-DD0B-BA00-B8C8DAAAB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31"/>
            <a:ext cx="10515600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tr-TR" noProof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4362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</a:lstStyle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5460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727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200" b="1">
                <a:latin typeface="Corbel" pitchFamily="34" charset="0"/>
              </a:defRPr>
            </a:lvl1pPr>
          </a:lstStyle>
          <a:p>
            <a:r>
              <a:rPr lang="tr-TR" dirty="0"/>
              <a:t>Asıl başlık stili için tıklatın</a:t>
            </a:r>
            <a:endParaRPr lang="en-US" dirty="0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</a:lstStyle>
          <a:p>
            <a:pPr defTabSz="914217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</a:lstStyle>
          <a:p>
            <a:pPr defTabSz="914217">
              <a:defRPr/>
            </a:pPr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</a:lstStyle>
          <a:p>
            <a:pPr defTabSz="914217">
              <a:defRPr/>
            </a:pPr>
            <a:fld id="{1DE80D2B-B981-4486-B7C1-7033A23FB0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0486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21344" y="5"/>
            <a:ext cx="10375262" cy="600635"/>
          </a:xfrm>
        </p:spPr>
        <p:txBody>
          <a:bodyPr>
            <a:normAutofit/>
          </a:bodyPr>
          <a:lstStyle>
            <a:lvl1pPr>
              <a:defRPr sz="3200" b="1">
                <a:latin typeface="Corbel" pitchFamily="34" charset="0"/>
              </a:defRPr>
            </a:lvl1pPr>
          </a:lstStyle>
          <a:p>
            <a:r>
              <a:rPr lang="tr-TR" dirty="0"/>
              <a:t>Asıl başlık stili için tıklatın</a:t>
            </a:r>
            <a:endParaRPr lang="en-US" dirty="0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623392" y="1124745"/>
            <a:ext cx="5373125" cy="792088"/>
          </a:xfrm>
        </p:spPr>
        <p:txBody>
          <a:bodyPr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623392" y="1988841"/>
            <a:ext cx="5373125" cy="413732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  <a:endParaRPr lang="en-US" dirty="0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6193368" y="1124745"/>
            <a:ext cx="5389033" cy="792088"/>
          </a:xfrm>
        </p:spPr>
        <p:txBody>
          <a:bodyPr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6193368" y="1988841"/>
            <a:ext cx="5389033" cy="413732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  <a:endParaRPr lang="en-US" dirty="0"/>
          </a:p>
        </p:txBody>
      </p:sp>
      <p:sp>
        <p:nvSpPr>
          <p:cNvPr id="7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217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217">
              <a:defRPr/>
            </a:pPr>
            <a:endParaRPr lang="tr-TR">
              <a:solidFill>
                <a:prstClr val="black"/>
              </a:solidFill>
            </a:endParaRPr>
          </a:p>
        </p:txBody>
      </p:sp>
      <p:sp>
        <p:nvSpPr>
          <p:cNvPr id="9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217">
              <a:defRPr/>
            </a:pPr>
            <a:fld id="{2A8AA992-43EA-4CD6-944B-9872EC4128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Resim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033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Başlık"/>
          <p:cNvSpPr>
            <a:spLocks noGrp="1"/>
          </p:cNvSpPr>
          <p:nvPr>
            <p:ph type="ctrTitle"/>
          </p:nvPr>
        </p:nvSpPr>
        <p:spPr>
          <a:xfrm>
            <a:off x="939800" y="3184526"/>
            <a:ext cx="10363200" cy="1470025"/>
          </a:xfrm>
        </p:spPr>
        <p:txBody>
          <a:bodyPr>
            <a:normAutofit/>
          </a:bodyPr>
          <a:lstStyle>
            <a:lvl1pPr algn="ctr">
              <a:defRPr sz="4799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tr-TR" noProof="0" dirty="0"/>
          </a:p>
        </p:txBody>
      </p:sp>
      <p:sp>
        <p:nvSpPr>
          <p:cNvPr id="13" name="2 Alt Başlık"/>
          <p:cNvSpPr>
            <a:spLocks noGrp="1"/>
          </p:cNvSpPr>
          <p:nvPr>
            <p:ph type="subTitle" idx="1" hasCustomPrompt="1"/>
          </p:nvPr>
        </p:nvSpPr>
        <p:spPr>
          <a:xfrm>
            <a:off x="1828801" y="5118100"/>
            <a:ext cx="8534400" cy="520700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dirty="0"/>
              <a:t>Tarih</a:t>
            </a:r>
            <a:endParaRPr lang="en-US" dirty="0"/>
          </a:p>
        </p:txBody>
      </p:sp>
      <p:sp>
        <p:nvSpPr>
          <p:cNvPr id="14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1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r-TR" altLang="tr-TR" b="1" smtClean="0">
                <a:solidFill>
                  <a:prstClr val="white"/>
                </a:solidFill>
              </a:rPr>
              <a:t>Toplantı Adı, vb.</a:t>
            </a:r>
            <a:endParaRPr lang="tr-TR" altLang="tr-TR" b="1">
              <a:solidFill>
                <a:prstClr val="white"/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032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unum_Geleceğe Bakış Güncel_T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3CFB60-3AB7-DD0B-BA00-B8C8DAAAB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31"/>
            <a:ext cx="10515600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tr-TR" noProof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763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4">
            <a:extLst>
              <a:ext uri="{FF2B5EF4-FFF2-40B4-BE49-F238E27FC236}">
                <a16:creationId xmlns:a16="http://schemas.microsoft.com/office/drawing/2014/main" id="{AEFEBDC8-3BBA-C985-0655-3CEEA5D303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4" y="0"/>
            <a:ext cx="12186116" cy="686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824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" y="1"/>
            <a:ext cx="10896533" cy="6185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>
                <a:latin typeface="+mn-lt"/>
              </a:defRPr>
            </a:lvl1pPr>
          </a:lstStyle>
          <a:p>
            <a:r>
              <a:rPr lang="tr-TR" dirty="0"/>
              <a:t>Asıl başlık stili için tıklatın</a:t>
            </a:r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15237731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" y="1"/>
            <a:ext cx="10896533" cy="6185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>
                <a:latin typeface="+mn-lt"/>
              </a:defRPr>
            </a:lvl1pPr>
          </a:lstStyle>
          <a:p>
            <a:r>
              <a:rPr lang="tr-TR" dirty="0"/>
              <a:t>Asıl başlık stili için tıklatın</a:t>
            </a:r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4625109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5467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100" smtClean="0">
                <a:solidFill>
                  <a:schemeClr val="tx1">
                    <a:lumMod val="50000"/>
                    <a:lumOff val="50000"/>
                  </a:schemeClr>
                </a:solidFill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591A17FA-49A3-4AF9-9D8B-755AE9E25346}" type="slidenum">
              <a:rPr lang="en-US" altLang="tr-TR" smtClean="0"/>
              <a:pPr>
                <a:defRPr/>
              </a:pPr>
              <a:t>‹#›</a:t>
            </a:fld>
            <a:r>
              <a:rPr lang="tr-TR" altLang="tr-TR" dirty="0" smtClean="0"/>
              <a:t>/52</a:t>
            </a:r>
            <a:endParaRPr lang="en-US" altLang="tr-TR" dirty="0"/>
          </a:p>
        </p:txBody>
      </p:sp>
    </p:spTree>
    <p:extLst>
      <p:ext uri="{BB962C8B-B14F-4D97-AF65-F5344CB8AC3E}">
        <p14:creationId xmlns:p14="http://schemas.microsoft.com/office/powerpoint/2010/main" val="3575908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0" y="0"/>
            <a:ext cx="10896533" cy="6185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>
                <a:latin typeface="+mn-lt"/>
              </a:defRPr>
            </a:lvl1pPr>
          </a:lstStyle>
          <a:p>
            <a:r>
              <a:rPr lang="tr-TR" smtClean="0"/>
              <a:t>Asıl başlık stili için tıklatın</a:t>
            </a:r>
            <a:endParaRPr lang="tr-TR" noProof="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952536" y="1052741"/>
            <a:ext cx="10286933" cy="50734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 noProof="0" dirty="0"/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tr-TR" altLang="tr-T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100" smtClean="0">
                <a:solidFill>
                  <a:schemeClr val="tx1">
                    <a:lumMod val="50000"/>
                    <a:lumOff val="50000"/>
                  </a:schemeClr>
                </a:solidFill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591A17FA-49A3-4AF9-9D8B-755AE9E25346}" type="slidenum">
              <a:rPr lang="en-US" altLang="tr-TR" smtClean="0"/>
              <a:pPr>
                <a:defRPr/>
              </a:pPr>
              <a:t>‹#›</a:t>
            </a:fld>
            <a:r>
              <a:rPr lang="tr-TR" altLang="tr-TR" dirty="0" smtClean="0"/>
              <a:t>/52</a:t>
            </a:r>
            <a:endParaRPr lang="en-US" altLang="tr-TR" dirty="0"/>
          </a:p>
        </p:txBody>
      </p:sp>
    </p:spTree>
    <p:extLst>
      <p:ext uri="{BB962C8B-B14F-4D97-AF65-F5344CB8AC3E}">
        <p14:creationId xmlns:p14="http://schemas.microsoft.com/office/powerpoint/2010/main" val="3709523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100" smtClean="0">
                <a:solidFill>
                  <a:schemeClr val="tx1">
                    <a:lumMod val="50000"/>
                    <a:lumOff val="50000"/>
                  </a:schemeClr>
                </a:solidFill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591A17FA-49A3-4AF9-9D8B-755AE9E25346}" type="slidenum">
              <a:rPr lang="en-US" altLang="tr-TR" smtClean="0"/>
              <a:pPr>
                <a:defRPr/>
              </a:pPr>
              <a:t>‹#›</a:t>
            </a:fld>
            <a:r>
              <a:rPr lang="tr-TR" altLang="tr-TR" dirty="0" smtClean="0"/>
              <a:t>/52</a:t>
            </a:r>
            <a:endParaRPr lang="en-US" altLang="tr-TR" dirty="0"/>
          </a:p>
        </p:txBody>
      </p:sp>
    </p:spTree>
    <p:extLst>
      <p:ext uri="{BB962C8B-B14F-4D97-AF65-F5344CB8AC3E}">
        <p14:creationId xmlns:p14="http://schemas.microsoft.com/office/powerpoint/2010/main" val="3813434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9705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" y="1"/>
            <a:ext cx="10896533" cy="6185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>
                <a:latin typeface="+mn-lt"/>
              </a:defRPr>
            </a:lvl1pPr>
          </a:lstStyle>
          <a:p>
            <a:r>
              <a:rPr lang="tr-TR" dirty="0"/>
              <a:t>Asıl başlık stili için tıklatın</a:t>
            </a:r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628120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15.jp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14.jp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D73ADE-59D5-39BC-7B70-EDEFE1077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31"/>
            <a:ext cx="10515600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altLang="tr-TR" noProof="0" dirty="0"/>
              <a:t>Asıl başlık stili için tıklatın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419F1D-1DA7-CAD9-832A-E36F44EEE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498" y="1066800"/>
            <a:ext cx="10401302" cy="4537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altLang="tr-TR" noProof="0" dirty="0"/>
              <a:t>Asıl metin stillerini düzenlemek için tıklatın</a:t>
            </a:r>
          </a:p>
          <a:p>
            <a:pPr lvl="1"/>
            <a:r>
              <a:rPr lang="tr-TR" altLang="tr-TR" noProof="0" dirty="0"/>
              <a:t>İkinci düzey</a:t>
            </a:r>
          </a:p>
          <a:p>
            <a:pPr lvl="2"/>
            <a:r>
              <a:rPr lang="tr-TR" altLang="tr-TR" noProof="0" dirty="0"/>
              <a:t>Üçüncü düzey</a:t>
            </a:r>
          </a:p>
          <a:p>
            <a:pPr lvl="3"/>
            <a:r>
              <a:rPr lang="tr-TR" altLang="tr-TR" noProof="0" dirty="0"/>
              <a:t>Dördüncü düzey</a:t>
            </a:r>
          </a:p>
          <a:p>
            <a:pPr lvl="4"/>
            <a:r>
              <a:rPr lang="tr-TR" altLang="tr-TR" noProof="0" dirty="0"/>
              <a:t>Beşinci düzey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8D2759F0-6E1D-AC49-B55D-C0007F2F01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548679"/>
          </a:xfrm>
          <a:prstGeom prst="rect">
            <a:avLst/>
          </a:prstGeom>
        </p:spPr>
      </p:pic>
      <p:grpSp>
        <p:nvGrpSpPr>
          <p:cNvPr id="9" name="Grup 8">
            <a:extLst>
              <a:ext uri="{FF2B5EF4-FFF2-40B4-BE49-F238E27FC236}">
                <a16:creationId xmlns:a16="http://schemas.microsoft.com/office/drawing/2014/main" id="{008C5A46-4B1C-1248-B036-F0E913422C81}"/>
              </a:ext>
            </a:extLst>
          </p:cNvPr>
          <p:cNvGrpSpPr/>
          <p:nvPr userDrawn="1"/>
        </p:nvGrpSpPr>
        <p:grpSpPr>
          <a:xfrm>
            <a:off x="9264352" y="44624"/>
            <a:ext cx="2736304" cy="449840"/>
            <a:chOff x="5231904" y="2122557"/>
            <a:chExt cx="4208900" cy="691930"/>
          </a:xfrm>
        </p:grpSpPr>
        <p:pic>
          <p:nvPicPr>
            <p:cNvPr id="10" name="Resim 9">
              <a:extLst>
                <a:ext uri="{FF2B5EF4-FFF2-40B4-BE49-F238E27FC236}">
                  <a16:creationId xmlns:a16="http://schemas.microsoft.com/office/drawing/2014/main" id="{E7A2FC43-E8F8-1849-89B8-94AE8FD72A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5231904" y="2122557"/>
              <a:ext cx="2730996" cy="691930"/>
            </a:xfrm>
            <a:prstGeom prst="rect">
              <a:avLst/>
            </a:prstGeom>
          </p:spPr>
        </p:pic>
        <p:pic>
          <p:nvPicPr>
            <p:cNvPr id="11" name="Resim 10">
              <a:extLst>
                <a:ext uri="{FF2B5EF4-FFF2-40B4-BE49-F238E27FC236}">
                  <a16:creationId xmlns:a16="http://schemas.microsoft.com/office/drawing/2014/main" id="{D0A9183A-CBE3-6345-B0AF-31A8EB2458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8172985" y="2190099"/>
              <a:ext cx="1267819" cy="556846"/>
            </a:xfrm>
            <a:prstGeom prst="rect">
              <a:avLst/>
            </a:prstGeom>
          </p:spPr>
        </p:pic>
      </p:grp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100" smtClean="0">
                <a:solidFill>
                  <a:schemeClr val="tx1">
                    <a:lumMod val="50000"/>
                    <a:lumOff val="50000"/>
                  </a:schemeClr>
                </a:solidFill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591A17FA-49A3-4AF9-9D8B-755AE9E25346}" type="slidenum">
              <a:rPr lang="en-US" altLang="tr-TR" smtClean="0"/>
              <a:pPr>
                <a:defRPr/>
              </a:pPr>
              <a:t>‹#›</a:t>
            </a:fld>
            <a:r>
              <a:rPr lang="tr-TR" altLang="tr-TR" dirty="0" smtClean="0"/>
              <a:t>/52</a:t>
            </a:r>
            <a:endParaRPr lang="en-US" altLang="tr-TR" dirty="0"/>
          </a:p>
        </p:txBody>
      </p:sp>
    </p:spTree>
    <p:extLst>
      <p:ext uri="{BB962C8B-B14F-4D97-AF65-F5344CB8AC3E}">
        <p14:creationId xmlns:p14="http://schemas.microsoft.com/office/powerpoint/2010/main" val="869448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D73ADE-59D5-39BC-7B70-EDEFE1077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31"/>
            <a:ext cx="10515600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altLang="tr-TR" noProof="0" dirty="0"/>
              <a:t>Asıl başlık stili için tıklatın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419F1D-1DA7-CAD9-832A-E36F44EEE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498" y="1066800"/>
            <a:ext cx="10401302" cy="4537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altLang="tr-TR" noProof="0" dirty="0"/>
              <a:t>Asıl metin stillerini düzenlemek için tıklatın</a:t>
            </a:r>
          </a:p>
          <a:p>
            <a:pPr lvl="1"/>
            <a:r>
              <a:rPr lang="tr-TR" altLang="tr-TR" noProof="0" dirty="0"/>
              <a:t>İkinci düzey</a:t>
            </a:r>
          </a:p>
          <a:p>
            <a:pPr lvl="2"/>
            <a:r>
              <a:rPr lang="tr-TR" altLang="tr-TR" noProof="0" dirty="0"/>
              <a:t>Üçüncü düzey</a:t>
            </a:r>
          </a:p>
          <a:p>
            <a:pPr lvl="3"/>
            <a:r>
              <a:rPr lang="tr-TR" altLang="tr-TR" noProof="0" dirty="0"/>
              <a:t>Dördüncü düzey</a:t>
            </a:r>
          </a:p>
          <a:p>
            <a:pPr lvl="4"/>
            <a:r>
              <a:rPr lang="tr-TR" altLang="tr-TR" noProof="0" dirty="0"/>
              <a:t>Beşinci düzey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8D2759F0-6E1D-AC49-B55D-C0007F2F01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548679"/>
          </a:xfrm>
          <a:prstGeom prst="rect">
            <a:avLst/>
          </a:prstGeom>
        </p:spPr>
      </p:pic>
      <p:grpSp>
        <p:nvGrpSpPr>
          <p:cNvPr id="9" name="Grup 8">
            <a:extLst>
              <a:ext uri="{FF2B5EF4-FFF2-40B4-BE49-F238E27FC236}">
                <a16:creationId xmlns:a16="http://schemas.microsoft.com/office/drawing/2014/main" id="{008C5A46-4B1C-1248-B036-F0E913422C81}"/>
              </a:ext>
            </a:extLst>
          </p:cNvPr>
          <p:cNvGrpSpPr/>
          <p:nvPr userDrawn="1"/>
        </p:nvGrpSpPr>
        <p:grpSpPr>
          <a:xfrm>
            <a:off x="9264352" y="44624"/>
            <a:ext cx="2736304" cy="449840"/>
            <a:chOff x="5231904" y="2122557"/>
            <a:chExt cx="4208900" cy="691930"/>
          </a:xfrm>
        </p:grpSpPr>
        <p:pic>
          <p:nvPicPr>
            <p:cNvPr id="10" name="Resim 9">
              <a:extLst>
                <a:ext uri="{FF2B5EF4-FFF2-40B4-BE49-F238E27FC236}">
                  <a16:creationId xmlns:a16="http://schemas.microsoft.com/office/drawing/2014/main" id="{E7A2FC43-E8F8-1849-89B8-94AE8FD72A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5231904" y="2122557"/>
              <a:ext cx="2730996" cy="691930"/>
            </a:xfrm>
            <a:prstGeom prst="rect">
              <a:avLst/>
            </a:prstGeom>
          </p:spPr>
        </p:pic>
        <p:pic>
          <p:nvPicPr>
            <p:cNvPr id="11" name="Resim 10">
              <a:extLst>
                <a:ext uri="{FF2B5EF4-FFF2-40B4-BE49-F238E27FC236}">
                  <a16:creationId xmlns:a16="http://schemas.microsoft.com/office/drawing/2014/main" id="{D0A9183A-CBE3-6345-B0AF-31A8EB2458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8172985" y="2190099"/>
              <a:ext cx="1267819" cy="556846"/>
            </a:xfrm>
            <a:prstGeom prst="rect">
              <a:avLst/>
            </a:prstGeom>
          </p:spPr>
        </p:pic>
      </p:grp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100" smtClean="0">
                <a:solidFill>
                  <a:schemeClr val="tx1">
                    <a:lumMod val="50000"/>
                    <a:lumOff val="50000"/>
                  </a:schemeClr>
                </a:solidFill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591A17FA-49A3-4AF9-9D8B-755AE9E25346}" type="slidenum">
              <a:rPr lang="en-US" altLang="tr-TR" smtClean="0"/>
              <a:pPr>
                <a:defRPr/>
              </a:pPr>
              <a:t>‹#›</a:t>
            </a:fld>
            <a:r>
              <a:rPr lang="tr-TR" altLang="tr-TR" dirty="0" smtClean="0"/>
              <a:t>/64</a:t>
            </a:r>
            <a:endParaRPr lang="en-US" altLang="tr-TR" dirty="0"/>
          </a:p>
        </p:txBody>
      </p:sp>
    </p:spTree>
    <p:extLst>
      <p:ext uri="{BB962C8B-B14F-4D97-AF65-F5344CB8AC3E}">
        <p14:creationId xmlns:p14="http://schemas.microsoft.com/office/powerpoint/2010/main" val="904035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3" r:id="rId3"/>
    <p:sldLayoutId id="2147483709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3">
            <a:extLst>
              <a:ext uri="{FF2B5EF4-FFF2-40B4-BE49-F238E27FC236}">
                <a16:creationId xmlns:a16="http://schemas.microsoft.com/office/drawing/2014/main" id="{22AC852A-1C92-312A-9960-95BAD4E0D0F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9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D73ADE-59D5-39BC-7B70-EDEFE1077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31"/>
            <a:ext cx="10515600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altLang="tr-TR" noProof="0" dirty="0"/>
              <a:t>Asıl başlık stili için tıklatın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419F1D-1DA7-CAD9-832A-E36F44EEE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498" y="1066801"/>
            <a:ext cx="10401302" cy="4537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altLang="tr-TR" noProof="0" dirty="0"/>
              <a:t>Asıl metin stillerini düzenlemek için tıklatın</a:t>
            </a:r>
          </a:p>
          <a:p>
            <a:pPr lvl="1"/>
            <a:r>
              <a:rPr lang="tr-TR" altLang="tr-TR" noProof="0" dirty="0"/>
              <a:t>İkinci düzey</a:t>
            </a:r>
          </a:p>
          <a:p>
            <a:pPr lvl="2"/>
            <a:r>
              <a:rPr lang="tr-TR" altLang="tr-TR" noProof="0" dirty="0"/>
              <a:t>Üçüncü düzey</a:t>
            </a:r>
          </a:p>
          <a:p>
            <a:pPr lvl="3"/>
            <a:r>
              <a:rPr lang="tr-TR" altLang="tr-TR" noProof="0" dirty="0"/>
              <a:t>Dördüncü düzey</a:t>
            </a:r>
          </a:p>
          <a:p>
            <a:pPr lvl="4"/>
            <a:r>
              <a:rPr lang="tr-TR" altLang="tr-TR" noProof="0" dirty="0"/>
              <a:t>Beşinci düzey</a:t>
            </a:r>
          </a:p>
        </p:txBody>
      </p:sp>
    </p:spTree>
    <p:extLst>
      <p:ext uri="{BB962C8B-B14F-4D97-AF65-F5344CB8AC3E}">
        <p14:creationId xmlns:p14="http://schemas.microsoft.com/office/powerpoint/2010/main" val="4015311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9" r:id="rId4"/>
    <p:sldLayoutId id="2147483680" r:id="rId5"/>
    <p:sldLayoutId id="2147483682" r:id="rId6"/>
  </p:sldLayoutIdLst>
  <p:hf sldNum="0" hdr="0" ftr="0" dt="0"/>
  <p:txStyles>
    <p:titleStyle>
      <a:lvl1pPr algn="l" defTabSz="914172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43" indent="-228543" algn="l" defTabSz="9141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6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715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9800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6886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3972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D73ADE-59D5-39BC-7B70-EDEFE1077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31"/>
            <a:ext cx="10515600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altLang="tr-TR" noProof="0" dirty="0"/>
              <a:t>Asıl başlık stili için tıklatın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419F1D-1DA7-CAD9-832A-E36F44EEE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498" y="1066800"/>
            <a:ext cx="10401302" cy="4537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altLang="tr-TR" noProof="0" dirty="0"/>
              <a:t>Asıl metin stillerini düzenlemek için tıklatın</a:t>
            </a:r>
          </a:p>
          <a:p>
            <a:pPr lvl="1"/>
            <a:r>
              <a:rPr lang="tr-TR" altLang="tr-TR" noProof="0" dirty="0"/>
              <a:t>İkinci düzey</a:t>
            </a:r>
          </a:p>
          <a:p>
            <a:pPr lvl="2"/>
            <a:r>
              <a:rPr lang="tr-TR" altLang="tr-TR" noProof="0" dirty="0"/>
              <a:t>Üçüncü düzey</a:t>
            </a:r>
          </a:p>
          <a:p>
            <a:pPr lvl="3"/>
            <a:r>
              <a:rPr lang="tr-TR" altLang="tr-TR" noProof="0" dirty="0"/>
              <a:t>Dördüncü düzey</a:t>
            </a:r>
          </a:p>
          <a:p>
            <a:pPr lvl="4"/>
            <a:r>
              <a:rPr lang="tr-TR" altLang="tr-TR" noProof="0" dirty="0"/>
              <a:t>Beşinci düzey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8D2759F0-6E1D-AC49-B55D-C0007F2F014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548679"/>
          </a:xfrm>
          <a:prstGeom prst="rect">
            <a:avLst/>
          </a:prstGeom>
        </p:spPr>
      </p:pic>
      <p:grpSp>
        <p:nvGrpSpPr>
          <p:cNvPr id="9" name="Grup 8">
            <a:extLst>
              <a:ext uri="{FF2B5EF4-FFF2-40B4-BE49-F238E27FC236}">
                <a16:creationId xmlns:a16="http://schemas.microsoft.com/office/drawing/2014/main" id="{008C5A46-4B1C-1248-B036-F0E913422C81}"/>
              </a:ext>
            </a:extLst>
          </p:cNvPr>
          <p:cNvGrpSpPr/>
          <p:nvPr userDrawn="1"/>
        </p:nvGrpSpPr>
        <p:grpSpPr>
          <a:xfrm>
            <a:off x="9264352" y="44624"/>
            <a:ext cx="2736304" cy="449840"/>
            <a:chOff x="5231904" y="2122557"/>
            <a:chExt cx="4208900" cy="691930"/>
          </a:xfrm>
        </p:grpSpPr>
        <p:pic>
          <p:nvPicPr>
            <p:cNvPr id="10" name="Resim 9">
              <a:extLst>
                <a:ext uri="{FF2B5EF4-FFF2-40B4-BE49-F238E27FC236}">
                  <a16:creationId xmlns:a16="http://schemas.microsoft.com/office/drawing/2014/main" id="{E7A2FC43-E8F8-1849-89B8-94AE8FD72A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5231904" y="2122557"/>
              <a:ext cx="2730996" cy="691930"/>
            </a:xfrm>
            <a:prstGeom prst="rect">
              <a:avLst/>
            </a:prstGeom>
          </p:spPr>
        </p:pic>
        <p:pic>
          <p:nvPicPr>
            <p:cNvPr id="11" name="Resim 10">
              <a:extLst>
                <a:ext uri="{FF2B5EF4-FFF2-40B4-BE49-F238E27FC236}">
                  <a16:creationId xmlns:a16="http://schemas.microsoft.com/office/drawing/2014/main" id="{D0A9183A-CBE3-6345-B0AF-31A8EB2458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8172985" y="2190099"/>
              <a:ext cx="1267819" cy="556846"/>
            </a:xfrm>
            <a:prstGeom prst="rect">
              <a:avLst/>
            </a:prstGeom>
          </p:spPr>
        </p:pic>
      </p:grp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100" smtClean="0">
                <a:solidFill>
                  <a:schemeClr val="tx1">
                    <a:lumMod val="50000"/>
                    <a:lumOff val="50000"/>
                  </a:schemeClr>
                </a:solidFill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591A17FA-49A3-4AF9-9D8B-755AE9E25346}" type="slidenum">
              <a:rPr lang="en-US" altLang="tr-TR" smtClean="0"/>
              <a:pPr>
                <a:defRPr/>
              </a:pPr>
              <a:t>‹#›</a:t>
            </a:fld>
            <a:r>
              <a:rPr lang="tr-TR" altLang="tr-TR" dirty="0" smtClean="0"/>
              <a:t>/52</a:t>
            </a:r>
            <a:endParaRPr lang="en-US" altLang="tr-TR" dirty="0"/>
          </a:p>
        </p:txBody>
      </p:sp>
    </p:spTree>
    <p:extLst>
      <p:ext uri="{BB962C8B-B14F-4D97-AF65-F5344CB8AC3E}">
        <p14:creationId xmlns:p14="http://schemas.microsoft.com/office/powerpoint/2010/main" val="187408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3">
            <a:extLst>
              <a:ext uri="{FF2B5EF4-FFF2-40B4-BE49-F238E27FC236}">
                <a16:creationId xmlns:a16="http://schemas.microsoft.com/office/drawing/2014/main" id="{22AC852A-1C92-312A-9960-95BAD4E0D0F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965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D73ADE-59D5-39BC-7B70-EDEFE1077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31"/>
            <a:ext cx="10515600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altLang="tr-TR" noProof="0" dirty="0"/>
              <a:t>Asıl başlık stili için tıklatın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419F1D-1DA7-CAD9-832A-E36F44EEE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498" y="1066801"/>
            <a:ext cx="10401302" cy="4537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altLang="tr-TR" noProof="0" dirty="0"/>
              <a:t>Asıl metin stillerini düzenlemek için tıklatın</a:t>
            </a:r>
          </a:p>
          <a:p>
            <a:pPr lvl="1"/>
            <a:r>
              <a:rPr lang="tr-TR" altLang="tr-TR" noProof="0" dirty="0"/>
              <a:t>İkinci düzey</a:t>
            </a:r>
          </a:p>
          <a:p>
            <a:pPr lvl="2"/>
            <a:r>
              <a:rPr lang="tr-TR" altLang="tr-TR" noProof="0" dirty="0"/>
              <a:t>Üçüncü düzey</a:t>
            </a:r>
          </a:p>
          <a:p>
            <a:pPr lvl="3"/>
            <a:r>
              <a:rPr lang="tr-TR" altLang="tr-TR" noProof="0" dirty="0"/>
              <a:t>Dördüncü düzey</a:t>
            </a:r>
          </a:p>
          <a:p>
            <a:pPr lvl="4"/>
            <a:r>
              <a:rPr lang="tr-TR" altLang="tr-TR" noProof="0" dirty="0"/>
              <a:t>Beşinci düzey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89999-969C-0309-D759-5CEEBDDBD5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400801"/>
            <a:ext cx="1447800" cy="31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fld id="{C910F86C-90B6-4DA4-A0C8-D23CBA286D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089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</p:sldLayoutIdLst>
  <p:txStyles>
    <p:titleStyle>
      <a:lvl1pPr algn="l" defTabSz="914172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43" indent="-228543" algn="l" defTabSz="9141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6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715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9800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6886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3972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057" y="2626186"/>
            <a:ext cx="10869440" cy="1325563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İşbirliği ve Birlikte Başarma İle 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Daha </a:t>
            </a:r>
            <a:r>
              <a:rPr lang="tr-TR" dirty="0" smtClean="0"/>
              <a:t>Güçlü Bir Geleceğe 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52664" y="4614530"/>
            <a:ext cx="8305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tr-TR" sz="1800" dirty="0" smtClean="0">
                <a:solidFill>
                  <a:schemeClr val="bg1">
                    <a:lumMod val="85000"/>
                  </a:schemeClr>
                </a:solidFill>
              </a:rPr>
              <a:t>Prof. Dr. Hasan MANDAL</a:t>
            </a:r>
            <a:endParaRPr lang="tr-TR" sz="1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3621354" y="3951749"/>
            <a:ext cx="64844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>
                <a:solidFill>
                  <a:schemeClr val="bg1"/>
                </a:solidFill>
              </a:rPr>
              <a:t>Araştırma Üniversiteleri Rektörleri İle Buluşma</a:t>
            </a:r>
            <a:endParaRPr lang="tr-TR" sz="2400" dirty="0">
              <a:solidFill>
                <a:schemeClr val="bg1"/>
              </a:solidFill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3544523" y="5830688"/>
            <a:ext cx="5722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chemeClr val="bg1"/>
                </a:solidFill>
              </a:rPr>
              <a:t>24.01.2023</a:t>
            </a:r>
            <a:endParaRPr lang="tr-TR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67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 txBox="1">
            <a:spLocks/>
          </p:cNvSpPr>
          <p:nvPr/>
        </p:nvSpPr>
        <p:spPr>
          <a:xfrm>
            <a:off x="77788" y="76201"/>
            <a:ext cx="10893696" cy="618565"/>
          </a:xfrm>
          <a:prstGeom prst="rect">
            <a:avLst/>
          </a:prstGeom>
        </p:spPr>
        <p:txBody>
          <a:bodyPr vert="horz" lIns="45720" tIns="22860" rIns="45720" bIns="22860" rtlCol="0" anchor="ctr">
            <a:normAutofit fontScale="97500"/>
          </a:bodyPr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99" b="1" kern="1200">
                <a:solidFill>
                  <a:schemeClr val="bg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tr-TR" sz="2000" dirty="0"/>
              <a:t>Devlet Üniversitelerine Davet edilen Araştırmacıların Geldiği Ülkelere Göre Dağılımı</a:t>
            </a:r>
            <a:endParaRPr lang="tr-TR" sz="2000" dirty="0"/>
          </a:p>
        </p:txBody>
      </p:sp>
      <p:sp>
        <p:nvSpPr>
          <p:cNvPr id="7" name="Yuvarlatılmış Dikdörtgen 6"/>
          <p:cNvSpPr/>
          <p:nvPr/>
        </p:nvSpPr>
        <p:spPr>
          <a:xfrm>
            <a:off x="9418149" y="1897338"/>
            <a:ext cx="2354832" cy="1365173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900" dirty="0"/>
              <a:t>101 araştırmacı</a:t>
            </a:r>
            <a:endParaRPr lang="tr-TR" sz="900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69" y="861647"/>
            <a:ext cx="8796704" cy="586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1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8" y="894"/>
            <a:ext cx="11051808" cy="618404"/>
          </a:xfrm>
        </p:spPr>
        <p:txBody>
          <a:bodyPr>
            <a:normAutofit/>
          </a:bodyPr>
          <a:lstStyle/>
          <a:p>
            <a:r>
              <a:rPr lang="tr-TR" sz="1900" dirty="0" smtClean="0"/>
              <a:t>Sizler de Uluslararası Lider/Genç </a:t>
            </a:r>
            <a:r>
              <a:rPr lang="tr-TR" sz="1900" dirty="0"/>
              <a:t>Araştırmacılarımız </a:t>
            </a:r>
            <a:r>
              <a:rPr lang="tr-TR" sz="1900" u="sng" dirty="0" smtClean="0"/>
              <a:t>Arasında Yer Alın</a:t>
            </a:r>
            <a:endParaRPr lang="en-US" sz="19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940" y="704484"/>
            <a:ext cx="6046121" cy="6057114"/>
          </a:xfrm>
          <a:prstGeom prst="ellipse">
            <a:avLst/>
          </a:prstGeom>
        </p:spPr>
      </p:pic>
      <p:sp>
        <p:nvSpPr>
          <p:cNvPr id="9" name="Rectangular Callout 8"/>
          <p:cNvSpPr/>
          <p:nvPr/>
        </p:nvSpPr>
        <p:spPr>
          <a:xfrm>
            <a:off x="9309689" y="3273584"/>
            <a:ext cx="1195182" cy="338466"/>
          </a:xfrm>
          <a:prstGeom prst="wedgeRectCallout">
            <a:avLst>
              <a:gd name="adj1" fmla="val -129361"/>
              <a:gd name="adj2" fmla="val -18296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16298" tIns="188985" rIns="216298" bIns="188985" numCol="1" spcCol="1270" rtlCol="0" anchor="ctr" anchorCtr="0">
            <a:noAutofit/>
          </a:bodyPr>
          <a:lstStyle/>
          <a:p>
            <a:pPr algn="ctr" defTabSz="7110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599" b="1" dirty="0">
              <a:latin typeface="Futura Bk B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41136" y="2852533"/>
            <a:ext cx="873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tr-TR" sz="800" dirty="0"/>
              <a:t>Temiz ve güvenli enerji için </a:t>
            </a:r>
            <a:r>
              <a:rPr lang="tr-TR" sz="800" b="1" dirty="0">
                <a:solidFill>
                  <a:srgbClr val="002060"/>
                </a:solidFill>
              </a:rPr>
              <a:t>yeni kimyasal dönüşüm süreçler</a:t>
            </a:r>
            <a:r>
              <a:rPr lang="tr-TR" sz="800" dirty="0"/>
              <a:t>i</a:t>
            </a:r>
          </a:p>
        </p:txBody>
      </p:sp>
      <p:sp>
        <p:nvSpPr>
          <p:cNvPr id="11" name="TextBox 10"/>
          <p:cNvSpPr txBox="1"/>
          <p:nvPr/>
        </p:nvSpPr>
        <p:spPr>
          <a:xfrm rot="20732337">
            <a:off x="6963926" y="2744610"/>
            <a:ext cx="873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tr-TR" sz="800" b="1" dirty="0">
                <a:solidFill>
                  <a:srgbClr val="002060"/>
                </a:solidFill>
              </a:rPr>
              <a:t>Yeni nesil enerji depolama</a:t>
            </a:r>
            <a:r>
              <a:rPr lang="tr-TR" sz="800" dirty="0"/>
              <a:t> / </a:t>
            </a:r>
            <a:br>
              <a:rPr lang="tr-TR" sz="800" dirty="0"/>
            </a:br>
            <a:r>
              <a:rPr lang="tr-TR" sz="800" dirty="0"/>
              <a:t>çift katmanlı kapasitörler</a:t>
            </a:r>
          </a:p>
        </p:txBody>
      </p:sp>
      <p:sp>
        <p:nvSpPr>
          <p:cNvPr id="12" name="TextBox 11"/>
          <p:cNvSpPr txBox="1"/>
          <p:nvPr/>
        </p:nvSpPr>
        <p:spPr>
          <a:xfrm rot="1028294">
            <a:off x="4178988" y="2785012"/>
            <a:ext cx="873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tr-TR" sz="800" b="1" dirty="0">
                <a:solidFill>
                  <a:srgbClr val="002060"/>
                </a:solidFill>
              </a:rPr>
              <a:t>Kompozit havacılık yapıları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55111" y="3273583"/>
            <a:ext cx="1317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tr-TR" sz="800" b="1" dirty="0">
                <a:solidFill>
                  <a:srgbClr val="002060"/>
                </a:solidFill>
              </a:rPr>
              <a:t>Nörobilim</a:t>
            </a:r>
            <a:r>
              <a:rPr lang="tr-TR" sz="800" dirty="0"/>
              <a:t> ve obezitenin sinirsel sürücüleri</a:t>
            </a:r>
          </a:p>
        </p:txBody>
      </p:sp>
      <p:sp>
        <p:nvSpPr>
          <p:cNvPr id="15" name="Rectangular Callout 14"/>
          <p:cNvSpPr/>
          <p:nvPr/>
        </p:nvSpPr>
        <p:spPr>
          <a:xfrm>
            <a:off x="2356171" y="3132299"/>
            <a:ext cx="1195182" cy="338466"/>
          </a:xfrm>
          <a:prstGeom prst="wedgeRectCallout">
            <a:avLst>
              <a:gd name="adj1" fmla="val 71561"/>
              <a:gd name="adj2" fmla="val 18790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16298" tIns="188985" rIns="216298" bIns="188985" numCol="1" spcCol="1270" rtlCol="0" anchor="ctr" anchorCtr="0">
            <a:noAutofit/>
          </a:bodyPr>
          <a:lstStyle/>
          <a:p>
            <a:pPr algn="ctr" defTabSz="7110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599" b="1" dirty="0">
              <a:latin typeface="Futura Bk B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01593" y="3132299"/>
            <a:ext cx="1317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tr-TR" sz="800" b="1" dirty="0">
                <a:solidFill>
                  <a:srgbClr val="002060"/>
                </a:solidFill>
              </a:rPr>
              <a:t>Protein kimyası </a:t>
            </a:r>
            <a:r>
              <a:rPr lang="tr-TR" sz="800" dirty="0"/>
              <a:t>ve protein mühendisliği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56536" y="3815668"/>
            <a:ext cx="873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tr-TR" sz="800" b="1" dirty="0">
                <a:solidFill>
                  <a:srgbClr val="002060"/>
                </a:solidFill>
              </a:rPr>
              <a:t>İklim </a:t>
            </a:r>
            <a:br>
              <a:rPr lang="tr-TR" sz="800" b="1" dirty="0">
                <a:solidFill>
                  <a:srgbClr val="002060"/>
                </a:solidFill>
              </a:rPr>
            </a:br>
            <a:r>
              <a:rPr lang="tr-TR" sz="800" b="1" dirty="0">
                <a:solidFill>
                  <a:srgbClr val="002060"/>
                </a:solidFill>
              </a:rPr>
              <a:t>değişikliği</a:t>
            </a:r>
            <a:r>
              <a:rPr lang="tr-TR" sz="800" dirty="0"/>
              <a:t> </a:t>
            </a:r>
            <a:br>
              <a:rPr lang="tr-TR" sz="800" dirty="0"/>
            </a:br>
            <a:r>
              <a:rPr lang="tr-TR" sz="800" dirty="0"/>
              <a:t>ve göl restorasyonu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73433" y="3607865"/>
            <a:ext cx="87323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tr-TR" sz="800" b="1" dirty="0">
              <a:solidFill>
                <a:srgbClr val="002060"/>
              </a:solidFill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tr-TR" sz="800" dirty="0"/>
              <a:t>Bulanık mantığın yazılım süreci ve </a:t>
            </a:r>
            <a:r>
              <a:rPr lang="tr-TR" sz="800" b="1" dirty="0">
                <a:solidFill>
                  <a:srgbClr val="002060"/>
                </a:solidFill>
              </a:rPr>
              <a:t>akıllı şehirler</a:t>
            </a:r>
          </a:p>
        </p:txBody>
      </p:sp>
      <p:sp>
        <p:nvSpPr>
          <p:cNvPr id="19" name="TextBox 18"/>
          <p:cNvSpPr txBox="1"/>
          <p:nvPr/>
        </p:nvSpPr>
        <p:spPr>
          <a:xfrm rot="21407356">
            <a:off x="3863286" y="4425785"/>
            <a:ext cx="792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tr-TR" sz="800" dirty="0"/>
              <a:t>Yapay </a:t>
            </a:r>
            <a:br>
              <a:rPr lang="tr-TR" sz="800" dirty="0"/>
            </a:br>
            <a:r>
              <a:rPr lang="tr-TR" sz="800" dirty="0"/>
              <a:t>zekâ, </a:t>
            </a:r>
            <a:r>
              <a:rPr lang="tr-TR" sz="800" b="1" dirty="0">
                <a:solidFill>
                  <a:srgbClr val="002060"/>
                </a:solidFill>
              </a:rPr>
              <a:t>tıbbi robotlar</a:t>
            </a:r>
            <a:r>
              <a:rPr lang="tr-TR" sz="800" dirty="0"/>
              <a:t> ve akıllı kapsül robotlar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1849541" y="3682056"/>
            <a:ext cx="1195182" cy="338466"/>
          </a:xfrm>
          <a:prstGeom prst="wedgeRectCallout">
            <a:avLst>
              <a:gd name="adj1" fmla="val 71561"/>
              <a:gd name="adj2" fmla="val 18790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216298" tIns="188985" rIns="216298" bIns="188985" numCol="1" spcCol="1270" rtlCol="0" anchor="ctr" anchorCtr="0">
            <a:noAutofit/>
          </a:bodyPr>
          <a:lstStyle/>
          <a:p>
            <a:pPr algn="ctr" defTabSz="7110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599" b="1" dirty="0">
              <a:latin typeface="Futura Bk B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34403" y="3682055"/>
            <a:ext cx="14194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tr-TR" sz="800" b="1" dirty="0">
                <a:solidFill>
                  <a:srgbClr val="002060"/>
                </a:solidFill>
              </a:rPr>
              <a:t>Endüstri 4.0</a:t>
            </a:r>
            <a:r>
              <a:rPr lang="tr-TR" sz="800" dirty="0"/>
              <a:t> / kestirimci bakım sistemleri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14236" y="4842313"/>
            <a:ext cx="872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tr-TR" sz="800" b="1" dirty="0">
                <a:solidFill>
                  <a:srgbClr val="002060"/>
                </a:solidFill>
              </a:rPr>
              <a:t>Termoelektrik malzemeler</a:t>
            </a:r>
            <a:r>
              <a:rPr lang="tr-TR" sz="800" dirty="0"/>
              <a:t> ve modüller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56924" y="5526796"/>
            <a:ext cx="872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it-IT" sz="800" b="1" dirty="0">
                <a:solidFill>
                  <a:srgbClr val="002060"/>
                </a:solidFill>
              </a:rPr>
              <a:t>Makine öğrenimi ve veri analizi</a:t>
            </a:r>
            <a:endParaRPr lang="tr-TR" sz="800" dirty="0"/>
          </a:p>
        </p:txBody>
      </p:sp>
      <p:sp>
        <p:nvSpPr>
          <p:cNvPr id="24" name="TextBox 23"/>
          <p:cNvSpPr txBox="1"/>
          <p:nvPr/>
        </p:nvSpPr>
        <p:spPr>
          <a:xfrm rot="21084431">
            <a:off x="6448171" y="5589596"/>
            <a:ext cx="792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tr-TR" sz="800" b="1" dirty="0">
                <a:solidFill>
                  <a:srgbClr val="002060"/>
                </a:solidFill>
              </a:rPr>
              <a:t>Radyoloj</a:t>
            </a:r>
            <a:r>
              <a:rPr lang="tr-TR" sz="800" dirty="0"/>
              <a:t>i ve bilgisayar sistemleri</a:t>
            </a:r>
          </a:p>
        </p:txBody>
      </p:sp>
      <p:sp>
        <p:nvSpPr>
          <p:cNvPr id="25" name="TextBox 24"/>
          <p:cNvSpPr txBox="1"/>
          <p:nvPr/>
        </p:nvSpPr>
        <p:spPr>
          <a:xfrm rot="20699448">
            <a:off x="7217218" y="4550997"/>
            <a:ext cx="944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tr-TR" sz="800" dirty="0"/>
              <a:t>Otomatik kardiyak </a:t>
            </a:r>
            <a:r>
              <a:rPr lang="tr-TR" sz="800" b="1" dirty="0">
                <a:solidFill>
                  <a:srgbClr val="002060"/>
                </a:solidFill>
              </a:rPr>
              <a:t>manyetik rezonans </a:t>
            </a:r>
            <a:r>
              <a:rPr lang="tr-TR" sz="800" dirty="0"/>
              <a:t>kalitesi</a:t>
            </a:r>
          </a:p>
        </p:txBody>
      </p:sp>
      <p:sp>
        <p:nvSpPr>
          <p:cNvPr id="28" name="Right Arrow 27"/>
          <p:cNvSpPr/>
          <p:nvPr/>
        </p:nvSpPr>
        <p:spPr>
          <a:xfrm rot="18917264">
            <a:off x="8416710" y="1022651"/>
            <a:ext cx="372466" cy="557515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0" vert="horz" wrap="square" lIns="216298" tIns="188985" rIns="216298" bIns="188985" numCol="1" spcCol="1270" rtlCol="0" anchor="ctr" anchorCtr="0">
            <a:noAutofit/>
          </a:bodyPr>
          <a:lstStyle/>
          <a:p>
            <a:pPr algn="ctr" defTabSz="7110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599" b="1" dirty="0">
              <a:latin typeface="Futura Bk BT" pitchFamily="34" charset="0"/>
            </a:endParaRPr>
          </a:p>
        </p:txBody>
      </p:sp>
      <p:sp>
        <p:nvSpPr>
          <p:cNvPr id="29" name="Right Arrow 28"/>
          <p:cNvSpPr/>
          <p:nvPr/>
        </p:nvSpPr>
        <p:spPr>
          <a:xfrm rot="13630577">
            <a:off x="3365120" y="1019606"/>
            <a:ext cx="372466" cy="557515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0" vert="horz" wrap="square" lIns="216298" tIns="188985" rIns="216298" bIns="188985" numCol="1" spcCol="1270" rtlCol="0" anchor="ctr" anchorCtr="0">
            <a:noAutofit/>
          </a:bodyPr>
          <a:lstStyle/>
          <a:p>
            <a:pPr algn="ctr" defTabSz="7110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599" b="1" dirty="0">
              <a:latin typeface="Futura Bk B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931410" y="972286"/>
            <a:ext cx="17263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tr-TR" sz="1200" b="1" u="sng" dirty="0">
                <a:solidFill>
                  <a:srgbClr val="7030A0"/>
                </a:solidFill>
              </a:rPr>
              <a:t>Sürdürülebilir çevre</a:t>
            </a:r>
            <a:endParaRPr lang="en-US" sz="1200" b="1" u="sng" dirty="0">
              <a:solidFill>
                <a:srgbClr val="7030A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70169" y="974558"/>
            <a:ext cx="17263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tr-TR" sz="1200" b="1" u="sng" dirty="0">
                <a:solidFill>
                  <a:srgbClr val="7030A0"/>
                </a:solidFill>
              </a:rPr>
              <a:t>İleri üretim</a:t>
            </a:r>
            <a:endParaRPr lang="en-US" sz="1200" b="1" u="sng" dirty="0">
              <a:solidFill>
                <a:srgbClr val="7030A0"/>
              </a:solidFill>
            </a:endParaRPr>
          </a:p>
        </p:txBody>
      </p:sp>
      <p:sp>
        <p:nvSpPr>
          <p:cNvPr id="32" name="Right Arrow 31"/>
          <p:cNvSpPr/>
          <p:nvPr/>
        </p:nvSpPr>
        <p:spPr>
          <a:xfrm rot="8524278">
            <a:off x="3285887" y="5813161"/>
            <a:ext cx="372466" cy="557515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0" vert="horz" wrap="square" lIns="216298" tIns="188985" rIns="216298" bIns="188985" numCol="1" spcCol="1270" rtlCol="0" anchor="ctr" anchorCtr="0">
            <a:noAutofit/>
          </a:bodyPr>
          <a:lstStyle/>
          <a:p>
            <a:pPr algn="ctr" defTabSz="7110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599" b="1" dirty="0">
              <a:latin typeface="Futura Bk BT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58796" y="6216296"/>
            <a:ext cx="17263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tr-TR" sz="1200" b="1" u="sng" dirty="0">
                <a:solidFill>
                  <a:srgbClr val="7030A0"/>
                </a:solidFill>
              </a:rPr>
              <a:t>Dijital dönüşüm</a:t>
            </a:r>
            <a:endParaRPr lang="en-US" sz="1200" b="1" u="sng" dirty="0">
              <a:solidFill>
                <a:srgbClr val="7030A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933681" y="6118514"/>
            <a:ext cx="17263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tr-TR" sz="1200" b="1" u="sng" dirty="0">
                <a:solidFill>
                  <a:srgbClr val="7030A0"/>
                </a:solidFill>
              </a:rPr>
              <a:t>Sağlıklı yaşam</a:t>
            </a:r>
            <a:endParaRPr lang="en-US" sz="1200" b="1" u="sng" dirty="0">
              <a:solidFill>
                <a:srgbClr val="7030A0"/>
              </a:solidFill>
            </a:endParaRPr>
          </a:p>
        </p:txBody>
      </p:sp>
      <p:sp>
        <p:nvSpPr>
          <p:cNvPr id="35" name="Right Arrow 34"/>
          <p:cNvSpPr/>
          <p:nvPr/>
        </p:nvSpPr>
        <p:spPr>
          <a:xfrm rot="2501301">
            <a:off x="8424209" y="5839755"/>
            <a:ext cx="372466" cy="557515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0" vert="horz" wrap="square" lIns="216298" tIns="188985" rIns="216298" bIns="188985" numCol="1" spcCol="1270" rtlCol="0" anchor="ctr" anchorCtr="0">
            <a:noAutofit/>
          </a:bodyPr>
          <a:lstStyle/>
          <a:p>
            <a:pPr algn="ctr" defTabSz="7110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599" b="1" dirty="0">
              <a:latin typeface="Futura Bk BT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 rot="18749226">
            <a:off x="2559416" y="1267132"/>
            <a:ext cx="3857847" cy="202364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tr-TR" sz="1200" dirty="0"/>
              <a:t>Geleceğin çözümlerine etki sağlayan araştırmalar</a:t>
            </a:r>
            <a:endParaRPr lang="en-US" sz="1200" dirty="0"/>
          </a:p>
        </p:txBody>
      </p:sp>
      <p:pic>
        <p:nvPicPr>
          <p:cNvPr id="39" name="Picture 19"/>
          <p:cNvPicPr preferRelativeResize="0"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9309688" y="1405111"/>
            <a:ext cx="1288968" cy="128896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1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5" b="14489"/>
          <a:stretch/>
        </p:blipFill>
        <p:spPr bwMode="auto">
          <a:xfrm>
            <a:off x="9240087" y="4631443"/>
            <a:ext cx="1348026" cy="1331679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05065" y="1412357"/>
            <a:ext cx="1309845" cy="127447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 preferRelativeResize="0">
            <a:picLocks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2" b="9061"/>
          <a:stretch/>
        </p:blipFill>
        <p:spPr bwMode="auto">
          <a:xfrm>
            <a:off x="1525942" y="4673379"/>
            <a:ext cx="1288968" cy="128896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Chevron 50"/>
          <p:cNvSpPr/>
          <p:nvPr/>
        </p:nvSpPr>
        <p:spPr>
          <a:xfrm>
            <a:off x="10780511" y="4020522"/>
            <a:ext cx="573057" cy="1052563"/>
          </a:xfrm>
          <a:prstGeom prst="chevro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0" vert="horz" wrap="square" lIns="216298" tIns="188985" rIns="216298" bIns="188985" numCol="1" spcCol="1270" rtlCol="0" anchor="ctr" anchorCtr="0">
            <a:noAutofit/>
          </a:bodyPr>
          <a:lstStyle/>
          <a:p>
            <a:pPr algn="ctr" defTabSz="7110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599" b="1" dirty="0">
              <a:solidFill>
                <a:schemeClr val="tx1"/>
              </a:solidFill>
              <a:latin typeface="Futura Bk BT" pitchFamily="34" charset="0"/>
            </a:endParaRPr>
          </a:p>
        </p:txBody>
      </p:sp>
      <p:sp>
        <p:nvSpPr>
          <p:cNvPr id="54" name="Chevron 53"/>
          <p:cNvSpPr/>
          <p:nvPr/>
        </p:nvSpPr>
        <p:spPr>
          <a:xfrm>
            <a:off x="11151179" y="4037527"/>
            <a:ext cx="573057" cy="1052563"/>
          </a:xfrm>
          <a:prstGeom prst="chevro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0" vert="horz" wrap="square" lIns="216298" tIns="188985" rIns="216298" bIns="188985" numCol="1" spcCol="1270" rtlCol="0" anchor="ctr" anchorCtr="0">
            <a:noAutofit/>
          </a:bodyPr>
          <a:lstStyle/>
          <a:p>
            <a:pPr algn="ctr" defTabSz="7110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599" b="1" dirty="0">
              <a:solidFill>
                <a:schemeClr val="tx1"/>
              </a:solidFill>
              <a:latin typeface="Futura Bk BT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780511" y="3543827"/>
            <a:ext cx="943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tr-TR" sz="2400" b="1" dirty="0">
                <a:solidFill>
                  <a:srgbClr val="002060"/>
                </a:solidFill>
              </a:rPr>
              <a:t>Etki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56" name="Text Box 8">
            <a:extLst>
              <a:ext uri="{FF2B5EF4-FFF2-40B4-BE49-F238E27FC236}">
                <a16:creationId xmlns:a16="http://schemas.microsoft.com/office/drawing/2014/main" id="{A7043C60-402C-4FBD-9F50-86F7CEA6C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4172" y="2291340"/>
            <a:ext cx="2326334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Aft>
                <a:spcPts val="600"/>
              </a:spcAft>
              <a:defRPr/>
            </a:pPr>
            <a:r>
              <a:rPr lang="tr-TR" altLang="tr-TR" sz="2800" b="1" cap="all" dirty="0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  <a:cs typeface="Arial" panose="020B0604020202020204" pitchFamily="34" charset="0"/>
              </a:rPr>
              <a:t>1259 </a:t>
            </a:r>
            <a:br>
              <a:rPr lang="tr-TR" altLang="tr-TR" sz="2800" b="1" cap="all" dirty="0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  <a:cs typeface="Arial" panose="020B0604020202020204" pitchFamily="34" charset="0"/>
              </a:rPr>
            </a:br>
            <a:r>
              <a:rPr lang="tr-TR" altLang="tr-TR" sz="1100" b="1" cap="all" dirty="0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  <a:cs typeface="Arial" panose="020B0604020202020204" pitchFamily="34" charset="0"/>
              </a:rPr>
              <a:t>projelerde yer alan </a:t>
            </a:r>
            <a:r>
              <a:rPr lang="tr-TR" altLang="tr-TR" sz="1100" b="1" cap="all" dirty="0" err="1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  <a:cs typeface="Arial" panose="020B0604020202020204" pitchFamily="34" charset="0"/>
              </a:rPr>
              <a:t>bursiyer</a:t>
            </a:r>
            <a:r>
              <a:rPr lang="tr-TR" altLang="tr-TR" sz="1100" b="1" cap="all" dirty="0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  <a:cs typeface="Arial" panose="020B0604020202020204" pitchFamily="34" charset="0"/>
              </a:rPr>
              <a:t> sayısı*</a:t>
            </a:r>
            <a:endParaRPr lang="tr-TR" altLang="tr-TR" sz="400" b="1" cap="all" dirty="0">
              <a:ln w="0">
                <a:solidFill>
                  <a:srgbClr val="7030A0"/>
                </a:solidFill>
              </a:ln>
              <a:solidFill>
                <a:srgbClr val="7030A0"/>
              </a:solidFill>
              <a:effectLst>
                <a:reflection blurRad="12700" stA="50000" endPos="50000" dist="5000" dir="5400000" sy="-100000" rotWithShape="0"/>
              </a:effectLst>
              <a:latin typeface="Arial"/>
              <a:cs typeface="Arial" panose="020B0604020202020204" pitchFamily="34" charset="0"/>
            </a:endParaRPr>
          </a:p>
        </p:txBody>
      </p:sp>
      <p:sp>
        <p:nvSpPr>
          <p:cNvPr id="58" name="Text Box 8">
            <a:extLst>
              <a:ext uri="{FF2B5EF4-FFF2-40B4-BE49-F238E27FC236}">
                <a16:creationId xmlns:a16="http://schemas.microsoft.com/office/drawing/2014/main" id="{A7043C60-402C-4FBD-9F50-86F7CEA6C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742" y="2701525"/>
            <a:ext cx="2326334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Aft>
                <a:spcPts val="600"/>
              </a:spcAft>
              <a:defRPr/>
            </a:pPr>
            <a:r>
              <a:rPr lang="tr-TR" altLang="tr-TR" sz="2800" b="1" cap="all" dirty="0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  <a:cs typeface="Arial" panose="020B0604020202020204" pitchFamily="34" charset="0"/>
              </a:rPr>
              <a:t>201 </a:t>
            </a:r>
            <a:br>
              <a:rPr lang="tr-TR" altLang="tr-TR" sz="2800" b="1" cap="all" dirty="0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  <a:cs typeface="Arial" panose="020B0604020202020204" pitchFamily="34" charset="0"/>
              </a:rPr>
            </a:br>
            <a:r>
              <a:rPr lang="tr-TR" altLang="tr-TR" sz="1100" b="1" cap="all" dirty="0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  <a:cs typeface="Arial" panose="020B0604020202020204" pitchFamily="34" charset="0"/>
              </a:rPr>
              <a:t>ULUSLARARASI LİDER ARAŞTIRMACI</a:t>
            </a:r>
            <a:endParaRPr lang="tr-TR" altLang="tr-TR" sz="400" b="1" cap="all" dirty="0">
              <a:ln w="0">
                <a:solidFill>
                  <a:srgbClr val="7030A0"/>
                </a:solidFill>
              </a:ln>
              <a:solidFill>
                <a:srgbClr val="7030A0"/>
              </a:solidFill>
              <a:effectLst>
                <a:reflection blurRad="12700" stA="50000" endPos="50000" dist="5000" dir="5400000" sy="-100000" rotWithShape="0"/>
              </a:effectLst>
              <a:latin typeface="Arial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 rot="18837485">
            <a:off x="3935853" y="1852895"/>
            <a:ext cx="923587" cy="28166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tr-TR" sz="1050" dirty="0">
                <a:solidFill>
                  <a:schemeClr val="bg1">
                    <a:lumMod val="65000"/>
                  </a:schemeClr>
                </a:solidFill>
              </a:rPr>
              <a:t>Örneğin</a:t>
            </a:r>
            <a:endParaRPr lang="en-US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5400000">
            <a:off x="5541520" y="3524552"/>
            <a:ext cx="199973" cy="115034"/>
          </a:xfrm>
          <a:prstGeom prst="triangl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0" vert="horz" wrap="square" lIns="216298" tIns="188985" rIns="216298" bIns="188985" numCol="1" spcCol="1270" rtlCol="0" anchor="ctr" anchorCtr="0">
            <a:noAutofit/>
          </a:bodyPr>
          <a:lstStyle/>
          <a:p>
            <a:pPr algn="ctr" defTabSz="7110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599" b="1" dirty="0">
              <a:latin typeface="Futura Bk BT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5330752" y="4458051"/>
            <a:ext cx="199973" cy="115034"/>
          </a:xfrm>
          <a:prstGeom prst="triangl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0" vert="horz" wrap="square" lIns="216298" tIns="188985" rIns="216298" bIns="188985" numCol="1" spcCol="1270" rtlCol="0" anchor="ctr" anchorCtr="0">
            <a:noAutofit/>
          </a:bodyPr>
          <a:lstStyle/>
          <a:p>
            <a:pPr algn="ctr" defTabSz="7110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599" b="1" dirty="0">
              <a:latin typeface="Futura Bk BT" pitchFamily="34" charset="0"/>
            </a:endParaRPr>
          </a:p>
        </p:txBody>
      </p:sp>
      <p:sp>
        <p:nvSpPr>
          <p:cNvPr id="62" name="Isosceles Triangle 61"/>
          <p:cNvSpPr/>
          <p:nvPr/>
        </p:nvSpPr>
        <p:spPr>
          <a:xfrm rot="16200000">
            <a:off x="7087275" y="4389864"/>
            <a:ext cx="199973" cy="115034"/>
          </a:xfrm>
          <a:prstGeom prst="triangl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0" vert="horz" wrap="square" lIns="216298" tIns="188985" rIns="216298" bIns="188985" numCol="1" spcCol="1270" rtlCol="0" anchor="ctr" anchorCtr="0">
            <a:noAutofit/>
          </a:bodyPr>
          <a:lstStyle/>
          <a:p>
            <a:pPr algn="ctr" defTabSz="7110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599" b="1" dirty="0">
              <a:latin typeface="Futura Bk BT" pitchFamily="34" charset="0"/>
            </a:endParaRPr>
          </a:p>
        </p:txBody>
      </p:sp>
      <p:sp>
        <p:nvSpPr>
          <p:cNvPr id="63" name="Isosceles Triangle 62"/>
          <p:cNvSpPr/>
          <p:nvPr/>
        </p:nvSpPr>
        <p:spPr>
          <a:xfrm rot="16200000">
            <a:off x="4433043" y="5132559"/>
            <a:ext cx="199973" cy="115034"/>
          </a:xfrm>
          <a:prstGeom prst="triangl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0" vert="horz" wrap="square" lIns="216298" tIns="188985" rIns="216298" bIns="188985" numCol="1" spcCol="1270" rtlCol="0" anchor="ctr" anchorCtr="0">
            <a:noAutofit/>
          </a:bodyPr>
          <a:lstStyle/>
          <a:p>
            <a:pPr algn="ctr" defTabSz="7110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599" b="1" dirty="0">
              <a:latin typeface="Futura Bk BT" pitchFamily="34" charset="0"/>
            </a:endParaRPr>
          </a:p>
        </p:txBody>
      </p:sp>
      <p:sp>
        <p:nvSpPr>
          <p:cNvPr id="64" name="Isosceles Triangle 63"/>
          <p:cNvSpPr/>
          <p:nvPr/>
        </p:nvSpPr>
        <p:spPr>
          <a:xfrm rot="16200000">
            <a:off x="6229574" y="5340974"/>
            <a:ext cx="199973" cy="115034"/>
          </a:xfrm>
          <a:prstGeom prst="triangl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0" vert="horz" wrap="square" lIns="216298" tIns="188985" rIns="216298" bIns="188985" numCol="1" spcCol="1270" rtlCol="0" anchor="ctr" anchorCtr="0">
            <a:noAutofit/>
          </a:bodyPr>
          <a:lstStyle/>
          <a:p>
            <a:pPr algn="ctr" defTabSz="7110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599" b="1" dirty="0">
              <a:latin typeface="Futura Bk BT" pitchFamily="34" charset="0"/>
            </a:endParaRPr>
          </a:p>
        </p:txBody>
      </p:sp>
      <p:sp>
        <p:nvSpPr>
          <p:cNvPr id="68" name="Isosceles Triangle 67"/>
          <p:cNvSpPr/>
          <p:nvPr/>
        </p:nvSpPr>
        <p:spPr>
          <a:xfrm rot="5100000">
            <a:off x="4642224" y="5536639"/>
            <a:ext cx="199973" cy="115034"/>
          </a:xfrm>
          <a:prstGeom prst="triangl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0" vert="horz" wrap="square" lIns="216298" tIns="188985" rIns="216298" bIns="188985" numCol="1" spcCol="1270" rtlCol="0" anchor="ctr" anchorCtr="0">
            <a:noAutofit/>
          </a:bodyPr>
          <a:lstStyle/>
          <a:p>
            <a:pPr algn="ctr" defTabSz="7110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599" b="1" dirty="0">
              <a:latin typeface="Futura Bk BT" pitchFamily="34" charset="0"/>
            </a:endParaRPr>
          </a:p>
        </p:txBody>
      </p:sp>
      <p:sp>
        <p:nvSpPr>
          <p:cNvPr id="70" name="Isosceles Triangle 69"/>
          <p:cNvSpPr/>
          <p:nvPr/>
        </p:nvSpPr>
        <p:spPr>
          <a:xfrm rot="16200000">
            <a:off x="3801621" y="3881891"/>
            <a:ext cx="199973" cy="115034"/>
          </a:xfrm>
          <a:prstGeom prst="triangl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0" vert="horz" wrap="square" lIns="216298" tIns="188985" rIns="216298" bIns="188985" numCol="1" spcCol="1270" rtlCol="0" anchor="ctr" anchorCtr="0">
            <a:noAutofit/>
          </a:bodyPr>
          <a:lstStyle/>
          <a:p>
            <a:pPr algn="ctr" defTabSz="7110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599" b="1" dirty="0">
              <a:latin typeface="Futura Bk BT" pitchFamily="34" charset="0"/>
            </a:endParaRPr>
          </a:p>
        </p:txBody>
      </p:sp>
      <p:sp>
        <p:nvSpPr>
          <p:cNvPr id="71" name="Isosceles Triangle 70"/>
          <p:cNvSpPr/>
          <p:nvPr/>
        </p:nvSpPr>
        <p:spPr>
          <a:xfrm rot="16200000">
            <a:off x="3219391" y="4423714"/>
            <a:ext cx="199973" cy="115034"/>
          </a:xfrm>
          <a:prstGeom prst="triangl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0" vert="horz" wrap="square" lIns="216298" tIns="188985" rIns="216298" bIns="188985" numCol="1" spcCol="1270" rtlCol="0" anchor="ctr" anchorCtr="0">
            <a:noAutofit/>
          </a:bodyPr>
          <a:lstStyle/>
          <a:p>
            <a:pPr algn="ctr" defTabSz="7110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599" b="1" dirty="0">
              <a:latin typeface="Futura Bk BT" pitchFamily="34" charset="0"/>
            </a:endParaRPr>
          </a:p>
        </p:txBody>
      </p:sp>
      <p:sp>
        <p:nvSpPr>
          <p:cNvPr id="47" name="Isosceles Triangle 46"/>
          <p:cNvSpPr/>
          <p:nvPr/>
        </p:nvSpPr>
        <p:spPr>
          <a:xfrm rot="16200000">
            <a:off x="7073631" y="5862897"/>
            <a:ext cx="199973" cy="115034"/>
          </a:xfrm>
          <a:prstGeom prst="triangl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0" vert="horz" wrap="square" lIns="216298" tIns="188985" rIns="216298" bIns="188985" numCol="1" spcCol="1270" rtlCol="0" anchor="ctr" anchorCtr="0">
            <a:noAutofit/>
          </a:bodyPr>
          <a:lstStyle/>
          <a:p>
            <a:pPr algn="ctr" defTabSz="7110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599" b="1" dirty="0">
              <a:latin typeface="Futura Bk BT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523361" y="6215860"/>
            <a:ext cx="8728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tr-TR" sz="800" dirty="0"/>
              <a:t>Hücresel enerji metabolizması</a:t>
            </a:r>
          </a:p>
        </p:txBody>
      </p:sp>
      <p:sp>
        <p:nvSpPr>
          <p:cNvPr id="49" name="Isosceles Triangle 48"/>
          <p:cNvSpPr/>
          <p:nvPr/>
        </p:nvSpPr>
        <p:spPr>
          <a:xfrm rot="10800000">
            <a:off x="6177268" y="6161912"/>
            <a:ext cx="199973" cy="115034"/>
          </a:xfrm>
          <a:prstGeom prst="triangl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0" vert="horz" wrap="square" lIns="216298" tIns="188985" rIns="216298" bIns="188985" numCol="1" spcCol="1270" rtlCol="0" anchor="ctr" anchorCtr="0">
            <a:noAutofit/>
          </a:bodyPr>
          <a:lstStyle/>
          <a:p>
            <a:pPr algn="ctr" defTabSz="7110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599" b="1" dirty="0">
              <a:latin typeface="Futura Bk BT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0446913" y="6623808"/>
            <a:ext cx="183609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800" dirty="0"/>
              <a:t>*BİÇABA ve STAR </a:t>
            </a:r>
            <a:r>
              <a:rPr lang="tr-TR" sz="800" dirty="0" err="1"/>
              <a:t>bursiyerleri</a:t>
            </a:r>
            <a:r>
              <a:rPr lang="tr-TR" sz="800" dirty="0"/>
              <a:t> dahil</a:t>
            </a:r>
          </a:p>
        </p:txBody>
      </p:sp>
      <p:sp>
        <p:nvSpPr>
          <p:cNvPr id="57" name="Text Box 8">
            <a:extLst>
              <a:ext uri="{FF2B5EF4-FFF2-40B4-BE49-F238E27FC236}">
                <a16:creationId xmlns:a16="http://schemas.microsoft.com/office/drawing/2014/main" id="{CD42B853-BC44-4675-BEBD-CCFC39BCB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9499" y="1182164"/>
            <a:ext cx="1517311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4000" b="1" i="0" u="none" strike="noStrike" kern="1200" cap="all" spc="0" normalizeH="0" baseline="0" noProof="0" dirty="0" smtClean="0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23</a:t>
            </a:r>
            <a:r>
              <a:rPr kumimoji="0" lang="en-US" altLang="tr-TR" sz="2800" b="1" i="0" u="none" strike="noStrike" kern="1200" cap="all" spc="0" normalizeH="0" baseline="0" noProof="0" dirty="0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/>
            </a:r>
            <a:br>
              <a:rPr kumimoji="0" lang="en-US" altLang="tr-TR" sz="2800" b="1" i="0" u="none" strike="noStrike" kern="1200" cap="all" spc="0" normalizeH="0" baseline="0" noProof="0" dirty="0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</a:br>
            <a:r>
              <a:rPr kumimoji="0" lang="tr-TR" altLang="tr-TR" sz="1400" b="1" i="0" u="none" strike="noStrike" kern="1200" cap="all" spc="0" normalizeH="0" baseline="0" noProof="0" dirty="0" smtClean="0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FARKLI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1400" b="1" i="0" u="none" strike="noStrike" kern="1200" cap="all" spc="0" normalizeH="0" baseline="0" noProof="0" dirty="0" smtClean="0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ÜLKEDEN</a:t>
            </a:r>
            <a:endParaRPr kumimoji="0" lang="en-US" altLang="tr-TR" sz="1400" b="1" i="0" u="none" strike="noStrike" kern="1200" cap="all" spc="0" normalizeH="0" baseline="0" noProof="0" dirty="0">
              <a:ln w="0">
                <a:solidFill>
                  <a:srgbClr val="7030A0"/>
                </a:solidFill>
              </a:ln>
              <a:solidFill>
                <a:srgbClr val="7030A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35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" y="-479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4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000" dirty="0"/>
              <a:t>Uluslararası Lider/Genç </a:t>
            </a:r>
            <a:r>
              <a:rPr lang="tr-TR" sz="2000" dirty="0" smtClean="0"/>
              <a:t>Araştırmacılarımızla Ülke İçinde Yaratılan Etkileşim</a:t>
            </a:r>
            <a:endParaRPr lang="tr-TR" sz="2000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42" y="690263"/>
            <a:ext cx="11764385" cy="6147261"/>
          </a:xfrm>
          <a:solidFill>
            <a:schemeClr val="accent2"/>
          </a:solidFill>
        </p:spPr>
      </p:pic>
      <p:sp>
        <p:nvSpPr>
          <p:cNvPr id="3" name="Metin kutusu 2"/>
          <p:cNvSpPr txBox="1"/>
          <p:nvPr/>
        </p:nvSpPr>
        <p:spPr>
          <a:xfrm>
            <a:off x="4573588" y="710987"/>
            <a:ext cx="4070839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tr-TR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92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" y="-479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err="1"/>
              <a:t>Deneyimli</a:t>
            </a:r>
            <a:r>
              <a:rPr lang="tr-TR" sz="2000" dirty="0"/>
              <a:t>/Genç Araştırmacılar-Ev Sahibi Kurum Yayın Performansı Kıyaslaması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" y="704095"/>
            <a:ext cx="9841885" cy="53179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98364" y="1080656"/>
            <a:ext cx="1159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Deneyimli Araştırmacılar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37152" y="1882126"/>
            <a:ext cx="1159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Genç Araştırmacılar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68788" y="1916212"/>
            <a:ext cx="11598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TOBB ETÜ</a:t>
            </a:r>
            <a:endParaRPr lang="tr-T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92932" y="2164341"/>
            <a:ext cx="1159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Özyeğin Üniversitesi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35897" y="2749236"/>
            <a:ext cx="1159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Boğaziçi Üniversitesi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27383" y="2395113"/>
            <a:ext cx="1159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Bahçeşehir Üniversitesi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88" y="5954579"/>
            <a:ext cx="1017005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300" dirty="0">
                <a:latin typeface="Arial" panose="020B0604020202020204" pitchFamily="34" charset="0"/>
                <a:cs typeface="Arial" panose="020B0604020202020204" pitchFamily="34" charset="0"/>
              </a:rPr>
              <a:t>X Ekseni: Alan Normalize Atıf Etkisi (FWCI) (makale ve derleme türündeki yayınlar dikkate  alınmıştır.)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1300" dirty="0">
                <a:latin typeface="Arial" panose="020B0604020202020204" pitchFamily="34" charset="0"/>
                <a:cs typeface="Arial" panose="020B0604020202020204" pitchFamily="34" charset="0"/>
              </a:rPr>
              <a:t>Y Ekseni: %10’luk Dilimde Atıf Alan Yayınların Oranı (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tr-TR" sz="1300" dirty="0">
                <a:latin typeface="Arial" panose="020B0604020202020204" pitchFamily="34" charset="0"/>
                <a:cs typeface="Arial" panose="020B0604020202020204" pitchFamily="34" charset="0"/>
              </a:rPr>
              <a:t>akale ve derleme türündeki yayınlar dikkate alınmıştır. Alana göre normalizedir.)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38937" y="6426396"/>
            <a:ext cx="67418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800" b="1" dirty="0">
                <a:solidFill>
                  <a:prstClr val="white">
                    <a:lumMod val="50000"/>
                  </a:prstClr>
                </a:solidFill>
                <a:latin typeface="Arial" panose="020B0604020202020204"/>
              </a:rPr>
              <a:t>*6550 sayılı kanun kapsamında yeterlilik almış Araştırma Altyapıları için ilgili üniversite yayınları dikkate alınmıştır.</a:t>
            </a:r>
          </a:p>
          <a:p>
            <a:pPr lvl="0">
              <a:defRPr/>
            </a:pPr>
            <a:r>
              <a:rPr lang="en-US" sz="800" b="1" dirty="0">
                <a:solidFill>
                  <a:prstClr val="white">
                    <a:lumMod val="50000"/>
                  </a:prstClr>
                </a:solidFill>
                <a:latin typeface="Arial" panose="020B0604020202020204"/>
              </a:rPr>
              <a:t>36 </a:t>
            </a:r>
            <a:r>
              <a:rPr lang="en-US" sz="800" b="1" dirty="0" err="1">
                <a:solidFill>
                  <a:prstClr val="white">
                    <a:lumMod val="50000"/>
                  </a:prstClr>
                </a:solidFill>
                <a:latin typeface="Arial" panose="020B0604020202020204"/>
              </a:rPr>
              <a:t>ev</a:t>
            </a:r>
            <a:r>
              <a:rPr lang="en-US" sz="800" b="1" dirty="0">
                <a:solidFill>
                  <a:prstClr val="white">
                    <a:lumMod val="50000"/>
                  </a:prstClr>
                </a:solidFill>
                <a:latin typeface="Arial" panose="020B0604020202020204"/>
              </a:rPr>
              <a:t> </a:t>
            </a:r>
            <a:r>
              <a:rPr lang="en-US" sz="800" b="1" dirty="0" err="1">
                <a:solidFill>
                  <a:prstClr val="white">
                    <a:lumMod val="50000"/>
                  </a:prstClr>
                </a:solidFill>
                <a:latin typeface="Arial" panose="020B0604020202020204"/>
              </a:rPr>
              <a:t>sahibi</a:t>
            </a:r>
            <a:r>
              <a:rPr lang="en-US" sz="800" b="1" dirty="0">
                <a:solidFill>
                  <a:prstClr val="white">
                    <a:lumMod val="50000"/>
                  </a:prstClr>
                </a:solidFill>
                <a:latin typeface="Arial" panose="020B0604020202020204"/>
              </a:rPr>
              <a:t> </a:t>
            </a:r>
            <a:r>
              <a:rPr lang="en-US" sz="800" b="1" dirty="0" err="1">
                <a:solidFill>
                  <a:prstClr val="white">
                    <a:lumMod val="50000"/>
                  </a:prstClr>
                </a:solidFill>
                <a:latin typeface="Arial" panose="020B0604020202020204"/>
              </a:rPr>
              <a:t>kurum</a:t>
            </a:r>
            <a:r>
              <a:rPr lang="en-US" sz="800" b="1" dirty="0">
                <a:solidFill>
                  <a:prstClr val="white">
                    <a:lumMod val="50000"/>
                  </a:prstClr>
                </a:solidFill>
                <a:latin typeface="Arial" panose="020B0604020202020204"/>
              </a:rPr>
              <a:t> </a:t>
            </a:r>
            <a:r>
              <a:rPr lang="en-US" sz="800" b="1" dirty="0" err="1">
                <a:solidFill>
                  <a:prstClr val="white">
                    <a:lumMod val="50000"/>
                  </a:prstClr>
                </a:solidFill>
                <a:latin typeface="Arial" panose="020B0604020202020204"/>
              </a:rPr>
              <a:t>dahil</a:t>
            </a:r>
            <a:r>
              <a:rPr lang="en-US" sz="800" b="1" dirty="0">
                <a:solidFill>
                  <a:prstClr val="white">
                    <a:lumMod val="50000"/>
                  </a:prstClr>
                </a:solidFill>
                <a:latin typeface="Arial" panose="020B0604020202020204"/>
              </a:rPr>
              <a:t> </a:t>
            </a:r>
            <a:r>
              <a:rPr lang="en-US" sz="800" b="1" dirty="0" err="1">
                <a:solidFill>
                  <a:prstClr val="white">
                    <a:lumMod val="50000"/>
                  </a:prstClr>
                </a:solidFill>
                <a:latin typeface="Arial" panose="020B0604020202020204"/>
              </a:rPr>
              <a:t>edilmiştir</a:t>
            </a:r>
            <a:r>
              <a:rPr lang="en-US" sz="800" b="1" dirty="0">
                <a:solidFill>
                  <a:prstClr val="white">
                    <a:lumMod val="50000"/>
                  </a:prstClr>
                </a:solidFill>
                <a:latin typeface="Arial" panose="020B0604020202020204"/>
              </a:rPr>
              <a:t>. AFAD, WAT AŞ.</a:t>
            </a:r>
            <a:r>
              <a:rPr lang="tr-TR" sz="800" b="1" dirty="0">
                <a:solidFill>
                  <a:prstClr val="white">
                    <a:lumMod val="50000"/>
                  </a:prstClr>
                </a:solidFill>
                <a:latin typeface="Arial" panose="020B0604020202020204"/>
              </a:rPr>
              <a:t> ve TÜBİTAK MAM için tanımlı adres bulunamadığı için grafikte dahil edilmemiştir.</a:t>
            </a:r>
            <a:endParaRPr lang="en-US" sz="800" b="1" dirty="0">
              <a:solidFill>
                <a:prstClr val="white">
                  <a:lumMod val="50000"/>
                </a:prstClr>
              </a:solidFill>
              <a:latin typeface="Arial" panose="020B0604020202020204"/>
            </a:endParaRPr>
          </a:p>
          <a:p>
            <a:pPr>
              <a:defRPr/>
            </a:pPr>
            <a:r>
              <a:rPr lang="tr-TR" sz="800" b="1" dirty="0">
                <a:solidFill>
                  <a:prstClr val="white">
                    <a:lumMod val="50000"/>
                  </a:prstClr>
                </a:solidFill>
                <a:latin typeface="Arial" panose="020B0604020202020204"/>
              </a:rPr>
              <a:t>2232 </a:t>
            </a:r>
            <a:r>
              <a:rPr lang="en-US" sz="800" b="1" dirty="0" err="1">
                <a:solidFill>
                  <a:prstClr val="white">
                    <a:lumMod val="50000"/>
                  </a:prstClr>
                </a:solidFill>
                <a:latin typeface="Arial" panose="020B0604020202020204"/>
              </a:rPr>
              <a:t>çağrıları</a:t>
            </a:r>
            <a:r>
              <a:rPr lang="en-US" sz="800" b="1" dirty="0">
                <a:solidFill>
                  <a:prstClr val="white">
                    <a:lumMod val="50000"/>
                  </a:prstClr>
                </a:solidFill>
                <a:latin typeface="Arial" panose="020B0604020202020204"/>
              </a:rPr>
              <a:t> </a:t>
            </a:r>
            <a:r>
              <a:rPr lang="tr-TR" sz="800" b="1" dirty="0">
                <a:solidFill>
                  <a:prstClr val="white">
                    <a:lumMod val="50000"/>
                  </a:prstClr>
                </a:solidFill>
                <a:latin typeface="Arial" panose="020B0604020202020204"/>
              </a:rPr>
              <a:t>kapsamındaki 1</a:t>
            </a:r>
            <a:r>
              <a:rPr lang="en-US" sz="800" b="1" dirty="0">
                <a:solidFill>
                  <a:prstClr val="white">
                    <a:lumMod val="50000"/>
                  </a:prstClr>
                </a:solidFill>
                <a:latin typeface="Arial" panose="020B0604020202020204"/>
              </a:rPr>
              <a:t>58</a:t>
            </a:r>
            <a:r>
              <a:rPr lang="tr-TR" sz="800" b="1" dirty="0">
                <a:solidFill>
                  <a:prstClr val="white">
                    <a:lumMod val="50000"/>
                  </a:prstClr>
                </a:solidFill>
                <a:latin typeface="Arial" panose="020B0604020202020204"/>
              </a:rPr>
              <a:t> Uluslararası Lider Araştırmacının yarattığı ekosistem görselidir.</a:t>
            </a:r>
          </a:p>
          <a:p>
            <a:pPr lvl="0">
              <a:defRPr/>
            </a:pPr>
            <a:endParaRPr lang="tr-TR" sz="800" b="1" dirty="0">
              <a:solidFill>
                <a:prstClr val="white">
                  <a:lumMod val="50000"/>
                </a:prstClr>
              </a:solidFill>
              <a:latin typeface="Arial" panose="020B0604020202020204"/>
            </a:endParaRPr>
          </a:p>
          <a:p>
            <a:pPr marL="285679" indent="-285679">
              <a:buFont typeface="Arial" panose="020B0604020202020204" pitchFamily="34" charset="0"/>
              <a:buChar char="•"/>
              <a:defRPr/>
            </a:pPr>
            <a:endParaRPr lang="tr-TR" sz="800" b="1" dirty="0">
              <a:solidFill>
                <a:prstClr val="white">
                  <a:lumMod val="50000"/>
                </a:prstClr>
              </a:solidFill>
              <a:latin typeface="Arial" panose="020B0604020202020204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0242514" y="768814"/>
            <a:ext cx="1777782" cy="6072331"/>
            <a:chOff x="10223255" y="335916"/>
            <a:chExt cx="1993251" cy="6441381"/>
          </a:xfrm>
        </p:grpSpPr>
        <p:grpSp>
          <p:nvGrpSpPr>
            <p:cNvPr id="18" name="Group 17"/>
            <p:cNvGrpSpPr/>
            <p:nvPr/>
          </p:nvGrpSpPr>
          <p:grpSpPr>
            <a:xfrm>
              <a:off x="10232047" y="335916"/>
              <a:ext cx="1984459" cy="2503975"/>
              <a:chOff x="9747738" y="545123"/>
              <a:chExt cx="1984459" cy="2503975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747738" y="545123"/>
                <a:ext cx="1984459" cy="2503975"/>
              </a:xfrm>
              <a:prstGeom prst="rect">
                <a:avLst/>
              </a:prstGeom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10313377" y="545123"/>
                <a:ext cx="426590" cy="1318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3599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0167262" y="888023"/>
                <a:ext cx="426590" cy="1318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3599"/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23255" y="2822307"/>
              <a:ext cx="1348614" cy="26288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41702" y="5415955"/>
              <a:ext cx="1672917" cy="1361342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6062975" y="3111364"/>
            <a:ext cx="2468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Abdullah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Gül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Üniversitesi</a:t>
            </a:r>
            <a:endParaRPr lang="tr-T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38064" y="2511452"/>
            <a:ext cx="2468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Beykent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Üniversitesi</a:t>
            </a:r>
            <a:endParaRPr lang="tr-T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08574" y="3384350"/>
            <a:ext cx="2468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Sabancı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Üniversitesi</a:t>
            </a:r>
            <a:endParaRPr lang="tr-T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49376" y="3169680"/>
            <a:ext cx="614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İYTE</a:t>
            </a:r>
            <a:endParaRPr lang="tr-T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98990" y="3733620"/>
            <a:ext cx="2468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Koç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Üniversitesi</a:t>
            </a:r>
            <a:endParaRPr lang="tr-T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5738118" y="3530938"/>
            <a:ext cx="99300" cy="2550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474330" y="3329279"/>
            <a:ext cx="220483" cy="267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907831" y="3397888"/>
            <a:ext cx="445368" cy="753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534921" y="3632890"/>
            <a:ext cx="36065" cy="4711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428525" y="4103912"/>
            <a:ext cx="2468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İhsan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Doğramacı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Bilkent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Üniversitesi</a:t>
            </a:r>
            <a:endParaRPr lang="tr-T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6955666" y="2285012"/>
            <a:ext cx="198674" cy="1139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993916" y="3239581"/>
            <a:ext cx="208255" cy="200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301542" y="2786714"/>
            <a:ext cx="99300" cy="2550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218637" y="2816015"/>
            <a:ext cx="7807" cy="1434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7311529" y="2704679"/>
            <a:ext cx="182381" cy="140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7406888" y="2285012"/>
            <a:ext cx="154336" cy="1435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83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err="1"/>
              <a:t>Deneyimli</a:t>
            </a:r>
            <a:r>
              <a:rPr lang="en-US" sz="2000" dirty="0"/>
              <a:t> </a:t>
            </a:r>
            <a:r>
              <a:rPr lang="en-US" sz="2000" dirty="0" err="1"/>
              <a:t>ve</a:t>
            </a:r>
            <a:r>
              <a:rPr lang="en-US" sz="2000" dirty="0"/>
              <a:t> </a:t>
            </a:r>
            <a:r>
              <a:rPr lang="tr-TR" sz="2000" dirty="0"/>
              <a:t>Genç Araştırmacılar</a:t>
            </a:r>
            <a:r>
              <a:rPr lang="en-US" sz="2000" dirty="0"/>
              <a:t> </a:t>
            </a:r>
            <a:r>
              <a:rPr lang="tr-TR" sz="2000" dirty="0"/>
              <a:t>Yayın Performansı Kıyaslaması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95803" y="6118636"/>
            <a:ext cx="99143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dirty="0">
                <a:latin typeface="Arial" panose="020B0604020202020204" pitchFamily="34" charset="0"/>
                <a:cs typeface="Arial" panose="020B0604020202020204" pitchFamily="34" charset="0"/>
              </a:rPr>
              <a:t>X Ekseni: Alan Normalize Atıf Etkisi (FWCI) (makale ve derleme türündeki yayınlar dikkate  alınmıştır.)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1400" dirty="0">
                <a:latin typeface="Arial" panose="020B0604020202020204" pitchFamily="34" charset="0"/>
                <a:cs typeface="Arial" panose="020B0604020202020204" pitchFamily="34" charset="0"/>
              </a:rPr>
              <a:t>Y Ekseni: %10’luk Dilimde Atıf Alan Yayınların Oranı 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tr-TR" sz="1400" dirty="0">
                <a:latin typeface="Arial" panose="020B0604020202020204" pitchFamily="34" charset="0"/>
                <a:cs typeface="Arial" panose="020B0604020202020204" pitchFamily="34" charset="0"/>
              </a:rPr>
              <a:t>akale ve derleme türündeki yayınlar dikkate alınmıştır. Alana göre normalizedir.)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438021" y="862393"/>
            <a:ext cx="10410450" cy="5318517"/>
            <a:chOff x="465991" y="438308"/>
            <a:chExt cx="10779229" cy="5743318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5991" y="438308"/>
              <a:ext cx="10656277" cy="5743318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915695" y="1411296"/>
              <a:ext cx="1573822" cy="498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200" dirty="0">
                  <a:latin typeface="Arial" panose="020B0604020202020204" pitchFamily="34" charset="0"/>
                  <a:cs typeface="Arial" panose="020B0604020202020204" pitchFamily="34" charset="0"/>
                </a:rPr>
                <a:t>Özgür Burak Aslan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Genç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tr-T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085071" y="2179877"/>
              <a:ext cx="1160149" cy="498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200" dirty="0">
                  <a:latin typeface="Arial" panose="020B0604020202020204" pitchFamily="34" charset="0"/>
                  <a:cs typeface="Arial" panose="020B0604020202020204" pitchFamily="34" charset="0"/>
                </a:rPr>
                <a:t>Fatma Güney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Genç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tr-T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745117" y="3089676"/>
              <a:ext cx="1573822" cy="498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Gözde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Korkmaz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Deneyimli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tr-T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317863" y="2493508"/>
              <a:ext cx="1573822" cy="498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Levent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Beker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Genç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tr-T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917813" y="1538355"/>
              <a:ext cx="1573822" cy="498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Burak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Bilki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Deneyimli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tr-T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433646" y="1901874"/>
              <a:ext cx="1573822" cy="498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Bora 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Akgün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Deneyimli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tr-T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124649" y="807899"/>
              <a:ext cx="1160149" cy="697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Murat 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Burak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Yaylaoğlu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Deneyimli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tr-T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964500" y="539622"/>
              <a:ext cx="1160149" cy="697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Işık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İlber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Sırmatel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Genç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tr-T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437192" y="1596732"/>
              <a:ext cx="1160149" cy="498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Deniz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Aybaş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Genç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tr-T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2121880" y="4734919"/>
              <a:ext cx="272561" cy="246184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3599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383127" y="3898875"/>
              <a:ext cx="875033" cy="33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Türkiye</a:t>
              </a:r>
              <a:endParaRPr lang="tr-T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803060" y="4189068"/>
              <a:ext cx="341152" cy="52036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2945922" y="3817996"/>
              <a:ext cx="272561" cy="24618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3599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383127" y="2932311"/>
              <a:ext cx="2125009" cy="565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4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Genç </a:t>
              </a:r>
              <a:endParaRPr lang="en-US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tr-TR" sz="14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Araştırmacı</a:t>
              </a:r>
            </a:p>
          </p:txBody>
        </p:sp>
        <p:cxnSp>
          <p:nvCxnSpPr>
            <p:cNvPr id="42" name="Straight Connector 41"/>
            <p:cNvCxnSpPr/>
            <p:nvPr/>
          </p:nvCxnSpPr>
          <p:spPr>
            <a:xfrm flipH="1" flipV="1">
              <a:off x="2787164" y="3437043"/>
              <a:ext cx="158758" cy="304104"/>
            </a:xfrm>
            <a:prstGeom prst="line">
              <a:avLst/>
            </a:prstGeom>
            <a:ln w="38100"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43" name="Oval 42"/>
            <p:cNvSpPr/>
            <p:nvPr/>
          </p:nvSpPr>
          <p:spPr>
            <a:xfrm>
              <a:off x="3797825" y="3393081"/>
              <a:ext cx="272561" cy="246184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3599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792804" y="3693356"/>
              <a:ext cx="2125009" cy="33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Deneyimli Araştırmacı</a:t>
              </a:r>
            </a:p>
          </p:txBody>
        </p:sp>
        <p:cxnSp>
          <p:nvCxnSpPr>
            <p:cNvPr id="45" name="Straight Connector 44"/>
            <p:cNvCxnSpPr/>
            <p:nvPr/>
          </p:nvCxnSpPr>
          <p:spPr>
            <a:xfrm flipH="1" flipV="1">
              <a:off x="4056469" y="3612475"/>
              <a:ext cx="190934" cy="128672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graphicFrame>
        <p:nvGraphicFramePr>
          <p:cNvPr id="46" name="Table 45"/>
          <p:cNvGraphicFramePr>
            <a:graphicFrameLocks noGrp="1"/>
          </p:cNvGraphicFramePr>
          <p:nvPr>
            <p:extLst/>
          </p:nvPr>
        </p:nvGraphicFramePr>
        <p:xfrm>
          <a:off x="10848471" y="5732952"/>
          <a:ext cx="1125124" cy="895916"/>
        </p:xfrm>
        <a:graphic>
          <a:graphicData uri="http://schemas.openxmlformats.org/drawingml/2006/table">
            <a:tbl>
              <a:tblPr/>
              <a:tblGrid>
                <a:gridCol w="659251">
                  <a:extLst>
                    <a:ext uri="{9D8B030D-6E8A-4147-A177-3AD203B41FA5}">
                      <a16:colId xmlns:a16="http://schemas.microsoft.com/office/drawing/2014/main" val="4097269491"/>
                    </a:ext>
                  </a:extLst>
                </a:gridCol>
                <a:gridCol w="465873">
                  <a:extLst>
                    <a:ext uri="{9D8B030D-6E8A-4147-A177-3AD203B41FA5}">
                      <a16:colId xmlns:a16="http://schemas.microsoft.com/office/drawing/2014/main" val="2805957504"/>
                    </a:ext>
                  </a:extLst>
                </a:gridCol>
              </a:tblGrid>
              <a:tr h="22397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Tür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Sayı</a:t>
                      </a: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080036"/>
                  </a:ext>
                </a:extLst>
              </a:tr>
              <a:tr h="22397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Deneyimli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6414268"/>
                  </a:ext>
                </a:extLst>
              </a:tr>
              <a:tr h="22397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Genç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586554"/>
                  </a:ext>
                </a:extLst>
              </a:tr>
              <a:tr h="22397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Toplam</a:t>
                      </a: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4232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076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err="1"/>
              <a:t>Deneyimli</a:t>
            </a:r>
            <a:r>
              <a:rPr lang="tr-TR" sz="2000" dirty="0"/>
              <a:t> Araştırmacılar</a:t>
            </a:r>
            <a:r>
              <a:rPr lang="en-US" sz="2000" dirty="0"/>
              <a:t> </a:t>
            </a:r>
            <a:r>
              <a:rPr lang="tr-TR" sz="2000" dirty="0"/>
              <a:t>Yayın Performansı Kıyaslaması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95803" y="6118636"/>
            <a:ext cx="99143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dirty="0">
                <a:latin typeface="Arial" panose="020B0604020202020204" pitchFamily="34" charset="0"/>
                <a:cs typeface="Arial" panose="020B0604020202020204" pitchFamily="34" charset="0"/>
              </a:rPr>
              <a:t>X Ekseni: Alan Normalize Atıf Etkisi (FWCI) (makale ve derleme türündeki yayınlar dikkate  alınmıştır.)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1400" dirty="0">
                <a:latin typeface="Arial" panose="020B0604020202020204" pitchFamily="34" charset="0"/>
                <a:cs typeface="Arial" panose="020B0604020202020204" pitchFamily="34" charset="0"/>
              </a:rPr>
              <a:t>Y Ekseni: %10’luk Dilimde Atıf Alan Yayınların Oranı 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tr-TR" sz="1400" dirty="0">
                <a:latin typeface="Arial" panose="020B0604020202020204" pitchFamily="34" charset="0"/>
                <a:cs typeface="Arial" panose="020B0604020202020204" pitchFamily="34" charset="0"/>
              </a:rPr>
              <a:t>akale ve derleme türündeki yayınlar dikkate alınmıştır. Alana göre normalizedir.)</a:t>
            </a: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/>
          </p:nvPr>
        </p:nvGraphicFramePr>
        <p:xfrm>
          <a:off x="10848471" y="5732952"/>
          <a:ext cx="1125124" cy="895916"/>
        </p:xfrm>
        <a:graphic>
          <a:graphicData uri="http://schemas.openxmlformats.org/drawingml/2006/table">
            <a:tbl>
              <a:tblPr/>
              <a:tblGrid>
                <a:gridCol w="659251">
                  <a:extLst>
                    <a:ext uri="{9D8B030D-6E8A-4147-A177-3AD203B41FA5}">
                      <a16:colId xmlns:a16="http://schemas.microsoft.com/office/drawing/2014/main" val="4097269491"/>
                    </a:ext>
                  </a:extLst>
                </a:gridCol>
                <a:gridCol w="465873">
                  <a:extLst>
                    <a:ext uri="{9D8B030D-6E8A-4147-A177-3AD203B41FA5}">
                      <a16:colId xmlns:a16="http://schemas.microsoft.com/office/drawing/2014/main" val="2805957504"/>
                    </a:ext>
                  </a:extLst>
                </a:gridCol>
              </a:tblGrid>
              <a:tr h="22397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Tür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Sayı</a:t>
                      </a: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080036"/>
                  </a:ext>
                </a:extLst>
              </a:tr>
              <a:tr h="22397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Deneyimli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6414268"/>
                  </a:ext>
                </a:extLst>
              </a:tr>
              <a:tr h="22397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Genç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586554"/>
                  </a:ext>
                </a:extLst>
              </a:tr>
              <a:tr h="22397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Toplam</a:t>
                      </a: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423243"/>
                  </a:ext>
                </a:extLst>
              </a:tr>
            </a:tbl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765027" y="888685"/>
            <a:ext cx="9445124" cy="5166507"/>
            <a:chOff x="294291" y="431883"/>
            <a:chExt cx="10123277" cy="572042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4291" y="431883"/>
              <a:ext cx="10123277" cy="5720420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3964879" y="3184444"/>
              <a:ext cx="272561" cy="246184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3599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29135" y="3447172"/>
              <a:ext cx="2125009" cy="579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Deneyimli Araştırmacı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H="1" flipV="1">
              <a:off x="4237440" y="3382837"/>
              <a:ext cx="190934" cy="128672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2230673" y="4916810"/>
              <a:ext cx="272561" cy="246184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3599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185063" y="4060680"/>
              <a:ext cx="875034" cy="340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Türkiye</a:t>
              </a:r>
              <a:endParaRPr lang="tr-T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1889521" y="4382454"/>
              <a:ext cx="341152" cy="52036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9054402" y="2640314"/>
            <a:ext cx="1573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Gözde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Korkmaz</a:t>
            </a:r>
            <a:endParaRPr lang="tr-T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04233" y="1240213"/>
            <a:ext cx="1159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Murat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Burak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Yaylaoğlu</a:t>
            </a:r>
            <a:endParaRPr lang="tr-T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97451" y="1801881"/>
            <a:ext cx="1573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Burak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Bilki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48435" y="1631696"/>
            <a:ext cx="1573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Bora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Akgün</a:t>
            </a:r>
            <a:endParaRPr lang="tr-T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48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000" dirty="0"/>
              <a:t>Genç Araştırmacılar</a:t>
            </a:r>
            <a:r>
              <a:rPr lang="en-US" sz="2000" dirty="0"/>
              <a:t> </a:t>
            </a:r>
            <a:r>
              <a:rPr lang="tr-TR" sz="2000" dirty="0"/>
              <a:t>Yayın Performansı Kıyaslaması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95803" y="6118636"/>
            <a:ext cx="99143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dirty="0">
                <a:latin typeface="Arial" panose="020B0604020202020204" pitchFamily="34" charset="0"/>
                <a:cs typeface="Arial" panose="020B0604020202020204" pitchFamily="34" charset="0"/>
              </a:rPr>
              <a:t>X Ekseni: Alan Normalize Atıf Etkisi (FWCI) (makale ve derleme türündeki yayınlar dikkate  alınmıştır.)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z="1400" dirty="0">
                <a:latin typeface="Arial" panose="020B0604020202020204" pitchFamily="34" charset="0"/>
                <a:cs typeface="Arial" panose="020B0604020202020204" pitchFamily="34" charset="0"/>
              </a:rPr>
              <a:t>Y Ekseni: %10’luk Dilimde Atıf Alan Yayınların Oranı 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tr-TR" sz="1400" dirty="0">
                <a:latin typeface="Arial" panose="020B0604020202020204" pitchFamily="34" charset="0"/>
                <a:cs typeface="Arial" panose="020B0604020202020204" pitchFamily="34" charset="0"/>
              </a:rPr>
              <a:t>akale ve derleme türündeki yayınlar dikkate alınmıştır. Alana göre normalizedir.)</a:t>
            </a: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/>
          </p:nvPr>
        </p:nvGraphicFramePr>
        <p:xfrm>
          <a:off x="10848471" y="5732952"/>
          <a:ext cx="1125124" cy="895916"/>
        </p:xfrm>
        <a:graphic>
          <a:graphicData uri="http://schemas.openxmlformats.org/drawingml/2006/table">
            <a:tbl>
              <a:tblPr/>
              <a:tblGrid>
                <a:gridCol w="659251">
                  <a:extLst>
                    <a:ext uri="{9D8B030D-6E8A-4147-A177-3AD203B41FA5}">
                      <a16:colId xmlns:a16="http://schemas.microsoft.com/office/drawing/2014/main" val="4097269491"/>
                    </a:ext>
                  </a:extLst>
                </a:gridCol>
                <a:gridCol w="465873">
                  <a:extLst>
                    <a:ext uri="{9D8B030D-6E8A-4147-A177-3AD203B41FA5}">
                      <a16:colId xmlns:a16="http://schemas.microsoft.com/office/drawing/2014/main" val="2805957504"/>
                    </a:ext>
                  </a:extLst>
                </a:gridCol>
              </a:tblGrid>
              <a:tr h="22397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Tür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Sayı</a:t>
                      </a: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080036"/>
                  </a:ext>
                </a:extLst>
              </a:tr>
              <a:tr h="22397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Deneyimli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6414268"/>
                  </a:ext>
                </a:extLst>
              </a:tr>
              <a:tr h="22397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Genç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586554"/>
                  </a:ext>
                </a:extLst>
              </a:tr>
              <a:tr h="22397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Toplam</a:t>
                      </a: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3" marR="9523" marT="95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423243"/>
                  </a:ext>
                </a:extLst>
              </a:tr>
            </a:tbl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667847" y="753015"/>
            <a:ext cx="9952084" cy="5365621"/>
            <a:chOff x="443760" y="586154"/>
            <a:chExt cx="10230101" cy="5613946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3760" y="586154"/>
              <a:ext cx="10230101" cy="5613946"/>
            </a:xfrm>
            <a:prstGeom prst="rect">
              <a:avLst/>
            </a:prstGeom>
          </p:spPr>
        </p:pic>
        <p:sp>
          <p:nvSpPr>
            <p:cNvPr id="48" name="Oval 47"/>
            <p:cNvSpPr/>
            <p:nvPr/>
          </p:nvSpPr>
          <p:spPr>
            <a:xfrm>
              <a:off x="2919544" y="3809204"/>
              <a:ext cx="272561" cy="24618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3599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383127" y="2932311"/>
              <a:ext cx="2125009" cy="547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4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Genç </a:t>
              </a:r>
              <a:endParaRPr lang="en-US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tr-TR" sz="14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Araştırmacı</a:t>
              </a:r>
            </a:p>
          </p:txBody>
        </p:sp>
        <p:cxnSp>
          <p:nvCxnSpPr>
            <p:cNvPr id="50" name="Straight Connector 49"/>
            <p:cNvCxnSpPr/>
            <p:nvPr/>
          </p:nvCxnSpPr>
          <p:spPr>
            <a:xfrm flipH="1" flipV="1">
              <a:off x="2787163" y="3437042"/>
              <a:ext cx="132381" cy="320650"/>
            </a:xfrm>
            <a:prstGeom prst="line">
              <a:avLst/>
            </a:prstGeom>
            <a:ln w="38100"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51" name="Oval 50"/>
            <p:cNvSpPr/>
            <p:nvPr/>
          </p:nvSpPr>
          <p:spPr>
            <a:xfrm>
              <a:off x="2007931" y="4709428"/>
              <a:ext cx="272561" cy="246184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3599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383127" y="3898875"/>
              <a:ext cx="875034" cy="322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Türkiye</a:t>
              </a:r>
              <a:endParaRPr lang="tr-T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1803060" y="4189068"/>
              <a:ext cx="341152" cy="52036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4" name="TextBox 53"/>
          <p:cNvSpPr txBox="1"/>
          <p:nvPr/>
        </p:nvSpPr>
        <p:spPr>
          <a:xfrm>
            <a:off x="9460084" y="2289625"/>
            <a:ext cx="11598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Fatma Güney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636739" y="1670272"/>
            <a:ext cx="1573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>
                <a:latin typeface="Arial" panose="020B0604020202020204" pitchFamily="34" charset="0"/>
                <a:cs typeface="Arial" panose="020B0604020202020204" pitchFamily="34" charset="0"/>
              </a:rPr>
              <a:t>Özgür Burak Aslan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300226" y="2669140"/>
            <a:ext cx="1573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Levent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Beker</a:t>
            </a:r>
            <a:endParaRPr lang="tr-T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27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" y="-479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6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2232 Uluslararası Lider/Genç Araştırmacılar Programlarının Amacı</a:t>
            </a:r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5580" y="694593"/>
            <a:ext cx="2890600" cy="39745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  <a:reflection stA="41000" endPos="64000" dist="50800" dir="5400000" sy="-100000" algn="bl" rotWithShape="0"/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4" y="675968"/>
            <a:ext cx="2755153" cy="37641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  <a:reflection stA="41000" endPos="65000" dist="50800" dir="5400000" sy="-100000" algn="bl" rotWithShape="0"/>
          </a:effectLst>
        </p:spPr>
      </p:pic>
      <p:sp>
        <p:nvSpPr>
          <p:cNvPr id="5" name="Dikdörtgen 4"/>
          <p:cNvSpPr/>
          <p:nvPr/>
        </p:nvSpPr>
        <p:spPr>
          <a:xfrm>
            <a:off x="3022545" y="957831"/>
            <a:ext cx="58944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tr-TR" sz="1000" dirty="0"/>
              <a:t>Ülkemiz </a:t>
            </a:r>
            <a:r>
              <a:rPr lang="tr-TR" sz="1000" dirty="0"/>
              <a:t>açısından stratejik öneme sahip araştırma alanlarında yürütülecek projelere katkı sağlamak üzere, </a:t>
            </a:r>
            <a:endParaRPr lang="tr-TR" sz="1000" dirty="0"/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tr-TR" sz="1000" i="1" dirty="0"/>
              <a:t>Üst seviye </a:t>
            </a:r>
            <a:r>
              <a:rPr lang="tr-TR" sz="1000" i="1" dirty="0"/>
              <a:t>bilimsel ve/veya teknolojik çalışmalar ile temayüz </a:t>
            </a:r>
            <a:r>
              <a:rPr lang="tr-TR" sz="1000" i="1" dirty="0"/>
              <a:t>etmiş,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tr-TR" sz="1000" i="1" dirty="0"/>
              <a:t>Yurt </a:t>
            </a:r>
            <a:r>
              <a:rPr lang="tr-TR" sz="1000" i="1" dirty="0"/>
              <a:t>dışında çalışma deneyimi olan başta Türk bilim insanları olmak </a:t>
            </a:r>
            <a:r>
              <a:rPr lang="tr-TR" sz="1000" i="1" dirty="0"/>
              <a:t>üzere nitelikli araştırmacıları,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tr-TR" sz="1000" i="1" dirty="0"/>
              <a:t>Yurt </a:t>
            </a:r>
            <a:r>
              <a:rPr lang="tr-TR" sz="1000" i="1" dirty="0"/>
              <a:t>dışından Türkiye’ye </a:t>
            </a:r>
            <a:r>
              <a:rPr lang="tr-TR" sz="1000" i="1" dirty="0"/>
              <a:t>gelmelerini teşvik </a:t>
            </a:r>
            <a:r>
              <a:rPr lang="tr-TR" sz="1000" i="1" dirty="0" smtClean="0"/>
              <a:t>etmek</a:t>
            </a:r>
            <a:r>
              <a:rPr lang="tr-TR" sz="1000" i="1" dirty="0"/>
              <a:t> </a:t>
            </a:r>
            <a:r>
              <a:rPr lang="tr-TR" sz="1000" i="1" dirty="0" smtClean="0"/>
              <a:t>amacıyla </a:t>
            </a:r>
            <a:r>
              <a:rPr lang="tr-TR" sz="1000" i="1" dirty="0"/>
              <a:t>bu programlar yürütülmektedir.</a:t>
            </a:r>
          </a:p>
        </p:txBody>
      </p:sp>
      <p:sp>
        <p:nvSpPr>
          <p:cNvPr id="6" name="Yuvarlatılmış Dikdörtgen 5"/>
          <p:cNvSpPr/>
          <p:nvPr/>
        </p:nvSpPr>
        <p:spPr>
          <a:xfrm>
            <a:off x="2867880" y="3189923"/>
            <a:ext cx="6242539" cy="321798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i="1" dirty="0">
                <a:solidFill>
                  <a:schemeClr val="tx1"/>
                </a:solidFill>
              </a:rPr>
              <a:t>Stratejik Belgeler ve Eylem Planları</a:t>
            </a:r>
          </a:p>
          <a:p>
            <a:endParaRPr lang="tr-TR" sz="1600" i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chemeClr val="tx1"/>
                </a:solidFill>
              </a:rPr>
              <a:t>Cumhurbaşkanlığı 11. Kalkınma Planı(2019-2023)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chemeClr val="tx1"/>
                </a:solidFill>
              </a:rPr>
              <a:t>Cumhurbaşkanlığı Yıllık P</a:t>
            </a:r>
            <a:r>
              <a:rPr lang="tr-TR" sz="1400" dirty="0">
                <a:solidFill>
                  <a:schemeClr val="tx1"/>
                </a:solidFill>
              </a:rPr>
              <a:t>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chemeClr val="tx1"/>
                </a:solidFill>
              </a:rPr>
              <a:t>Cumhurbaşkanlığı 12. Kalkınma Planı (2024-2028)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chemeClr val="tx1"/>
                </a:solidFill>
              </a:rPr>
              <a:t>Cumhurbaşkanlığı Orta </a:t>
            </a:r>
            <a:r>
              <a:rPr lang="tr-TR" sz="1400" dirty="0">
                <a:solidFill>
                  <a:schemeClr val="tx1"/>
                </a:solidFill>
              </a:rPr>
              <a:t>Vadeli </a:t>
            </a:r>
            <a:r>
              <a:rPr lang="tr-TR" sz="1400" dirty="0">
                <a:solidFill>
                  <a:schemeClr val="tx1"/>
                </a:solidFill>
              </a:rPr>
              <a:t>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chemeClr val="tx1"/>
                </a:solidFill>
              </a:rPr>
              <a:t>Cumhurbaşkanlığı Ulusal Yapay Zeka Stratejisi (2021-2025)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chemeClr val="tx1"/>
                </a:solidFill>
              </a:rPr>
              <a:t>Sanayi ve Teknoloji Bakanlığı </a:t>
            </a:r>
            <a:r>
              <a:rPr lang="tr-TR" sz="1400" dirty="0" err="1">
                <a:solidFill>
                  <a:schemeClr val="tx1"/>
                </a:solidFill>
              </a:rPr>
              <a:t>Mobilite</a:t>
            </a:r>
            <a:r>
              <a:rPr lang="tr-TR" sz="1400" dirty="0">
                <a:solidFill>
                  <a:schemeClr val="tx1"/>
                </a:solidFill>
              </a:rPr>
              <a:t> Araç ve Teknolojileri Yol Haritası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chemeClr val="tx1"/>
                </a:solidFill>
              </a:rPr>
              <a:t>TÜBİTAK Stratejik Planı(2018-2023)</a:t>
            </a:r>
          </a:p>
        </p:txBody>
      </p:sp>
    </p:spTree>
    <p:extLst>
      <p:ext uri="{BB962C8B-B14F-4D97-AF65-F5344CB8AC3E}">
        <p14:creationId xmlns:p14="http://schemas.microsoft.com/office/powerpoint/2010/main" val="313225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1" y="-479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64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6"/>
          <p:cNvSpPr/>
          <p:nvPr/>
        </p:nvSpPr>
        <p:spPr>
          <a:xfrm>
            <a:off x="4131097" y="713618"/>
            <a:ext cx="4261379" cy="850081"/>
          </a:xfrm>
          <a:custGeom>
            <a:avLst/>
            <a:gdLst>
              <a:gd name="connsiteX0" fmla="*/ 0 w 1378159"/>
              <a:gd name="connsiteY0" fmla="*/ 47523 h 475227"/>
              <a:gd name="connsiteX1" fmla="*/ 47523 w 1378159"/>
              <a:gd name="connsiteY1" fmla="*/ 0 h 475227"/>
              <a:gd name="connsiteX2" fmla="*/ 1330636 w 1378159"/>
              <a:gd name="connsiteY2" fmla="*/ 0 h 475227"/>
              <a:gd name="connsiteX3" fmla="*/ 1378159 w 1378159"/>
              <a:gd name="connsiteY3" fmla="*/ 47523 h 475227"/>
              <a:gd name="connsiteX4" fmla="*/ 1378159 w 1378159"/>
              <a:gd name="connsiteY4" fmla="*/ 427704 h 475227"/>
              <a:gd name="connsiteX5" fmla="*/ 1330636 w 1378159"/>
              <a:gd name="connsiteY5" fmla="*/ 475227 h 475227"/>
              <a:gd name="connsiteX6" fmla="*/ 47523 w 1378159"/>
              <a:gd name="connsiteY6" fmla="*/ 475227 h 475227"/>
              <a:gd name="connsiteX7" fmla="*/ 0 w 1378159"/>
              <a:gd name="connsiteY7" fmla="*/ 427704 h 475227"/>
              <a:gd name="connsiteX8" fmla="*/ 0 w 1378159"/>
              <a:gd name="connsiteY8" fmla="*/ 47523 h 475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78159" h="475227">
                <a:moveTo>
                  <a:pt x="0" y="47523"/>
                </a:moveTo>
                <a:cubicBezTo>
                  <a:pt x="0" y="21277"/>
                  <a:pt x="21277" y="0"/>
                  <a:pt x="47523" y="0"/>
                </a:cubicBezTo>
                <a:lnTo>
                  <a:pt x="1330636" y="0"/>
                </a:lnTo>
                <a:cubicBezTo>
                  <a:pt x="1356882" y="0"/>
                  <a:pt x="1378159" y="21277"/>
                  <a:pt x="1378159" y="47523"/>
                </a:cubicBezTo>
                <a:lnTo>
                  <a:pt x="1378159" y="427704"/>
                </a:lnTo>
                <a:cubicBezTo>
                  <a:pt x="1378159" y="453950"/>
                  <a:pt x="1356882" y="475227"/>
                  <a:pt x="1330636" y="475227"/>
                </a:cubicBezTo>
                <a:lnTo>
                  <a:pt x="47523" y="475227"/>
                </a:lnTo>
                <a:cubicBezTo>
                  <a:pt x="21277" y="475227"/>
                  <a:pt x="0" y="453950"/>
                  <a:pt x="0" y="427704"/>
                </a:cubicBezTo>
                <a:lnTo>
                  <a:pt x="0" y="47523"/>
                </a:lnTo>
                <a:close/>
              </a:path>
            </a:pathLst>
          </a:custGeom>
          <a:noFill/>
          <a:ln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-558096"/>
              <a:satOff val="3362"/>
              <a:lumOff val="270"/>
              <a:alphaOff val="0"/>
            </a:schemeClr>
          </a:fillRef>
          <a:effectRef idx="2">
            <a:schemeClr val="accent4">
              <a:hueOff val="-558096"/>
              <a:satOff val="3362"/>
              <a:lumOff val="27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33" tIns="63433" rIns="63433" bIns="63433" numCol="1" spcCol="1270" anchor="ctr" anchorCtr="0">
            <a:noAutofit/>
          </a:bodyPr>
          <a:lstStyle/>
          <a:p>
            <a:pPr algn="ctr" defTabSz="57770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tr-TR" sz="1600" b="1" dirty="0">
                <a:solidFill>
                  <a:srgbClr val="002060"/>
                </a:solidFill>
                <a:latin typeface="Arial" panose="020B0604020202020204"/>
              </a:rPr>
              <a:t>2232</a:t>
            </a:r>
            <a:endParaRPr lang="tr-TR" sz="1600" b="1" dirty="0">
              <a:solidFill>
                <a:srgbClr val="002060"/>
              </a:solidFill>
              <a:latin typeface="Arial" panose="020B0604020202020204"/>
            </a:endParaRPr>
          </a:p>
          <a:p>
            <a:pPr algn="ctr" defTabSz="57770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tr-TR" sz="1600" b="1" dirty="0">
                <a:solidFill>
                  <a:srgbClr val="002060"/>
                </a:solidFill>
              </a:rPr>
              <a:t>Uluslararası Lider / Genç</a:t>
            </a:r>
            <a:endParaRPr lang="tr-TR" sz="9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57770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tr-TR" sz="1600" b="1" dirty="0">
                <a:solidFill>
                  <a:srgbClr val="002060"/>
                </a:solidFill>
                <a:latin typeface="Arial" panose="020B0604020202020204"/>
              </a:rPr>
              <a:t>Araştırmacılar Programı</a:t>
            </a:r>
            <a:endParaRPr lang="tr-TR" sz="1600" b="1" dirty="0">
              <a:solidFill>
                <a:srgbClr val="002060"/>
              </a:solidFill>
              <a:latin typeface="Arial" panose="020B0604020202020204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1588" y="22159"/>
            <a:ext cx="11283760" cy="618404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99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tr-TR" sz="2000" dirty="0" smtClean="0"/>
              <a:t>Özet</a:t>
            </a:r>
            <a:endParaRPr lang="en-US" sz="2000" dirty="0"/>
          </a:p>
        </p:txBody>
      </p:sp>
      <p:grpSp>
        <p:nvGrpSpPr>
          <p:cNvPr id="46" name="Grup 45"/>
          <p:cNvGrpSpPr/>
          <p:nvPr/>
        </p:nvGrpSpPr>
        <p:grpSpPr>
          <a:xfrm>
            <a:off x="-1991123" y="763750"/>
            <a:ext cx="4387669" cy="4387669"/>
            <a:chOff x="3670756" y="679044"/>
            <a:chExt cx="8775338" cy="8775338"/>
          </a:xfrm>
        </p:grpSpPr>
        <p:sp>
          <p:nvSpPr>
            <p:cNvPr id="47" name="Pasta 46"/>
            <p:cNvSpPr/>
            <p:nvPr/>
          </p:nvSpPr>
          <p:spPr>
            <a:xfrm>
              <a:off x="3670756" y="679044"/>
              <a:ext cx="8775338" cy="8775338"/>
            </a:xfrm>
            <a:prstGeom prst="pie">
              <a:avLst>
                <a:gd name="adj1" fmla="val 16200000"/>
                <a:gd name="adj2" fmla="val 180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Pasta 4"/>
            <p:cNvSpPr txBox="1"/>
            <p:nvPr/>
          </p:nvSpPr>
          <p:spPr>
            <a:xfrm>
              <a:off x="8295568" y="2538580"/>
              <a:ext cx="3134049" cy="26117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75" tIns="41275" rIns="41275" bIns="41275" numCol="1" spcCol="1270" anchor="ctr" anchorCtr="0">
              <a:noAutofit/>
            </a:bodyPr>
            <a:lstStyle/>
            <a:p>
              <a:pPr algn="ctr" defTabSz="14446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3250" dirty="0"/>
                <a:t> </a:t>
              </a:r>
              <a:endParaRPr lang="tr-TR" sz="3250" dirty="0"/>
            </a:p>
          </p:txBody>
        </p:sp>
      </p:grpSp>
      <p:sp>
        <p:nvSpPr>
          <p:cNvPr id="41" name="Metin kutusu 40"/>
          <p:cNvSpPr txBox="1"/>
          <p:nvPr/>
        </p:nvSpPr>
        <p:spPr>
          <a:xfrm>
            <a:off x="-8060946" y="9154588"/>
            <a:ext cx="121888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2" eaLnBrk="0" fontAlgn="base" hangingPunct="0">
              <a:spcBef>
                <a:spcPts val="300"/>
              </a:spcBef>
              <a:spcAft>
                <a:spcPts val="300"/>
              </a:spcAft>
              <a:defRPr/>
            </a:pPr>
            <a:r>
              <a:rPr lang="tr-TR" sz="1000" b="1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Kaynak: </a:t>
            </a:r>
            <a:r>
              <a:rPr lang="tr-TR" sz="10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TÜBİTAK &lt;https://www.tubitak.gov.tr/tr/duyuru/2244-sanayi-doktora-programinin-ikinci-cagri-duyurusunun-sonuclari-aciklandi&gt;</a:t>
            </a:r>
          </a:p>
        </p:txBody>
      </p:sp>
      <p:grpSp>
        <p:nvGrpSpPr>
          <p:cNvPr id="2" name="Grup 1"/>
          <p:cNvGrpSpPr/>
          <p:nvPr/>
        </p:nvGrpSpPr>
        <p:grpSpPr>
          <a:xfrm>
            <a:off x="2764716" y="2010671"/>
            <a:ext cx="7575713" cy="4042996"/>
            <a:chOff x="4783447" y="6006947"/>
            <a:chExt cx="6059278" cy="7508118"/>
          </a:xfrm>
        </p:grpSpPr>
        <p:sp>
          <p:nvSpPr>
            <p:cNvPr id="80" name="Freeform 10"/>
            <p:cNvSpPr/>
            <p:nvPr/>
          </p:nvSpPr>
          <p:spPr>
            <a:xfrm>
              <a:off x="4783447" y="8014044"/>
              <a:ext cx="6059278" cy="5501021"/>
            </a:xfrm>
            <a:custGeom>
              <a:avLst/>
              <a:gdLst>
                <a:gd name="connsiteX0" fmla="*/ 0 w 2193309"/>
                <a:gd name="connsiteY0" fmla="*/ 0 h 704021"/>
                <a:gd name="connsiteX1" fmla="*/ 2193309 w 2193309"/>
                <a:gd name="connsiteY1" fmla="*/ 0 h 704021"/>
                <a:gd name="connsiteX2" fmla="*/ 2193309 w 2193309"/>
                <a:gd name="connsiteY2" fmla="*/ 704021 h 704021"/>
                <a:gd name="connsiteX3" fmla="*/ 0 w 2193309"/>
                <a:gd name="connsiteY3" fmla="*/ 704021 h 704021"/>
                <a:gd name="connsiteX4" fmla="*/ 0 w 2193309"/>
                <a:gd name="connsiteY4" fmla="*/ 0 h 704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3309" h="704021">
                  <a:moveTo>
                    <a:pt x="0" y="0"/>
                  </a:moveTo>
                  <a:lnTo>
                    <a:pt x="2193309" y="0"/>
                  </a:lnTo>
                  <a:lnTo>
                    <a:pt x="2193309" y="704021"/>
                  </a:lnTo>
                  <a:lnTo>
                    <a:pt x="0" y="70402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5">
                <a:hueOff val="-1470669"/>
                <a:satOff val="-2046"/>
                <a:lumOff val="-784"/>
                <a:alphaOff val="0"/>
              </a:schemeClr>
            </a:lnRef>
            <a:fillRef idx="1">
              <a:schemeClr val="accent5">
                <a:hueOff val="-1470669"/>
                <a:satOff val="-2046"/>
                <a:lumOff val="-784"/>
                <a:alphaOff val="0"/>
              </a:schemeClr>
            </a:fillRef>
            <a:effectRef idx="0">
              <a:schemeClr val="accent5">
                <a:hueOff val="-1470669"/>
                <a:satOff val="-2046"/>
                <a:lumOff val="-78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08" tIns="0" rIns="822746" bIns="0" numCol="1" spcCol="1270" anchor="ctr" anchorCtr="0">
              <a:noAutofit/>
            </a:bodyPr>
            <a:lstStyle/>
            <a:p>
              <a:pPr defTabSz="53326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r-TR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Dikdörtgen 80"/>
            <p:cNvSpPr/>
            <p:nvPr/>
          </p:nvSpPr>
          <p:spPr>
            <a:xfrm>
              <a:off x="4811825" y="8779583"/>
              <a:ext cx="3826464" cy="36008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tr-TR" sz="1400" b="1" dirty="0" smtClean="0">
                  <a:solidFill>
                    <a:srgbClr val="002060"/>
                  </a:solidFill>
                </a:rPr>
                <a:t>36 </a:t>
              </a:r>
              <a:r>
                <a:rPr lang="tr-TR" sz="1400" b="1" dirty="0">
                  <a:solidFill>
                    <a:srgbClr val="002060"/>
                  </a:solidFill>
                </a:rPr>
                <a:t>aylık bir proje şu an itibariyle üst </a:t>
              </a:r>
              <a:r>
                <a:rPr lang="tr-TR" sz="1400" b="1" dirty="0" smtClean="0">
                  <a:solidFill>
                    <a:srgbClr val="002060"/>
                  </a:solidFill>
                </a:rPr>
                <a:t>limitlerle;</a:t>
              </a:r>
            </a:p>
            <a:p>
              <a:pPr marL="285750" indent="-285750" defTabSz="457200">
                <a:buFont typeface="Wingdings" panose="05000000000000000000" pitchFamily="2" charset="2"/>
                <a:buChar char="ü"/>
                <a:defRPr/>
              </a:pPr>
              <a:r>
                <a:rPr lang="tr-TR" sz="1400" b="1" dirty="0" smtClean="0">
                  <a:solidFill>
                    <a:srgbClr val="002060"/>
                  </a:solidFill>
                </a:rPr>
                <a:t>Başlangıç paketi: 4.700.000 TL</a:t>
              </a:r>
            </a:p>
            <a:p>
              <a:pPr marL="285750" indent="-285750" defTabSz="457200">
                <a:buFont typeface="Wingdings" panose="05000000000000000000" pitchFamily="2" charset="2"/>
                <a:buChar char="ü"/>
                <a:defRPr/>
              </a:pPr>
              <a:r>
                <a:rPr lang="tr-TR" sz="1400" b="1" dirty="0" smtClean="0">
                  <a:solidFill>
                    <a:srgbClr val="002060"/>
                  </a:solidFill>
                </a:rPr>
                <a:t>Araştırma paketi: 1.650.000 TL</a:t>
              </a:r>
            </a:p>
            <a:p>
              <a:pPr marL="285750" indent="-285750" defTabSz="457200">
                <a:buFont typeface="Wingdings" panose="05000000000000000000" pitchFamily="2" charset="2"/>
                <a:buChar char="ü"/>
                <a:defRPr/>
              </a:pPr>
              <a:r>
                <a:rPr lang="tr-TR" sz="1400" b="1" dirty="0" smtClean="0">
                  <a:solidFill>
                    <a:srgbClr val="002060"/>
                  </a:solidFill>
                </a:rPr>
                <a:t>Burs + Aile </a:t>
              </a:r>
              <a:r>
                <a:rPr lang="tr-TR" sz="1400" b="1" dirty="0">
                  <a:solidFill>
                    <a:srgbClr val="002060"/>
                  </a:solidFill>
                </a:rPr>
                <a:t>gideri :</a:t>
              </a:r>
              <a:r>
                <a:rPr lang="tr-TR" sz="1400" b="1" dirty="0" smtClean="0">
                  <a:solidFill>
                    <a:srgbClr val="002060"/>
                  </a:solidFill>
                </a:rPr>
                <a:t>140.000 TL * 36 = 5.040.000 TL</a:t>
              </a:r>
            </a:p>
            <a:p>
              <a:pPr marL="285750" indent="-285750" defTabSz="457200">
                <a:buFont typeface="Wingdings" panose="05000000000000000000" pitchFamily="2" charset="2"/>
                <a:buChar char="ü"/>
                <a:defRPr/>
              </a:pPr>
              <a:r>
                <a:rPr lang="tr-TR" sz="1400" b="1" dirty="0" smtClean="0">
                  <a:solidFill>
                    <a:srgbClr val="002060"/>
                  </a:solidFill>
                </a:rPr>
                <a:t>Ekip </a:t>
              </a:r>
              <a:r>
                <a:rPr lang="tr-TR" sz="1400" b="1" dirty="0">
                  <a:solidFill>
                    <a:srgbClr val="002060"/>
                  </a:solidFill>
                </a:rPr>
                <a:t>bursları(5 kişi</a:t>
              </a:r>
              <a:r>
                <a:rPr lang="tr-TR" sz="1400" b="1" dirty="0" smtClean="0">
                  <a:solidFill>
                    <a:srgbClr val="002060"/>
                  </a:solidFill>
                </a:rPr>
                <a:t>): 3.852.000 TL</a:t>
              </a:r>
            </a:p>
            <a:p>
              <a:pPr marL="285750" indent="-285750" defTabSz="457200">
                <a:buFont typeface="Wingdings" panose="05000000000000000000" pitchFamily="2" charset="2"/>
                <a:buChar char="ü"/>
                <a:defRPr/>
              </a:pPr>
              <a:r>
                <a:rPr lang="tr-TR" sz="1400" b="1" dirty="0" smtClean="0">
                  <a:solidFill>
                    <a:srgbClr val="002060"/>
                  </a:solidFill>
                </a:rPr>
                <a:t>Kurum hissesi=18.000 TL*36=648.000 TL</a:t>
              </a:r>
            </a:p>
            <a:p>
              <a:pPr marL="285750" indent="-285750" defTabSz="457200">
                <a:buFont typeface="Wingdings" panose="05000000000000000000" pitchFamily="2" charset="2"/>
                <a:buChar char="ü"/>
                <a:defRPr/>
              </a:pPr>
              <a:r>
                <a:rPr lang="tr-TR" sz="14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Toplam </a:t>
              </a:r>
              <a:r>
                <a:rPr lang="tr-TR" sz="14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15.890.000 lira harcanmaktadır</a:t>
              </a:r>
              <a:r>
                <a:rPr lang="tr-TR" sz="1400" b="1" dirty="0" smtClean="0">
                  <a:solidFill>
                    <a:srgbClr val="002060"/>
                  </a:solidFill>
                </a:rPr>
                <a:t>.</a:t>
              </a:r>
            </a:p>
            <a:p>
              <a:pPr marL="285750" indent="-285750" defTabSz="457200">
                <a:buFont typeface="Wingdings" panose="05000000000000000000" pitchFamily="2" charset="2"/>
                <a:buChar char="ü"/>
                <a:defRPr/>
              </a:pPr>
              <a:r>
                <a:rPr lang="tr-TR" sz="1100" dirty="0" smtClean="0">
                  <a:solidFill>
                    <a:srgbClr val="002060"/>
                  </a:solidFill>
                </a:rPr>
                <a:t>Not: Eklenecek araştırmacı sayısına göre ayrıca bütçe aylık PTİ: 2.500 TL/kişi (</a:t>
              </a:r>
              <a:r>
                <a:rPr lang="tr-TR" sz="1100" dirty="0" err="1" smtClean="0">
                  <a:solidFill>
                    <a:srgbClr val="002060"/>
                  </a:solidFill>
                </a:rPr>
                <a:t>mak</a:t>
              </a:r>
              <a:r>
                <a:rPr lang="tr-TR" sz="1100" dirty="0" smtClean="0">
                  <a:solidFill>
                    <a:srgbClr val="002060"/>
                  </a:solidFill>
                </a:rPr>
                <a:t> 6 kişi) olacak şekilde artacaktır.</a:t>
              </a:r>
              <a:endParaRPr lang="tr-TR" sz="1100" dirty="0"/>
            </a:p>
          </p:txBody>
        </p:sp>
        <p:sp>
          <p:nvSpPr>
            <p:cNvPr id="82" name="Metin kutusu 81"/>
            <p:cNvSpPr txBox="1"/>
            <p:nvPr/>
          </p:nvSpPr>
          <p:spPr>
            <a:xfrm>
              <a:off x="4811825" y="8048875"/>
              <a:ext cx="2974718" cy="628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i="1" u="sng" dirty="0" smtClean="0">
                  <a:solidFill>
                    <a:schemeClr val="accent2">
                      <a:lumMod val="75000"/>
                    </a:schemeClr>
                  </a:solidFill>
                </a:rPr>
                <a:t>Lider Araştırmacı </a:t>
              </a:r>
              <a:r>
                <a:rPr lang="tr-TR" sz="1600" i="1" u="sng" dirty="0">
                  <a:solidFill>
                    <a:schemeClr val="accent2">
                      <a:lumMod val="75000"/>
                    </a:schemeClr>
                  </a:solidFill>
                </a:rPr>
                <a:t>Bütçe Dağılımı </a:t>
              </a:r>
              <a:r>
                <a:rPr lang="tr-TR" sz="1600" i="1" u="sng" dirty="0" smtClean="0">
                  <a:solidFill>
                    <a:schemeClr val="accent2">
                      <a:lumMod val="75000"/>
                    </a:schemeClr>
                  </a:solidFill>
                </a:rPr>
                <a:t>:</a:t>
              </a:r>
              <a:endParaRPr lang="tr-TR" sz="1600" i="1" u="sng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83" name="Round Same Side Corner Rectangle 74"/>
            <p:cNvSpPr/>
            <p:nvPr/>
          </p:nvSpPr>
          <p:spPr>
            <a:xfrm>
              <a:off x="5628082" y="6006947"/>
              <a:ext cx="4387977" cy="1980000"/>
            </a:xfrm>
            <a:prstGeom prst="round2SameRect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72"/>
              <a:endParaRPr lang="tr-TR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84" name="Round Same Side Corner Rectangle 75"/>
            <p:cNvSpPr/>
            <p:nvPr/>
          </p:nvSpPr>
          <p:spPr>
            <a:xfrm>
              <a:off x="5628080" y="6006948"/>
              <a:ext cx="4387977" cy="911049"/>
            </a:xfrm>
            <a:prstGeom prst="round2SameRect">
              <a:avLst>
                <a:gd name="adj1" fmla="val 35397"/>
                <a:gd name="adj2" fmla="val 0"/>
              </a:avLst>
            </a:prstGeom>
            <a:solidFill>
              <a:srgbClr val="896FAA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/>
              <a:endParaRPr lang="tr-TR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85" name="TextBox 76"/>
            <p:cNvSpPr txBox="1"/>
            <p:nvPr/>
          </p:nvSpPr>
          <p:spPr>
            <a:xfrm>
              <a:off x="5290121" y="6926300"/>
              <a:ext cx="5103388" cy="600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72"/>
              <a:r>
                <a:rPr lang="tr-TR" sz="15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Uluslararası </a:t>
              </a:r>
              <a:r>
                <a:rPr lang="tr-TR" sz="15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Lider Araştırmacı</a:t>
              </a:r>
              <a:endParaRPr lang="tr-TR" sz="15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6" name="TextBox 77"/>
            <p:cNvSpPr txBox="1"/>
            <p:nvPr/>
          </p:nvSpPr>
          <p:spPr>
            <a:xfrm>
              <a:off x="6317731" y="6127433"/>
              <a:ext cx="312213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172">
                <a:defRPr/>
              </a:pPr>
              <a:r>
                <a:rPr lang="tr-TR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Fon </a:t>
              </a:r>
              <a:r>
                <a:rPr lang="tr-TR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Arttırımı</a:t>
              </a:r>
              <a:endParaRPr lang="tr-TR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50" name="Picture 2" descr="Milli Teknoloji Hamlesi ile ilgili görsel sonucu">
            <a:extLst>
              <a:ext uri="{FF2B5EF4-FFF2-40B4-BE49-F238E27FC236}">
                <a16:creationId xmlns:a16="http://schemas.microsoft.com/office/drawing/2014/main" id="{14605269-1A45-4AC7-8295-38A74E8CE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98" r="24730"/>
          <a:stretch/>
        </p:blipFill>
        <p:spPr bwMode="auto">
          <a:xfrm>
            <a:off x="625170" y="1791694"/>
            <a:ext cx="1222278" cy="1149132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Resim 37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16673" y="5373576"/>
            <a:ext cx="774794" cy="580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Dikdörtgen 3"/>
          <p:cNvSpPr/>
          <p:nvPr/>
        </p:nvSpPr>
        <p:spPr>
          <a:xfrm>
            <a:off x="3606800" y="5426714"/>
            <a:ext cx="6550191" cy="577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tr-TR" sz="1050" b="1" dirty="0">
                <a:solidFill>
                  <a:srgbClr val="002060"/>
                </a:solidFill>
              </a:rPr>
              <a:t>Davette Bulunan Kurum yetkilisine (Rektör veya Rektör tarafından belirlenen kişiye) desteklenen </a:t>
            </a:r>
          </a:p>
          <a:p>
            <a:pPr defTabSz="457200">
              <a:defRPr/>
            </a:pPr>
            <a:r>
              <a:rPr lang="tr-TR" sz="1050" b="1" dirty="0">
                <a:solidFill>
                  <a:srgbClr val="002060"/>
                </a:solidFill>
              </a:rPr>
              <a:t>araştırmacı sayısı başına, araştırma süresince ülkemize davet edilen araştırmacıya bizzat </a:t>
            </a:r>
            <a:r>
              <a:rPr lang="tr-TR" sz="1050" b="1" dirty="0" err="1">
                <a:solidFill>
                  <a:srgbClr val="002060"/>
                </a:solidFill>
              </a:rPr>
              <a:t>Mentörlük</a:t>
            </a:r>
            <a:endParaRPr lang="tr-TR" sz="1050" b="1" dirty="0">
              <a:solidFill>
                <a:srgbClr val="002060"/>
              </a:solidFill>
            </a:endParaRPr>
          </a:p>
          <a:p>
            <a:pPr defTabSz="457200">
              <a:defRPr/>
            </a:pPr>
            <a:r>
              <a:rPr lang="tr-TR" sz="1050" b="1" dirty="0">
                <a:solidFill>
                  <a:srgbClr val="002060"/>
                </a:solidFill>
              </a:rPr>
              <a:t> yapması durumunda TÜBİTAK ödemelerinden bağımsız olarak aylık </a:t>
            </a:r>
            <a:r>
              <a:rPr lang="tr-TR" sz="1050" b="1" dirty="0" err="1">
                <a:solidFill>
                  <a:srgbClr val="002060"/>
                </a:solidFill>
              </a:rPr>
              <a:t>Mentörlük</a:t>
            </a:r>
            <a:r>
              <a:rPr lang="tr-TR" sz="1050" b="1" dirty="0">
                <a:solidFill>
                  <a:srgbClr val="002060"/>
                </a:solidFill>
              </a:rPr>
              <a:t> Desteği verilir.</a:t>
            </a:r>
            <a:endParaRPr lang="tr-TR" sz="105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91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6"/>
          <p:cNvSpPr/>
          <p:nvPr/>
        </p:nvSpPr>
        <p:spPr>
          <a:xfrm>
            <a:off x="4131097" y="713618"/>
            <a:ext cx="4261379" cy="850081"/>
          </a:xfrm>
          <a:custGeom>
            <a:avLst/>
            <a:gdLst>
              <a:gd name="connsiteX0" fmla="*/ 0 w 1378159"/>
              <a:gd name="connsiteY0" fmla="*/ 47523 h 475227"/>
              <a:gd name="connsiteX1" fmla="*/ 47523 w 1378159"/>
              <a:gd name="connsiteY1" fmla="*/ 0 h 475227"/>
              <a:gd name="connsiteX2" fmla="*/ 1330636 w 1378159"/>
              <a:gd name="connsiteY2" fmla="*/ 0 h 475227"/>
              <a:gd name="connsiteX3" fmla="*/ 1378159 w 1378159"/>
              <a:gd name="connsiteY3" fmla="*/ 47523 h 475227"/>
              <a:gd name="connsiteX4" fmla="*/ 1378159 w 1378159"/>
              <a:gd name="connsiteY4" fmla="*/ 427704 h 475227"/>
              <a:gd name="connsiteX5" fmla="*/ 1330636 w 1378159"/>
              <a:gd name="connsiteY5" fmla="*/ 475227 h 475227"/>
              <a:gd name="connsiteX6" fmla="*/ 47523 w 1378159"/>
              <a:gd name="connsiteY6" fmla="*/ 475227 h 475227"/>
              <a:gd name="connsiteX7" fmla="*/ 0 w 1378159"/>
              <a:gd name="connsiteY7" fmla="*/ 427704 h 475227"/>
              <a:gd name="connsiteX8" fmla="*/ 0 w 1378159"/>
              <a:gd name="connsiteY8" fmla="*/ 47523 h 475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78159" h="475227">
                <a:moveTo>
                  <a:pt x="0" y="47523"/>
                </a:moveTo>
                <a:cubicBezTo>
                  <a:pt x="0" y="21277"/>
                  <a:pt x="21277" y="0"/>
                  <a:pt x="47523" y="0"/>
                </a:cubicBezTo>
                <a:lnTo>
                  <a:pt x="1330636" y="0"/>
                </a:lnTo>
                <a:cubicBezTo>
                  <a:pt x="1356882" y="0"/>
                  <a:pt x="1378159" y="21277"/>
                  <a:pt x="1378159" y="47523"/>
                </a:cubicBezTo>
                <a:lnTo>
                  <a:pt x="1378159" y="427704"/>
                </a:lnTo>
                <a:cubicBezTo>
                  <a:pt x="1378159" y="453950"/>
                  <a:pt x="1356882" y="475227"/>
                  <a:pt x="1330636" y="475227"/>
                </a:cubicBezTo>
                <a:lnTo>
                  <a:pt x="47523" y="475227"/>
                </a:lnTo>
                <a:cubicBezTo>
                  <a:pt x="21277" y="475227"/>
                  <a:pt x="0" y="453950"/>
                  <a:pt x="0" y="427704"/>
                </a:cubicBezTo>
                <a:lnTo>
                  <a:pt x="0" y="47523"/>
                </a:lnTo>
                <a:close/>
              </a:path>
            </a:pathLst>
          </a:custGeom>
          <a:noFill/>
          <a:ln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-558096"/>
              <a:satOff val="3362"/>
              <a:lumOff val="270"/>
              <a:alphaOff val="0"/>
            </a:schemeClr>
          </a:fillRef>
          <a:effectRef idx="2">
            <a:schemeClr val="accent4">
              <a:hueOff val="-558096"/>
              <a:satOff val="3362"/>
              <a:lumOff val="27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433" tIns="63433" rIns="63433" bIns="63433" numCol="1" spcCol="1270" anchor="ctr" anchorCtr="0">
            <a:noAutofit/>
          </a:bodyPr>
          <a:lstStyle/>
          <a:p>
            <a:pPr algn="ctr" defTabSz="57770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tr-TR" sz="1600" b="1" dirty="0">
                <a:solidFill>
                  <a:srgbClr val="002060"/>
                </a:solidFill>
                <a:latin typeface="Arial" panose="020B0604020202020204"/>
              </a:rPr>
              <a:t>2232</a:t>
            </a:r>
            <a:endParaRPr lang="tr-TR" sz="1600" b="1" dirty="0">
              <a:solidFill>
                <a:srgbClr val="002060"/>
              </a:solidFill>
              <a:latin typeface="Arial" panose="020B0604020202020204"/>
            </a:endParaRPr>
          </a:p>
          <a:p>
            <a:pPr algn="ctr" defTabSz="57770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tr-TR" sz="1600" b="1" dirty="0">
                <a:solidFill>
                  <a:srgbClr val="002060"/>
                </a:solidFill>
              </a:rPr>
              <a:t>Uluslararası Lider / Genç</a:t>
            </a:r>
            <a:endParaRPr lang="tr-TR" sz="9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57770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tr-TR" sz="1600" b="1" dirty="0">
                <a:solidFill>
                  <a:srgbClr val="002060"/>
                </a:solidFill>
                <a:latin typeface="Arial" panose="020B0604020202020204"/>
              </a:rPr>
              <a:t>Araştırmacılar Programı</a:t>
            </a:r>
            <a:endParaRPr lang="tr-TR" sz="1600" b="1" dirty="0">
              <a:solidFill>
                <a:srgbClr val="002060"/>
              </a:solidFill>
              <a:latin typeface="Arial" panose="020B0604020202020204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1588" y="22159"/>
            <a:ext cx="11283760" cy="618404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99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tr-TR" sz="2000" dirty="0" smtClean="0"/>
              <a:t>Özet</a:t>
            </a:r>
            <a:endParaRPr lang="en-US" sz="2000" dirty="0"/>
          </a:p>
        </p:txBody>
      </p:sp>
      <p:grpSp>
        <p:nvGrpSpPr>
          <p:cNvPr id="46" name="Grup 45"/>
          <p:cNvGrpSpPr/>
          <p:nvPr/>
        </p:nvGrpSpPr>
        <p:grpSpPr>
          <a:xfrm>
            <a:off x="-1991123" y="763750"/>
            <a:ext cx="4387669" cy="4387669"/>
            <a:chOff x="3670756" y="679044"/>
            <a:chExt cx="8775338" cy="8775338"/>
          </a:xfrm>
        </p:grpSpPr>
        <p:sp>
          <p:nvSpPr>
            <p:cNvPr id="47" name="Pasta 46"/>
            <p:cNvSpPr/>
            <p:nvPr/>
          </p:nvSpPr>
          <p:spPr>
            <a:xfrm>
              <a:off x="3670756" y="679044"/>
              <a:ext cx="8775338" cy="8775338"/>
            </a:xfrm>
            <a:prstGeom prst="pie">
              <a:avLst>
                <a:gd name="adj1" fmla="val 16200000"/>
                <a:gd name="adj2" fmla="val 180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Pasta 4"/>
            <p:cNvSpPr txBox="1"/>
            <p:nvPr/>
          </p:nvSpPr>
          <p:spPr>
            <a:xfrm>
              <a:off x="8295568" y="2538580"/>
              <a:ext cx="3134049" cy="26117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275" tIns="41275" rIns="41275" bIns="41275" numCol="1" spcCol="1270" anchor="ctr" anchorCtr="0">
              <a:noAutofit/>
            </a:bodyPr>
            <a:lstStyle/>
            <a:p>
              <a:pPr algn="ctr" defTabSz="14446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3250" dirty="0"/>
                <a:t> </a:t>
              </a:r>
              <a:endParaRPr lang="tr-TR" sz="3250" dirty="0"/>
            </a:p>
          </p:txBody>
        </p:sp>
      </p:grpSp>
      <p:sp>
        <p:nvSpPr>
          <p:cNvPr id="41" name="Metin kutusu 40"/>
          <p:cNvSpPr txBox="1"/>
          <p:nvPr/>
        </p:nvSpPr>
        <p:spPr>
          <a:xfrm>
            <a:off x="-8060946" y="9154588"/>
            <a:ext cx="121888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72" eaLnBrk="0" fontAlgn="base" hangingPunct="0">
              <a:spcBef>
                <a:spcPts val="300"/>
              </a:spcBef>
              <a:spcAft>
                <a:spcPts val="300"/>
              </a:spcAft>
              <a:defRPr/>
            </a:pPr>
            <a:r>
              <a:rPr lang="tr-TR" sz="1000" b="1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Kaynak: </a:t>
            </a:r>
            <a:r>
              <a:rPr lang="tr-TR" sz="10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TÜBİTAK &lt;https://www.tubitak.gov.tr/tr/duyuru/2244-sanayi-doktora-programinin-ikinci-cagri-duyurusunun-sonuclari-aciklandi&gt;</a:t>
            </a:r>
          </a:p>
        </p:txBody>
      </p:sp>
      <p:grpSp>
        <p:nvGrpSpPr>
          <p:cNvPr id="2" name="Grup 1"/>
          <p:cNvGrpSpPr/>
          <p:nvPr/>
        </p:nvGrpSpPr>
        <p:grpSpPr>
          <a:xfrm>
            <a:off x="2764716" y="2010671"/>
            <a:ext cx="7575713" cy="4042996"/>
            <a:chOff x="4783447" y="6006947"/>
            <a:chExt cx="6059278" cy="7508118"/>
          </a:xfrm>
        </p:grpSpPr>
        <p:sp>
          <p:nvSpPr>
            <p:cNvPr id="80" name="Freeform 10"/>
            <p:cNvSpPr/>
            <p:nvPr/>
          </p:nvSpPr>
          <p:spPr>
            <a:xfrm>
              <a:off x="4783447" y="8014044"/>
              <a:ext cx="6059278" cy="5501021"/>
            </a:xfrm>
            <a:custGeom>
              <a:avLst/>
              <a:gdLst>
                <a:gd name="connsiteX0" fmla="*/ 0 w 2193309"/>
                <a:gd name="connsiteY0" fmla="*/ 0 h 704021"/>
                <a:gd name="connsiteX1" fmla="*/ 2193309 w 2193309"/>
                <a:gd name="connsiteY1" fmla="*/ 0 h 704021"/>
                <a:gd name="connsiteX2" fmla="*/ 2193309 w 2193309"/>
                <a:gd name="connsiteY2" fmla="*/ 704021 h 704021"/>
                <a:gd name="connsiteX3" fmla="*/ 0 w 2193309"/>
                <a:gd name="connsiteY3" fmla="*/ 704021 h 704021"/>
                <a:gd name="connsiteX4" fmla="*/ 0 w 2193309"/>
                <a:gd name="connsiteY4" fmla="*/ 0 h 704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3309" h="704021">
                  <a:moveTo>
                    <a:pt x="0" y="0"/>
                  </a:moveTo>
                  <a:lnTo>
                    <a:pt x="2193309" y="0"/>
                  </a:lnTo>
                  <a:lnTo>
                    <a:pt x="2193309" y="704021"/>
                  </a:lnTo>
                  <a:lnTo>
                    <a:pt x="0" y="70402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5">
                <a:hueOff val="-1470669"/>
                <a:satOff val="-2046"/>
                <a:lumOff val="-784"/>
                <a:alphaOff val="0"/>
              </a:schemeClr>
            </a:lnRef>
            <a:fillRef idx="1">
              <a:schemeClr val="accent5">
                <a:hueOff val="-1470669"/>
                <a:satOff val="-2046"/>
                <a:lumOff val="-784"/>
                <a:alphaOff val="0"/>
              </a:schemeClr>
            </a:fillRef>
            <a:effectRef idx="0">
              <a:schemeClr val="accent5">
                <a:hueOff val="-1470669"/>
                <a:satOff val="-2046"/>
                <a:lumOff val="-78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08" tIns="0" rIns="822746" bIns="0" numCol="1" spcCol="1270" anchor="ctr" anchorCtr="0">
              <a:noAutofit/>
            </a:bodyPr>
            <a:lstStyle/>
            <a:p>
              <a:pPr defTabSz="53326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r-TR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Dikdörtgen 80"/>
            <p:cNvSpPr/>
            <p:nvPr/>
          </p:nvSpPr>
          <p:spPr>
            <a:xfrm>
              <a:off x="4811825" y="8779583"/>
              <a:ext cx="3826464" cy="36008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tr-TR" sz="1400" b="1" dirty="0" smtClean="0">
                  <a:solidFill>
                    <a:srgbClr val="002060"/>
                  </a:solidFill>
                </a:rPr>
                <a:t>36 </a:t>
              </a:r>
              <a:r>
                <a:rPr lang="tr-TR" sz="1400" b="1" dirty="0">
                  <a:solidFill>
                    <a:srgbClr val="002060"/>
                  </a:solidFill>
                </a:rPr>
                <a:t>aylık bir proje şu an itibariyle üst </a:t>
              </a:r>
              <a:r>
                <a:rPr lang="tr-TR" sz="1400" b="1" dirty="0" smtClean="0">
                  <a:solidFill>
                    <a:srgbClr val="002060"/>
                  </a:solidFill>
                </a:rPr>
                <a:t>limitlerle;</a:t>
              </a:r>
            </a:p>
            <a:p>
              <a:pPr marL="285750" indent="-285750" defTabSz="457200">
                <a:buFont typeface="Wingdings" panose="05000000000000000000" pitchFamily="2" charset="2"/>
                <a:buChar char="ü"/>
                <a:defRPr/>
              </a:pPr>
              <a:r>
                <a:rPr lang="tr-TR" sz="1400" b="1" dirty="0" smtClean="0">
                  <a:solidFill>
                    <a:srgbClr val="002060"/>
                  </a:solidFill>
                </a:rPr>
                <a:t>Başlangıç paketi: 2.350.000 TL</a:t>
              </a:r>
            </a:p>
            <a:p>
              <a:pPr marL="285750" indent="-285750" defTabSz="457200">
                <a:buFont typeface="Wingdings" panose="05000000000000000000" pitchFamily="2" charset="2"/>
                <a:buChar char="ü"/>
                <a:defRPr/>
              </a:pPr>
              <a:r>
                <a:rPr lang="tr-TR" sz="1400" b="1" dirty="0" smtClean="0">
                  <a:solidFill>
                    <a:srgbClr val="002060"/>
                  </a:solidFill>
                </a:rPr>
                <a:t>Araştırma paketi: 1.650.000 TL</a:t>
              </a:r>
            </a:p>
            <a:p>
              <a:pPr marL="285750" indent="-285750" defTabSz="457200">
                <a:buFont typeface="Wingdings" panose="05000000000000000000" pitchFamily="2" charset="2"/>
                <a:buChar char="ü"/>
                <a:defRPr/>
              </a:pPr>
              <a:r>
                <a:rPr lang="tr-TR" sz="1400" b="1" dirty="0" smtClean="0">
                  <a:solidFill>
                    <a:srgbClr val="002060"/>
                  </a:solidFill>
                </a:rPr>
                <a:t>Burs + Aile </a:t>
              </a:r>
              <a:r>
                <a:rPr lang="tr-TR" sz="1400" b="1" dirty="0">
                  <a:solidFill>
                    <a:srgbClr val="002060"/>
                  </a:solidFill>
                </a:rPr>
                <a:t>gideri :</a:t>
              </a:r>
              <a:r>
                <a:rPr lang="tr-TR" sz="1400" b="1" dirty="0" smtClean="0">
                  <a:solidFill>
                    <a:srgbClr val="002060"/>
                  </a:solidFill>
                </a:rPr>
                <a:t>110.000 TL * 36 = 3.960.000 TL</a:t>
              </a:r>
            </a:p>
            <a:p>
              <a:pPr marL="285750" indent="-285750" defTabSz="457200">
                <a:buFont typeface="Wingdings" panose="05000000000000000000" pitchFamily="2" charset="2"/>
                <a:buChar char="ü"/>
                <a:defRPr/>
              </a:pPr>
              <a:r>
                <a:rPr lang="tr-TR" sz="1400" b="1" dirty="0" smtClean="0">
                  <a:solidFill>
                    <a:srgbClr val="002060"/>
                  </a:solidFill>
                </a:rPr>
                <a:t>Ekip </a:t>
              </a:r>
              <a:r>
                <a:rPr lang="tr-TR" sz="1400" b="1" dirty="0">
                  <a:solidFill>
                    <a:srgbClr val="002060"/>
                  </a:solidFill>
                </a:rPr>
                <a:t>bursları(5 kişi</a:t>
              </a:r>
              <a:r>
                <a:rPr lang="tr-TR" sz="1400" b="1" dirty="0" smtClean="0">
                  <a:solidFill>
                    <a:srgbClr val="002060"/>
                  </a:solidFill>
                </a:rPr>
                <a:t>): 3.852.000 TL</a:t>
              </a:r>
            </a:p>
            <a:p>
              <a:pPr marL="285750" indent="-285750" defTabSz="457200">
                <a:buFont typeface="Wingdings" panose="05000000000000000000" pitchFamily="2" charset="2"/>
                <a:buChar char="ü"/>
                <a:defRPr/>
              </a:pPr>
              <a:r>
                <a:rPr lang="tr-TR" sz="1400" b="1" dirty="0" smtClean="0">
                  <a:solidFill>
                    <a:srgbClr val="002060"/>
                  </a:solidFill>
                </a:rPr>
                <a:t>Kurum hissesi=18.000 TL*36=648.000 TL</a:t>
              </a:r>
            </a:p>
            <a:p>
              <a:pPr marL="285750" indent="-285750" defTabSz="457200">
                <a:buFont typeface="Wingdings" panose="05000000000000000000" pitchFamily="2" charset="2"/>
                <a:buChar char="ü"/>
                <a:defRPr/>
              </a:pPr>
              <a:r>
                <a:rPr lang="tr-TR" sz="14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Toplam </a:t>
              </a:r>
              <a:r>
                <a:rPr lang="tr-TR" sz="14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12.460.000 </a:t>
              </a:r>
              <a:r>
                <a:rPr lang="tr-TR" sz="14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lira harcanmaktadır</a:t>
              </a:r>
              <a:r>
                <a:rPr lang="tr-TR" sz="1400" b="1" dirty="0" smtClean="0">
                  <a:solidFill>
                    <a:srgbClr val="002060"/>
                  </a:solidFill>
                </a:rPr>
                <a:t>.</a:t>
              </a:r>
            </a:p>
            <a:p>
              <a:pPr marL="285750" indent="-285750" defTabSz="457200">
                <a:buFont typeface="Wingdings" panose="05000000000000000000" pitchFamily="2" charset="2"/>
                <a:buChar char="ü"/>
                <a:defRPr/>
              </a:pPr>
              <a:r>
                <a:rPr lang="tr-TR" sz="1100" dirty="0" smtClean="0">
                  <a:solidFill>
                    <a:srgbClr val="002060"/>
                  </a:solidFill>
                </a:rPr>
                <a:t>Not: Eklenecek araştırmacı sayısına göre ayrıca bütçe aylık PTİ: 2.500 TL/kişi (</a:t>
              </a:r>
              <a:r>
                <a:rPr lang="tr-TR" sz="1100" dirty="0" err="1" smtClean="0">
                  <a:solidFill>
                    <a:srgbClr val="002060"/>
                  </a:solidFill>
                </a:rPr>
                <a:t>mak</a:t>
              </a:r>
              <a:r>
                <a:rPr lang="tr-TR" sz="1100" dirty="0" smtClean="0">
                  <a:solidFill>
                    <a:srgbClr val="002060"/>
                  </a:solidFill>
                </a:rPr>
                <a:t> 6 kişi) olacak şekilde artacaktır.</a:t>
              </a:r>
              <a:endParaRPr lang="tr-TR" sz="1100" dirty="0"/>
            </a:p>
          </p:txBody>
        </p:sp>
        <p:sp>
          <p:nvSpPr>
            <p:cNvPr id="82" name="Metin kutusu 81"/>
            <p:cNvSpPr txBox="1"/>
            <p:nvPr/>
          </p:nvSpPr>
          <p:spPr>
            <a:xfrm>
              <a:off x="4811825" y="8048875"/>
              <a:ext cx="2974718" cy="628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tr-TR" sz="1600" i="1" u="sng" dirty="0" smtClean="0">
                  <a:solidFill>
                    <a:schemeClr val="accent2">
                      <a:lumMod val="75000"/>
                    </a:schemeClr>
                  </a:solidFill>
                </a:rPr>
                <a:t>Genç Araştırmacı Bütçe Dağılımı:</a:t>
              </a:r>
              <a:endParaRPr lang="tr-TR" sz="1600" i="1" u="sng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83" name="Round Same Side Corner Rectangle 74"/>
            <p:cNvSpPr/>
            <p:nvPr/>
          </p:nvSpPr>
          <p:spPr>
            <a:xfrm>
              <a:off x="5628082" y="6006947"/>
              <a:ext cx="4387977" cy="1980000"/>
            </a:xfrm>
            <a:prstGeom prst="round2SameRect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172"/>
              <a:endParaRPr lang="tr-TR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84" name="Round Same Side Corner Rectangle 75"/>
            <p:cNvSpPr/>
            <p:nvPr/>
          </p:nvSpPr>
          <p:spPr>
            <a:xfrm>
              <a:off x="5628080" y="6006948"/>
              <a:ext cx="4387977" cy="911049"/>
            </a:xfrm>
            <a:prstGeom prst="round2SameRect">
              <a:avLst>
                <a:gd name="adj1" fmla="val 35397"/>
                <a:gd name="adj2" fmla="val 0"/>
              </a:avLst>
            </a:prstGeom>
            <a:solidFill>
              <a:srgbClr val="896FAA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72"/>
              <a:endParaRPr lang="tr-TR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85" name="TextBox 76"/>
            <p:cNvSpPr txBox="1"/>
            <p:nvPr/>
          </p:nvSpPr>
          <p:spPr>
            <a:xfrm>
              <a:off x="5290121" y="6926300"/>
              <a:ext cx="5103388" cy="600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72"/>
              <a:r>
                <a:rPr lang="tr-TR" sz="15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Uluslararası Genç Araştırmacı</a:t>
              </a:r>
              <a:endParaRPr lang="tr-TR" sz="15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6" name="TextBox 77"/>
            <p:cNvSpPr txBox="1"/>
            <p:nvPr/>
          </p:nvSpPr>
          <p:spPr>
            <a:xfrm>
              <a:off x="6317731" y="6127433"/>
              <a:ext cx="312213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172">
                <a:defRPr/>
              </a:pPr>
              <a:r>
                <a:rPr lang="tr-TR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Fon </a:t>
              </a:r>
              <a:r>
                <a:rPr lang="tr-TR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Arttırımı</a:t>
              </a:r>
              <a:endParaRPr lang="tr-TR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50" name="Picture 2" descr="Milli Teknoloji Hamlesi ile ilgili görsel sonucu">
            <a:extLst>
              <a:ext uri="{FF2B5EF4-FFF2-40B4-BE49-F238E27FC236}">
                <a16:creationId xmlns:a16="http://schemas.microsoft.com/office/drawing/2014/main" id="{14605269-1A45-4AC7-8295-38A74E8CE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98" r="24730"/>
          <a:stretch/>
        </p:blipFill>
        <p:spPr bwMode="auto">
          <a:xfrm>
            <a:off x="625170" y="1791694"/>
            <a:ext cx="1222278" cy="1149132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Resim 37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16673" y="5373576"/>
            <a:ext cx="774794" cy="580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Dikdörtgen 3"/>
          <p:cNvSpPr/>
          <p:nvPr/>
        </p:nvSpPr>
        <p:spPr>
          <a:xfrm>
            <a:off x="3606800" y="5426714"/>
            <a:ext cx="6550191" cy="577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tr-TR" sz="1050" b="1" dirty="0" smtClean="0">
                <a:solidFill>
                  <a:srgbClr val="002060"/>
                </a:solidFill>
              </a:rPr>
              <a:t>Davette Bulunan Kurum yetkilisine (Rektör veya Rektör tarafından belirlenen kişiye) desteklenen </a:t>
            </a:r>
          </a:p>
          <a:p>
            <a:pPr defTabSz="457200">
              <a:defRPr/>
            </a:pPr>
            <a:r>
              <a:rPr lang="tr-TR" sz="1050" b="1" dirty="0" smtClean="0">
                <a:solidFill>
                  <a:srgbClr val="002060"/>
                </a:solidFill>
              </a:rPr>
              <a:t>araştırmacı sayısı başına, araştırma süresince ülkemize davet edilen araştırmacıya bizzat </a:t>
            </a:r>
            <a:r>
              <a:rPr lang="tr-TR" sz="1050" b="1" dirty="0" err="1" smtClean="0">
                <a:solidFill>
                  <a:srgbClr val="002060"/>
                </a:solidFill>
              </a:rPr>
              <a:t>Mentörlük</a:t>
            </a:r>
            <a:endParaRPr lang="tr-TR" sz="1050" b="1" dirty="0" smtClean="0">
              <a:solidFill>
                <a:srgbClr val="002060"/>
              </a:solidFill>
            </a:endParaRPr>
          </a:p>
          <a:p>
            <a:pPr defTabSz="457200">
              <a:defRPr/>
            </a:pPr>
            <a:r>
              <a:rPr lang="tr-TR" sz="1050" b="1" dirty="0" smtClean="0">
                <a:solidFill>
                  <a:srgbClr val="002060"/>
                </a:solidFill>
              </a:rPr>
              <a:t> yapması durumunda TÜBİTAK ödemelerinden bağımsız olarak aylık </a:t>
            </a:r>
            <a:r>
              <a:rPr lang="tr-TR" sz="1050" b="1" dirty="0" err="1" smtClean="0">
                <a:solidFill>
                  <a:srgbClr val="002060"/>
                </a:solidFill>
              </a:rPr>
              <a:t>Mentörlük</a:t>
            </a:r>
            <a:r>
              <a:rPr lang="tr-TR" sz="1050" b="1" dirty="0" smtClean="0">
                <a:solidFill>
                  <a:srgbClr val="002060"/>
                </a:solidFill>
              </a:rPr>
              <a:t> Desteği verilir.</a:t>
            </a:r>
            <a:endParaRPr lang="tr-TR" sz="105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89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5149" y="3370811"/>
            <a:ext cx="8305800" cy="1325563"/>
          </a:xfrm>
        </p:spPr>
        <p:txBody>
          <a:bodyPr/>
          <a:lstStyle/>
          <a:p>
            <a:r>
              <a:rPr lang="tr-TR" dirty="0" smtClean="0"/>
              <a:t>Teşekkürler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6437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Analiz</a:t>
            </a:r>
            <a:endParaRPr lang="tr-TR" dirty="0"/>
          </a:p>
        </p:txBody>
      </p:sp>
      <p:grpSp>
        <p:nvGrpSpPr>
          <p:cNvPr id="7" name="Grup 6"/>
          <p:cNvGrpSpPr/>
          <p:nvPr/>
        </p:nvGrpSpPr>
        <p:grpSpPr>
          <a:xfrm>
            <a:off x="218307" y="1180105"/>
            <a:ext cx="5976091" cy="3974765"/>
            <a:chOff x="12425468" y="1744390"/>
            <a:chExt cx="11952182" cy="7949530"/>
          </a:xfrm>
        </p:grpSpPr>
        <p:pic>
          <p:nvPicPr>
            <p:cNvPr id="3" name="Resim 2"/>
            <p:cNvPicPr>
              <a:picLocks noChangeAspect="1"/>
            </p:cNvPicPr>
            <p:nvPr/>
          </p:nvPicPr>
          <p:blipFill rotWithShape="1">
            <a:blip r:embed="rId2"/>
            <a:srcRect l="25525" t="10038"/>
            <a:stretch/>
          </p:blipFill>
          <p:spPr>
            <a:xfrm>
              <a:off x="12425468" y="2651760"/>
              <a:ext cx="11952182" cy="6565392"/>
            </a:xfrm>
            <a:prstGeom prst="rect">
              <a:avLst/>
            </a:prstGeom>
          </p:spPr>
        </p:pic>
        <p:sp>
          <p:nvSpPr>
            <p:cNvPr id="4" name="Metin kutusu 3"/>
            <p:cNvSpPr txBox="1"/>
            <p:nvPr/>
          </p:nvSpPr>
          <p:spPr>
            <a:xfrm>
              <a:off x="13035986" y="9201478"/>
              <a:ext cx="9923230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000" dirty="0" err="1">
                  <a:solidFill>
                    <a:srgbClr val="002060"/>
                  </a:solidFill>
                </a:rPr>
                <a:t>Kaynak:https</a:t>
              </a:r>
              <a:r>
                <a:rPr lang="tr-TR" sz="1000" dirty="0">
                  <a:solidFill>
                    <a:srgbClr val="002060"/>
                  </a:solidFill>
                </a:rPr>
                <a:t>://www.theglobaleconomy.com/Turkey/human_flight_brain_drain_index/</a:t>
              </a:r>
              <a:endParaRPr lang="tr-TR" sz="1000" dirty="0">
                <a:solidFill>
                  <a:srgbClr val="002060"/>
                </a:solidFill>
              </a:endParaRPr>
            </a:p>
          </p:txBody>
        </p:sp>
        <p:sp>
          <p:nvSpPr>
            <p:cNvPr id="5" name="Aşağı Ok 4"/>
            <p:cNvSpPr/>
            <p:nvPr/>
          </p:nvSpPr>
          <p:spPr>
            <a:xfrm>
              <a:off x="13035985" y="1744390"/>
              <a:ext cx="605370" cy="107345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900"/>
            </a:p>
          </p:txBody>
        </p:sp>
        <p:sp>
          <p:nvSpPr>
            <p:cNvPr id="6" name="Metin kutusu 5"/>
            <p:cNvSpPr txBox="1"/>
            <p:nvPr/>
          </p:nvSpPr>
          <p:spPr>
            <a:xfrm>
              <a:off x="13641356" y="1930466"/>
              <a:ext cx="2049278" cy="461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tr-TR" sz="900" dirty="0">
                  <a:solidFill>
                    <a:srgbClr val="002060"/>
                  </a:solidFill>
                </a:rPr>
                <a:t>Endeks </a:t>
              </a:r>
              <a:r>
                <a:rPr lang="tr-TR" sz="900" dirty="0" err="1">
                  <a:solidFill>
                    <a:srgbClr val="002060"/>
                  </a:solidFill>
                </a:rPr>
                <a:t>ort</a:t>
              </a:r>
              <a:r>
                <a:rPr lang="tr-TR" sz="900" dirty="0">
                  <a:solidFill>
                    <a:srgbClr val="002060"/>
                  </a:solidFill>
                </a:rPr>
                <a:t>: 5.17</a:t>
              </a:r>
            </a:p>
          </p:txBody>
        </p:sp>
      </p:grpSp>
      <p:sp>
        <p:nvSpPr>
          <p:cNvPr id="9" name="Dikdörtgen 8"/>
          <p:cNvSpPr/>
          <p:nvPr/>
        </p:nvSpPr>
        <p:spPr>
          <a:xfrm>
            <a:off x="5702402" y="914400"/>
            <a:ext cx="252117" cy="57849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900"/>
          </a:p>
        </p:txBody>
      </p:sp>
      <p:sp>
        <p:nvSpPr>
          <p:cNvPr id="11" name="Metin kutusu 10"/>
          <p:cNvSpPr txBox="1"/>
          <p:nvPr/>
        </p:nvSpPr>
        <p:spPr>
          <a:xfrm>
            <a:off x="6886096" y="4970319"/>
            <a:ext cx="44342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dirty="0">
                <a:solidFill>
                  <a:srgbClr val="002060"/>
                </a:solidFill>
              </a:rPr>
              <a:t>https://www.sbb.gov.tr/wp-content/uploads/2022/07/2018_Yili_Programi.pdf</a:t>
            </a:r>
            <a:endParaRPr lang="tr-TR" sz="1000" dirty="0">
              <a:solidFill>
                <a:srgbClr val="002060"/>
              </a:solidFill>
            </a:endParaRP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398" y="1072251"/>
            <a:ext cx="5564503" cy="354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7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Analiz</a:t>
            </a:r>
            <a:endParaRPr lang="tr-TR" dirty="0"/>
          </a:p>
        </p:txBody>
      </p:sp>
      <p:grpSp>
        <p:nvGrpSpPr>
          <p:cNvPr id="7" name="Grup 6"/>
          <p:cNvGrpSpPr/>
          <p:nvPr/>
        </p:nvGrpSpPr>
        <p:grpSpPr>
          <a:xfrm rot="5400000">
            <a:off x="-808140" y="1422878"/>
            <a:ext cx="4961615" cy="2621512"/>
            <a:chOff x="10662821" y="2651760"/>
            <a:chExt cx="14493482" cy="7082374"/>
          </a:xfrm>
        </p:grpSpPr>
        <p:pic>
          <p:nvPicPr>
            <p:cNvPr id="3" name="Resim 2"/>
            <p:cNvPicPr>
              <a:picLocks noChangeAspect="1"/>
            </p:cNvPicPr>
            <p:nvPr/>
          </p:nvPicPr>
          <p:blipFill rotWithShape="1">
            <a:blip r:embed="rId2"/>
            <a:srcRect l="25525" t="10038"/>
            <a:stretch/>
          </p:blipFill>
          <p:spPr>
            <a:xfrm>
              <a:off x="12425468" y="2651760"/>
              <a:ext cx="11952182" cy="6565392"/>
            </a:xfrm>
            <a:prstGeom prst="rect">
              <a:avLst/>
            </a:prstGeom>
          </p:spPr>
        </p:pic>
        <p:sp>
          <p:nvSpPr>
            <p:cNvPr id="4" name="Metin kutusu 3"/>
            <p:cNvSpPr txBox="1"/>
            <p:nvPr/>
          </p:nvSpPr>
          <p:spPr>
            <a:xfrm>
              <a:off x="10662821" y="9068934"/>
              <a:ext cx="14493482" cy="6652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000" dirty="0" err="1">
                  <a:solidFill>
                    <a:srgbClr val="002060"/>
                  </a:solidFill>
                </a:rPr>
                <a:t>Kaynak:https</a:t>
              </a:r>
              <a:r>
                <a:rPr lang="tr-TR" sz="1000" dirty="0">
                  <a:solidFill>
                    <a:srgbClr val="002060"/>
                  </a:solidFill>
                </a:rPr>
                <a:t>://www.theglobaleconomy.com/Turkey/human_flight_brain_drain_index/</a:t>
              </a:r>
              <a:endParaRPr lang="tr-TR" sz="1000" dirty="0">
                <a:solidFill>
                  <a:srgbClr val="002060"/>
                </a:solidFill>
              </a:endParaRPr>
            </a:p>
          </p:txBody>
        </p:sp>
        <p:sp>
          <p:nvSpPr>
            <p:cNvPr id="5" name="Aşağı Ok 4"/>
            <p:cNvSpPr/>
            <p:nvPr/>
          </p:nvSpPr>
          <p:spPr>
            <a:xfrm>
              <a:off x="22078772" y="6071502"/>
              <a:ext cx="605370" cy="107345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900"/>
            </a:p>
          </p:txBody>
        </p:sp>
      </p:grpSp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398" y="5108704"/>
            <a:ext cx="5889670" cy="1208315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2748" y="863652"/>
            <a:ext cx="2846621" cy="4105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Metin kutusu 10"/>
          <p:cNvSpPr txBox="1"/>
          <p:nvPr/>
        </p:nvSpPr>
        <p:spPr>
          <a:xfrm>
            <a:off x="6309276" y="6421729"/>
            <a:ext cx="57534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dirty="0">
                <a:solidFill>
                  <a:srgbClr val="002060"/>
                </a:solidFill>
              </a:rPr>
              <a:t>https://www.sbb.gov.tr/wp-content/uploads/2023/10/2024-Yili-Cumhurbaskanligi-Yillik-Programi.pdf</a:t>
            </a:r>
            <a:endParaRPr lang="tr-TR" sz="1000" dirty="0">
              <a:solidFill>
                <a:srgbClr val="002060"/>
              </a:solidFill>
            </a:endParaRP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3424" y="894667"/>
            <a:ext cx="3210974" cy="5652438"/>
          </a:xfrm>
          <a:prstGeom prst="rect">
            <a:avLst/>
          </a:prstGeom>
        </p:spPr>
      </p:pic>
      <p:sp>
        <p:nvSpPr>
          <p:cNvPr id="14" name="Sağ Ok 13"/>
          <p:cNvSpPr/>
          <p:nvPr/>
        </p:nvSpPr>
        <p:spPr>
          <a:xfrm>
            <a:off x="2726500" y="2075688"/>
            <a:ext cx="330077" cy="2834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90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4398" y="894667"/>
            <a:ext cx="2664641" cy="32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38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000" dirty="0"/>
              <a:t>Uluslararası Lider/Genç Araştırmacılar </a:t>
            </a:r>
            <a:r>
              <a:rPr lang="tr-TR" sz="2000" dirty="0" smtClean="0"/>
              <a:t>Başvuru </a:t>
            </a:r>
            <a:r>
              <a:rPr lang="tr-TR" sz="2000" dirty="0"/>
              <a:t>Koşulları</a:t>
            </a:r>
          </a:p>
        </p:txBody>
      </p:sp>
      <p:graphicFrame>
        <p:nvGraphicFramePr>
          <p:cNvPr id="5" name="Table 1"/>
          <p:cNvGraphicFramePr>
            <a:graphicFrameLocks noGrp="1"/>
          </p:cNvGraphicFramePr>
          <p:nvPr>
            <p:extLst/>
          </p:nvPr>
        </p:nvGraphicFramePr>
        <p:xfrm>
          <a:off x="1" y="618565"/>
          <a:ext cx="4816548" cy="260529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8165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994">
                <a:tc>
                  <a:txBody>
                    <a:bodyPr/>
                    <a:lstStyle/>
                    <a:p>
                      <a:pPr marL="0" marR="0" indent="0" algn="ctr" defTabSz="8985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prstClr val="white"/>
                          </a:solidFill>
                          <a:latin typeface="Arial" pitchFamily="34" charset="0"/>
                          <a:cs typeface="Arial" pitchFamily="34" charset="0"/>
                        </a:rPr>
                        <a:t>Deneyimli Araştırmacı</a:t>
                      </a:r>
                      <a:endParaRPr lang="tr-TR" sz="1600" b="1" dirty="0" smtClean="0">
                        <a:solidFill>
                          <a:prstClr val="white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673" marR="91673" marT="45837" marB="45837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5776">
                <a:tc>
                  <a:txBody>
                    <a:bodyPr/>
                    <a:lstStyle/>
                    <a:p>
                      <a:pPr algn="l"/>
                      <a:r>
                        <a:rPr lang="tr-TR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Doktorasını tamamlamış ve yurt dışında en az 4 yıl süre ile bir üniversitede veya kamu araştırma merkezinde en az öğretim üyesi, </a:t>
                      </a:r>
                      <a:r>
                        <a:rPr lang="tr-TR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ekip lideri olarak çalışmış veya bağımsız akademik araştırma yürütmüş olan araştırmacılar</a:t>
                      </a:r>
                    </a:p>
                  </a:txBody>
                  <a:tcPr marL="91673" marR="91673" marT="45837" marB="4583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3529">
                <a:tc>
                  <a:txBody>
                    <a:bodyPr/>
                    <a:lstStyle/>
                    <a:p>
                      <a:pPr marL="0" marR="0" indent="0" algn="l" defTabSz="8985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100" b="1" dirty="0" smtClean="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tr-TR" sz="1100" b="0" strike="noStrike" spc="-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Yurt dışında lisans sonrası </a:t>
                      </a:r>
                      <a:r>
                        <a:rPr lang="tr-TR" sz="1100" b="1" strike="noStrike" spc="-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</a:rPr>
                        <a:t>en az 3 yılı özel sektör bünyesinde çalışmak şartıyla 6 yıl tam zamanlı araştırma deneyimi olan araştırmacılar </a:t>
                      </a:r>
                      <a:endParaRPr lang="tr-TR" sz="1100" b="1" strike="noStrike" spc="-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tr-TR" sz="1100" b="0" strike="noStrike" spc="-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(yurt dışında tamamlanmış tezli YL eğitimi süresinin en fazla 1 yılı, tamamlanmış doktora eğitimi süresinin en fazla 3 yılı bu kapsamda değerlendirilir.)</a:t>
                      </a:r>
                      <a:endParaRPr lang="tr-TR" sz="11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673" marR="91673" marT="45837" marB="4583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Resim 2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9"/>
          <a:stretch>
            <a:fillRect/>
          </a:stretch>
        </p:blipFill>
        <p:spPr>
          <a:xfrm>
            <a:off x="4701189" y="577500"/>
            <a:ext cx="3075928" cy="1804191"/>
          </a:xfrm>
          <a:prstGeom prst="rect">
            <a:avLst/>
          </a:prstGeom>
        </p:spPr>
      </p:pic>
      <p:graphicFrame>
        <p:nvGraphicFramePr>
          <p:cNvPr id="6" name="Table 1"/>
          <p:cNvGraphicFramePr>
            <a:graphicFrameLocks noGrp="1"/>
          </p:cNvGraphicFramePr>
          <p:nvPr>
            <p:extLst/>
          </p:nvPr>
        </p:nvGraphicFramePr>
        <p:xfrm>
          <a:off x="7587321" y="607931"/>
          <a:ext cx="4592162" cy="260529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592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5473">
                <a:tc>
                  <a:txBody>
                    <a:bodyPr/>
                    <a:lstStyle/>
                    <a:p>
                      <a:pPr marL="0" marR="0" indent="0" algn="ctr" defTabSz="8985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 smtClean="0">
                          <a:solidFill>
                            <a:prstClr val="white"/>
                          </a:solidFill>
                          <a:latin typeface="+mj-lt"/>
                          <a:cs typeface="Arial" pitchFamily="34" charset="0"/>
                        </a:rPr>
                        <a:t>Genç </a:t>
                      </a:r>
                      <a:r>
                        <a:rPr lang="en-US" sz="1600" b="1" dirty="0" smtClean="0">
                          <a:solidFill>
                            <a:prstClr val="white"/>
                          </a:solidFill>
                          <a:latin typeface="+mj-lt"/>
                          <a:cs typeface="Arial" pitchFamily="34" charset="0"/>
                        </a:rPr>
                        <a:t>Araştırmacı</a:t>
                      </a:r>
                      <a:r>
                        <a:rPr lang="tr-TR" sz="1600" b="1" dirty="0" smtClean="0">
                          <a:solidFill>
                            <a:prstClr val="white"/>
                          </a:solidFill>
                          <a:latin typeface="+mj-lt"/>
                          <a:cs typeface="Arial" pitchFamily="34" charset="0"/>
                        </a:rPr>
                        <a:t> (40 yaşını doldurmamış)</a:t>
                      </a:r>
                    </a:p>
                  </a:txBody>
                  <a:tcPr marL="91673" marR="91673" marT="45837" marB="45837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3494">
                <a:tc>
                  <a:txBody>
                    <a:bodyPr/>
                    <a:lstStyle/>
                    <a:p>
                      <a:pPr algn="l"/>
                      <a:r>
                        <a:rPr lang="tr-TR" sz="1100" b="1" dirty="0" smtClean="0">
                          <a:latin typeface="+mj-lt"/>
                        </a:rPr>
                        <a:t>Son 4 yıl içerisinde doktorasını tamamlamış ve yurt dışında en az 1 yıl doktora sonrası araştırma deneyimine sahip,</a:t>
                      </a:r>
                      <a:r>
                        <a:rPr lang="tr-TR" sz="1100" b="1" baseline="0" dirty="0" smtClean="0">
                          <a:latin typeface="+mj-lt"/>
                        </a:rPr>
                        <a:t> </a:t>
                      </a:r>
                      <a:r>
                        <a:rPr lang="tr-TR" sz="1100" b="1" dirty="0" smtClean="0">
                          <a:latin typeface="+mj-lt"/>
                        </a:rPr>
                        <a:t>kariyerinin başında olan araştırmacılar </a:t>
                      </a:r>
                    </a:p>
                  </a:txBody>
                  <a:tcPr marL="91673" marR="91673" marT="45837" marB="4583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6332">
                <a:tc>
                  <a:txBody>
                    <a:bodyPr/>
                    <a:lstStyle/>
                    <a:p>
                      <a:pPr marL="0" marR="0" indent="0" algn="l" defTabSz="8985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100" b="1" dirty="0" smtClean="0">
                          <a:solidFill>
                            <a:prstClr val="black"/>
                          </a:solidFill>
                          <a:latin typeface="+mj-lt"/>
                          <a:cs typeface="Arial" panose="020B0604020202020204" pitchFamily="34" charset="0"/>
                        </a:rPr>
                        <a:t>Özel sektörden başvuran araştırmacılardan en</a:t>
                      </a:r>
                      <a:r>
                        <a:rPr lang="tr-TR" sz="1100" b="1" baseline="0" dirty="0" smtClean="0">
                          <a:solidFill>
                            <a:prstClr val="black"/>
                          </a:solidFill>
                          <a:latin typeface="+mj-lt"/>
                          <a:cs typeface="Arial" panose="020B0604020202020204" pitchFamily="34" charset="0"/>
                        </a:rPr>
                        <a:t> az 1 yılı özel sektör olmak şartıyla lisans sonrası 4 yıl tam zamanlı çalışma deneyimine sahip araştırmacılar</a:t>
                      </a:r>
                    </a:p>
                    <a:p>
                      <a:pPr marL="0" marR="0" indent="0" algn="l" defTabSz="8985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100" dirty="0" smtClean="0">
                          <a:latin typeface="+mj-lt"/>
                        </a:rPr>
                        <a:t>(Yurt dışında tamamlanmış tezli yüksek lisans eğitimi süresinin en fazla 1 yılı ya da tamamlanmış doktora eğitimi süresinin en fazla 3 yılı bu kapsamda değerlendirilir). </a:t>
                      </a:r>
                      <a:endParaRPr lang="tr-TR" sz="1100" b="0" dirty="0" smtClean="0">
                        <a:solidFill>
                          <a:prstClr val="black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1673" marR="91673" marT="45837" marB="4583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127765" y="3381490"/>
            <a:ext cx="10603395" cy="34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87" tIns="45044" rIns="90087" bIns="45044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00917">
              <a:defRPr/>
            </a:pPr>
            <a:r>
              <a:rPr lang="tr-TR" altLang="tr-TR" sz="1200" b="1" i="1" dirty="0">
                <a:solidFill>
                  <a:prstClr val="black"/>
                </a:solidFill>
                <a:latin typeface="+mj-lt"/>
                <a:ea typeface="Calibri" pitchFamily="34" charset="0"/>
              </a:rPr>
              <a:t>Araştırmacının Niteliği (aşağıdaki koşullardan biri)</a:t>
            </a:r>
          </a:p>
          <a:p>
            <a:pPr algn="ctr" defTabSz="900917">
              <a:defRPr/>
            </a:pPr>
            <a:endParaRPr lang="tr-TR" altLang="tr-TR" sz="1200" b="1" i="1" dirty="0">
              <a:solidFill>
                <a:prstClr val="black"/>
              </a:solidFill>
              <a:latin typeface="+mj-lt"/>
              <a:ea typeface="Calibri" pitchFamily="34" charset="0"/>
            </a:endParaRPr>
          </a:p>
          <a:p>
            <a:pPr marL="337844" indent="-337844" defTabSz="900917">
              <a:spcAft>
                <a:spcPts val="592"/>
              </a:spcAft>
              <a:buFont typeface="Arial" panose="020B0604020202020204" pitchFamily="34" charset="0"/>
              <a:buChar char="•"/>
              <a:defRPr/>
            </a:pPr>
            <a:r>
              <a:rPr lang="tr-TR" sz="1200" b="1" dirty="0">
                <a:solidFill>
                  <a:prstClr val="black"/>
                </a:solidFill>
                <a:latin typeface="+mj-lt"/>
              </a:rPr>
              <a:t>“En Fazla Atıf Alan Araştırmacılar Listesinde”</a:t>
            </a:r>
            <a:r>
              <a:rPr lang="en-US" sz="12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+mj-lt"/>
              </a:rPr>
              <a:t>(</a:t>
            </a:r>
            <a:r>
              <a:rPr lang="tr-TR" sz="1200" dirty="0" err="1">
                <a:solidFill>
                  <a:prstClr val="black"/>
                </a:solidFill>
                <a:latin typeface="+mj-lt"/>
              </a:rPr>
              <a:t>Thomson</a:t>
            </a:r>
            <a:r>
              <a:rPr lang="tr-TR" sz="1200" dirty="0">
                <a:solidFill>
                  <a:prstClr val="black"/>
                </a:solidFill>
                <a:latin typeface="+mj-lt"/>
              </a:rPr>
              <a:t> Reuters</a:t>
            </a:r>
            <a:r>
              <a:rPr lang="en-US" sz="1200" dirty="0">
                <a:solidFill>
                  <a:prstClr val="black"/>
                </a:solidFill>
                <a:latin typeface="+mj-lt"/>
              </a:rPr>
              <a:t>)</a:t>
            </a:r>
            <a:r>
              <a:rPr lang="tr-TR" sz="12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tr-TR" sz="1200" dirty="0">
                <a:solidFill>
                  <a:prstClr val="black"/>
                </a:solidFill>
                <a:latin typeface="+mj-lt"/>
              </a:rPr>
              <a:t>bulunması </a:t>
            </a:r>
          </a:p>
          <a:p>
            <a:pPr algn="ctr" defTabSz="900917">
              <a:spcAft>
                <a:spcPts val="592"/>
              </a:spcAft>
              <a:defRPr/>
            </a:pPr>
            <a:r>
              <a:rPr lang="en-US" sz="1200" b="1" dirty="0">
                <a:solidFill>
                  <a:srgbClr val="FF0000"/>
                </a:solidFill>
                <a:latin typeface="+mj-lt"/>
              </a:rPr>
              <a:t>VEYA</a:t>
            </a:r>
            <a:endParaRPr lang="tr-TR" sz="1200" b="1" dirty="0">
              <a:solidFill>
                <a:srgbClr val="FF0000"/>
              </a:solidFill>
              <a:latin typeface="+mj-lt"/>
            </a:endParaRPr>
          </a:p>
          <a:p>
            <a:pPr marL="337844" indent="-337844" defTabSz="900917">
              <a:spcAft>
                <a:spcPts val="592"/>
              </a:spcAft>
              <a:buFont typeface="Arial" panose="020B0604020202020204" pitchFamily="34" charset="0"/>
              <a:buChar char="•"/>
              <a:defRPr/>
            </a:pPr>
            <a:r>
              <a:rPr lang="tr-TR" sz="1200" dirty="0"/>
              <a:t>Başvurunun ilk gününden itibarıyla son 5 yılın herhangi bir yılında aşağıdaki sıralamalardan birinde bulunan bir kurumda kesintisiz en az 48 ay </a:t>
            </a:r>
            <a:r>
              <a:rPr lang="tr-TR" sz="1200" dirty="0" smtClean="0"/>
              <a:t>(12 Ay Genç araştırmacılar)çalışmış </a:t>
            </a:r>
            <a:r>
              <a:rPr lang="tr-TR" sz="1200" dirty="0"/>
              <a:t>olmak: 	</a:t>
            </a:r>
          </a:p>
          <a:p>
            <a:pPr marL="628559" lvl="1" indent="-171450" defTabSz="900917">
              <a:spcAft>
                <a:spcPts val="592"/>
              </a:spcAft>
              <a:buFont typeface="Courier New" panose="02070309020205020404" pitchFamily="49" charset="0"/>
              <a:buChar char="o"/>
              <a:defRPr/>
            </a:pPr>
            <a:r>
              <a:rPr lang="tr-TR" sz="1200" b="1" dirty="0">
                <a:solidFill>
                  <a:prstClr val="black"/>
                </a:solidFill>
                <a:latin typeface="+mj-lt"/>
              </a:rPr>
              <a:t>QS</a:t>
            </a:r>
            <a:r>
              <a:rPr lang="tr-TR" sz="1200" dirty="0">
                <a:solidFill>
                  <a:prstClr val="black"/>
                </a:solidFill>
                <a:latin typeface="+mj-lt"/>
              </a:rPr>
              <a:t> (Quacquarelli Symonds) veya </a:t>
            </a:r>
            <a:r>
              <a:rPr lang="tr-TR" sz="1200" b="1" dirty="0">
                <a:solidFill>
                  <a:prstClr val="black"/>
                </a:solidFill>
                <a:latin typeface="+mj-lt"/>
              </a:rPr>
              <a:t>THE</a:t>
            </a:r>
            <a:r>
              <a:rPr lang="tr-TR" sz="1200" dirty="0">
                <a:solidFill>
                  <a:prstClr val="black"/>
                </a:solidFill>
                <a:latin typeface="+mj-lt"/>
              </a:rPr>
              <a:t> (Times Higher Education) Dünya Üniversite Sıralamaları kapsamında alan bazında yapılan sıralamalarda </a:t>
            </a:r>
            <a:r>
              <a:rPr lang="tr-TR" sz="1200" dirty="0" smtClean="0">
                <a:solidFill>
                  <a:prstClr val="black"/>
                </a:solidFill>
                <a:latin typeface="+mj-lt"/>
              </a:rPr>
              <a:t>Deneyimli Araştırmacı için </a:t>
            </a:r>
            <a:r>
              <a:rPr lang="tr-TR" sz="1200" b="1" dirty="0" smtClean="0">
                <a:solidFill>
                  <a:prstClr val="black"/>
                </a:solidFill>
                <a:latin typeface="+mj-lt"/>
              </a:rPr>
              <a:t>ilk </a:t>
            </a:r>
            <a:r>
              <a:rPr lang="tr-TR" sz="1200" b="1" dirty="0">
                <a:solidFill>
                  <a:prstClr val="black"/>
                </a:solidFill>
                <a:latin typeface="+mj-lt"/>
              </a:rPr>
              <a:t>100 </a:t>
            </a:r>
            <a:r>
              <a:rPr lang="tr-TR" sz="1200" b="1" dirty="0" smtClean="0">
                <a:solidFill>
                  <a:prstClr val="black"/>
                </a:solidFill>
                <a:latin typeface="+mj-lt"/>
              </a:rPr>
              <a:t>üniversite; </a:t>
            </a:r>
            <a:r>
              <a:rPr lang="tr-TR" sz="1200" dirty="0" smtClean="0">
                <a:solidFill>
                  <a:prstClr val="black"/>
                </a:solidFill>
                <a:latin typeface="+mj-lt"/>
              </a:rPr>
              <a:t>Genç Araştırmacı için </a:t>
            </a:r>
            <a:r>
              <a:rPr lang="tr-TR" sz="1200" b="1" dirty="0" smtClean="0">
                <a:solidFill>
                  <a:prstClr val="black"/>
                </a:solidFill>
                <a:latin typeface="+mj-lt"/>
              </a:rPr>
              <a:t>İlk 150 Üniversite </a:t>
            </a:r>
            <a:r>
              <a:rPr lang="tr-TR" sz="1200" dirty="0">
                <a:solidFill>
                  <a:prstClr val="black"/>
                </a:solidFill>
                <a:latin typeface="+mj-lt"/>
              </a:rPr>
              <a:t>arasında veya</a:t>
            </a:r>
          </a:p>
          <a:p>
            <a:pPr marL="628559" lvl="1" indent="-171450" defTabSz="900917">
              <a:spcAft>
                <a:spcPts val="592"/>
              </a:spcAft>
              <a:buFont typeface="Courier New" panose="02070309020205020404" pitchFamily="49" charset="0"/>
              <a:buChar char="o"/>
              <a:defRPr/>
            </a:pPr>
            <a:r>
              <a:rPr lang="tr-TR" sz="1200" dirty="0">
                <a:solidFill>
                  <a:prstClr val="black"/>
                </a:solidFill>
                <a:latin typeface="+mj-lt"/>
              </a:rPr>
              <a:t>Avrupa Komisyonu Ortak Araştırma Merkezi tarafından yayınlanmış </a:t>
            </a:r>
            <a:r>
              <a:rPr lang="tr-TR" sz="1200" b="1" dirty="0">
                <a:solidFill>
                  <a:prstClr val="black"/>
                </a:solidFill>
                <a:latin typeface="+mj-lt"/>
              </a:rPr>
              <a:t>“Dünyada En Çok Ar-Ge Harcaması Yapan İlk 2500 Şirket” </a:t>
            </a:r>
            <a:r>
              <a:rPr lang="tr-TR" sz="1200" dirty="0">
                <a:solidFill>
                  <a:prstClr val="black"/>
                </a:solidFill>
                <a:latin typeface="+mj-lt"/>
              </a:rPr>
              <a:t>sıralamasında yer almış olması </a:t>
            </a:r>
          </a:p>
          <a:p>
            <a:pPr marL="628559" lvl="1" indent="-171450" defTabSz="900917">
              <a:spcAft>
                <a:spcPts val="592"/>
              </a:spcAft>
              <a:buFont typeface="Courier New" panose="02070309020205020404" pitchFamily="49" charset="0"/>
              <a:buChar char="o"/>
              <a:defRPr/>
            </a:pPr>
            <a:r>
              <a:rPr lang="tr-TR" sz="1200" b="1" dirty="0" err="1">
                <a:solidFill>
                  <a:prstClr val="black"/>
                </a:solidFill>
                <a:latin typeface="+mj-lt"/>
              </a:rPr>
              <a:t>Scimago</a:t>
            </a:r>
            <a:r>
              <a:rPr lang="tr-TR" sz="1200" dirty="0">
                <a:solidFill>
                  <a:prstClr val="black"/>
                </a:solidFill>
                <a:latin typeface="+mj-lt"/>
              </a:rPr>
              <a:t> kamu araştırma enstitüleri/kurumları sıralamasında (Scimago Institutions Rankings-Government) </a:t>
            </a:r>
            <a:r>
              <a:rPr lang="tr-TR" sz="1200" b="1" dirty="0">
                <a:solidFill>
                  <a:prstClr val="black"/>
                </a:solidFill>
                <a:latin typeface="+mj-lt"/>
              </a:rPr>
              <a:t>ilk 250 kurum </a:t>
            </a:r>
            <a:r>
              <a:rPr lang="tr-TR" sz="1200" dirty="0">
                <a:solidFill>
                  <a:prstClr val="black"/>
                </a:solidFill>
                <a:latin typeface="+mj-lt"/>
              </a:rPr>
              <a:t>arasında yer almış olması</a:t>
            </a:r>
          </a:p>
          <a:p>
            <a:pPr marL="628559" lvl="1" indent="-171450" defTabSz="900917">
              <a:spcAft>
                <a:spcPts val="592"/>
              </a:spcAft>
              <a:buFont typeface="Courier New" panose="02070309020205020404" pitchFamily="49" charset="0"/>
              <a:buChar char="o"/>
              <a:defRPr/>
            </a:pPr>
            <a:r>
              <a:rPr lang="tr-TR" sz="1200" dirty="0">
                <a:solidFill>
                  <a:prstClr val="black"/>
                </a:solidFill>
                <a:latin typeface="+mj-lt"/>
              </a:rPr>
              <a:t>En Fazla Yatırım alan Başarılı </a:t>
            </a:r>
            <a:r>
              <a:rPr lang="tr-TR" sz="1200" b="1" dirty="0">
                <a:solidFill>
                  <a:prstClr val="black"/>
                </a:solidFill>
                <a:latin typeface="+mj-lt"/>
              </a:rPr>
              <a:t>Start-</a:t>
            </a:r>
            <a:r>
              <a:rPr lang="tr-TR" sz="1200" b="1" dirty="0" err="1">
                <a:solidFill>
                  <a:prstClr val="black"/>
                </a:solidFill>
                <a:latin typeface="+mj-lt"/>
              </a:rPr>
              <a:t>Up</a:t>
            </a:r>
            <a:r>
              <a:rPr lang="tr-TR" sz="1200" b="1" dirty="0">
                <a:solidFill>
                  <a:prstClr val="black"/>
                </a:solidFill>
                <a:latin typeface="+mj-lt"/>
              </a:rPr>
              <a:t> ve </a:t>
            </a:r>
            <a:r>
              <a:rPr lang="tr-TR" sz="1200" b="1" dirty="0" err="1">
                <a:solidFill>
                  <a:prstClr val="black"/>
                </a:solidFill>
                <a:latin typeface="+mj-lt"/>
              </a:rPr>
              <a:t>Unicorn</a:t>
            </a:r>
            <a:r>
              <a:rPr lang="tr-TR" sz="1200" b="1" dirty="0">
                <a:solidFill>
                  <a:prstClr val="black"/>
                </a:solidFill>
                <a:latin typeface="+mj-lt"/>
              </a:rPr>
              <a:t> Şirketler</a:t>
            </a:r>
            <a:r>
              <a:rPr lang="tr-TR" sz="1200" dirty="0">
                <a:solidFill>
                  <a:prstClr val="black"/>
                </a:solidFill>
                <a:latin typeface="+mj-lt"/>
              </a:rPr>
              <a:t>;</a:t>
            </a:r>
          </a:p>
          <a:p>
            <a:pPr marL="1027022" lvl="2" indent="-225425" defTabSz="900917">
              <a:spcAft>
                <a:spcPts val="592"/>
              </a:spcAft>
              <a:buFont typeface="Wingdings" panose="05000000000000000000" pitchFamily="2" charset="2"/>
              <a:buChar char="Ø"/>
              <a:defRPr/>
            </a:pPr>
            <a:r>
              <a:rPr lang="tr-TR" sz="1200" dirty="0" err="1">
                <a:solidFill>
                  <a:prstClr val="black"/>
                </a:solidFill>
                <a:latin typeface="+mj-lt"/>
              </a:rPr>
              <a:t>CBInsights</a:t>
            </a:r>
            <a:r>
              <a:rPr lang="tr-TR" sz="1200" dirty="0">
                <a:solidFill>
                  <a:prstClr val="black"/>
                </a:solidFill>
                <a:latin typeface="+mj-lt"/>
              </a:rPr>
              <a:t> tarafından yayınlanan ve girişim seviyesinden 1 milyar ABD doları ve üzeri değerlemeye ulaşan </a:t>
            </a:r>
            <a:r>
              <a:rPr lang="tr-TR" sz="1200" dirty="0">
                <a:latin typeface="+mj-lt"/>
              </a:rPr>
              <a:t>“</a:t>
            </a:r>
            <a:r>
              <a:rPr lang="tr-TR" sz="1200" dirty="0" err="1">
                <a:latin typeface="+mj-lt"/>
              </a:rPr>
              <a:t>Unicorn</a:t>
            </a:r>
            <a:r>
              <a:rPr lang="tr-TR" sz="1200" dirty="0">
                <a:latin typeface="+mj-lt"/>
              </a:rPr>
              <a:t>” </a:t>
            </a:r>
            <a:r>
              <a:rPr lang="tr-TR" sz="1200" dirty="0">
                <a:solidFill>
                  <a:prstClr val="black"/>
                </a:solidFill>
                <a:latin typeface="+mj-lt"/>
              </a:rPr>
              <a:t>şirketler listesi,</a:t>
            </a:r>
          </a:p>
          <a:p>
            <a:pPr marL="1027022" lvl="2" indent="-225425" defTabSz="900917">
              <a:spcAft>
                <a:spcPts val="592"/>
              </a:spcAft>
              <a:buFont typeface="Wingdings" panose="05000000000000000000" pitchFamily="2" charset="2"/>
              <a:buChar char="Ø"/>
              <a:defRPr/>
            </a:pPr>
            <a:r>
              <a:rPr lang="tr-TR" sz="1200" dirty="0" err="1">
                <a:solidFill>
                  <a:prstClr val="black"/>
                </a:solidFill>
                <a:latin typeface="+mj-lt"/>
              </a:rPr>
              <a:t>Crunchbase</a:t>
            </a:r>
            <a:r>
              <a:rPr lang="tr-TR" sz="1200" dirty="0">
                <a:solidFill>
                  <a:prstClr val="black"/>
                </a:solidFill>
                <a:latin typeface="+mj-lt"/>
              </a:rPr>
              <a:t> ve </a:t>
            </a:r>
            <a:r>
              <a:rPr lang="tr-TR" sz="1200" dirty="0" err="1">
                <a:solidFill>
                  <a:prstClr val="black"/>
                </a:solidFill>
                <a:latin typeface="+mj-lt"/>
              </a:rPr>
              <a:t>CBInsights</a:t>
            </a:r>
            <a:r>
              <a:rPr lang="tr-TR" sz="1200" dirty="0">
                <a:solidFill>
                  <a:prstClr val="black"/>
                </a:solidFill>
                <a:latin typeface="+mj-lt"/>
              </a:rPr>
              <a:t> </a:t>
            </a:r>
            <a:r>
              <a:rPr lang="tr-TR" sz="1200" dirty="0" err="1">
                <a:solidFill>
                  <a:prstClr val="black"/>
                </a:solidFill>
                <a:latin typeface="+mj-lt"/>
              </a:rPr>
              <a:t>veritabanlarına</a:t>
            </a:r>
            <a:r>
              <a:rPr lang="tr-TR" sz="1200" dirty="0">
                <a:solidFill>
                  <a:prstClr val="black"/>
                </a:solidFill>
                <a:latin typeface="+mj-lt"/>
              </a:rPr>
              <a:t> göre son 5 yılda kurulup son 5 yılda en fazla yatırım alan ilk 1000 firma</a:t>
            </a:r>
          </a:p>
        </p:txBody>
      </p:sp>
    </p:spTree>
    <p:extLst>
      <p:ext uri="{BB962C8B-B14F-4D97-AF65-F5344CB8AC3E}">
        <p14:creationId xmlns:p14="http://schemas.microsoft.com/office/powerpoint/2010/main" val="261017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649" y="1913589"/>
            <a:ext cx="892655" cy="892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6121333" y="2771756"/>
            <a:ext cx="272656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tr-TR" sz="1100" dirty="0"/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tr-TR" sz="1100" dirty="0"/>
          </a:p>
          <a:p>
            <a: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tr-TR" sz="1100" dirty="0"/>
              <a:t>.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tr-TR" sz="1100" dirty="0"/>
              <a:t>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tr-TR" sz="100" dirty="0"/>
              <a:t> </a:t>
            </a:r>
          </a:p>
          <a:p>
            <a:pPr marL="171407" indent="-171407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tr-TR" sz="1200" b="1" dirty="0"/>
              <a:t>Araştırma Desteği 1.650.000 TL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3" b="43156"/>
          <a:stretch/>
        </p:blipFill>
        <p:spPr bwMode="auto">
          <a:xfrm>
            <a:off x="254273" y="5050169"/>
            <a:ext cx="5548093" cy="180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000" dirty="0"/>
              <a:t>Uluslararası Lider/Genç Araştırmacılar </a:t>
            </a:r>
            <a:r>
              <a:rPr lang="tr-TR" sz="2000" dirty="0" smtClean="0"/>
              <a:t>Destek </a:t>
            </a:r>
            <a:r>
              <a:rPr lang="tr-TR" sz="2000" dirty="0"/>
              <a:t>Miktarları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8"/>
          <a:stretch/>
        </p:blipFill>
        <p:spPr bwMode="auto">
          <a:xfrm>
            <a:off x="1041106" y="1302495"/>
            <a:ext cx="4761260" cy="471549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2935093" y="3139061"/>
            <a:ext cx="791364" cy="79136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216298" tIns="188985" rIns="216298" bIns="188985" numCol="1" spcCol="1270" rtlCol="0" anchor="ctr" anchorCtr="0">
            <a:noAutofit/>
          </a:bodyPr>
          <a:lstStyle/>
          <a:p>
            <a:pPr algn="ctr" defTabSz="7110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tr-TR" sz="3599" b="1" dirty="0">
              <a:latin typeface="Futura Bk BT" pitchFamily="34" charset="0"/>
            </a:endParaRPr>
          </a:p>
        </p:txBody>
      </p:sp>
      <p:sp>
        <p:nvSpPr>
          <p:cNvPr id="5" name="Line Callout 1 (Border and Accent Bar) 4"/>
          <p:cNvSpPr/>
          <p:nvPr/>
        </p:nvSpPr>
        <p:spPr>
          <a:xfrm>
            <a:off x="5991395" y="1179694"/>
            <a:ext cx="5268493" cy="951550"/>
          </a:xfrm>
          <a:prstGeom prst="accentBorderCallout1">
            <a:avLst>
              <a:gd name="adj1" fmla="val 12798"/>
              <a:gd name="adj2" fmla="val -4122"/>
              <a:gd name="adj3" fmla="val 299914"/>
              <a:gd name="adj4" fmla="val -51126"/>
            </a:avLst>
          </a:prstGeom>
          <a:noFill/>
          <a:ln>
            <a:gradFill>
              <a:gsLst>
                <a:gs pos="0">
                  <a:schemeClr val="accent4">
                    <a:lumMod val="50000"/>
                  </a:schemeClr>
                </a:gs>
                <a:gs pos="50000">
                  <a:schemeClr val="accent4"/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5400000" scaled="0"/>
            </a:gradFill>
            <a:tailEnd type="oval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0" vert="horz" wrap="square" lIns="216298" tIns="188985" rIns="216298" bIns="188985" numCol="1" spcCol="1270" rtlCol="0" anchor="ctr" anchorCtr="0">
            <a:noAutofit/>
          </a:bodyPr>
          <a:lstStyle/>
          <a:p>
            <a:pPr algn="ctr" defTabSz="7110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tr-TR" sz="3599" b="1" dirty="0">
              <a:latin typeface="Futura Bk B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72904" y="1191524"/>
            <a:ext cx="537581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tr-TR" sz="1200" b="1" dirty="0">
                <a:solidFill>
                  <a:srgbClr val="002060"/>
                </a:solidFill>
              </a:rPr>
              <a:t>Araştırma Ekibinin Oluşturulması ve Proje Araştırmacıları</a:t>
            </a:r>
          </a:p>
          <a:p>
            <a:pPr marL="171407" indent="-171407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l-PL" sz="1000" dirty="0"/>
              <a:t>Yüksek Lisans Öğrencisi:</a:t>
            </a:r>
            <a:r>
              <a:rPr lang="tr-TR" sz="1000" dirty="0"/>
              <a:t> 13.500 TL / 4.000 </a:t>
            </a:r>
            <a:r>
              <a:rPr lang="pl-PL" sz="1000" dirty="0"/>
              <a:t>TL/ay</a:t>
            </a:r>
            <a:r>
              <a:rPr lang="tr-TR" sz="1000" dirty="0"/>
              <a:t> // </a:t>
            </a:r>
            <a:r>
              <a:rPr lang="pl-PL" sz="1000" dirty="0"/>
              <a:t>Doktora Öğrencisi: </a:t>
            </a:r>
            <a:r>
              <a:rPr lang="tr-TR" sz="1000" dirty="0"/>
              <a:t>20.000</a:t>
            </a:r>
            <a:r>
              <a:rPr lang="pl-PL" sz="1000" dirty="0"/>
              <a:t> TL / </a:t>
            </a:r>
            <a:r>
              <a:rPr lang="tr-TR" sz="1000" dirty="0"/>
              <a:t>5.500</a:t>
            </a:r>
            <a:r>
              <a:rPr lang="pl-PL" sz="1000" dirty="0"/>
              <a:t> TL/ay</a:t>
            </a:r>
            <a:r>
              <a:rPr lang="tr-TR" sz="1000" dirty="0"/>
              <a:t> // </a:t>
            </a:r>
            <a:r>
              <a:rPr lang="pl-PL" sz="1000" dirty="0"/>
              <a:t>Doktora Sonrası: </a:t>
            </a:r>
            <a:r>
              <a:rPr lang="tr-TR" sz="1000" dirty="0"/>
              <a:t>27.000</a:t>
            </a:r>
            <a:r>
              <a:rPr lang="pl-PL" sz="1000" dirty="0"/>
              <a:t>TL/ay</a:t>
            </a:r>
          </a:p>
          <a:p>
            <a:pPr marL="171407" indent="-171407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tr-TR" sz="1000" dirty="0"/>
              <a:t>Projedeki a</a:t>
            </a:r>
            <a:r>
              <a:rPr lang="pl-PL" sz="1000" dirty="0"/>
              <a:t>raştırmacılar için </a:t>
            </a:r>
            <a:r>
              <a:rPr lang="tr-TR" sz="1000" dirty="0"/>
              <a:t>Proje Teşvik İkramiyesi olarak 2.50</a:t>
            </a:r>
            <a:r>
              <a:rPr lang="pl-PL" sz="1000" dirty="0"/>
              <a:t>0 TL</a:t>
            </a:r>
            <a:r>
              <a:rPr lang="tr-TR" sz="1000" dirty="0"/>
              <a:t>/ay</a:t>
            </a:r>
            <a:endParaRPr lang="pl-PL" sz="1000" dirty="0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2498478" y="2757024"/>
            <a:ext cx="395682" cy="395682"/>
          </a:xfrm>
          <a:prstGeom prst="ellipse">
            <a:avLst/>
          </a:prstGeom>
          <a:solidFill>
            <a:schemeClr val="lt1">
              <a:alpha val="59000"/>
            </a:schemeClr>
          </a:solidFill>
          <a:ln w="25400" cmpd="dbl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0" vert="horz" wrap="square" lIns="216298" tIns="188985" rIns="216298" bIns="188985" numCol="1" spcCol="1270" rtlCol="0" anchor="ctr" anchorCtr="0">
            <a:noAutofit/>
          </a:bodyPr>
          <a:lstStyle/>
          <a:p>
            <a:pPr algn="ctr" defTabSz="7110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tr-TR" sz="3599" b="1" dirty="0">
              <a:latin typeface="Futura Bk BT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2484833" y="3746228"/>
            <a:ext cx="395682" cy="395682"/>
          </a:xfrm>
          <a:prstGeom prst="ellipse">
            <a:avLst/>
          </a:prstGeom>
          <a:solidFill>
            <a:schemeClr val="lt1">
              <a:alpha val="59000"/>
            </a:schemeClr>
          </a:solidFill>
          <a:ln w="25400" cmpd="dbl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0" vert="horz" wrap="square" lIns="216298" tIns="188985" rIns="216298" bIns="188985" numCol="1" spcCol="1270" rtlCol="0" anchor="ctr" anchorCtr="0">
            <a:noAutofit/>
          </a:bodyPr>
          <a:lstStyle/>
          <a:p>
            <a:pPr algn="ctr" defTabSz="7110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tr-TR" sz="3599" b="1" dirty="0">
              <a:latin typeface="Futura Bk BT" pitchFamily="34" charset="0"/>
            </a:endParaRPr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3726458" y="3859928"/>
            <a:ext cx="395682" cy="395682"/>
          </a:xfrm>
          <a:prstGeom prst="ellipse">
            <a:avLst/>
          </a:prstGeom>
          <a:solidFill>
            <a:schemeClr val="lt1">
              <a:alpha val="59000"/>
            </a:schemeClr>
          </a:solidFill>
          <a:ln w="25400" cmpd="dbl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0" vert="horz" wrap="square" lIns="216298" tIns="188985" rIns="216298" bIns="188985" numCol="1" spcCol="1270" rtlCol="0" anchor="ctr" anchorCtr="0">
            <a:noAutofit/>
          </a:bodyPr>
          <a:lstStyle/>
          <a:p>
            <a:pPr algn="ctr" defTabSz="7110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tr-TR" sz="3599" b="1" dirty="0">
              <a:latin typeface="Futura Bk BT" pitchFamily="34" charset="0"/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3878817" y="2593290"/>
            <a:ext cx="395682" cy="395682"/>
          </a:xfrm>
          <a:prstGeom prst="ellipse">
            <a:avLst/>
          </a:prstGeom>
          <a:solidFill>
            <a:schemeClr val="lt1">
              <a:alpha val="59000"/>
            </a:schemeClr>
          </a:solidFill>
          <a:ln w="25400" cmpd="dbl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0" vert="horz" wrap="square" lIns="216298" tIns="188985" rIns="216298" bIns="188985" numCol="1" spcCol="1270" rtlCol="0" anchor="ctr" anchorCtr="0">
            <a:noAutofit/>
          </a:bodyPr>
          <a:lstStyle/>
          <a:p>
            <a:pPr algn="ctr" defTabSz="7110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tr-TR" sz="3599" b="1" dirty="0">
              <a:latin typeface="Futura Bk BT" pitchFamily="34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3330775" y="1964235"/>
            <a:ext cx="395682" cy="395682"/>
          </a:xfrm>
          <a:prstGeom prst="ellipse">
            <a:avLst/>
          </a:prstGeom>
          <a:solidFill>
            <a:schemeClr val="lt1">
              <a:alpha val="59000"/>
            </a:schemeClr>
          </a:solidFill>
          <a:ln w="25400" cmpd="dbl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0" vert="horz" wrap="square" lIns="216298" tIns="188985" rIns="216298" bIns="188985" numCol="1" spcCol="1270" rtlCol="0" anchor="ctr" anchorCtr="0">
            <a:noAutofit/>
          </a:bodyPr>
          <a:lstStyle/>
          <a:p>
            <a:pPr algn="ctr" defTabSz="7110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tr-TR" sz="3599" b="1" dirty="0">
              <a:latin typeface="Futura Bk BT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 rot="8043103" flipH="1" flipV="1">
            <a:off x="3943860" y="1168675"/>
            <a:ext cx="1641568" cy="859581"/>
            <a:chOff x="2681784" y="2161745"/>
            <a:chExt cx="4653887" cy="2451198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3923732" y="4057932"/>
              <a:ext cx="3411939" cy="555011"/>
            </a:xfrm>
            <a:prstGeom prst="line">
              <a:avLst/>
            </a:prstGeom>
            <a:ln>
              <a:headEnd type="oval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076131" y="2756848"/>
              <a:ext cx="3259540" cy="1856095"/>
            </a:xfrm>
            <a:prstGeom prst="line">
              <a:avLst/>
            </a:prstGeom>
            <a:ln>
              <a:headEnd type="oval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527946" y="2161745"/>
              <a:ext cx="3807725" cy="2451198"/>
            </a:xfrm>
            <a:prstGeom prst="line">
              <a:avLst/>
            </a:prstGeom>
            <a:ln>
              <a:headEnd type="oval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681784" y="2954740"/>
              <a:ext cx="4653887" cy="1658203"/>
            </a:xfrm>
            <a:prstGeom prst="line">
              <a:avLst/>
            </a:prstGeom>
            <a:ln>
              <a:headEnd type="oval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681784" y="3944202"/>
              <a:ext cx="4653887" cy="668741"/>
            </a:xfrm>
            <a:prstGeom prst="line">
              <a:avLst/>
            </a:prstGeom>
            <a:ln>
              <a:headEnd type="oval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092" y="854824"/>
            <a:ext cx="1249407" cy="10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6" y="4982867"/>
            <a:ext cx="1794213" cy="179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Line Callout 1 (Border and Accent Bar) 31"/>
          <p:cNvSpPr/>
          <p:nvPr/>
        </p:nvSpPr>
        <p:spPr>
          <a:xfrm>
            <a:off x="6143755" y="2723763"/>
            <a:ext cx="5660072" cy="1489420"/>
          </a:xfrm>
          <a:prstGeom prst="accentBorderCallout1">
            <a:avLst>
              <a:gd name="adj1" fmla="val 22321"/>
              <a:gd name="adj2" fmla="val -3753"/>
              <a:gd name="adj3" fmla="val 58732"/>
              <a:gd name="adj4" fmla="val -49297"/>
            </a:avLst>
          </a:prstGeom>
          <a:noFill/>
          <a:ln>
            <a:gradFill>
              <a:gsLst>
                <a:gs pos="0">
                  <a:schemeClr val="accent4">
                    <a:lumMod val="50000"/>
                  </a:schemeClr>
                </a:gs>
                <a:gs pos="50000">
                  <a:schemeClr val="accent4"/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5400000" scaled="0"/>
            </a:gradFill>
            <a:tailEnd type="oval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0" vert="horz" wrap="square" lIns="216298" tIns="188985" rIns="216298" bIns="188985" numCol="1" spcCol="1270" rtlCol="0" anchor="ctr" anchorCtr="0">
            <a:noAutofit/>
          </a:bodyPr>
          <a:lstStyle/>
          <a:p>
            <a:pPr algn="ctr" defTabSz="7110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tr-TR" sz="3599" b="1" dirty="0">
              <a:latin typeface="Futura Bk B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18275460">
            <a:off x="-105221" y="1510833"/>
            <a:ext cx="3984111" cy="2178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tr-TR" sz="1400" b="1" dirty="0">
                <a:solidFill>
                  <a:srgbClr val="002060"/>
                </a:solidFill>
              </a:rPr>
              <a:t>Uluslararası Lider Araştırmacılar Programı</a:t>
            </a:r>
          </a:p>
        </p:txBody>
      </p:sp>
      <p:sp>
        <p:nvSpPr>
          <p:cNvPr id="35" name="Line Callout 1 (Border and Accent Bar) 34"/>
          <p:cNvSpPr/>
          <p:nvPr/>
        </p:nvSpPr>
        <p:spPr>
          <a:xfrm>
            <a:off x="6143754" y="4259721"/>
            <a:ext cx="5660072" cy="1146114"/>
          </a:xfrm>
          <a:prstGeom prst="accentBorderCallout1">
            <a:avLst>
              <a:gd name="adj1" fmla="val 22321"/>
              <a:gd name="adj2" fmla="val -3753"/>
              <a:gd name="adj3" fmla="val -61310"/>
              <a:gd name="adj4" fmla="val -49538"/>
            </a:avLst>
          </a:prstGeom>
          <a:noFill/>
          <a:ln>
            <a:gradFill>
              <a:gsLst>
                <a:gs pos="0">
                  <a:schemeClr val="accent4">
                    <a:lumMod val="50000"/>
                  </a:schemeClr>
                </a:gs>
                <a:gs pos="50000">
                  <a:schemeClr val="accent4"/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5400000" scaled="0"/>
            </a:gradFill>
            <a:tailEnd type="oval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0" vert="horz" wrap="square" lIns="216298" tIns="188985" rIns="216298" bIns="188985" numCol="1" spcCol="1270" rtlCol="0" anchor="ctr" anchorCtr="0">
            <a:noAutofit/>
          </a:bodyPr>
          <a:lstStyle/>
          <a:p>
            <a:pPr algn="ctr" defTabSz="7110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tr-TR" sz="3599" b="1" dirty="0">
              <a:latin typeface="Futura Bk BT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143754" y="4307007"/>
            <a:ext cx="566007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tr-TR" sz="1200" b="1" dirty="0">
                <a:solidFill>
                  <a:srgbClr val="002060"/>
                </a:solidFill>
              </a:rPr>
              <a:t>Uluslararası Lider Araştırmacının Ailesine Yönelik Destekler</a:t>
            </a:r>
          </a:p>
          <a:p>
            <a:pPr marL="171407" indent="-171407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tr-TR" sz="1200" dirty="0"/>
              <a:t>Aile yaşam gideri bursu 10.000 TL/ay</a:t>
            </a:r>
          </a:p>
          <a:p>
            <a:pPr marL="171407" indent="-171407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tr-TR" sz="1200" dirty="0"/>
              <a:t>Sağlık sigortası desteği 370 TL/kişi/ay</a:t>
            </a:r>
          </a:p>
          <a:p>
            <a:pPr marL="171407" indent="-171407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tr-TR" sz="1200" dirty="0"/>
              <a:t>Geliş için seyahat bilet tutarı</a:t>
            </a:r>
          </a:p>
        </p:txBody>
      </p:sp>
      <p:sp>
        <p:nvSpPr>
          <p:cNvPr id="38" name="Line Callout 1 (Border and Accent Bar) 37"/>
          <p:cNvSpPr/>
          <p:nvPr/>
        </p:nvSpPr>
        <p:spPr>
          <a:xfrm>
            <a:off x="6082952" y="5611508"/>
            <a:ext cx="5184801" cy="747306"/>
          </a:xfrm>
          <a:prstGeom prst="accentBorderCallout1">
            <a:avLst>
              <a:gd name="adj1" fmla="val 18750"/>
              <a:gd name="adj2" fmla="val -8333"/>
              <a:gd name="adj3" fmla="val -277408"/>
              <a:gd name="adj4" fmla="val -51013"/>
            </a:avLst>
          </a:prstGeom>
          <a:noFill/>
          <a:ln>
            <a:gradFill>
              <a:gsLst>
                <a:gs pos="0">
                  <a:schemeClr val="accent4">
                    <a:lumMod val="50000"/>
                  </a:schemeClr>
                </a:gs>
                <a:gs pos="50000">
                  <a:schemeClr val="accent4"/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5400000" scaled="0"/>
            </a:gradFill>
            <a:tailEnd type="oval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0" vert="horz" wrap="square" lIns="216298" tIns="188985" rIns="216298" bIns="188985" numCol="1" spcCol="1270" rtlCol="0" anchor="ctr" anchorCtr="0">
            <a:noAutofit/>
          </a:bodyPr>
          <a:lstStyle/>
          <a:p>
            <a:pPr algn="ctr" defTabSz="7110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tr-TR" sz="3599" b="1" dirty="0">
              <a:latin typeface="Futura Bk B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182413" y="5721072"/>
            <a:ext cx="518479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tr-TR" sz="1200" b="1" dirty="0">
                <a:solidFill>
                  <a:srgbClr val="002060"/>
                </a:solidFill>
              </a:rPr>
              <a:t>Ev Sahibi Kurum/Kuruluşa Yönelik Destekler</a:t>
            </a:r>
          </a:p>
          <a:p>
            <a:pPr marL="171407" indent="-171407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tr-TR" sz="1200" dirty="0"/>
              <a:t>Kurum/kuruluşa kurum hissesi/genel gider ödeneği 18.000 TL/ay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5" t="10490" r="13579" b="16060"/>
          <a:stretch/>
        </p:blipFill>
        <p:spPr bwMode="auto">
          <a:xfrm>
            <a:off x="4945212" y="2909439"/>
            <a:ext cx="1087116" cy="1080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309407" y="3154967"/>
            <a:ext cx="41552" cy="897627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0" vert="horz" wrap="square" lIns="216298" tIns="188985" rIns="216298" bIns="188985" numCol="1" spcCol="1270" rtlCol="0" anchor="ctr" anchorCtr="0">
            <a:noAutofit/>
          </a:bodyPr>
          <a:lstStyle/>
          <a:p>
            <a:pPr algn="ctr" defTabSz="7110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tr-TR" sz="3599" b="1" dirty="0">
              <a:latin typeface="Futura Bk BT" pitchFamily="34" charset="0"/>
            </a:endParaRP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45240"/>
              </p:ext>
            </p:extLst>
          </p:nvPr>
        </p:nvGraphicFramePr>
        <p:xfrm>
          <a:off x="6323178" y="2819149"/>
          <a:ext cx="5266665" cy="944808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633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05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26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9056">
                <a:tc>
                  <a:txBody>
                    <a:bodyPr/>
                    <a:lstStyle/>
                    <a:p>
                      <a:endParaRPr lang="en-US" sz="1100" b="0" dirty="0"/>
                    </a:p>
                  </a:txBody>
                  <a:tcPr marL="91416" marR="91416" marT="45708" marB="45708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b="0" dirty="0"/>
                        <a:t>Genç</a:t>
                      </a:r>
                      <a:r>
                        <a:rPr lang="tr-TR" sz="1100" b="0" baseline="0" dirty="0"/>
                        <a:t> Araştırmacı</a:t>
                      </a:r>
                      <a:endParaRPr lang="en-US" sz="1100" b="0" dirty="0"/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b="0" dirty="0"/>
                        <a:t>Deneyimli Araştırmacı</a:t>
                      </a:r>
                      <a:endParaRPr lang="en-US" sz="1100" b="0" dirty="0"/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056">
                <a:tc>
                  <a:txBody>
                    <a:bodyPr/>
                    <a:lstStyle/>
                    <a:p>
                      <a:pPr marL="0" marR="0" indent="0" algn="l" defTabSz="9143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100" b="1" dirty="0"/>
                        <a:t>Araştırma Başlangıç Paketi Ödeneği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b="1" dirty="0" smtClean="0">
                          <a:solidFill>
                            <a:schemeClr val="tx1"/>
                          </a:solidFill>
                        </a:rPr>
                        <a:t>2.350.000 TL</a:t>
                      </a:r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tr-TR" sz="1100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00.000 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TL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056">
                <a:tc>
                  <a:txBody>
                    <a:bodyPr/>
                    <a:lstStyle/>
                    <a:p>
                      <a:pPr marL="0" marR="0" indent="0" algn="l" defTabSz="9143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100" b="0" dirty="0"/>
                        <a:t>Proje Yürütücüsüne Yönelik Burs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b="0" dirty="0" smtClean="0"/>
                        <a:t>100.000 TL/Ay</a:t>
                      </a:r>
                      <a:endParaRPr lang="en-US" sz="1100" b="0" dirty="0"/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b="0" dirty="0" smtClean="0"/>
                        <a:t>130.000</a:t>
                      </a:r>
                      <a:r>
                        <a:rPr lang="en-US" sz="1100" b="0" dirty="0" smtClean="0"/>
                        <a:t> </a:t>
                      </a:r>
                      <a:r>
                        <a:rPr lang="en-US" sz="1100" b="0" dirty="0"/>
                        <a:t>TL/ay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6291567" y="2968507"/>
            <a:ext cx="2483245" cy="246824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0" vert="horz" wrap="square" lIns="216298" tIns="188985" rIns="216298" bIns="188985" numCol="1" spcCol="1270" rtlCol="0" anchor="ctr" anchorCtr="0">
            <a:noAutofit/>
          </a:bodyPr>
          <a:lstStyle/>
          <a:p>
            <a:pPr algn="ctr" defTabSz="7110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599" b="1" dirty="0">
              <a:latin typeface="Futura Bk BT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171043" y="2749627"/>
            <a:ext cx="2726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tr-TR" sz="1200" b="1" dirty="0">
                <a:solidFill>
                  <a:srgbClr val="002060"/>
                </a:solidFill>
              </a:rPr>
              <a:t>Uluslararası Lider Araştırmacı </a:t>
            </a:r>
            <a:br>
              <a:rPr lang="tr-TR" sz="1200" b="1" dirty="0">
                <a:solidFill>
                  <a:srgbClr val="002060"/>
                </a:solidFill>
              </a:rPr>
            </a:br>
            <a:r>
              <a:rPr lang="tr-TR" sz="1200" b="1" dirty="0">
                <a:solidFill>
                  <a:srgbClr val="002060"/>
                </a:solidFill>
              </a:rPr>
              <a:t>Özelindeki Destekler</a:t>
            </a:r>
            <a:endParaRPr lang="tr-TR" sz="11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578" y="4401164"/>
            <a:ext cx="863227" cy="86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888" y="5558434"/>
            <a:ext cx="853455" cy="85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7752" y="1144336"/>
            <a:ext cx="830027" cy="82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620" y="2027039"/>
            <a:ext cx="892655" cy="892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Metin kutusu 18"/>
          <p:cNvSpPr txBox="1">
            <a:spLocks noChangeArrowheads="1"/>
          </p:cNvSpPr>
          <p:nvPr/>
        </p:nvSpPr>
        <p:spPr bwMode="auto">
          <a:xfrm>
            <a:off x="3338258" y="761148"/>
            <a:ext cx="87154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defTabSz="914217">
              <a:spcBef>
                <a:spcPct val="0"/>
              </a:spcBef>
              <a:buNone/>
              <a:defRPr/>
            </a:pPr>
            <a:r>
              <a:rPr lang="tr-TR" altLang="tr-TR" sz="1600" dirty="0">
                <a:solidFill>
                  <a:srgbClr val="000000"/>
                </a:solidFill>
                <a:latin typeface="Arial" panose="020B0604020202020204"/>
                <a:ea typeface="MS PGothic" panose="020B0600070205080204" pitchFamily="34" charset="-128"/>
                <a:cs typeface="Arial" pitchFamily="34" charset="0"/>
              </a:rPr>
              <a:t>Proje yürütücüsü en az </a:t>
            </a:r>
            <a:r>
              <a:rPr lang="tr-TR" altLang="tr-TR" sz="1600" b="1" dirty="0">
                <a:solidFill>
                  <a:srgbClr val="000000"/>
                </a:solidFill>
                <a:latin typeface="Arial" panose="020B0604020202020204"/>
                <a:ea typeface="MS PGothic" panose="020B0600070205080204" pitchFamily="34" charset="-128"/>
                <a:cs typeface="Arial" pitchFamily="34" charset="0"/>
              </a:rPr>
              <a:t>24</a:t>
            </a:r>
            <a:r>
              <a:rPr lang="tr-TR" altLang="tr-TR" sz="1600" dirty="0">
                <a:solidFill>
                  <a:srgbClr val="000000"/>
                </a:solidFill>
                <a:latin typeface="Arial" panose="020B0604020202020204"/>
                <a:ea typeface="MS PGothic" panose="020B0600070205080204" pitchFamily="34" charset="-128"/>
                <a:cs typeface="Arial" pitchFamily="34" charset="0"/>
              </a:rPr>
              <a:t> ay en fazla </a:t>
            </a:r>
            <a:r>
              <a:rPr lang="tr-TR" altLang="tr-TR" sz="1600" b="1" dirty="0">
                <a:solidFill>
                  <a:srgbClr val="000000"/>
                </a:solidFill>
                <a:latin typeface="Arial" panose="020B0604020202020204"/>
                <a:ea typeface="MS PGothic" panose="020B0600070205080204" pitchFamily="34" charset="-128"/>
                <a:cs typeface="Arial" pitchFamily="34" charset="0"/>
              </a:rPr>
              <a:t>36</a:t>
            </a:r>
            <a:r>
              <a:rPr lang="tr-TR" altLang="tr-TR" sz="1600" dirty="0">
                <a:solidFill>
                  <a:srgbClr val="000000"/>
                </a:solidFill>
                <a:latin typeface="Arial" panose="020B0604020202020204"/>
                <a:ea typeface="MS PGothic" panose="020B0600070205080204" pitchFamily="34" charset="-128"/>
                <a:cs typeface="Arial" pitchFamily="34" charset="0"/>
              </a:rPr>
              <a:t> ay süreyle desteklenir.</a:t>
            </a:r>
          </a:p>
        </p:txBody>
      </p:sp>
      <p:sp>
        <p:nvSpPr>
          <p:cNvPr id="7" name="Dikdörtgen 6"/>
          <p:cNvSpPr/>
          <p:nvPr/>
        </p:nvSpPr>
        <p:spPr>
          <a:xfrm>
            <a:off x="1947309" y="6077885"/>
            <a:ext cx="4174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tr-TR" sz="1200" b="1" dirty="0" smtClean="0">
                <a:solidFill>
                  <a:schemeClr val="accent4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TÜBİTAK BİDEB </a:t>
            </a:r>
            <a:r>
              <a:rPr lang="tr-TR" sz="1200" b="1" dirty="0">
                <a:solidFill>
                  <a:schemeClr val="accent4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2250 Lisansüstü Bursları Performans Programından yararlanılması halinde doktora öğrencisine 7.250 TL’ye kadar , doktora sonrası araştırmacıya 8.750 TL’ye kadar ek burs imkanı</a:t>
            </a:r>
          </a:p>
        </p:txBody>
      </p:sp>
    </p:spTree>
    <p:extLst>
      <p:ext uri="{BB962C8B-B14F-4D97-AF65-F5344CB8AC3E}">
        <p14:creationId xmlns:p14="http://schemas.microsoft.com/office/powerpoint/2010/main" val="154095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7"/>
            <a:ext cx="12193702" cy="68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7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588" y="-68094"/>
            <a:ext cx="10893696" cy="841696"/>
          </a:xfrm>
        </p:spPr>
        <p:txBody>
          <a:bodyPr>
            <a:normAutofit/>
          </a:bodyPr>
          <a:lstStyle/>
          <a:p>
            <a:r>
              <a:rPr lang="tr-TR" sz="1800" dirty="0"/>
              <a:t>Araştırma Üniversitelerine Davet Edilen Araştırmacıların Geldikleri Ülkelere Göre Dağılımı</a:t>
            </a:r>
            <a:endParaRPr lang="tr-TR" sz="18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1" y="1292469"/>
            <a:ext cx="10445262" cy="5222631"/>
          </a:xfrm>
          <a:prstGeom prst="rect">
            <a:avLst/>
          </a:prstGeom>
        </p:spPr>
      </p:pic>
      <p:sp>
        <p:nvSpPr>
          <p:cNvPr id="7" name="Yuvarlatılmış Dikdörtgen 6"/>
          <p:cNvSpPr/>
          <p:nvPr/>
        </p:nvSpPr>
        <p:spPr>
          <a:xfrm>
            <a:off x="9709076" y="915345"/>
            <a:ext cx="2372416" cy="1365173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900" dirty="0"/>
              <a:t>124 araştırmacı</a:t>
            </a:r>
            <a:endParaRPr lang="tr-TR" sz="900" dirty="0"/>
          </a:p>
        </p:txBody>
      </p:sp>
    </p:spTree>
    <p:extLst>
      <p:ext uri="{BB962C8B-B14F-4D97-AF65-F5344CB8AC3E}">
        <p14:creationId xmlns:p14="http://schemas.microsoft.com/office/powerpoint/2010/main" val="301194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000" dirty="0"/>
              <a:t>Araştırma Üniversitelerine Davet Edilen Araştırmacıların Alanlara Göre Dağılımı</a:t>
            </a:r>
            <a:endParaRPr lang="tr-TR" sz="2000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311" y="2991574"/>
            <a:ext cx="11013379" cy="87485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83" y="833804"/>
            <a:ext cx="10086033" cy="588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1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Sunum_Geleceğe Bakış Güncel_TR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solidFill>
              <a:srgbClr val="00206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unum_Geleceğe Bakış Güncel_TR" id="{EC930720-3A2F-4442-A7DB-3F6EE012F7DC}" vid="{540F60A6-A6CC-41D4-9F06-B5723D067977}"/>
    </a:ext>
  </a:extLst>
</a:theme>
</file>

<file path=ppt/theme/theme2.xml><?xml version="1.0" encoding="utf-8"?>
<a:theme xmlns:a="http://schemas.openxmlformats.org/drawingml/2006/main" name="3_Sunum_Geleceğe Bakış Güncel_TR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solidFill>
              <a:srgbClr val="00206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unum_Geleceğe Bakış Güncel_TR" id="{EC930720-3A2F-4442-A7DB-3F6EE012F7DC}" vid="{540F60A6-A6CC-41D4-9F06-B5723D067977}"/>
    </a:ext>
  </a:extLst>
</a:theme>
</file>

<file path=ppt/theme/theme3.xml><?xml version="1.0" encoding="utf-8"?>
<a:theme xmlns:a="http://schemas.openxmlformats.org/drawingml/2006/main" name="5_Sunum_Geleceğe Bakış Güncel_TR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solidFill>
              <a:srgbClr val="00206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unum_Geleceğe Bakış Güncel_TR" id="{EC930720-3A2F-4442-A7DB-3F6EE012F7DC}" vid="{540F60A6-A6CC-41D4-9F06-B5723D067977}"/>
    </a:ext>
  </a:extLst>
</a:theme>
</file>

<file path=ppt/theme/theme4.xml><?xml version="1.0" encoding="utf-8"?>
<a:theme xmlns:a="http://schemas.openxmlformats.org/drawingml/2006/main" name="6_Sunum_Geleceğe Bakış Güncel_TR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solidFill>
              <a:srgbClr val="00206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unum_Geleceğe Bakış Güncel_TR" id="{EC930720-3A2F-4442-A7DB-3F6EE012F7DC}" vid="{540F60A6-A6CC-41D4-9F06-B5723D067977}"/>
    </a:ext>
  </a:extLst>
</a:theme>
</file>

<file path=ppt/theme/theme5.xml><?xml version="1.0" encoding="utf-8"?>
<a:theme xmlns:a="http://schemas.openxmlformats.org/drawingml/2006/main" name="2_Sunum_Geleceğe Bakış Güncel_TR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solidFill>
              <a:srgbClr val="00206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unum_Geleceğe Bakış Güncel_TR" id="{EC930720-3A2F-4442-A7DB-3F6EE012F7DC}" vid="{540F60A6-A6CC-41D4-9F06-B5723D067977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1106</TotalTime>
  <Words>1451</Words>
  <Application>Microsoft Office PowerPoint</Application>
  <PresentationFormat>Geniş ekran</PresentationFormat>
  <Paragraphs>226</Paragraphs>
  <Slides>23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5</vt:i4>
      </vt:variant>
      <vt:variant>
        <vt:lpstr>Slayt Başlıkları</vt:lpstr>
      </vt:variant>
      <vt:variant>
        <vt:i4>23</vt:i4>
      </vt:variant>
    </vt:vector>
  </HeadingPairs>
  <TitlesOfParts>
    <vt:vector size="36" baseType="lpstr">
      <vt:lpstr>MS PGothic</vt:lpstr>
      <vt:lpstr>Arial</vt:lpstr>
      <vt:lpstr>Calibri</vt:lpstr>
      <vt:lpstr>Corbel</vt:lpstr>
      <vt:lpstr>Courier New</vt:lpstr>
      <vt:lpstr>Futura Bk BT</vt:lpstr>
      <vt:lpstr>Lato</vt:lpstr>
      <vt:lpstr>Wingdings</vt:lpstr>
      <vt:lpstr>4_Sunum_Geleceğe Bakış Güncel_TR</vt:lpstr>
      <vt:lpstr>3_Sunum_Geleceğe Bakış Güncel_TR</vt:lpstr>
      <vt:lpstr>5_Sunum_Geleceğe Bakış Güncel_TR</vt:lpstr>
      <vt:lpstr>6_Sunum_Geleceğe Bakış Güncel_TR</vt:lpstr>
      <vt:lpstr>2_Sunum_Geleceğe Bakış Güncel_TR</vt:lpstr>
      <vt:lpstr>İşbirliği ve Birlikte Başarma İle  Daha Güçlü Bir Geleceğe  </vt:lpstr>
      <vt:lpstr>2232 Uluslararası Lider/Genç Araştırmacılar Programlarının Amacı</vt:lpstr>
      <vt:lpstr>Analiz</vt:lpstr>
      <vt:lpstr>Analiz</vt:lpstr>
      <vt:lpstr>Uluslararası Lider/Genç Araştırmacılar Başvuru Koşulları</vt:lpstr>
      <vt:lpstr>Uluslararası Lider/Genç Araştırmacılar Destek Miktarları</vt:lpstr>
      <vt:lpstr>PowerPoint Sunusu</vt:lpstr>
      <vt:lpstr>Araştırma Üniversitelerine Davet Edilen Araştırmacıların Geldikleri Ülkelere Göre Dağılımı</vt:lpstr>
      <vt:lpstr>Araştırma Üniversitelerine Davet Edilen Araştırmacıların Alanlara Göre Dağılımı</vt:lpstr>
      <vt:lpstr>PowerPoint Sunusu</vt:lpstr>
      <vt:lpstr>Sizler de Uluslararası Lider/Genç Araştırmacılarımız Arasında Yer Alın</vt:lpstr>
      <vt:lpstr>PowerPoint Sunusu</vt:lpstr>
      <vt:lpstr>Uluslararası Lider/Genç Araştırmacılarımızla Ülke İçinde Yaratılan Etkileşim</vt:lpstr>
      <vt:lpstr>PowerPoint Sunusu</vt:lpstr>
      <vt:lpstr>Deneyimli/Genç Araştırmacılar-Ev Sahibi Kurum Yayın Performansı Kıyaslaması</vt:lpstr>
      <vt:lpstr>Deneyimli ve Genç Araştırmacılar Yayın Performansı Kıyaslaması</vt:lpstr>
      <vt:lpstr>Deneyimli Araştırmacılar Yayın Performansı Kıyaslaması</vt:lpstr>
      <vt:lpstr>Genç Araştırmacılar Yayın Performansı Kıyaslaması</vt:lpstr>
      <vt:lpstr>PowerPoint Sunusu</vt:lpstr>
      <vt:lpstr>PowerPoint Sunusu</vt:lpstr>
      <vt:lpstr>PowerPoint Sunusu</vt:lpstr>
      <vt:lpstr>PowerPoint Sunusu</vt:lpstr>
      <vt:lpstr>Teşekkürler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Sayem-1004 ths’li</dc:title>
  <dc:creator>TÜBİTAK</dc:creator>
  <cp:lastModifiedBy>Ömer Faruk URSAVAŞ</cp:lastModifiedBy>
  <cp:revision>82</cp:revision>
  <dcterms:created xsi:type="dcterms:W3CDTF">2024-01-12T11:59:20Z</dcterms:created>
  <dcterms:modified xsi:type="dcterms:W3CDTF">2024-01-24T16:48:57Z</dcterms:modified>
</cp:coreProperties>
</file>