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1E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7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 rot="21120000">
            <a:off x="-914400" y="-548640"/>
            <a:ext cx="14020800" cy="2194560"/>
          </a:xfrm>
          <a:prstGeom prst="rect">
            <a:avLst/>
          </a:prstGeom>
          <a:solidFill>
            <a:srgbClr val="2112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120000">
            <a:off x="-914400" y="1234440"/>
            <a:ext cx="14020800" cy="246888"/>
          </a:xfrm>
          <a:prstGeom prst="rect">
            <a:avLst/>
          </a:prstGeom>
          <a:solidFill>
            <a:srgbClr val="A81E0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85800" y="384048"/>
            <a:ext cx="1082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Calibri"/>
              </a:rPr>
              <a:t>ATATÜRK ÜNİVERSİTESİ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731520"/>
            <a:ext cx="108204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dirty="0">
                <a:solidFill>
                  <a:srgbClr val="FFFFFF"/>
                </a:solidFill>
                <a:latin typeface="Calibri"/>
              </a:rPr>
              <a:t>BÜTÜNLEŞİK YÜKSEK
LİSANS PROGRAMI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2514600"/>
            <a:ext cx="10546080" cy="1005840"/>
          </a:xfrm>
          <a:prstGeom prst="roundRect">
            <a:avLst/>
          </a:prstGeom>
          <a:solidFill>
            <a:srgbClr val="F5F6F8"/>
          </a:solidFill>
          <a:ln w="12700">
            <a:solidFill>
              <a:srgbClr val="E6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97280" y="2834838"/>
            <a:ext cx="99974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dirty="0" err="1">
                <a:solidFill>
                  <a:srgbClr val="211261"/>
                </a:solidFill>
                <a:latin typeface="Calibri"/>
              </a:rPr>
              <a:t>Öğrenci</a:t>
            </a:r>
            <a:r>
              <a:rPr sz="2400" b="1" dirty="0">
                <a:solidFill>
                  <a:srgbClr val="211261"/>
                </a:solidFill>
                <a:latin typeface="Calibri"/>
              </a:rPr>
              <a:t> </a:t>
            </a:r>
            <a:r>
              <a:rPr sz="2400" b="1" dirty="0" err="1">
                <a:solidFill>
                  <a:srgbClr val="211261"/>
                </a:solidFill>
                <a:latin typeface="Calibri"/>
              </a:rPr>
              <a:t>Bilgilendirme</a:t>
            </a:r>
            <a:r>
              <a:rPr sz="2400" b="1" dirty="0">
                <a:solidFill>
                  <a:srgbClr val="211261"/>
                </a:solidFill>
                <a:latin typeface="Calibri"/>
              </a:rPr>
              <a:t> </a:t>
            </a:r>
            <a:r>
              <a:rPr sz="2400" b="1" dirty="0" err="1">
                <a:solidFill>
                  <a:srgbClr val="211261"/>
                </a:solidFill>
                <a:latin typeface="Calibri"/>
              </a:rPr>
              <a:t>Toplantısı</a:t>
            </a:r>
            <a:endParaRPr sz="2400" b="1" dirty="0">
              <a:solidFill>
                <a:srgbClr val="21126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96372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38912"/>
            <a:ext cx="109728" cy="6419088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1127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FFFFFF"/>
                </a:solidFill>
                <a:latin typeface="Calibri"/>
              </a:rPr>
              <a:t>Mezuniyet sonrası kesin kayıt şartları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92000" cy="12700"/>
          </a:xfrm>
          <a:prstGeom prst="rect">
            <a:avLst/>
          </a:prstGeom>
          <a:solidFill>
            <a:srgbClr val="A5A2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094720" y="6667500"/>
            <a:ext cx="822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dirty="0">
                <a:solidFill>
                  <a:srgbClr val="636060"/>
                </a:solidFill>
                <a:latin typeface="Calibri"/>
              </a:rPr>
              <a:t>10/1</a:t>
            </a:r>
            <a:r>
              <a:rPr lang="tr-TR" sz="1000" b="0" dirty="0">
                <a:solidFill>
                  <a:srgbClr val="636060"/>
                </a:solidFill>
                <a:latin typeface="Calibri"/>
              </a:rPr>
              <a:t>1</a:t>
            </a:r>
            <a:endParaRPr sz="1000" b="0" dirty="0">
              <a:solidFill>
                <a:srgbClr val="636060"/>
              </a:solidFill>
              <a:latin typeface="Calibri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48640" y="777240"/>
            <a:ext cx="5455920" cy="5349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68680" y="1097280"/>
            <a:ext cx="490728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✓ Kesin kayıt için mezuniyet AGNO ≥ 3.00 olmalı</a:t>
            </a:r>
          </a:p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✓ Başvuru dönemindeki koşulların sağlanması (ör. ALES vb.)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370320" y="777240"/>
            <a:ext cx="5455920" cy="5349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690360" y="1097280"/>
            <a:ext cx="49072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✓ Koşullar sağlanmazsa kesin kayıt yapılamaz.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96372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38912"/>
            <a:ext cx="109728" cy="6419088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1127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FFFFFF"/>
                </a:solidFill>
                <a:latin typeface="Calibri"/>
              </a:rPr>
              <a:t>Alınan dersler nasıl sayılır?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92000" cy="12700"/>
          </a:xfrm>
          <a:prstGeom prst="rect">
            <a:avLst/>
          </a:prstGeom>
          <a:solidFill>
            <a:srgbClr val="A5A2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094720" y="6667500"/>
            <a:ext cx="822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dirty="0">
                <a:solidFill>
                  <a:srgbClr val="636060"/>
                </a:solidFill>
                <a:latin typeface="Calibri"/>
              </a:rPr>
              <a:t>11/1</a:t>
            </a:r>
            <a:r>
              <a:rPr lang="tr-TR" sz="1000" b="0" dirty="0">
                <a:solidFill>
                  <a:srgbClr val="636060"/>
                </a:solidFill>
                <a:latin typeface="Calibri"/>
              </a:rPr>
              <a:t>1</a:t>
            </a:r>
            <a:endParaRPr sz="1000" b="0" dirty="0">
              <a:solidFill>
                <a:srgbClr val="636060"/>
              </a:solidFill>
              <a:latin typeface="Calibri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5800" y="1143000"/>
            <a:ext cx="5204460" cy="4206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5800" y="1143000"/>
            <a:ext cx="5204460" cy="457200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914400" y="1234440"/>
            <a:ext cx="47472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000" b="1" dirty="0">
                <a:solidFill>
                  <a:srgbClr val="FFFFFF"/>
                </a:solidFill>
                <a:latin typeface="Calibri"/>
              </a:rPr>
              <a:t>Yüksek Lisansa</a:t>
            </a:r>
            <a:r>
              <a:rPr sz="2000" b="1" dirty="0">
                <a:solidFill>
                  <a:srgbClr val="FFFFFF"/>
                </a:solidFill>
                <a:latin typeface="Calibri"/>
              </a:rPr>
              <a:t> </a:t>
            </a:r>
            <a:r>
              <a:rPr lang="tr-TR" sz="2000" b="1" dirty="0">
                <a:solidFill>
                  <a:srgbClr val="FFFFFF"/>
                </a:solidFill>
                <a:latin typeface="Calibri"/>
              </a:rPr>
              <a:t>kesin kayıt yapılırsa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1828800"/>
            <a:ext cx="456438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dirty="0"/>
              <a:t>• </a:t>
            </a:r>
            <a:r>
              <a:rPr lang="tr-TR" sz="2800" dirty="0"/>
              <a:t>Yüksek lisans programına kayıt yapılırsa: Başarılı olunan dersler, yüksek lisans dersi sayılır ve not kartına işlenir.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301740" y="1143000"/>
            <a:ext cx="5204460" cy="4206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301740" y="1143000"/>
            <a:ext cx="5204460" cy="457200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530340" y="1234440"/>
            <a:ext cx="47472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000" b="1" dirty="0">
                <a:solidFill>
                  <a:srgbClr val="FFFFFF"/>
                </a:solidFill>
              </a:rPr>
              <a:t>Yüksek Lisansa </a:t>
            </a:r>
            <a:r>
              <a:rPr lang="tr-TR" sz="2000" b="1" dirty="0">
                <a:solidFill>
                  <a:srgbClr val="FFFFFF"/>
                </a:solidFill>
                <a:latin typeface="Calibri"/>
              </a:rPr>
              <a:t>kayıt yapılamazsa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21780" y="1828800"/>
            <a:ext cx="456438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sz="2800" dirty="0"/>
              <a:t>• </a:t>
            </a:r>
            <a:r>
              <a:rPr lang="tr-TR" sz="2800" dirty="0"/>
              <a:t>Yüksek lisans programına kayıt yapılmazsa: Alınan dersler lisans mezuniyetine dahil edilmeden ayrı belgelendirilir.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53212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38912"/>
            <a:ext cx="109728" cy="6419088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92000" cy="12700"/>
          </a:xfrm>
          <a:prstGeom prst="rect">
            <a:avLst/>
          </a:prstGeom>
          <a:solidFill>
            <a:srgbClr val="A5A2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094720" y="6667500"/>
            <a:ext cx="822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dirty="0">
                <a:solidFill>
                  <a:srgbClr val="636060"/>
                </a:solidFill>
                <a:latin typeface="Calibri"/>
              </a:rPr>
              <a:t>4/1</a:t>
            </a:r>
            <a:r>
              <a:rPr lang="tr-TR" sz="1000" b="0" dirty="0">
                <a:solidFill>
                  <a:srgbClr val="636060"/>
                </a:solidFill>
                <a:latin typeface="Calibri"/>
              </a:rPr>
              <a:t>1</a:t>
            </a:r>
            <a:endParaRPr sz="1000" b="0" dirty="0">
              <a:solidFill>
                <a:srgbClr val="636060"/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" y="777240"/>
            <a:ext cx="109728" cy="5349240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2974004" y="1056132"/>
            <a:ext cx="4762537" cy="4523815"/>
          </a:xfrm>
          <a:prstGeom prst="ellipse">
            <a:avLst/>
          </a:prstGeom>
          <a:solidFill>
            <a:srgbClr val="A81E0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440169" y="3015728"/>
            <a:ext cx="402968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000" b="1" dirty="0">
                <a:solidFill>
                  <a:srgbClr val="FFFFFF"/>
                </a:solidFill>
                <a:latin typeface="Calibri"/>
              </a:rPr>
              <a:t>Teşekkürler…</a:t>
            </a:r>
            <a:endParaRPr sz="3000" b="1" dirty="0">
              <a:solidFill>
                <a:srgbClr val="FFFFF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2792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243"/>
            <a:ext cx="12192000" cy="729901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38912"/>
            <a:ext cx="109728" cy="6419088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20553"/>
            <a:ext cx="11277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3600" b="1" dirty="0">
                <a:solidFill>
                  <a:srgbClr val="FFFFFF"/>
                </a:solidFill>
                <a:latin typeface="Calibri"/>
              </a:rPr>
              <a:t>Programın amacı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92000" cy="12700"/>
          </a:xfrm>
          <a:prstGeom prst="rect">
            <a:avLst/>
          </a:prstGeom>
          <a:solidFill>
            <a:srgbClr val="A5A2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094720" y="6667500"/>
            <a:ext cx="822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dirty="0">
                <a:solidFill>
                  <a:srgbClr val="636060"/>
                </a:solidFill>
                <a:latin typeface="Calibri"/>
              </a:rPr>
              <a:t>2/1</a:t>
            </a:r>
            <a:r>
              <a:rPr lang="tr-TR" sz="1000" b="0" dirty="0">
                <a:solidFill>
                  <a:srgbClr val="636060"/>
                </a:solidFill>
                <a:latin typeface="Calibri"/>
              </a:rPr>
              <a:t>1</a:t>
            </a:r>
            <a:endParaRPr sz="1000" b="0" dirty="0">
              <a:solidFill>
                <a:srgbClr val="636060"/>
              </a:solidFill>
              <a:latin typeface="Calibri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12064" y="2231967"/>
            <a:ext cx="11277600" cy="2194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512064" y="2231967"/>
            <a:ext cx="109728" cy="2194560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32104" y="2552007"/>
            <a:ext cx="1063752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0" dirty="0">
                <a:solidFill>
                  <a:srgbClr val="0D0D0D"/>
                </a:solidFill>
                <a:latin typeface="Calibri"/>
              </a:rPr>
              <a:t>Genel not ortalaması belirli bir seviyenin üzerinde olan başarılı öğrencinin lisans öğrenimi esnasında yüksek lisans seviyesinde bazı dersleri almasıdır.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96372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38912"/>
            <a:ext cx="109728" cy="6419088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1127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FFFFFF"/>
                </a:solidFill>
                <a:latin typeface="Calibri"/>
              </a:rPr>
              <a:t>Program öğrenciye ne kazandırır?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92000" cy="12700"/>
          </a:xfrm>
          <a:prstGeom prst="rect">
            <a:avLst/>
          </a:prstGeom>
          <a:solidFill>
            <a:srgbClr val="A5A2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094720" y="6667500"/>
            <a:ext cx="822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dirty="0">
                <a:solidFill>
                  <a:srgbClr val="636060"/>
                </a:solidFill>
                <a:latin typeface="Calibri"/>
              </a:rPr>
              <a:t>3/1</a:t>
            </a:r>
            <a:r>
              <a:rPr lang="tr-TR" sz="1000" b="0" dirty="0">
                <a:solidFill>
                  <a:srgbClr val="636060"/>
                </a:solidFill>
                <a:latin typeface="Calibri"/>
              </a:rPr>
              <a:t>1</a:t>
            </a:r>
            <a:endParaRPr sz="1000" b="0" dirty="0">
              <a:solidFill>
                <a:srgbClr val="636060"/>
              </a:solidFill>
              <a:latin typeface="Calibri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5800" y="1784469"/>
            <a:ext cx="3393440" cy="3474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5800" y="1784469"/>
            <a:ext cx="3393440" cy="109728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68680" y="1921629"/>
            <a:ext cx="30276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211261"/>
                </a:solidFill>
                <a:latin typeface="Calibri"/>
              </a:rPr>
              <a:t>Ders Deneyimi</a:t>
            </a:r>
          </a:p>
        </p:txBody>
      </p:sp>
      <p:sp>
        <p:nvSpPr>
          <p:cNvPr id="11" name="Oval 10"/>
          <p:cNvSpPr/>
          <p:nvPr/>
        </p:nvSpPr>
        <p:spPr>
          <a:xfrm>
            <a:off x="868680" y="2370519"/>
            <a:ext cx="411480" cy="411480"/>
          </a:xfrm>
          <a:prstGeom prst="ellipse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68680" y="2429816"/>
            <a:ext cx="411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dirty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2287389"/>
            <a:ext cx="26162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Lisans sürerken yüksek lisans düzeyinde ders alma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99280" y="1784469"/>
            <a:ext cx="3393440" cy="3474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399280" y="1784469"/>
            <a:ext cx="3393440" cy="109728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582160" y="1921629"/>
            <a:ext cx="30276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211261"/>
                </a:solidFill>
                <a:latin typeface="Calibri"/>
              </a:rPr>
              <a:t>Araştırma / Proje</a:t>
            </a:r>
          </a:p>
        </p:txBody>
      </p:sp>
      <p:sp>
        <p:nvSpPr>
          <p:cNvPr id="17" name="Oval 16"/>
          <p:cNvSpPr/>
          <p:nvPr/>
        </p:nvSpPr>
        <p:spPr>
          <a:xfrm>
            <a:off x="4582160" y="2384374"/>
            <a:ext cx="411480" cy="411480"/>
          </a:xfrm>
          <a:prstGeom prst="ellipse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582160" y="2429816"/>
            <a:ext cx="411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85080" y="2287389"/>
            <a:ext cx="26162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Araştırma / proje becerilerini güçlendirme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112760" y="1784469"/>
            <a:ext cx="3393440" cy="3474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8112760" y="1784469"/>
            <a:ext cx="3393440" cy="109728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295640" y="1921629"/>
            <a:ext cx="30276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211261"/>
                </a:solidFill>
                <a:latin typeface="Calibri"/>
              </a:rPr>
              <a:t>Zaman &amp; Planlama</a:t>
            </a:r>
          </a:p>
        </p:txBody>
      </p:sp>
      <p:sp>
        <p:nvSpPr>
          <p:cNvPr id="23" name="Oval 22"/>
          <p:cNvSpPr/>
          <p:nvPr/>
        </p:nvSpPr>
        <p:spPr>
          <a:xfrm>
            <a:off x="8295640" y="2384374"/>
            <a:ext cx="411480" cy="411480"/>
          </a:xfrm>
          <a:prstGeom prst="ellipse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295640" y="2443671"/>
            <a:ext cx="411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798560" y="2287389"/>
            <a:ext cx="26162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Lisans mezuniyetinden önce kariyer planlama ile zaman kazanma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53212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38912"/>
            <a:ext cx="109728" cy="6419088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1127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FFFFFF"/>
                </a:solidFill>
                <a:latin typeface="Calibri"/>
              </a:rPr>
              <a:t>Programın yürütülmesi ve kontenjan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92000" cy="12700"/>
          </a:xfrm>
          <a:prstGeom prst="rect">
            <a:avLst/>
          </a:prstGeom>
          <a:solidFill>
            <a:srgbClr val="A5A2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094720" y="6667500"/>
            <a:ext cx="822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dirty="0">
                <a:solidFill>
                  <a:srgbClr val="636060"/>
                </a:solidFill>
                <a:latin typeface="Calibri"/>
              </a:rPr>
              <a:t>4/1</a:t>
            </a:r>
            <a:r>
              <a:rPr lang="tr-TR" sz="1000" b="0" dirty="0">
                <a:solidFill>
                  <a:srgbClr val="636060"/>
                </a:solidFill>
                <a:latin typeface="Calibri"/>
              </a:rPr>
              <a:t>1</a:t>
            </a:r>
            <a:endParaRPr sz="1000" b="0" dirty="0">
              <a:solidFill>
                <a:srgbClr val="636060"/>
              </a:solidFill>
              <a:latin typeface="Calibri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48640" y="896112"/>
            <a:ext cx="11277600" cy="5230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548640" y="777240"/>
            <a:ext cx="109728" cy="5349240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68680" y="1097280"/>
            <a:ext cx="1063752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• Lisans öğrencileri, açılan yüksek lisans derslerini alabilir.</a:t>
            </a:r>
          </a:p>
          <a:p>
            <a:pPr>
              <a:defRPr sz="22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• Lisans öğrencilerinin alabileceği dersleri anabilim dalı önerir, enstitü yönetim kurulu onaylar.</a:t>
            </a:r>
          </a:p>
          <a:p>
            <a:pPr>
              <a:defRPr sz="22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• Kontenjan, ilgili lisansüstü program kontenjanının %20’sini geçmez.</a:t>
            </a:r>
          </a:p>
        </p:txBody>
      </p:sp>
      <p:sp>
        <p:nvSpPr>
          <p:cNvPr id="11" name="Oval 10"/>
          <p:cNvSpPr/>
          <p:nvPr/>
        </p:nvSpPr>
        <p:spPr>
          <a:xfrm>
            <a:off x="5699275" y="3125586"/>
            <a:ext cx="1097280" cy="1097280"/>
          </a:xfrm>
          <a:prstGeom prst="ellipse">
            <a:avLst/>
          </a:prstGeom>
          <a:solidFill>
            <a:srgbClr val="A81E0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688053" y="3331326"/>
            <a:ext cx="10972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dirty="0">
                <a:solidFill>
                  <a:srgbClr val="FFFFFF"/>
                </a:solidFill>
                <a:latin typeface="Calibri"/>
              </a:rPr>
              <a:t>%20</a:t>
            </a:r>
          </a:p>
        </p:txBody>
      </p:sp>
      <p:sp>
        <p:nvSpPr>
          <p:cNvPr id="14" name="TextBox 12"/>
          <p:cNvSpPr txBox="1"/>
          <p:nvPr/>
        </p:nvSpPr>
        <p:spPr>
          <a:xfrm>
            <a:off x="5699275" y="3811386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" b="0" dirty="0">
                <a:solidFill>
                  <a:srgbClr val="FFFFFF"/>
                </a:solidFill>
                <a:latin typeface="Calibri"/>
              </a:rPr>
              <a:t>kontenjan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96372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38912"/>
            <a:ext cx="109728" cy="6419088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1127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FFFFFF"/>
                </a:solidFill>
                <a:latin typeface="Calibri"/>
              </a:rPr>
              <a:t>Kimler başvurabilir?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92000" cy="12700"/>
          </a:xfrm>
          <a:prstGeom prst="rect">
            <a:avLst/>
          </a:prstGeom>
          <a:solidFill>
            <a:srgbClr val="A5A2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094720" y="6667500"/>
            <a:ext cx="822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dirty="0">
                <a:solidFill>
                  <a:srgbClr val="636060"/>
                </a:solidFill>
                <a:latin typeface="Calibri"/>
              </a:rPr>
              <a:t>5/1</a:t>
            </a:r>
            <a:r>
              <a:rPr lang="tr-TR" sz="1000" b="0" dirty="0">
                <a:solidFill>
                  <a:srgbClr val="636060"/>
                </a:solidFill>
                <a:latin typeface="Calibri"/>
              </a:rPr>
              <a:t>1</a:t>
            </a:r>
            <a:endParaRPr sz="1000" b="0" dirty="0">
              <a:solidFill>
                <a:srgbClr val="636060"/>
              </a:solidFill>
              <a:latin typeface="Calibri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5800" y="1143000"/>
            <a:ext cx="5669280" cy="3931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05840" y="1463040"/>
            <a:ext cx="50292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• Başvuru, kayıtlı olduğunuz lisans programı için belirlenen ilgili yüksek lisans programına yapılır.</a:t>
            </a:r>
          </a:p>
          <a:p>
            <a:pPr>
              <a:defRPr sz="22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• En erken 7. yarıyıl başında başvuru yapılabilir.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812280" y="1143000"/>
            <a:ext cx="4831080" cy="3931920"/>
          </a:xfrm>
          <a:prstGeom prst="roundRect">
            <a:avLst/>
          </a:prstGeom>
          <a:solidFill>
            <a:srgbClr val="F5F6F8"/>
          </a:solidFill>
          <a:ln w="12700">
            <a:solidFill>
              <a:srgbClr val="E6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040880" y="1371600"/>
            <a:ext cx="4373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211261"/>
                </a:solidFill>
                <a:latin typeface="Calibri"/>
              </a:rPr>
              <a:t>Dönem Zamanı</a:t>
            </a:r>
          </a:p>
        </p:txBody>
      </p:sp>
      <p:sp>
        <p:nvSpPr>
          <p:cNvPr id="12" name="Oval 11"/>
          <p:cNvSpPr/>
          <p:nvPr/>
        </p:nvSpPr>
        <p:spPr>
          <a:xfrm>
            <a:off x="7086600" y="2240280"/>
            <a:ext cx="457200" cy="457200"/>
          </a:xfrm>
          <a:prstGeom prst="ellipse">
            <a:avLst/>
          </a:prstGeom>
          <a:solidFill>
            <a:srgbClr val="FFFFFF"/>
          </a:solidFill>
          <a:ln>
            <a:solidFill>
              <a:srgbClr val="A5A2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086600" y="231343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636060"/>
                </a:solidFill>
                <a:latin typeface="Calibri"/>
              </a:rPr>
              <a:t>1</a:t>
            </a:r>
          </a:p>
        </p:txBody>
      </p:sp>
      <p:sp>
        <p:nvSpPr>
          <p:cNvPr id="14" name="Oval 13"/>
          <p:cNvSpPr/>
          <p:nvPr/>
        </p:nvSpPr>
        <p:spPr>
          <a:xfrm>
            <a:off x="7633335" y="2240280"/>
            <a:ext cx="457200" cy="457200"/>
          </a:xfrm>
          <a:prstGeom prst="ellipse">
            <a:avLst/>
          </a:prstGeom>
          <a:solidFill>
            <a:srgbClr val="FFFFFF"/>
          </a:solidFill>
          <a:ln>
            <a:solidFill>
              <a:srgbClr val="A5A2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633335" y="231343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636060"/>
                </a:solidFill>
                <a:latin typeface="Calibri"/>
              </a:rPr>
              <a:t>2</a:t>
            </a:r>
          </a:p>
        </p:txBody>
      </p:sp>
      <p:sp>
        <p:nvSpPr>
          <p:cNvPr id="16" name="Oval 15"/>
          <p:cNvSpPr/>
          <p:nvPr/>
        </p:nvSpPr>
        <p:spPr>
          <a:xfrm>
            <a:off x="8180070" y="2240280"/>
            <a:ext cx="457200" cy="457200"/>
          </a:xfrm>
          <a:prstGeom prst="ellipse">
            <a:avLst/>
          </a:prstGeom>
          <a:solidFill>
            <a:srgbClr val="FFFFFF"/>
          </a:solidFill>
          <a:ln>
            <a:solidFill>
              <a:srgbClr val="A5A2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180070" y="231343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636060"/>
                </a:solidFill>
                <a:latin typeface="Calibri"/>
              </a:rPr>
              <a:t>3</a:t>
            </a:r>
          </a:p>
        </p:txBody>
      </p:sp>
      <p:sp>
        <p:nvSpPr>
          <p:cNvPr id="18" name="Oval 17"/>
          <p:cNvSpPr/>
          <p:nvPr/>
        </p:nvSpPr>
        <p:spPr>
          <a:xfrm>
            <a:off x="8726805" y="2240280"/>
            <a:ext cx="457200" cy="457200"/>
          </a:xfrm>
          <a:prstGeom prst="ellipse">
            <a:avLst/>
          </a:prstGeom>
          <a:solidFill>
            <a:srgbClr val="FFFFFF"/>
          </a:solidFill>
          <a:ln>
            <a:solidFill>
              <a:srgbClr val="A5A2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726805" y="231343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636060"/>
                </a:solidFill>
                <a:latin typeface="Calibri"/>
              </a:rPr>
              <a:t>4</a:t>
            </a:r>
          </a:p>
        </p:txBody>
      </p:sp>
      <p:sp>
        <p:nvSpPr>
          <p:cNvPr id="20" name="Oval 19"/>
          <p:cNvSpPr/>
          <p:nvPr/>
        </p:nvSpPr>
        <p:spPr>
          <a:xfrm>
            <a:off x="9273540" y="2240280"/>
            <a:ext cx="457200" cy="457200"/>
          </a:xfrm>
          <a:prstGeom prst="ellipse">
            <a:avLst/>
          </a:prstGeom>
          <a:solidFill>
            <a:srgbClr val="FFFFFF"/>
          </a:solidFill>
          <a:ln>
            <a:solidFill>
              <a:srgbClr val="A5A2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9273540" y="231343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636060"/>
                </a:solidFill>
                <a:latin typeface="Calibri"/>
              </a:rPr>
              <a:t>5</a:t>
            </a:r>
          </a:p>
        </p:txBody>
      </p:sp>
      <p:sp>
        <p:nvSpPr>
          <p:cNvPr id="22" name="Oval 21"/>
          <p:cNvSpPr/>
          <p:nvPr/>
        </p:nvSpPr>
        <p:spPr>
          <a:xfrm>
            <a:off x="9820275" y="2240280"/>
            <a:ext cx="457200" cy="457200"/>
          </a:xfrm>
          <a:prstGeom prst="ellipse">
            <a:avLst/>
          </a:prstGeom>
          <a:solidFill>
            <a:srgbClr val="FFFFFF"/>
          </a:solidFill>
          <a:ln>
            <a:solidFill>
              <a:srgbClr val="A5A2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9820275" y="231343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636060"/>
                </a:solidFill>
                <a:latin typeface="Calibri"/>
              </a:rPr>
              <a:t>6</a:t>
            </a:r>
          </a:p>
        </p:txBody>
      </p:sp>
      <p:sp>
        <p:nvSpPr>
          <p:cNvPr id="24" name="Oval 23"/>
          <p:cNvSpPr/>
          <p:nvPr/>
        </p:nvSpPr>
        <p:spPr>
          <a:xfrm>
            <a:off x="10367010" y="2240280"/>
            <a:ext cx="457200" cy="457200"/>
          </a:xfrm>
          <a:prstGeom prst="ellipse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10367010" y="231343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26" name="Oval 25"/>
          <p:cNvSpPr/>
          <p:nvPr/>
        </p:nvSpPr>
        <p:spPr>
          <a:xfrm>
            <a:off x="10913745" y="2240280"/>
            <a:ext cx="457200" cy="457200"/>
          </a:xfrm>
          <a:prstGeom prst="ellipse">
            <a:avLst/>
          </a:prstGeom>
          <a:solidFill>
            <a:srgbClr val="FFFFFF"/>
          </a:solidFill>
          <a:ln>
            <a:solidFill>
              <a:srgbClr val="A5A2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10913745" y="231343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636060"/>
                </a:solidFill>
                <a:latin typeface="Calibri"/>
              </a:rPr>
              <a:t>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40880" y="2971800"/>
            <a:ext cx="4373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D0D0D"/>
                </a:solidFill>
                <a:latin typeface="Calibri"/>
              </a:rPr>
              <a:t>En erken 7. yarıyıl başında
başvuru yapılabilir.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61340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38912"/>
            <a:ext cx="109728" cy="6419088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1127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FFFFFF"/>
                </a:solidFill>
                <a:latin typeface="Calibri"/>
              </a:rPr>
              <a:t>Başvuru koşulları ve yerleştirme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92000" cy="12700"/>
          </a:xfrm>
          <a:prstGeom prst="rect">
            <a:avLst/>
          </a:prstGeom>
          <a:solidFill>
            <a:srgbClr val="A5A2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094720" y="6667500"/>
            <a:ext cx="822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dirty="0">
                <a:solidFill>
                  <a:srgbClr val="636060"/>
                </a:solidFill>
                <a:latin typeface="Calibri"/>
              </a:rPr>
              <a:t>6/1</a:t>
            </a:r>
            <a:r>
              <a:rPr lang="tr-TR" sz="1000" b="0" dirty="0">
                <a:solidFill>
                  <a:srgbClr val="636060"/>
                </a:solidFill>
                <a:latin typeface="Calibri"/>
              </a:rPr>
              <a:t>1</a:t>
            </a:r>
            <a:endParaRPr sz="1000" b="0" dirty="0">
              <a:solidFill>
                <a:srgbClr val="636060"/>
              </a:solidFill>
              <a:latin typeface="Calibri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48640" y="777240"/>
            <a:ext cx="5455920" cy="5349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68680" y="1097280"/>
            <a:ext cx="490728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>
                <a:solidFill>
                  <a:srgbClr val="A81E01"/>
                </a:solidFill>
              </a:rPr>
              <a:t>Başvuru koşulları</a:t>
            </a:r>
          </a:p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✓ AGNO ≥ 3.00</a:t>
            </a:r>
          </a:p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✓ Önceki dönemlerdeki tüm dersleri alıp başarmış olmak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370320" y="777240"/>
            <a:ext cx="5455920" cy="5349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690360" y="1097280"/>
            <a:ext cx="490728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>
                <a:solidFill>
                  <a:srgbClr val="A81E01"/>
                </a:solidFill>
              </a:rPr>
              <a:t>Yerleştirme</a:t>
            </a:r>
          </a:p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✓ Yerleştirmede 100’lük sisteme çevrilen not ortalaması</a:t>
            </a:r>
          </a:p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800" dirty="0"/>
              <a:t>✓ Not ortalamasında eşitlik varsa ÖSYM yerleştirme puanı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7457" y="3824668"/>
            <a:ext cx="1609725" cy="1190625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7717" y="3648456"/>
            <a:ext cx="1381125" cy="15430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96372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38912"/>
            <a:ext cx="109728" cy="6419088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1127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FFFFFF"/>
                </a:solidFill>
                <a:latin typeface="Calibri"/>
              </a:rPr>
              <a:t>Kimler başvuramaz?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92000" cy="12700"/>
          </a:xfrm>
          <a:prstGeom prst="rect">
            <a:avLst/>
          </a:prstGeom>
          <a:solidFill>
            <a:srgbClr val="A5A2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094720" y="6667500"/>
            <a:ext cx="822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dirty="0">
                <a:solidFill>
                  <a:srgbClr val="636060"/>
                </a:solidFill>
                <a:latin typeface="Calibri"/>
              </a:rPr>
              <a:t>7/1</a:t>
            </a:r>
            <a:r>
              <a:rPr lang="tr-TR" sz="1000" b="0" dirty="0">
                <a:solidFill>
                  <a:srgbClr val="636060"/>
                </a:solidFill>
                <a:latin typeface="Calibri"/>
              </a:rPr>
              <a:t>1</a:t>
            </a:r>
            <a:endParaRPr sz="1000" b="0" dirty="0">
              <a:solidFill>
                <a:srgbClr val="636060"/>
              </a:solidFill>
              <a:latin typeface="Calibri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5800" y="1143000"/>
            <a:ext cx="5204460" cy="352598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5800" y="1143000"/>
            <a:ext cx="5204460" cy="457200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914400" y="1234440"/>
            <a:ext cx="47472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000" b="1" dirty="0">
                <a:solidFill>
                  <a:srgbClr val="FFFFFF"/>
                </a:solidFill>
                <a:latin typeface="Calibri"/>
              </a:rPr>
              <a:t>Başvuramaz</a:t>
            </a:r>
            <a:endParaRPr lang="tr-TR" sz="1800" b="1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5840" y="1828800"/>
            <a:ext cx="456438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400" dirty="0"/>
              <a:t>• Uluslararası ortak lisans programı öğrencileri başvuramaz.</a:t>
            </a:r>
          </a:p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400" dirty="0"/>
              <a:t>• Açık öğretim/uzaktan öğretim öğrencileri başvuramaz.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301740" y="1143000"/>
            <a:ext cx="5204460" cy="352598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301740" y="1143000"/>
            <a:ext cx="5204460" cy="457200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530340" y="1234440"/>
            <a:ext cx="47472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000" b="1" dirty="0">
                <a:solidFill>
                  <a:srgbClr val="FFFFFF"/>
                </a:solidFill>
                <a:latin typeface="Calibri"/>
              </a:rPr>
              <a:t>Özel durum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21780" y="1828800"/>
            <a:ext cx="45643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D0D0D"/>
                </a:solidFill>
                <a:latin typeface="Calibri"/>
              </a:defRPr>
            </a:pPr>
            <a:r>
              <a:rPr lang="tr-TR" sz="2400" dirty="0"/>
              <a:t>• Çift </a:t>
            </a:r>
            <a:r>
              <a:rPr lang="tr-TR" sz="2400" dirty="0" err="1"/>
              <a:t>anadalda</a:t>
            </a:r>
            <a:r>
              <a:rPr lang="tr-TR" sz="2400" dirty="0"/>
              <a:t> ise ana dala bağlı olarak kayıt yaptırabilir.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2438" y="4863232"/>
            <a:ext cx="8530764" cy="151159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96372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38912"/>
            <a:ext cx="109728" cy="6419088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1127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FFFFFF"/>
                </a:solidFill>
                <a:latin typeface="Calibri"/>
              </a:rPr>
              <a:t>Ders alma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92000" cy="12700"/>
          </a:xfrm>
          <a:prstGeom prst="rect">
            <a:avLst/>
          </a:prstGeom>
          <a:solidFill>
            <a:srgbClr val="A5A2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094720" y="6667500"/>
            <a:ext cx="822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dirty="0">
                <a:solidFill>
                  <a:srgbClr val="636060"/>
                </a:solidFill>
                <a:latin typeface="Calibri"/>
              </a:rPr>
              <a:t>8/1</a:t>
            </a:r>
            <a:r>
              <a:rPr lang="tr-TR" sz="1000" b="0" dirty="0">
                <a:solidFill>
                  <a:srgbClr val="636060"/>
                </a:solidFill>
                <a:latin typeface="Calibri"/>
              </a:rPr>
              <a:t>1</a:t>
            </a:r>
            <a:endParaRPr sz="1000" b="0" dirty="0">
              <a:solidFill>
                <a:srgbClr val="636060"/>
              </a:solidFill>
              <a:latin typeface="Calibri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5800" y="1143000"/>
            <a:ext cx="3931920" cy="4206240"/>
          </a:xfrm>
          <a:prstGeom prst="roundRect">
            <a:avLst/>
          </a:prstGeom>
          <a:solidFill>
            <a:srgbClr val="211261"/>
          </a:solidFill>
          <a:ln w="12700"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85800" y="2331720"/>
            <a:ext cx="3931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Calibri"/>
              </a:rPr>
              <a:t>1–2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429000"/>
            <a:ext cx="3931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ders / yarıyıl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074920" y="1143000"/>
            <a:ext cx="6568440" cy="4206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0" y="2276624"/>
            <a:ext cx="592836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0D0D0D"/>
                </a:solidFill>
                <a:latin typeface="Calibri"/>
              </a:defRPr>
            </a:pPr>
            <a:r>
              <a:rPr dirty="0"/>
              <a:t>• </a:t>
            </a:r>
            <a:r>
              <a:rPr lang="tr-TR" sz="2400" dirty="0"/>
              <a:t>Her yarıyıl en az 1, en fazla 2 lisansüstü ders alınabilir.</a:t>
            </a:r>
          </a:p>
          <a:p>
            <a:pPr>
              <a:defRPr sz="2200">
                <a:solidFill>
                  <a:srgbClr val="0D0D0D"/>
                </a:solidFill>
                <a:latin typeface="Calibri"/>
              </a:defRPr>
            </a:pPr>
            <a:r>
              <a:rPr lang="tr-TR" sz="2400" dirty="0"/>
              <a:t>• Dersler, ilgili yüksek lisans programında açılmış derslerden seçilir.</a:t>
            </a:r>
          </a:p>
          <a:p>
            <a:pPr>
              <a:defRPr sz="2200">
                <a:solidFill>
                  <a:srgbClr val="0D0D0D"/>
                </a:solidFill>
                <a:latin typeface="Calibri"/>
              </a:defRPr>
            </a:pPr>
            <a:r>
              <a:rPr lang="tr-TR" sz="2400" dirty="0"/>
              <a:t>• Öğrenci için ayrı ders açılmaz.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21792"/>
          </a:xfrm>
          <a:prstGeom prst="rect">
            <a:avLst/>
          </a:prstGeom>
          <a:solidFill>
            <a:srgbClr val="211261"/>
          </a:solidFill>
          <a:ln>
            <a:solidFill>
              <a:srgbClr val="211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38912"/>
            <a:ext cx="109728" cy="6419088"/>
          </a:xfrm>
          <a:prstGeom prst="rect">
            <a:avLst/>
          </a:prstGeom>
          <a:solidFill>
            <a:srgbClr val="A81E01"/>
          </a:solidFill>
          <a:ln>
            <a:solidFill>
              <a:srgbClr val="A81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1127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800" b="1" dirty="0">
                <a:solidFill>
                  <a:srgbClr val="FFFFFF"/>
                </a:solidFill>
                <a:latin typeface="Calibri"/>
              </a:rPr>
              <a:t>Lisansın tamamlanması ve sonrası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92000" cy="12700"/>
          </a:xfrm>
          <a:prstGeom prst="rect">
            <a:avLst/>
          </a:prstGeom>
          <a:solidFill>
            <a:srgbClr val="A5A2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094720" y="6667500"/>
            <a:ext cx="8229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dirty="0">
                <a:solidFill>
                  <a:srgbClr val="636060"/>
                </a:solidFill>
                <a:latin typeface="Calibri"/>
              </a:rPr>
              <a:t>9/1</a:t>
            </a:r>
            <a:r>
              <a:rPr lang="tr-TR" sz="1000" b="0" dirty="0">
                <a:solidFill>
                  <a:srgbClr val="636060"/>
                </a:solidFill>
                <a:latin typeface="Calibri"/>
              </a:rPr>
              <a:t>1</a:t>
            </a:r>
            <a:endParaRPr sz="1000" b="0" dirty="0">
              <a:solidFill>
                <a:srgbClr val="636060"/>
              </a:solidFill>
              <a:latin typeface="Calibri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5800" y="1143000"/>
            <a:ext cx="10820400" cy="4206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05840" y="1463040"/>
            <a:ext cx="1018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11261"/>
                </a:solidFill>
                <a:latin typeface="Calibri"/>
              </a:rPr>
              <a:t>Zaman Çizelgesi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97280" y="2240280"/>
            <a:ext cx="9997440" cy="164592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2068372" y="2075688"/>
            <a:ext cx="457200" cy="457200"/>
          </a:xfrm>
          <a:prstGeom prst="ellipse">
            <a:avLst/>
          </a:prstGeom>
          <a:solidFill>
            <a:srgbClr val="2112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611172" y="26517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0D0D0D"/>
                </a:solidFill>
                <a:latin typeface="Calibri"/>
              </a:rPr>
              <a:t>1–8. yarıyıl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28292" y="292608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636060"/>
                </a:solidFill>
                <a:latin typeface="Calibri"/>
              </a:rPr>
              <a:t>Lisans süreci</a:t>
            </a:r>
          </a:p>
        </p:txBody>
      </p:sp>
      <p:sp>
        <p:nvSpPr>
          <p:cNvPr id="14" name="Oval 13"/>
          <p:cNvSpPr/>
          <p:nvPr/>
        </p:nvSpPr>
        <p:spPr>
          <a:xfrm>
            <a:off x="6367272" y="2075688"/>
            <a:ext cx="457200" cy="457200"/>
          </a:xfrm>
          <a:prstGeom prst="ellipse">
            <a:avLst/>
          </a:prstGeom>
          <a:solidFill>
            <a:srgbClr val="A81E0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910072" y="26517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0D0D0D"/>
                </a:solidFill>
                <a:latin typeface="Calibri"/>
              </a:rPr>
              <a:t>Mezuniyet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27192" y="292608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636060"/>
                </a:solidFill>
                <a:latin typeface="Calibri"/>
              </a:rPr>
              <a:t>Lisans mezuniyeti</a:t>
            </a:r>
          </a:p>
        </p:txBody>
      </p:sp>
      <p:sp>
        <p:nvSpPr>
          <p:cNvPr id="17" name="Oval 16"/>
          <p:cNvSpPr/>
          <p:nvPr/>
        </p:nvSpPr>
        <p:spPr>
          <a:xfrm>
            <a:off x="9666427" y="2075688"/>
            <a:ext cx="457200" cy="457200"/>
          </a:xfrm>
          <a:prstGeom prst="ellipse">
            <a:avLst/>
          </a:prstGeom>
          <a:solidFill>
            <a:srgbClr val="2112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9209227" y="26517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0D0D0D"/>
                </a:solidFill>
                <a:latin typeface="Calibri"/>
              </a:rPr>
              <a:t>İlk dönem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26347" y="292608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636060"/>
                </a:solidFill>
                <a:latin typeface="Calibri"/>
              </a:rPr>
              <a:t>Enstitüye kesin kayıt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3520440"/>
            <a:ext cx="1018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0D0D0D"/>
                </a:solidFill>
                <a:latin typeface="Calibri"/>
              </a:defRPr>
            </a:pPr>
            <a:r>
              <a:t>• Lisans programı en fazla 8 yarıyılda tamamlanır.</a:t>
            </a:r>
          </a:p>
          <a:p>
            <a:pPr>
              <a:defRPr sz="2200">
                <a:solidFill>
                  <a:srgbClr val="0D0D0D"/>
                </a:solidFill>
                <a:latin typeface="Calibri"/>
              </a:defRPr>
            </a:pPr>
            <a:r>
              <a:t>• Lisans mezuniyetini takip eden ilk dönemde enstitüye kesin kayıt yapılır.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410</Words>
  <Application>Microsoft Office PowerPoint</Application>
  <PresentationFormat>Geniş ekran</PresentationFormat>
  <Paragraphs>84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subject/>
  <dc:creator>PC</dc:creator>
  <cp:keywords/>
  <dc:description>generated using python-pptx</dc:description>
  <cp:lastModifiedBy>LENOVO</cp:lastModifiedBy>
  <cp:revision>16</cp:revision>
  <dcterms:created xsi:type="dcterms:W3CDTF">2013-01-27T09:14:16Z</dcterms:created>
  <dcterms:modified xsi:type="dcterms:W3CDTF">2026-01-12T10:43:42Z</dcterms:modified>
  <cp:category/>
</cp:coreProperties>
</file>