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7"/>
  </p:notesMasterIdLst>
  <p:sldIdLst>
    <p:sldId id="258" r:id="rId2"/>
    <p:sldId id="259" r:id="rId3"/>
    <p:sldId id="260" r:id="rId4"/>
    <p:sldId id="262" r:id="rId5"/>
    <p:sldId id="293" r:id="rId6"/>
    <p:sldId id="284" r:id="rId7"/>
    <p:sldId id="263" r:id="rId8"/>
    <p:sldId id="285" r:id="rId9"/>
    <p:sldId id="316" r:id="rId10"/>
    <p:sldId id="264" r:id="rId11"/>
    <p:sldId id="265" r:id="rId12"/>
    <p:sldId id="266" r:id="rId13"/>
    <p:sldId id="267" r:id="rId14"/>
    <p:sldId id="286" r:id="rId15"/>
    <p:sldId id="268" r:id="rId16"/>
    <p:sldId id="269" r:id="rId17"/>
    <p:sldId id="270" r:id="rId18"/>
    <p:sldId id="272" r:id="rId19"/>
    <p:sldId id="287" r:id="rId20"/>
    <p:sldId id="288" r:id="rId21"/>
    <p:sldId id="289" r:id="rId22"/>
    <p:sldId id="273" r:id="rId23"/>
    <p:sldId id="294" r:id="rId24"/>
    <p:sldId id="274" r:id="rId25"/>
    <p:sldId id="295" r:id="rId26"/>
    <p:sldId id="296" r:id="rId27"/>
    <p:sldId id="298" r:id="rId28"/>
    <p:sldId id="297" r:id="rId29"/>
    <p:sldId id="317" r:id="rId30"/>
    <p:sldId id="318" r:id="rId31"/>
    <p:sldId id="319" r:id="rId32"/>
    <p:sldId id="320" r:id="rId33"/>
    <p:sldId id="321" r:id="rId34"/>
    <p:sldId id="322" r:id="rId35"/>
    <p:sldId id="275" r:id="rId36"/>
    <p:sldId id="323" r:id="rId37"/>
    <p:sldId id="313" r:id="rId38"/>
    <p:sldId id="290" r:id="rId39"/>
    <p:sldId id="276" r:id="rId40"/>
    <p:sldId id="291" r:id="rId41"/>
    <p:sldId id="277" r:id="rId42"/>
    <p:sldId id="324" r:id="rId43"/>
    <p:sldId id="299" r:id="rId44"/>
    <p:sldId id="315" r:id="rId45"/>
    <p:sldId id="308"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162"/>
    <a:srgbClr val="110F50"/>
    <a:srgbClr val="100D50"/>
    <a:srgbClr val="0F0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32" autoAdjust="0"/>
    <p:restoredTop sz="96835"/>
  </p:normalViewPr>
  <p:slideViewPr>
    <p:cSldViewPr snapToGrid="0" snapToObjects="1">
      <p:cViewPr varScale="1">
        <p:scale>
          <a:sx n="83" d="100"/>
          <a:sy n="83" d="100"/>
        </p:scale>
        <p:origin x="984"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C8D0D-7507-44B5-BF86-9B7EE280158D}" type="datetimeFigureOut">
              <a:rPr lang="tr-TR" smtClean="0"/>
              <a:pPr/>
              <a:t>19.01.2022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A8F55-591F-4C82-A106-4949E9E692F5}" type="slidenum">
              <a:rPr lang="tr-TR" smtClean="0"/>
              <a:pPr/>
              <a:t>‹#›</a:t>
            </a:fld>
            <a:endParaRPr lang="tr-TR"/>
          </a:p>
        </p:txBody>
      </p:sp>
    </p:spTree>
    <p:extLst>
      <p:ext uri="{BB962C8B-B14F-4D97-AF65-F5344CB8AC3E}">
        <p14:creationId xmlns:p14="http://schemas.microsoft.com/office/powerpoint/2010/main" val="138091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2</a:t>
            </a:fld>
            <a:endParaRPr lang="tr-TR"/>
          </a:p>
        </p:txBody>
      </p:sp>
    </p:spTree>
    <p:extLst>
      <p:ext uri="{BB962C8B-B14F-4D97-AF65-F5344CB8AC3E}">
        <p14:creationId xmlns:p14="http://schemas.microsoft.com/office/powerpoint/2010/main" val="163788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20</a:t>
            </a:fld>
            <a:endParaRPr lang="tr-TR"/>
          </a:p>
        </p:txBody>
      </p:sp>
    </p:spTree>
    <p:extLst>
      <p:ext uri="{BB962C8B-B14F-4D97-AF65-F5344CB8AC3E}">
        <p14:creationId xmlns:p14="http://schemas.microsoft.com/office/powerpoint/2010/main" val="76560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21</a:t>
            </a:fld>
            <a:endParaRPr lang="tr-TR"/>
          </a:p>
        </p:txBody>
      </p:sp>
    </p:spTree>
    <p:extLst>
      <p:ext uri="{BB962C8B-B14F-4D97-AF65-F5344CB8AC3E}">
        <p14:creationId xmlns:p14="http://schemas.microsoft.com/office/powerpoint/2010/main" val="2310850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23</a:t>
            </a:fld>
            <a:endParaRPr lang="tr-TR"/>
          </a:p>
        </p:txBody>
      </p:sp>
    </p:spTree>
    <p:extLst>
      <p:ext uri="{BB962C8B-B14F-4D97-AF65-F5344CB8AC3E}">
        <p14:creationId xmlns:p14="http://schemas.microsoft.com/office/powerpoint/2010/main" val="416651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60A8F55-591F-4C82-A106-4949E9E692F5}" type="slidenum">
              <a:rPr lang="tr-TR" smtClean="0"/>
              <a:pPr/>
              <a:t>24</a:t>
            </a:fld>
            <a:endParaRPr lang="tr-TR"/>
          </a:p>
        </p:txBody>
      </p:sp>
    </p:spTree>
    <p:extLst>
      <p:ext uri="{BB962C8B-B14F-4D97-AF65-F5344CB8AC3E}">
        <p14:creationId xmlns:p14="http://schemas.microsoft.com/office/powerpoint/2010/main" val="3697483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25</a:t>
            </a:fld>
            <a:endParaRPr lang="tr-TR"/>
          </a:p>
        </p:txBody>
      </p:sp>
    </p:spTree>
    <p:extLst>
      <p:ext uri="{BB962C8B-B14F-4D97-AF65-F5344CB8AC3E}">
        <p14:creationId xmlns:p14="http://schemas.microsoft.com/office/powerpoint/2010/main" val="1629085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26</a:t>
            </a:fld>
            <a:endParaRPr lang="tr-TR"/>
          </a:p>
        </p:txBody>
      </p:sp>
    </p:spTree>
    <p:extLst>
      <p:ext uri="{BB962C8B-B14F-4D97-AF65-F5344CB8AC3E}">
        <p14:creationId xmlns:p14="http://schemas.microsoft.com/office/powerpoint/2010/main" val="211368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27</a:t>
            </a:fld>
            <a:endParaRPr lang="tr-TR"/>
          </a:p>
        </p:txBody>
      </p:sp>
    </p:spTree>
    <p:extLst>
      <p:ext uri="{BB962C8B-B14F-4D97-AF65-F5344CB8AC3E}">
        <p14:creationId xmlns:p14="http://schemas.microsoft.com/office/powerpoint/2010/main" val="3864431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28</a:t>
            </a:fld>
            <a:endParaRPr lang="tr-TR"/>
          </a:p>
        </p:txBody>
      </p:sp>
    </p:spTree>
    <p:extLst>
      <p:ext uri="{BB962C8B-B14F-4D97-AF65-F5344CB8AC3E}">
        <p14:creationId xmlns:p14="http://schemas.microsoft.com/office/powerpoint/2010/main" val="355374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39</a:t>
            </a:fld>
            <a:endParaRPr lang="tr-TR"/>
          </a:p>
        </p:txBody>
      </p:sp>
    </p:spTree>
    <p:extLst>
      <p:ext uri="{BB962C8B-B14F-4D97-AF65-F5344CB8AC3E}">
        <p14:creationId xmlns:p14="http://schemas.microsoft.com/office/powerpoint/2010/main" val="4180633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40</a:t>
            </a:fld>
            <a:endParaRPr lang="tr-TR"/>
          </a:p>
        </p:txBody>
      </p:sp>
    </p:spTree>
    <p:extLst>
      <p:ext uri="{BB962C8B-B14F-4D97-AF65-F5344CB8AC3E}">
        <p14:creationId xmlns:p14="http://schemas.microsoft.com/office/powerpoint/2010/main" val="30105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4</a:t>
            </a:fld>
            <a:endParaRPr lang="tr-TR"/>
          </a:p>
        </p:txBody>
      </p:sp>
    </p:spTree>
    <p:extLst>
      <p:ext uri="{BB962C8B-B14F-4D97-AF65-F5344CB8AC3E}">
        <p14:creationId xmlns:p14="http://schemas.microsoft.com/office/powerpoint/2010/main" val="321586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5</a:t>
            </a:fld>
            <a:endParaRPr lang="tr-TR"/>
          </a:p>
        </p:txBody>
      </p:sp>
    </p:spTree>
    <p:extLst>
      <p:ext uri="{BB962C8B-B14F-4D97-AF65-F5344CB8AC3E}">
        <p14:creationId xmlns:p14="http://schemas.microsoft.com/office/powerpoint/2010/main" val="375596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10</a:t>
            </a:fld>
            <a:endParaRPr lang="tr-TR"/>
          </a:p>
        </p:txBody>
      </p:sp>
    </p:spTree>
    <p:extLst>
      <p:ext uri="{BB962C8B-B14F-4D97-AF65-F5344CB8AC3E}">
        <p14:creationId xmlns:p14="http://schemas.microsoft.com/office/powerpoint/2010/main" val="371538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12</a:t>
            </a:fld>
            <a:endParaRPr lang="tr-TR"/>
          </a:p>
        </p:txBody>
      </p:sp>
    </p:spTree>
    <p:extLst>
      <p:ext uri="{BB962C8B-B14F-4D97-AF65-F5344CB8AC3E}">
        <p14:creationId xmlns:p14="http://schemas.microsoft.com/office/powerpoint/2010/main" val="1946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15</a:t>
            </a:fld>
            <a:endParaRPr lang="tr-TR"/>
          </a:p>
        </p:txBody>
      </p:sp>
    </p:spTree>
    <p:extLst>
      <p:ext uri="{BB962C8B-B14F-4D97-AF65-F5344CB8AC3E}">
        <p14:creationId xmlns:p14="http://schemas.microsoft.com/office/powerpoint/2010/main" val="163164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17</a:t>
            </a:fld>
            <a:endParaRPr lang="tr-TR"/>
          </a:p>
        </p:txBody>
      </p:sp>
    </p:spTree>
    <p:extLst>
      <p:ext uri="{BB962C8B-B14F-4D97-AF65-F5344CB8AC3E}">
        <p14:creationId xmlns:p14="http://schemas.microsoft.com/office/powerpoint/2010/main" val="77536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18</a:t>
            </a:fld>
            <a:endParaRPr lang="tr-TR"/>
          </a:p>
        </p:txBody>
      </p:sp>
    </p:spTree>
    <p:extLst>
      <p:ext uri="{BB962C8B-B14F-4D97-AF65-F5344CB8AC3E}">
        <p14:creationId xmlns:p14="http://schemas.microsoft.com/office/powerpoint/2010/main" val="39311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pPr/>
              <a:t>19</a:t>
            </a:fld>
            <a:endParaRPr lang="tr-TR"/>
          </a:p>
        </p:txBody>
      </p:sp>
    </p:spTree>
    <p:extLst>
      <p:ext uri="{BB962C8B-B14F-4D97-AF65-F5344CB8AC3E}">
        <p14:creationId xmlns:p14="http://schemas.microsoft.com/office/powerpoint/2010/main" val="3782749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697C9482-0B13-8C46-B789-1676CF68126E}"/>
              </a:ext>
            </a:extLst>
          </p:cNvPr>
          <p:cNvPicPr>
            <a:picLocks noChangeAspect="1"/>
          </p:cNvPicPr>
          <p:nvPr userDrawn="1"/>
        </p:nvPicPr>
        <p:blipFill>
          <a:blip r:embed="rId2"/>
          <a:stretch>
            <a:fillRect/>
          </a:stretch>
        </p:blipFill>
        <p:spPr>
          <a:xfrm>
            <a:off x="0" y="0"/>
            <a:ext cx="12192000" cy="6557450"/>
          </a:xfrm>
          <a:prstGeom prst="rect">
            <a:avLst/>
          </a:prstGeom>
        </p:spPr>
      </p:pic>
      <p:sp>
        <p:nvSpPr>
          <p:cNvPr id="2" name="Başlık 1">
            <a:extLst>
              <a:ext uri="{FF2B5EF4-FFF2-40B4-BE49-F238E27FC236}">
                <a16:creationId xmlns:a16="http://schemas.microsoft.com/office/drawing/2014/main" id="{085F501C-3996-5742-AD09-2E4D7E46E39A}"/>
              </a:ext>
            </a:extLst>
          </p:cNvPr>
          <p:cNvSpPr>
            <a:spLocks noGrp="1"/>
          </p:cNvSpPr>
          <p:nvPr>
            <p:ph type="ctrTitle"/>
          </p:nvPr>
        </p:nvSpPr>
        <p:spPr>
          <a:xfrm>
            <a:off x="2209799" y="2042319"/>
            <a:ext cx="9500119" cy="2793292"/>
          </a:xfrm>
        </p:spPr>
        <p:txBody>
          <a:bodyPr anchor="t" anchorCtr="0"/>
          <a:lstStyle>
            <a:lvl1pPr algn="l">
              <a:defRPr sz="6000" b="1">
                <a:solidFill>
                  <a:schemeClr val="bg1"/>
                </a:solidFill>
                <a:latin typeface="Times New Roman" panose="02020603050405020304" pitchFamily="18" charset="0"/>
                <a:cs typeface="Times New Roman" panose="02020603050405020304" pitchFamily="18" charset="0"/>
              </a:defRPr>
            </a:lvl1pPr>
          </a:lstStyle>
          <a:p>
            <a:r>
              <a:rPr lang="tr-TR" dirty="0"/>
              <a:t>Asıl başlık stilini düzenlemek için tıklayın</a:t>
            </a:r>
          </a:p>
        </p:txBody>
      </p:sp>
      <p:sp>
        <p:nvSpPr>
          <p:cNvPr id="3" name="Alt Başlık 2">
            <a:extLst>
              <a:ext uri="{FF2B5EF4-FFF2-40B4-BE49-F238E27FC236}">
                <a16:creationId xmlns:a16="http://schemas.microsoft.com/office/drawing/2014/main" id="{58758B05-720F-504C-B895-2D4C4FB992FA}"/>
              </a:ext>
            </a:extLst>
          </p:cNvPr>
          <p:cNvSpPr>
            <a:spLocks noGrp="1"/>
          </p:cNvSpPr>
          <p:nvPr>
            <p:ph type="subTitle" idx="1"/>
          </p:nvPr>
        </p:nvSpPr>
        <p:spPr>
          <a:xfrm>
            <a:off x="838200" y="5267391"/>
            <a:ext cx="7968050" cy="983142"/>
          </a:xfrm>
        </p:spPr>
        <p:txBody>
          <a:bodyPr/>
          <a:lstStyle>
            <a:lvl1pPr marL="0" indent="0" algn="l">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a:extLst>
              <a:ext uri="{FF2B5EF4-FFF2-40B4-BE49-F238E27FC236}">
                <a16:creationId xmlns:a16="http://schemas.microsoft.com/office/drawing/2014/main" id="{C3FC8C9A-E818-6C46-A394-492DEB49EC11}"/>
              </a:ext>
            </a:extLst>
          </p:cNvPr>
          <p:cNvSpPr>
            <a:spLocks noGrp="1"/>
          </p:cNvSpPr>
          <p:nvPr>
            <p:ph type="dt" sz="half" idx="10"/>
          </p:nvPr>
        </p:nvSpPr>
        <p:spPr>
          <a:xfrm>
            <a:off x="838200" y="6356350"/>
            <a:ext cx="1438469" cy="365125"/>
          </a:xfrm>
          <a:prstGeom prst="rect">
            <a:avLst/>
          </a:prstGeom>
        </p:spPr>
        <p:txBody>
          <a:bodyPr/>
          <a:lstStyle/>
          <a:p>
            <a:r>
              <a:rPr lang="tr-TR"/>
              <a:t>28.09.2020</a:t>
            </a:r>
          </a:p>
        </p:txBody>
      </p:sp>
      <p:sp>
        <p:nvSpPr>
          <p:cNvPr id="5" name="Alt Bilgi Yer Tutucusu 4">
            <a:extLst>
              <a:ext uri="{FF2B5EF4-FFF2-40B4-BE49-F238E27FC236}">
                <a16:creationId xmlns:a16="http://schemas.microsoft.com/office/drawing/2014/main" id="{680CB75C-9A3B-BB4F-8295-0E26BF540BB0}"/>
              </a:ext>
            </a:extLst>
          </p:cNvPr>
          <p:cNvSpPr>
            <a:spLocks noGrp="1"/>
          </p:cNvSpPr>
          <p:nvPr>
            <p:ph type="ftr" sz="quarter" idx="11"/>
          </p:nvPr>
        </p:nvSpPr>
        <p:spPr>
          <a:xfrm>
            <a:off x="2500604" y="6356350"/>
            <a:ext cx="8257592" cy="365125"/>
          </a:xfrm>
          <a:prstGeom prst="rect">
            <a:avLst/>
          </a:prstGeom>
        </p:spPr>
        <p:txBody>
          <a:bodyPr/>
          <a:lstStyle/>
          <a:p>
            <a:r>
              <a:rPr lang="tr-TR" dirty="0"/>
              <a:t>KİD 620 –Görsel Kimlik Kılavuzu</a:t>
            </a:r>
          </a:p>
        </p:txBody>
      </p:sp>
      <p:sp>
        <p:nvSpPr>
          <p:cNvPr id="6" name="Slayt Numarası Yer Tutucusu 5">
            <a:extLst>
              <a:ext uri="{FF2B5EF4-FFF2-40B4-BE49-F238E27FC236}">
                <a16:creationId xmlns:a16="http://schemas.microsoft.com/office/drawing/2014/main" id="{2F744FFD-C81B-0748-92DB-102E565F9A64}"/>
              </a:ext>
            </a:extLst>
          </p:cNvPr>
          <p:cNvSpPr>
            <a:spLocks noGrp="1"/>
          </p:cNvSpPr>
          <p:nvPr>
            <p:ph type="sldNum" sz="quarter" idx="12"/>
          </p:nvPr>
        </p:nvSpPr>
        <p:spPr/>
        <p:txBody>
          <a:bodyPr/>
          <a:lstStyle/>
          <a:p>
            <a:fld id="{50F4E6BD-4CAD-3E44-B214-2CFB9D00E5E7}" type="slidenum">
              <a:rPr lang="tr-TR" smtClean="0"/>
              <a:pPr/>
              <a:t>‹#›</a:t>
            </a:fld>
            <a:endParaRPr lang="tr-TR"/>
          </a:p>
        </p:txBody>
      </p:sp>
    </p:spTree>
    <p:extLst>
      <p:ext uri="{BB962C8B-B14F-4D97-AF65-F5344CB8AC3E}">
        <p14:creationId xmlns:p14="http://schemas.microsoft.com/office/powerpoint/2010/main" val="15056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E02827-49F8-744F-8D60-66A2136CBBD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258CFC4-467F-8B47-9AAE-020017735DD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78CD38A-87E6-B743-A9F0-C61399CE231A}"/>
              </a:ext>
            </a:extLst>
          </p:cNvPr>
          <p:cNvSpPr>
            <a:spLocks noGrp="1"/>
          </p:cNvSpPr>
          <p:nvPr>
            <p:ph type="dt" sz="half" idx="10"/>
          </p:nvPr>
        </p:nvSpPr>
        <p:spPr>
          <a:xfrm>
            <a:off x="838200" y="6356350"/>
            <a:ext cx="1438469" cy="365125"/>
          </a:xfrm>
          <a:prstGeom prst="rect">
            <a:avLst/>
          </a:prstGeom>
        </p:spPr>
        <p:txBody>
          <a:bodyPr/>
          <a:lstStyle/>
          <a:p>
            <a:r>
              <a:rPr lang="tr-TR"/>
              <a:t>28.09.2020</a:t>
            </a:r>
          </a:p>
        </p:txBody>
      </p:sp>
      <p:sp>
        <p:nvSpPr>
          <p:cNvPr id="5" name="Alt Bilgi Yer Tutucusu 4">
            <a:extLst>
              <a:ext uri="{FF2B5EF4-FFF2-40B4-BE49-F238E27FC236}">
                <a16:creationId xmlns:a16="http://schemas.microsoft.com/office/drawing/2014/main" id="{1A2B3029-76D5-3A41-B3F0-737365D49F9A}"/>
              </a:ext>
            </a:extLst>
          </p:cNvPr>
          <p:cNvSpPr>
            <a:spLocks noGrp="1"/>
          </p:cNvSpPr>
          <p:nvPr>
            <p:ph type="ftr" sz="quarter" idx="11"/>
          </p:nvPr>
        </p:nvSpPr>
        <p:spPr>
          <a:xfrm>
            <a:off x="2500604" y="6356350"/>
            <a:ext cx="8257592" cy="365125"/>
          </a:xfrm>
          <a:prstGeom prst="rect">
            <a:avLst/>
          </a:prstGeom>
        </p:spPr>
        <p:txBody>
          <a:bodyPr/>
          <a:lstStyle/>
          <a:p>
            <a:r>
              <a:rPr lang="tr-TR" dirty="0"/>
              <a:t>KİD 620 –Görsel Kimlik Kılavuzu</a:t>
            </a:r>
          </a:p>
        </p:txBody>
      </p:sp>
      <p:sp>
        <p:nvSpPr>
          <p:cNvPr id="6" name="Slayt Numarası Yer Tutucusu 5">
            <a:extLst>
              <a:ext uri="{FF2B5EF4-FFF2-40B4-BE49-F238E27FC236}">
                <a16:creationId xmlns:a16="http://schemas.microsoft.com/office/drawing/2014/main" id="{4F576CA4-ABA8-A54D-84C1-29C24ABE4697}"/>
              </a:ext>
            </a:extLst>
          </p:cNvPr>
          <p:cNvSpPr>
            <a:spLocks noGrp="1"/>
          </p:cNvSpPr>
          <p:nvPr>
            <p:ph type="sldNum" sz="quarter" idx="12"/>
          </p:nvPr>
        </p:nvSpPr>
        <p:spPr/>
        <p:txBody>
          <a:bodyPr/>
          <a:lstStyle/>
          <a:p>
            <a:fld id="{50F4E6BD-4CAD-3E44-B214-2CFB9D00E5E7}" type="slidenum">
              <a:rPr lang="tr-TR" smtClean="0"/>
              <a:pPr/>
              <a:t>‹#›</a:t>
            </a:fld>
            <a:endParaRPr lang="tr-TR"/>
          </a:p>
        </p:txBody>
      </p:sp>
    </p:spTree>
    <p:extLst>
      <p:ext uri="{BB962C8B-B14F-4D97-AF65-F5344CB8AC3E}">
        <p14:creationId xmlns:p14="http://schemas.microsoft.com/office/powerpoint/2010/main" val="122746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B93D9AC-AB5A-A34F-9AE5-568EE8A9931C}"/>
              </a:ext>
            </a:extLst>
          </p:cNvPr>
          <p:cNvSpPr>
            <a:spLocks noGrp="1"/>
          </p:cNvSpPr>
          <p:nvPr>
            <p:ph type="title" orient="vert"/>
          </p:nvPr>
        </p:nvSpPr>
        <p:spPr>
          <a:xfrm>
            <a:off x="8724900" y="774441"/>
            <a:ext cx="2628900" cy="5402522"/>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85D3371-32E6-3B44-A511-2E0F8C707A52}"/>
              </a:ext>
            </a:extLst>
          </p:cNvPr>
          <p:cNvSpPr>
            <a:spLocks noGrp="1"/>
          </p:cNvSpPr>
          <p:nvPr>
            <p:ph type="body" orient="vert" idx="1"/>
          </p:nvPr>
        </p:nvSpPr>
        <p:spPr>
          <a:xfrm>
            <a:off x="838200" y="774441"/>
            <a:ext cx="7734300" cy="5402522"/>
          </a:xfrm>
        </p:spPr>
        <p:txBody>
          <a:bodyPr vert="eaVert"/>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E36E6F39-B5F2-1B47-8A7A-E487764F2AE1}"/>
              </a:ext>
            </a:extLst>
          </p:cNvPr>
          <p:cNvSpPr>
            <a:spLocks noGrp="1"/>
          </p:cNvSpPr>
          <p:nvPr>
            <p:ph type="dt" sz="half" idx="10"/>
          </p:nvPr>
        </p:nvSpPr>
        <p:spPr>
          <a:xfrm>
            <a:off x="838200" y="6356350"/>
            <a:ext cx="1438469" cy="365125"/>
          </a:xfrm>
          <a:prstGeom prst="rect">
            <a:avLst/>
          </a:prstGeom>
        </p:spPr>
        <p:txBody>
          <a:bodyPr/>
          <a:lstStyle/>
          <a:p>
            <a:r>
              <a:rPr lang="tr-TR"/>
              <a:t>28.09.2020</a:t>
            </a:r>
          </a:p>
        </p:txBody>
      </p:sp>
      <p:sp>
        <p:nvSpPr>
          <p:cNvPr id="5" name="Alt Bilgi Yer Tutucusu 4">
            <a:extLst>
              <a:ext uri="{FF2B5EF4-FFF2-40B4-BE49-F238E27FC236}">
                <a16:creationId xmlns:a16="http://schemas.microsoft.com/office/drawing/2014/main" id="{A5A9412F-E77A-6848-8DC0-3DF4509D8478}"/>
              </a:ext>
            </a:extLst>
          </p:cNvPr>
          <p:cNvSpPr>
            <a:spLocks noGrp="1"/>
          </p:cNvSpPr>
          <p:nvPr>
            <p:ph type="ftr" sz="quarter" idx="11"/>
          </p:nvPr>
        </p:nvSpPr>
        <p:spPr>
          <a:xfrm>
            <a:off x="2500604" y="6356350"/>
            <a:ext cx="8257592" cy="365125"/>
          </a:xfrm>
          <a:prstGeom prst="rect">
            <a:avLst/>
          </a:prstGeom>
        </p:spPr>
        <p:txBody>
          <a:bodyPr/>
          <a:lstStyle/>
          <a:p>
            <a:r>
              <a:rPr lang="tr-TR" dirty="0"/>
              <a:t>KİD 620 –Görsel Kimlik Kılavuzu</a:t>
            </a:r>
          </a:p>
        </p:txBody>
      </p:sp>
      <p:sp>
        <p:nvSpPr>
          <p:cNvPr id="6" name="Slayt Numarası Yer Tutucusu 5">
            <a:extLst>
              <a:ext uri="{FF2B5EF4-FFF2-40B4-BE49-F238E27FC236}">
                <a16:creationId xmlns:a16="http://schemas.microsoft.com/office/drawing/2014/main" id="{4BB3AFCA-2E11-3242-89B8-AED137E401DD}"/>
              </a:ext>
            </a:extLst>
          </p:cNvPr>
          <p:cNvSpPr>
            <a:spLocks noGrp="1"/>
          </p:cNvSpPr>
          <p:nvPr>
            <p:ph type="sldNum" sz="quarter" idx="12"/>
          </p:nvPr>
        </p:nvSpPr>
        <p:spPr/>
        <p:txBody>
          <a:bodyPr/>
          <a:lstStyle/>
          <a:p>
            <a:fld id="{50F4E6BD-4CAD-3E44-B214-2CFB9D00E5E7}" type="slidenum">
              <a:rPr lang="tr-TR" smtClean="0"/>
              <a:pPr/>
              <a:t>‹#›</a:t>
            </a:fld>
            <a:endParaRPr lang="tr-TR"/>
          </a:p>
        </p:txBody>
      </p:sp>
    </p:spTree>
    <p:extLst>
      <p:ext uri="{BB962C8B-B14F-4D97-AF65-F5344CB8AC3E}">
        <p14:creationId xmlns:p14="http://schemas.microsoft.com/office/powerpoint/2010/main" val="193768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4DD74B-8D67-7C4F-A40E-5ED927993ED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6867767-1E79-FB4C-A90E-5AC880B7B41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83BF5AD-5046-4846-A41E-4D51E1F3366C}"/>
              </a:ext>
            </a:extLst>
          </p:cNvPr>
          <p:cNvSpPr>
            <a:spLocks noGrp="1"/>
          </p:cNvSpPr>
          <p:nvPr>
            <p:ph type="dt" sz="half" idx="10"/>
          </p:nvPr>
        </p:nvSpPr>
        <p:spPr>
          <a:xfrm>
            <a:off x="838200" y="6356350"/>
            <a:ext cx="1438469" cy="365125"/>
          </a:xfrm>
          <a:prstGeom prst="rect">
            <a:avLst/>
          </a:prstGeom>
        </p:spPr>
        <p:txBody>
          <a:bodyPr/>
          <a:lstStyle/>
          <a:p>
            <a:r>
              <a:rPr lang="tr-TR" dirty="0"/>
              <a:t>28.09.2020</a:t>
            </a:r>
          </a:p>
        </p:txBody>
      </p:sp>
      <p:sp>
        <p:nvSpPr>
          <p:cNvPr id="5" name="Alt Bilgi Yer Tutucusu 4">
            <a:extLst>
              <a:ext uri="{FF2B5EF4-FFF2-40B4-BE49-F238E27FC236}">
                <a16:creationId xmlns:a16="http://schemas.microsoft.com/office/drawing/2014/main" id="{7756B946-9508-9F49-BCAF-051F718BF760}"/>
              </a:ext>
            </a:extLst>
          </p:cNvPr>
          <p:cNvSpPr>
            <a:spLocks noGrp="1"/>
          </p:cNvSpPr>
          <p:nvPr>
            <p:ph type="ftr" sz="quarter" idx="11"/>
          </p:nvPr>
        </p:nvSpPr>
        <p:spPr>
          <a:xfrm>
            <a:off x="2500604" y="6356350"/>
            <a:ext cx="8257592" cy="365125"/>
          </a:xfrm>
          <a:prstGeom prst="rect">
            <a:avLst/>
          </a:prstGeom>
        </p:spPr>
        <p:txBody>
          <a:bodyPr/>
          <a:lstStyle/>
          <a:p>
            <a:r>
              <a:rPr lang="tr-TR" dirty="0"/>
              <a:t>KİD 620 –Görsel Kimlik Kılavuzu</a:t>
            </a:r>
          </a:p>
        </p:txBody>
      </p:sp>
      <p:sp>
        <p:nvSpPr>
          <p:cNvPr id="6" name="Slayt Numarası Yer Tutucusu 5">
            <a:extLst>
              <a:ext uri="{FF2B5EF4-FFF2-40B4-BE49-F238E27FC236}">
                <a16:creationId xmlns:a16="http://schemas.microsoft.com/office/drawing/2014/main" id="{77917803-1C07-744D-B98D-5A1C7AF3C83D}"/>
              </a:ext>
            </a:extLst>
          </p:cNvPr>
          <p:cNvSpPr>
            <a:spLocks noGrp="1"/>
          </p:cNvSpPr>
          <p:nvPr>
            <p:ph type="sldNum" sz="quarter" idx="12"/>
          </p:nvPr>
        </p:nvSpPr>
        <p:spPr/>
        <p:txBody>
          <a:bodyPr/>
          <a:lstStyle/>
          <a:p>
            <a:fld id="{50F4E6BD-4CAD-3E44-B214-2CFB9D00E5E7}" type="slidenum">
              <a:rPr lang="tr-TR" smtClean="0"/>
              <a:pPr/>
              <a:t>‹#›</a:t>
            </a:fld>
            <a:endParaRPr lang="tr-TR"/>
          </a:p>
        </p:txBody>
      </p:sp>
    </p:spTree>
    <p:extLst>
      <p:ext uri="{BB962C8B-B14F-4D97-AF65-F5344CB8AC3E}">
        <p14:creationId xmlns:p14="http://schemas.microsoft.com/office/powerpoint/2010/main" val="262788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285C46-E310-B041-9351-A4067E7472D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8FC4C8B-BC7A-5842-9D64-989165674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C30E744-16D4-EA4F-BA60-F89AD6B71543}"/>
              </a:ext>
            </a:extLst>
          </p:cNvPr>
          <p:cNvSpPr>
            <a:spLocks noGrp="1"/>
          </p:cNvSpPr>
          <p:nvPr>
            <p:ph type="dt" sz="half" idx="10"/>
          </p:nvPr>
        </p:nvSpPr>
        <p:spPr>
          <a:xfrm>
            <a:off x="838200" y="6356350"/>
            <a:ext cx="1438469" cy="365125"/>
          </a:xfrm>
          <a:prstGeom prst="rect">
            <a:avLst/>
          </a:prstGeom>
        </p:spPr>
        <p:txBody>
          <a:bodyPr/>
          <a:lstStyle/>
          <a:p>
            <a:r>
              <a:rPr lang="tr-TR"/>
              <a:t>28.09.2020</a:t>
            </a:r>
          </a:p>
        </p:txBody>
      </p:sp>
      <p:sp>
        <p:nvSpPr>
          <p:cNvPr id="5" name="Alt Bilgi Yer Tutucusu 4">
            <a:extLst>
              <a:ext uri="{FF2B5EF4-FFF2-40B4-BE49-F238E27FC236}">
                <a16:creationId xmlns:a16="http://schemas.microsoft.com/office/drawing/2014/main" id="{A27E490B-2698-0648-A418-9124F6238DCF}"/>
              </a:ext>
            </a:extLst>
          </p:cNvPr>
          <p:cNvSpPr>
            <a:spLocks noGrp="1"/>
          </p:cNvSpPr>
          <p:nvPr>
            <p:ph type="ftr" sz="quarter" idx="11"/>
          </p:nvPr>
        </p:nvSpPr>
        <p:spPr>
          <a:xfrm>
            <a:off x="2500604" y="6356350"/>
            <a:ext cx="8257592" cy="365125"/>
          </a:xfrm>
          <a:prstGeom prst="rect">
            <a:avLst/>
          </a:prstGeom>
        </p:spPr>
        <p:txBody>
          <a:bodyPr/>
          <a:lstStyle/>
          <a:p>
            <a:r>
              <a:rPr lang="tr-TR" dirty="0"/>
              <a:t>KİD 620 –Görsel Kimlik Kılavuzu</a:t>
            </a:r>
          </a:p>
        </p:txBody>
      </p:sp>
      <p:sp>
        <p:nvSpPr>
          <p:cNvPr id="6" name="Slayt Numarası Yer Tutucusu 5">
            <a:extLst>
              <a:ext uri="{FF2B5EF4-FFF2-40B4-BE49-F238E27FC236}">
                <a16:creationId xmlns:a16="http://schemas.microsoft.com/office/drawing/2014/main" id="{ACAD227A-03E6-E044-B324-DB23AACE0CB6}"/>
              </a:ext>
            </a:extLst>
          </p:cNvPr>
          <p:cNvSpPr>
            <a:spLocks noGrp="1"/>
          </p:cNvSpPr>
          <p:nvPr>
            <p:ph type="sldNum" sz="quarter" idx="12"/>
          </p:nvPr>
        </p:nvSpPr>
        <p:spPr/>
        <p:txBody>
          <a:bodyPr/>
          <a:lstStyle/>
          <a:p>
            <a:fld id="{50F4E6BD-4CAD-3E44-B214-2CFB9D00E5E7}" type="slidenum">
              <a:rPr lang="tr-TR" smtClean="0"/>
              <a:pPr/>
              <a:t>‹#›</a:t>
            </a:fld>
            <a:endParaRPr lang="tr-TR"/>
          </a:p>
        </p:txBody>
      </p:sp>
    </p:spTree>
    <p:extLst>
      <p:ext uri="{BB962C8B-B14F-4D97-AF65-F5344CB8AC3E}">
        <p14:creationId xmlns:p14="http://schemas.microsoft.com/office/powerpoint/2010/main" val="189177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38721-0BBA-1C4F-B418-B908631338D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2AFAEB7-2ED2-CD4C-BDEF-BFD441CC50E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44F9A3F-067D-8B40-9FE4-D84985DA820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B007CF7-8C49-6343-9BA9-C71126829458}"/>
              </a:ext>
            </a:extLst>
          </p:cNvPr>
          <p:cNvSpPr>
            <a:spLocks noGrp="1"/>
          </p:cNvSpPr>
          <p:nvPr>
            <p:ph type="dt" sz="half" idx="10"/>
          </p:nvPr>
        </p:nvSpPr>
        <p:spPr>
          <a:xfrm>
            <a:off x="838200" y="6356350"/>
            <a:ext cx="1438469" cy="365125"/>
          </a:xfrm>
          <a:prstGeom prst="rect">
            <a:avLst/>
          </a:prstGeom>
        </p:spPr>
        <p:txBody>
          <a:bodyPr/>
          <a:lstStyle/>
          <a:p>
            <a:r>
              <a:rPr lang="tr-TR"/>
              <a:t>28.09.2020</a:t>
            </a:r>
          </a:p>
        </p:txBody>
      </p:sp>
      <p:sp>
        <p:nvSpPr>
          <p:cNvPr id="6" name="Alt Bilgi Yer Tutucusu 5">
            <a:extLst>
              <a:ext uri="{FF2B5EF4-FFF2-40B4-BE49-F238E27FC236}">
                <a16:creationId xmlns:a16="http://schemas.microsoft.com/office/drawing/2014/main" id="{FB8C2E6C-3E4A-504A-9DDD-F120780FF139}"/>
              </a:ext>
            </a:extLst>
          </p:cNvPr>
          <p:cNvSpPr>
            <a:spLocks noGrp="1"/>
          </p:cNvSpPr>
          <p:nvPr>
            <p:ph type="ftr" sz="quarter" idx="11"/>
          </p:nvPr>
        </p:nvSpPr>
        <p:spPr>
          <a:xfrm>
            <a:off x="2500604" y="6356350"/>
            <a:ext cx="8257592" cy="365125"/>
          </a:xfrm>
          <a:prstGeom prst="rect">
            <a:avLst/>
          </a:prstGeom>
        </p:spPr>
        <p:txBody>
          <a:bodyPr/>
          <a:lstStyle/>
          <a:p>
            <a:r>
              <a:rPr lang="tr-TR" dirty="0"/>
              <a:t>KİD 620 –Görsel Kimlik Kılavuzu</a:t>
            </a:r>
          </a:p>
        </p:txBody>
      </p:sp>
      <p:sp>
        <p:nvSpPr>
          <p:cNvPr id="7" name="Slayt Numarası Yer Tutucusu 6">
            <a:extLst>
              <a:ext uri="{FF2B5EF4-FFF2-40B4-BE49-F238E27FC236}">
                <a16:creationId xmlns:a16="http://schemas.microsoft.com/office/drawing/2014/main" id="{52978699-6E10-6446-B6C8-982767F436C6}"/>
              </a:ext>
            </a:extLst>
          </p:cNvPr>
          <p:cNvSpPr>
            <a:spLocks noGrp="1"/>
          </p:cNvSpPr>
          <p:nvPr>
            <p:ph type="sldNum" sz="quarter" idx="12"/>
          </p:nvPr>
        </p:nvSpPr>
        <p:spPr/>
        <p:txBody>
          <a:bodyPr/>
          <a:lstStyle/>
          <a:p>
            <a:fld id="{50F4E6BD-4CAD-3E44-B214-2CFB9D00E5E7}" type="slidenum">
              <a:rPr lang="tr-TR" smtClean="0"/>
              <a:pPr/>
              <a:t>‹#›</a:t>
            </a:fld>
            <a:endParaRPr lang="tr-TR"/>
          </a:p>
        </p:txBody>
      </p:sp>
    </p:spTree>
    <p:extLst>
      <p:ext uri="{BB962C8B-B14F-4D97-AF65-F5344CB8AC3E}">
        <p14:creationId xmlns:p14="http://schemas.microsoft.com/office/powerpoint/2010/main" val="383331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F91A78-C054-F44A-AA80-00DCE80DF42B}"/>
              </a:ext>
            </a:extLst>
          </p:cNvPr>
          <p:cNvSpPr>
            <a:spLocks noGrp="1"/>
          </p:cNvSpPr>
          <p:nvPr>
            <p:ph type="title"/>
          </p:nvPr>
        </p:nvSpPr>
        <p:spPr>
          <a:xfrm>
            <a:off x="839788" y="886408"/>
            <a:ext cx="10515600" cy="804280"/>
          </a:xfrm>
        </p:spPr>
        <p:txBody>
          <a:bodyPr/>
          <a:lstStyle/>
          <a:p>
            <a:r>
              <a:rPr lang="tr-TR" dirty="0"/>
              <a:t>Asıl başlık stilini düzenlemek için tıklayın</a:t>
            </a:r>
          </a:p>
        </p:txBody>
      </p:sp>
      <p:sp>
        <p:nvSpPr>
          <p:cNvPr id="3" name="Metin Yer Tutucusu 2">
            <a:extLst>
              <a:ext uri="{FF2B5EF4-FFF2-40B4-BE49-F238E27FC236}">
                <a16:creationId xmlns:a16="http://schemas.microsoft.com/office/drawing/2014/main" id="{71040944-9F69-C949-983C-13DC0AE3B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3C15BA8-53C4-A64E-8E99-4E12AEF2EA5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E123063-C3CB-5644-9787-FEBEC6860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C1D3E4E-DC6A-E64C-BC2C-CF760678F9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A7B3210-1D44-9D47-ABF4-668809F49539}"/>
              </a:ext>
            </a:extLst>
          </p:cNvPr>
          <p:cNvSpPr>
            <a:spLocks noGrp="1"/>
          </p:cNvSpPr>
          <p:nvPr>
            <p:ph type="dt" sz="half" idx="10"/>
          </p:nvPr>
        </p:nvSpPr>
        <p:spPr>
          <a:xfrm>
            <a:off x="838200" y="6356350"/>
            <a:ext cx="1438469" cy="365125"/>
          </a:xfrm>
          <a:prstGeom prst="rect">
            <a:avLst/>
          </a:prstGeom>
        </p:spPr>
        <p:txBody>
          <a:bodyPr/>
          <a:lstStyle/>
          <a:p>
            <a:r>
              <a:rPr lang="tr-TR"/>
              <a:t>28.09.2020</a:t>
            </a:r>
          </a:p>
        </p:txBody>
      </p:sp>
      <p:sp>
        <p:nvSpPr>
          <p:cNvPr id="8" name="Alt Bilgi Yer Tutucusu 7">
            <a:extLst>
              <a:ext uri="{FF2B5EF4-FFF2-40B4-BE49-F238E27FC236}">
                <a16:creationId xmlns:a16="http://schemas.microsoft.com/office/drawing/2014/main" id="{AB836BB7-668C-CB46-AB21-54D34ECAA582}"/>
              </a:ext>
            </a:extLst>
          </p:cNvPr>
          <p:cNvSpPr>
            <a:spLocks noGrp="1"/>
          </p:cNvSpPr>
          <p:nvPr>
            <p:ph type="ftr" sz="quarter" idx="11"/>
          </p:nvPr>
        </p:nvSpPr>
        <p:spPr>
          <a:xfrm>
            <a:off x="2500604" y="6356350"/>
            <a:ext cx="8257592" cy="365125"/>
          </a:xfrm>
          <a:prstGeom prst="rect">
            <a:avLst/>
          </a:prstGeom>
        </p:spPr>
        <p:txBody>
          <a:bodyPr/>
          <a:lstStyle/>
          <a:p>
            <a:r>
              <a:rPr lang="tr-TR" dirty="0"/>
              <a:t>KİD 620 –Görsel Kimlik Kılavuzu</a:t>
            </a:r>
          </a:p>
        </p:txBody>
      </p:sp>
      <p:sp>
        <p:nvSpPr>
          <p:cNvPr id="9" name="Slayt Numarası Yer Tutucusu 8">
            <a:extLst>
              <a:ext uri="{FF2B5EF4-FFF2-40B4-BE49-F238E27FC236}">
                <a16:creationId xmlns:a16="http://schemas.microsoft.com/office/drawing/2014/main" id="{35D5FE17-9613-B74E-B3CE-60F34496D0CC}"/>
              </a:ext>
            </a:extLst>
          </p:cNvPr>
          <p:cNvSpPr>
            <a:spLocks noGrp="1"/>
          </p:cNvSpPr>
          <p:nvPr>
            <p:ph type="sldNum" sz="quarter" idx="12"/>
          </p:nvPr>
        </p:nvSpPr>
        <p:spPr/>
        <p:txBody>
          <a:bodyPr/>
          <a:lstStyle/>
          <a:p>
            <a:fld id="{50F4E6BD-4CAD-3E44-B214-2CFB9D00E5E7}" type="slidenum">
              <a:rPr lang="tr-TR" smtClean="0"/>
              <a:pPr/>
              <a:t>‹#›</a:t>
            </a:fld>
            <a:endParaRPr lang="tr-TR"/>
          </a:p>
        </p:txBody>
      </p:sp>
    </p:spTree>
    <p:extLst>
      <p:ext uri="{BB962C8B-B14F-4D97-AF65-F5344CB8AC3E}">
        <p14:creationId xmlns:p14="http://schemas.microsoft.com/office/powerpoint/2010/main" val="207236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5C0A1A-C417-EB4C-8E27-59A64651088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2406B69-354A-5B4D-AB17-EC89F8414176}"/>
              </a:ext>
            </a:extLst>
          </p:cNvPr>
          <p:cNvSpPr>
            <a:spLocks noGrp="1"/>
          </p:cNvSpPr>
          <p:nvPr>
            <p:ph type="dt" sz="half" idx="10"/>
          </p:nvPr>
        </p:nvSpPr>
        <p:spPr>
          <a:xfrm>
            <a:off x="838200" y="6356350"/>
            <a:ext cx="1438469" cy="365125"/>
          </a:xfrm>
          <a:prstGeom prst="rect">
            <a:avLst/>
          </a:prstGeom>
        </p:spPr>
        <p:txBody>
          <a:bodyPr/>
          <a:lstStyle/>
          <a:p>
            <a:r>
              <a:rPr lang="tr-TR"/>
              <a:t>28.09.2020</a:t>
            </a:r>
          </a:p>
        </p:txBody>
      </p:sp>
      <p:sp>
        <p:nvSpPr>
          <p:cNvPr id="4" name="Alt Bilgi Yer Tutucusu 3">
            <a:extLst>
              <a:ext uri="{FF2B5EF4-FFF2-40B4-BE49-F238E27FC236}">
                <a16:creationId xmlns:a16="http://schemas.microsoft.com/office/drawing/2014/main" id="{681B7292-03D3-3B4B-8E6C-9415537E0CF0}"/>
              </a:ext>
            </a:extLst>
          </p:cNvPr>
          <p:cNvSpPr>
            <a:spLocks noGrp="1"/>
          </p:cNvSpPr>
          <p:nvPr>
            <p:ph type="ftr" sz="quarter" idx="11"/>
          </p:nvPr>
        </p:nvSpPr>
        <p:spPr>
          <a:xfrm>
            <a:off x="2500604" y="6356350"/>
            <a:ext cx="8257592" cy="365125"/>
          </a:xfrm>
          <a:prstGeom prst="rect">
            <a:avLst/>
          </a:prstGeom>
        </p:spPr>
        <p:txBody>
          <a:bodyPr/>
          <a:lstStyle/>
          <a:p>
            <a:r>
              <a:rPr lang="tr-TR" dirty="0"/>
              <a:t>KİD 620 –Görsel Kimlik Kılavuzu</a:t>
            </a:r>
          </a:p>
        </p:txBody>
      </p:sp>
      <p:sp>
        <p:nvSpPr>
          <p:cNvPr id="5" name="Slayt Numarası Yer Tutucusu 4">
            <a:extLst>
              <a:ext uri="{FF2B5EF4-FFF2-40B4-BE49-F238E27FC236}">
                <a16:creationId xmlns:a16="http://schemas.microsoft.com/office/drawing/2014/main" id="{6ADEDC9C-D405-674A-8280-0DB01F6DF592}"/>
              </a:ext>
            </a:extLst>
          </p:cNvPr>
          <p:cNvSpPr>
            <a:spLocks noGrp="1"/>
          </p:cNvSpPr>
          <p:nvPr>
            <p:ph type="sldNum" sz="quarter" idx="12"/>
          </p:nvPr>
        </p:nvSpPr>
        <p:spPr/>
        <p:txBody>
          <a:bodyPr/>
          <a:lstStyle/>
          <a:p>
            <a:fld id="{50F4E6BD-4CAD-3E44-B214-2CFB9D00E5E7}" type="slidenum">
              <a:rPr lang="tr-TR" smtClean="0"/>
              <a:pPr/>
              <a:t>‹#›</a:t>
            </a:fld>
            <a:endParaRPr lang="tr-TR"/>
          </a:p>
        </p:txBody>
      </p:sp>
    </p:spTree>
    <p:extLst>
      <p:ext uri="{BB962C8B-B14F-4D97-AF65-F5344CB8AC3E}">
        <p14:creationId xmlns:p14="http://schemas.microsoft.com/office/powerpoint/2010/main" val="6891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3CC840B-19DB-674C-BE64-AE981003CAB7}"/>
              </a:ext>
            </a:extLst>
          </p:cNvPr>
          <p:cNvSpPr>
            <a:spLocks noGrp="1"/>
          </p:cNvSpPr>
          <p:nvPr>
            <p:ph type="dt" sz="half" idx="10"/>
          </p:nvPr>
        </p:nvSpPr>
        <p:spPr>
          <a:xfrm>
            <a:off x="838200" y="6356350"/>
            <a:ext cx="1438469" cy="365125"/>
          </a:xfrm>
          <a:prstGeom prst="rect">
            <a:avLst/>
          </a:prstGeom>
        </p:spPr>
        <p:txBody>
          <a:bodyPr/>
          <a:lstStyle/>
          <a:p>
            <a:r>
              <a:rPr lang="tr-TR"/>
              <a:t>28.09.2020</a:t>
            </a:r>
          </a:p>
        </p:txBody>
      </p:sp>
      <p:sp>
        <p:nvSpPr>
          <p:cNvPr id="3" name="Alt Bilgi Yer Tutucusu 2">
            <a:extLst>
              <a:ext uri="{FF2B5EF4-FFF2-40B4-BE49-F238E27FC236}">
                <a16:creationId xmlns:a16="http://schemas.microsoft.com/office/drawing/2014/main" id="{E12FACB4-87A7-CD4E-B7DB-939E86B92876}"/>
              </a:ext>
            </a:extLst>
          </p:cNvPr>
          <p:cNvSpPr>
            <a:spLocks noGrp="1"/>
          </p:cNvSpPr>
          <p:nvPr>
            <p:ph type="ftr" sz="quarter" idx="11"/>
          </p:nvPr>
        </p:nvSpPr>
        <p:spPr>
          <a:xfrm>
            <a:off x="2500604" y="6356350"/>
            <a:ext cx="8257592" cy="365125"/>
          </a:xfrm>
          <a:prstGeom prst="rect">
            <a:avLst/>
          </a:prstGeom>
        </p:spPr>
        <p:txBody>
          <a:bodyPr/>
          <a:lstStyle/>
          <a:p>
            <a:r>
              <a:rPr lang="tr-TR" dirty="0"/>
              <a:t>KİD 620 –Görsel Kimlik Kılavuzu</a:t>
            </a:r>
          </a:p>
        </p:txBody>
      </p:sp>
      <p:sp>
        <p:nvSpPr>
          <p:cNvPr id="4" name="Slayt Numarası Yer Tutucusu 3">
            <a:extLst>
              <a:ext uri="{FF2B5EF4-FFF2-40B4-BE49-F238E27FC236}">
                <a16:creationId xmlns:a16="http://schemas.microsoft.com/office/drawing/2014/main" id="{50DA1D0C-2BF1-014F-8FAD-C39C9C3CC99B}"/>
              </a:ext>
            </a:extLst>
          </p:cNvPr>
          <p:cNvSpPr>
            <a:spLocks noGrp="1"/>
          </p:cNvSpPr>
          <p:nvPr>
            <p:ph type="sldNum" sz="quarter" idx="12"/>
          </p:nvPr>
        </p:nvSpPr>
        <p:spPr/>
        <p:txBody>
          <a:bodyPr/>
          <a:lstStyle/>
          <a:p>
            <a:fld id="{50F4E6BD-4CAD-3E44-B214-2CFB9D00E5E7}" type="slidenum">
              <a:rPr lang="tr-TR" smtClean="0"/>
              <a:pPr/>
              <a:t>‹#›</a:t>
            </a:fld>
            <a:endParaRPr lang="tr-TR"/>
          </a:p>
        </p:txBody>
      </p:sp>
    </p:spTree>
    <p:extLst>
      <p:ext uri="{BB962C8B-B14F-4D97-AF65-F5344CB8AC3E}">
        <p14:creationId xmlns:p14="http://schemas.microsoft.com/office/powerpoint/2010/main" val="38915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EC3BF4-047E-2D4B-857C-8CB320422557}"/>
              </a:ext>
            </a:extLst>
          </p:cNvPr>
          <p:cNvSpPr>
            <a:spLocks noGrp="1"/>
          </p:cNvSpPr>
          <p:nvPr>
            <p:ph type="title"/>
          </p:nvPr>
        </p:nvSpPr>
        <p:spPr>
          <a:xfrm>
            <a:off x="839788" y="987424"/>
            <a:ext cx="3932237" cy="1069975"/>
          </a:xfrm>
        </p:spPr>
        <p:txBody>
          <a:bodyPr anchor="b">
            <a:normAutofit/>
          </a:bodyPr>
          <a:lstStyle>
            <a:lvl1pPr>
              <a:defRPr sz="2800"/>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A5206EBE-8460-224F-8C36-0DA21F2EF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B5A6CD7-AE3C-F94B-8E89-813B0B80D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E9B268A-FA27-C14A-BB53-421950C3C1AC}"/>
              </a:ext>
            </a:extLst>
          </p:cNvPr>
          <p:cNvSpPr>
            <a:spLocks noGrp="1"/>
          </p:cNvSpPr>
          <p:nvPr>
            <p:ph type="dt" sz="half" idx="10"/>
          </p:nvPr>
        </p:nvSpPr>
        <p:spPr>
          <a:xfrm>
            <a:off x="838200" y="6356350"/>
            <a:ext cx="1438469" cy="365125"/>
          </a:xfrm>
          <a:prstGeom prst="rect">
            <a:avLst/>
          </a:prstGeom>
        </p:spPr>
        <p:txBody>
          <a:bodyPr/>
          <a:lstStyle/>
          <a:p>
            <a:r>
              <a:rPr lang="tr-TR"/>
              <a:t>28.09.2020</a:t>
            </a:r>
          </a:p>
        </p:txBody>
      </p:sp>
      <p:sp>
        <p:nvSpPr>
          <p:cNvPr id="6" name="Alt Bilgi Yer Tutucusu 5">
            <a:extLst>
              <a:ext uri="{FF2B5EF4-FFF2-40B4-BE49-F238E27FC236}">
                <a16:creationId xmlns:a16="http://schemas.microsoft.com/office/drawing/2014/main" id="{6E3DA51E-270D-1840-A1A2-832499BB5FE5}"/>
              </a:ext>
            </a:extLst>
          </p:cNvPr>
          <p:cNvSpPr>
            <a:spLocks noGrp="1"/>
          </p:cNvSpPr>
          <p:nvPr>
            <p:ph type="ftr" sz="quarter" idx="11"/>
          </p:nvPr>
        </p:nvSpPr>
        <p:spPr>
          <a:xfrm>
            <a:off x="2500604" y="6356350"/>
            <a:ext cx="8257592" cy="365125"/>
          </a:xfrm>
          <a:prstGeom prst="rect">
            <a:avLst/>
          </a:prstGeom>
        </p:spPr>
        <p:txBody>
          <a:bodyPr/>
          <a:lstStyle/>
          <a:p>
            <a:r>
              <a:rPr lang="tr-TR" dirty="0"/>
              <a:t>KİD 620 –Görsel Kimlik Kılavuzu</a:t>
            </a:r>
          </a:p>
        </p:txBody>
      </p:sp>
      <p:sp>
        <p:nvSpPr>
          <p:cNvPr id="7" name="Slayt Numarası Yer Tutucusu 6">
            <a:extLst>
              <a:ext uri="{FF2B5EF4-FFF2-40B4-BE49-F238E27FC236}">
                <a16:creationId xmlns:a16="http://schemas.microsoft.com/office/drawing/2014/main" id="{05442466-B09E-CE49-BB01-D69CB25000D1}"/>
              </a:ext>
            </a:extLst>
          </p:cNvPr>
          <p:cNvSpPr>
            <a:spLocks noGrp="1"/>
          </p:cNvSpPr>
          <p:nvPr>
            <p:ph type="sldNum" sz="quarter" idx="12"/>
          </p:nvPr>
        </p:nvSpPr>
        <p:spPr/>
        <p:txBody>
          <a:bodyPr/>
          <a:lstStyle/>
          <a:p>
            <a:fld id="{50F4E6BD-4CAD-3E44-B214-2CFB9D00E5E7}" type="slidenum">
              <a:rPr lang="tr-TR" smtClean="0"/>
              <a:pPr/>
              <a:t>‹#›</a:t>
            </a:fld>
            <a:endParaRPr lang="tr-TR"/>
          </a:p>
        </p:txBody>
      </p:sp>
    </p:spTree>
    <p:extLst>
      <p:ext uri="{BB962C8B-B14F-4D97-AF65-F5344CB8AC3E}">
        <p14:creationId xmlns:p14="http://schemas.microsoft.com/office/powerpoint/2010/main" val="87212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F83C5E-7121-E748-91B9-3F83C277B799}"/>
              </a:ext>
            </a:extLst>
          </p:cNvPr>
          <p:cNvSpPr>
            <a:spLocks noGrp="1"/>
          </p:cNvSpPr>
          <p:nvPr>
            <p:ph type="title"/>
          </p:nvPr>
        </p:nvSpPr>
        <p:spPr>
          <a:xfrm>
            <a:off x="839788" y="987424"/>
            <a:ext cx="3932237" cy="1069975"/>
          </a:xfrm>
        </p:spPr>
        <p:txBody>
          <a:bodyPr anchor="b">
            <a:normAutofit/>
          </a:bodyPr>
          <a:lstStyle>
            <a:lvl1pPr>
              <a:defRPr sz="2800"/>
            </a:lvl1pPr>
          </a:lstStyle>
          <a:p>
            <a:r>
              <a:rPr lang="tr-TR" dirty="0"/>
              <a:t>Asıl başlık stilini düzenlemek için tıklayın</a:t>
            </a:r>
          </a:p>
        </p:txBody>
      </p:sp>
      <p:sp>
        <p:nvSpPr>
          <p:cNvPr id="3" name="Resim Yer Tutucusu 2">
            <a:extLst>
              <a:ext uri="{FF2B5EF4-FFF2-40B4-BE49-F238E27FC236}">
                <a16:creationId xmlns:a16="http://schemas.microsoft.com/office/drawing/2014/main" id="{EADB7585-15C5-6E4D-AB30-FE73B816B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B64E1E2-B6C8-D14D-8B52-5E934D62C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4217BD9-09D9-0847-9903-B5FC6D6D8169}"/>
              </a:ext>
            </a:extLst>
          </p:cNvPr>
          <p:cNvSpPr>
            <a:spLocks noGrp="1"/>
          </p:cNvSpPr>
          <p:nvPr>
            <p:ph type="dt" sz="half" idx="10"/>
          </p:nvPr>
        </p:nvSpPr>
        <p:spPr>
          <a:xfrm>
            <a:off x="838200" y="6356350"/>
            <a:ext cx="1438469" cy="365125"/>
          </a:xfrm>
          <a:prstGeom prst="rect">
            <a:avLst/>
          </a:prstGeom>
        </p:spPr>
        <p:txBody>
          <a:bodyPr/>
          <a:lstStyle/>
          <a:p>
            <a:r>
              <a:rPr lang="tr-TR"/>
              <a:t>28.09.2020</a:t>
            </a:r>
          </a:p>
        </p:txBody>
      </p:sp>
      <p:sp>
        <p:nvSpPr>
          <p:cNvPr id="6" name="Alt Bilgi Yer Tutucusu 5">
            <a:extLst>
              <a:ext uri="{FF2B5EF4-FFF2-40B4-BE49-F238E27FC236}">
                <a16:creationId xmlns:a16="http://schemas.microsoft.com/office/drawing/2014/main" id="{459A86B8-CF4D-9E46-A4CE-DE7C36AC9F37}"/>
              </a:ext>
            </a:extLst>
          </p:cNvPr>
          <p:cNvSpPr>
            <a:spLocks noGrp="1"/>
          </p:cNvSpPr>
          <p:nvPr>
            <p:ph type="ftr" sz="quarter" idx="11"/>
          </p:nvPr>
        </p:nvSpPr>
        <p:spPr>
          <a:xfrm>
            <a:off x="2500604" y="6356350"/>
            <a:ext cx="8257592" cy="365125"/>
          </a:xfrm>
          <a:prstGeom prst="rect">
            <a:avLst/>
          </a:prstGeom>
        </p:spPr>
        <p:txBody>
          <a:bodyPr/>
          <a:lstStyle/>
          <a:p>
            <a:r>
              <a:rPr lang="tr-TR" dirty="0"/>
              <a:t>KİD 620 –Görsel Kimlik Kılavuzu</a:t>
            </a:r>
          </a:p>
        </p:txBody>
      </p:sp>
      <p:sp>
        <p:nvSpPr>
          <p:cNvPr id="7" name="Slayt Numarası Yer Tutucusu 6">
            <a:extLst>
              <a:ext uri="{FF2B5EF4-FFF2-40B4-BE49-F238E27FC236}">
                <a16:creationId xmlns:a16="http://schemas.microsoft.com/office/drawing/2014/main" id="{CA56D009-5E25-4B4A-949C-9C5B2D8B5189}"/>
              </a:ext>
            </a:extLst>
          </p:cNvPr>
          <p:cNvSpPr>
            <a:spLocks noGrp="1"/>
          </p:cNvSpPr>
          <p:nvPr>
            <p:ph type="sldNum" sz="quarter" idx="12"/>
          </p:nvPr>
        </p:nvSpPr>
        <p:spPr/>
        <p:txBody>
          <a:bodyPr/>
          <a:lstStyle/>
          <a:p>
            <a:fld id="{50F4E6BD-4CAD-3E44-B214-2CFB9D00E5E7}" type="slidenum">
              <a:rPr lang="tr-TR" smtClean="0"/>
              <a:pPr/>
              <a:t>‹#›</a:t>
            </a:fld>
            <a:endParaRPr lang="tr-TR"/>
          </a:p>
        </p:txBody>
      </p:sp>
    </p:spTree>
    <p:extLst>
      <p:ext uri="{BB962C8B-B14F-4D97-AF65-F5344CB8AC3E}">
        <p14:creationId xmlns:p14="http://schemas.microsoft.com/office/powerpoint/2010/main" val="123475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E96E16A-A0BE-F847-A472-BA783A436DBC}"/>
              </a:ext>
            </a:extLst>
          </p:cNvPr>
          <p:cNvSpPr>
            <a:spLocks noGrp="1"/>
          </p:cNvSpPr>
          <p:nvPr>
            <p:ph type="title"/>
          </p:nvPr>
        </p:nvSpPr>
        <p:spPr>
          <a:xfrm>
            <a:off x="838200" y="897924"/>
            <a:ext cx="10515600" cy="792764"/>
          </a:xfrm>
          <a:prstGeom prst="rect">
            <a:avLst/>
          </a:prstGeom>
        </p:spPr>
        <p:txBody>
          <a:bodyPr vert="horz" lIns="91440" tIns="45720" rIns="91440" bIns="45720" rtlCol="0" anchor="ctr">
            <a:normAutofit/>
          </a:bodyPr>
          <a:lstStyle/>
          <a:p>
            <a:r>
              <a:rPr lang="tr-TR" dirty="0"/>
              <a:t>Asıl başlık stilini düzenlemek için tıklayın</a:t>
            </a:r>
          </a:p>
        </p:txBody>
      </p:sp>
      <p:sp>
        <p:nvSpPr>
          <p:cNvPr id="3" name="Metin Yer Tutucusu 2">
            <a:extLst>
              <a:ext uri="{FF2B5EF4-FFF2-40B4-BE49-F238E27FC236}">
                <a16:creationId xmlns:a16="http://schemas.microsoft.com/office/drawing/2014/main" id="{FAC28368-8F4B-A549-A46E-071E43FB6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Slayt Numarası Yer Tutucusu 5">
            <a:extLst>
              <a:ext uri="{FF2B5EF4-FFF2-40B4-BE49-F238E27FC236}">
                <a16:creationId xmlns:a16="http://schemas.microsoft.com/office/drawing/2014/main" id="{2D6F0A88-6574-074D-9593-4D17EDD695A6}"/>
              </a:ext>
            </a:extLst>
          </p:cNvPr>
          <p:cNvSpPr>
            <a:spLocks noGrp="1"/>
          </p:cNvSpPr>
          <p:nvPr>
            <p:ph type="sldNum" sz="quarter" idx="4"/>
          </p:nvPr>
        </p:nvSpPr>
        <p:spPr>
          <a:xfrm>
            <a:off x="10944808" y="6356350"/>
            <a:ext cx="408992"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50F4E6BD-4CAD-3E44-B214-2CFB9D00E5E7}" type="slidenum">
              <a:rPr lang="tr-TR" smtClean="0"/>
              <a:pPr/>
              <a:t>‹#›</a:t>
            </a:fld>
            <a:endParaRPr lang="tr-TR" dirty="0"/>
          </a:p>
        </p:txBody>
      </p:sp>
      <p:cxnSp>
        <p:nvCxnSpPr>
          <p:cNvPr id="7" name="Düz Bağlayıcı 6">
            <a:extLst>
              <a:ext uri="{FF2B5EF4-FFF2-40B4-BE49-F238E27FC236}">
                <a16:creationId xmlns:a16="http://schemas.microsoft.com/office/drawing/2014/main" id="{84DA3CEB-A4D8-7948-9AB0-A7CC0CE19F4C}"/>
              </a:ext>
            </a:extLst>
          </p:cNvPr>
          <p:cNvCxnSpPr>
            <a:cxnSpLocks/>
          </p:cNvCxnSpPr>
          <p:nvPr userDrawn="1"/>
        </p:nvCxnSpPr>
        <p:spPr>
          <a:xfrm>
            <a:off x="4208106" y="586338"/>
            <a:ext cx="715909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Resim 7">
            <a:extLst>
              <a:ext uri="{FF2B5EF4-FFF2-40B4-BE49-F238E27FC236}">
                <a16:creationId xmlns:a16="http://schemas.microsoft.com/office/drawing/2014/main" id="{C0E5A012-2939-D141-8D23-592AE5C7C125}"/>
              </a:ext>
            </a:extLst>
          </p:cNvPr>
          <p:cNvPicPr>
            <a:picLocks noChangeAspect="1"/>
          </p:cNvPicPr>
          <p:nvPr userDrawn="1"/>
        </p:nvPicPr>
        <p:blipFill>
          <a:blip r:embed="rId13"/>
          <a:stretch>
            <a:fillRect/>
          </a:stretch>
        </p:blipFill>
        <p:spPr>
          <a:xfrm>
            <a:off x="526518" y="126419"/>
            <a:ext cx="610521" cy="610521"/>
          </a:xfrm>
          <a:prstGeom prst="rect">
            <a:avLst/>
          </a:prstGeom>
        </p:spPr>
      </p:pic>
      <p:sp>
        <p:nvSpPr>
          <p:cNvPr id="10" name="Dikdörtgen 9"/>
          <p:cNvSpPr/>
          <p:nvPr userDrawn="1"/>
        </p:nvSpPr>
        <p:spPr>
          <a:xfrm>
            <a:off x="1154644" y="217192"/>
            <a:ext cx="6096000" cy="400110"/>
          </a:xfrm>
          <a:prstGeom prst="rect">
            <a:avLst/>
          </a:prstGeom>
        </p:spPr>
        <p:txBody>
          <a:bodyPr>
            <a:spAutoFit/>
          </a:bodyPr>
          <a:lstStyle/>
          <a:p>
            <a:pPr algn="l"/>
            <a:r>
              <a:rPr lang="tr-TR" sz="1000" b="0" dirty="0">
                <a:solidFill>
                  <a:schemeClr val="bg1">
                    <a:lumMod val="50000"/>
                  </a:schemeClr>
                </a:solidFill>
                <a:latin typeface="Times New Roman" panose="02020603050405020304" pitchFamily="18" charset="0"/>
                <a:cs typeface="Times New Roman" panose="02020603050405020304" pitchFamily="18" charset="0"/>
              </a:rPr>
              <a:t>TORTUM MESLEK YÜKSEKOKULU</a:t>
            </a:r>
          </a:p>
          <a:p>
            <a:pPr algn="l"/>
            <a:r>
              <a:rPr lang="tr-TR" sz="1000" b="0" dirty="0">
                <a:solidFill>
                  <a:schemeClr val="bg1">
                    <a:lumMod val="50000"/>
                  </a:schemeClr>
                </a:solidFill>
                <a:latin typeface="Times New Roman" panose="02020603050405020304" pitchFamily="18" charset="0"/>
                <a:cs typeface="Times New Roman" panose="02020603050405020304" pitchFamily="18" charset="0"/>
              </a:rPr>
              <a:t>Tortum Vocational College</a:t>
            </a:r>
          </a:p>
        </p:txBody>
      </p:sp>
    </p:spTree>
    <p:extLst>
      <p:ext uri="{BB962C8B-B14F-4D97-AF65-F5344CB8AC3E}">
        <p14:creationId xmlns:p14="http://schemas.microsoft.com/office/powerpoint/2010/main" val="846318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2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2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26.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27.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2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ununraporu.com/turkiye-gundeminde-medya-kuruluslari-da-yer-aliyor/" TargetMode="External"/><Relationship Id="rId2" Type="http://schemas.openxmlformats.org/officeDocument/2006/relationships/hyperlink" Target="http://egeyeniyuzyilgazetesi.com/haber/focada-cocuklar-icin-cizgi-film-atolyesi/20456/" TargetMode="External"/><Relationship Id="rId1" Type="http://schemas.openxmlformats.org/officeDocument/2006/relationships/slideLayout" Target="../slideLayouts/slideLayout2.xml"/><Relationship Id="rId6" Type="http://schemas.openxmlformats.org/officeDocument/2006/relationships/hyperlink" Target="https://nemutlu.com/sanat-danismanligi-hizmeti/" TargetMode="External"/><Relationship Id="rId5" Type="http://schemas.openxmlformats.org/officeDocument/2006/relationships/hyperlink" Target="http://www.kmnbilisim.com/gorsel_tasarim.html" TargetMode="External"/><Relationship Id="rId4" Type="http://schemas.openxmlformats.org/officeDocument/2006/relationships/hyperlink" Target="https://www.yaybir.org.tr/uyelerimiz/imaj-yayinevi/"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basarisiralamasi.net/yeni-medya-ve-iletisim-bolumu-meslek-tanitimi-gelecegi-ve-dersleri.html" TargetMode="External"/><Relationship Id="rId2" Type="http://schemas.openxmlformats.org/officeDocument/2006/relationships/hyperlink" Target="https://gilt.anadolu.edu.tr/" TargetMode="External"/><Relationship Id="rId1" Type="http://schemas.openxmlformats.org/officeDocument/2006/relationships/slideLayout" Target="../slideLayouts/slideLayout2.xml"/><Relationship Id="rId5" Type="http://schemas.openxmlformats.org/officeDocument/2006/relationships/hyperlink" Target="https://www.trthaber.com/haber/turkiye/fotograf-sanatcisi-ara-guler-hayatini-kaybetti-389792.html" TargetMode="External"/><Relationship Id="rId4" Type="http://schemas.openxmlformats.org/officeDocument/2006/relationships/hyperlink" Target="http://www.basarisiralamasi.net/iletisim-sanatlari-bolumu-meslek-tanitimi-gelecegi-ve-dersleri.html"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069145" y="2042319"/>
            <a:ext cx="10640773" cy="2793292"/>
          </a:xfrm>
        </p:spPr>
        <p:txBody>
          <a:bodyPr>
            <a:normAutofit/>
          </a:bodyPr>
          <a:lstStyle/>
          <a:p>
            <a:pPr algn="ctr"/>
            <a:r>
              <a:rPr lang="tr-TR" sz="4800" dirty="0"/>
              <a:t/>
            </a:r>
            <a:br>
              <a:rPr lang="tr-TR" sz="4800" dirty="0"/>
            </a:br>
            <a:r>
              <a:rPr lang="tr-TR" sz="4800" dirty="0"/>
              <a:t>TASARIM BÖLÜMÜ GRAFİK TASARIM PROGRAMI</a:t>
            </a:r>
            <a:br>
              <a:rPr lang="tr-TR" sz="4800" dirty="0"/>
            </a:br>
            <a:endParaRPr lang="tr-TR" sz="4800" dirty="0"/>
          </a:p>
        </p:txBody>
      </p:sp>
      <p:sp>
        <p:nvSpPr>
          <p:cNvPr id="6" name="Alt Başlık 2">
            <a:extLst>
              <a:ext uri="{FF2B5EF4-FFF2-40B4-BE49-F238E27FC236}">
                <a16:creationId xmlns:a16="http://schemas.microsoft.com/office/drawing/2014/main" id="{1C42A7E1-4275-024A-8631-43CFA2748EDF}"/>
              </a:ext>
            </a:extLst>
          </p:cNvPr>
          <p:cNvSpPr txBox="1">
            <a:spLocks/>
          </p:cNvSpPr>
          <p:nvPr/>
        </p:nvSpPr>
        <p:spPr>
          <a:xfrm>
            <a:off x="2209799" y="670529"/>
            <a:ext cx="8809653" cy="13717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dirty="0">
                <a:solidFill>
                  <a:schemeClr val="bg1"/>
                </a:solidFill>
                <a:latin typeface="Times New Roman" panose="02020603050405020304" pitchFamily="18" charset="0"/>
                <a:cs typeface="Times New Roman" panose="02020603050405020304" pitchFamily="18" charset="0"/>
              </a:rPr>
              <a:t>TORTUM MESLEK YÜKSEKOKULU</a:t>
            </a:r>
          </a:p>
          <a:p>
            <a:pPr algn="l"/>
            <a:r>
              <a:rPr lang="tr-TR" dirty="0">
                <a:solidFill>
                  <a:schemeClr val="bg1"/>
                </a:solidFill>
                <a:latin typeface="Times New Roman" panose="02020603050405020304" pitchFamily="18" charset="0"/>
                <a:cs typeface="Times New Roman" panose="02020603050405020304" pitchFamily="18" charset="0"/>
              </a:rPr>
              <a:t>Tortum Vocational College</a:t>
            </a:r>
          </a:p>
        </p:txBody>
      </p:sp>
      <p:sp>
        <p:nvSpPr>
          <p:cNvPr id="3" name="Alt Başlık 2">
            <a:extLst>
              <a:ext uri="{FF2B5EF4-FFF2-40B4-BE49-F238E27FC236}">
                <a16:creationId xmlns:a16="http://schemas.microsoft.com/office/drawing/2014/main" id="{C676BDB0-382A-4E4D-B6A5-EF3B7F5B9731}"/>
              </a:ext>
            </a:extLst>
          </p:cNvPr>
          <p:cNvSpPr>
            <a:spLocks noGrp="1"/>
          </p:cNvSpPr>
          <p:nvPr>
            <p:ph type="subTitle" idx="1"/>
          </p:nvPr>
        </p:nvSpPr>
        <p:spPr/>
        <p:txBody>
          <a:bodyPr/>
          <a:lstStyle/>
          <a:p>
            <a:r>
              <a:rPr lang="tr-TR" dirty="0">
                <a:solidFill>
                  <a:schemeClr val="accent1">
                    <a:lumMod val="75000"/>
                  </a:schemeClr>
                </a:solidFill>
              </a:rPr>
              <a:t>Hazırlayan: Bölüm Başkanı Öğr. Gör. Nurhan AKBULUT</a:t>
            </a:r>
          </a:p>
        </p:txBody>
      </p:sp>
    </p:spTree>
    <p:extLst>
      <p:ext uri="{BB962C8B-B14F-4D97-AF65-F5344CB8AC3E}">
        <p14:creationId xmlns:p14="http://schemas.microsoft.com/office/powerpoint/2010/main" val="278103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GENEL BİLGİLER (2020)</a:t>
            </a:r>
            <a:br>
              <a:rPr lang="tr-TR" dirty="0">
                <a:solidFill>
                  <a:srgbClr val="C00000"/>
                </a:solidFill>
                <a:latin typeface="Times New Roman" panose="02020603050405020304" pitchFamily="18" charset="0"/>
                <a:cs typeface="Times New Roman" panose="02020603050405020304" pitchFamily="18" charset="0"/>
              </a:rPr>
            </a:br>
            <a:r>
              <a:rPr lang="tr-TR" sz="1800" dirty="0">
                <a:latin typeface="Times New Roman" panose="02020603050405020304" pitchFamily="18" charset="0"/>
                <a:cs typeface="Times New Roman" panose="02020603050405020304" pitchFamily="18" charset="0"/>
              </a:rPr>
              <a:t>Grafik Tasarım bölümü son yıllarda oldukça sık tercih edilen bölümler arasında yer almaktadır. Bölüm ile ilgili istatistikler aşağıdaki tablolarda belirtilmiştir.</a:t>
            </a:r>
            <a:endParaRPr lang="tr-TR" sz="1800"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10</a:t>
            </a:fld>
            <a:endParaRPr lang="tr-TR"/>
          </a:p>
        </p:txBody>
      </p:sp>
      <p:pic>
        <p:nvPicPr>
          <p:cNvPr id="10" name="İçerik Yer Tutucusu 10">
            <a:extLst>
              <a:ext uri="{FF2B5EF4-FFF2-40B4-BE49-F238E27FC236}">
                <a16:creationId xmlns:a16="http://schemas.microsoft.com/office/drawing/2014/main" id="{C3398F6B-86E1-40B5-AF2B-CFF7209D6932}"/>
              </a:ext>
            </a:extLst>
          </p:cNvPr>
          <p:cNvPicPr>
            <a:picLocks noGrp="1" noChangeAspect="1"/>
          </p:cNvPicPr>
          <p:nvPr/>
        </p:nvPicPr>
        <p:blipFill>
          <a:blip r:embed="rId3"/>
          <a:stretch>
            <a:fillRect/>
          </a:stretch>
        </p:blipFill>
        <p:spPr>
          <a:xfrm>
            <a:off x="1042696" y="2107697"/>
            <a:ext cx="4355123" cy="4351338"/>
          </a:xfrm>
          <a:prstGeom prst="rect">
            <a:avLst/>
          </a:prstGeom>
        </p:spPr>
      </p:pic>
      <p:pic>
        <p:nvPicPr>
          <p:cNvPr id="11" name="Resim 10">
            <a:extLst>
              <a:ext uri="{FF2B5EF4-FFF2-40B4-BE49-F238E27FC236}">
                <a16:creationId xmlns:a16="http://schemas.microsoft.com/office/drawing/2014/main" id="{4BE75F70-2AB0-4675-B058-31615C429B4D}"/>
              </a:ext>
            </a:extLst>
          </p:cNvPr>
          <p:cNvPicPr>
            <a:picLocks noChangeAspect="1"/>
          </p:cNvPicPr>
          <p:nvPr/>
        </p:nvPicPr>
        <p:blipFill>
          <a:blip r:embed="rId4"/>
          <a:stretch>
            <a:fillRect/>
          </a:stretch>
        </p:blipFill>
        <p:spPr>
          <a:xfrm>
            <a:off x="6605245" y="2187574"/>
            <a:ext cx="4544059" cy="4191585"/>
          </a:xfrm>
          <a:prstGeom prst="rect">
            <a:avLst/>
          </a:prstGeom>
        </p:spPr>
      </p:pic>
    </p:spTree>
    <p:extLst>
      <p:ext uri="{BB962C8B-B14F-4D97-AF65-F5344CB8AC3E}">
        <p14:creationId xmlns:p14="http://schemas.microsoft.com/office/powerpoint/2010/main" val="207430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3"/>
            <a:ext cx="10515600" cy="1053539"/>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KONTENJAN, YERLEŞME VE KAYIT İSTATİSTİKLERİ (2020)</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11</a:t>
            </a:fld>
            <a:endParaRPr lang="tr-TR"/>
          </a:p>
        </p:txBody>
      </p:sp>
      <p:pic>
        <p:nvPicPr>
          <p:cNvPr id="8" name="İçerik Yer Tutucusu 7">
            <a:extLst>
              <a:ext uri="{FF2B5EF4-FFF2-40B4-BE49-F238E27FC236}">
                <a16:creationId xmlns:a16="http://schemas.microsoft.com/office/drawing/2014/main" id="{79017BB4-F349-4416-A4DE-12F8F8CA9D63}"/>
              </a:ext>
            </a:extLst>
          </p:cNvPr>
          <p:cNvPicPr>
            <a:picLocks noGrp="1" noChangeAspect="1"/>
          </p:cNvPicPr>
          <p:nvPr/>
        </p:nvPicPr>
        <p:blipFill>
          <a:blip r:embed="rId2"/>
          <a:stretch>
            <a:fillRect/>
          </a:stretch>
        </p:blipFill>
        <p:spPr>
          <a:xfrm>
            <a:off x="3877411" y="2250916"/>
            <a:ext cx="4437177" cy="4470559"/>
          </a:xfrm>
          <a:prstGeom prst="rect">
            <a:avLst/>
          </a:prstGeom>
        </p:spPr>
      </p:pic>
    </p:spTree>
    <p:extLst>
      <p:ext uri="{BB962C8B-B14F-4D97-AF65-F5344CB8AC3E}">
        <p14:creationId xmlns:p14="http://schemas.microsoft.com/office/powerpoint/2010/main" val="1561062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3"/>
            <a:ext cx="10515600" cy="1142749"/>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YERLEŞENLERİN CİNSİYET DAĞILIMI (2020)</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12</a:t>
            </a:fld>
            <a:endParaRPr lang="tr-TR"/>
          </a:p>
        </p:txBody>
      </p:sp>
      <p:pic>
        <p:nvPicPr>
          <p:cNvPr id="9" name="İçerik Yer Tutucusu 8">
            <a:extLst>
              <a:ext uri="{FF2B5EF4-FFF2-40B4-BE49-F238E27FC236}">
                <a16:creationId xmlns:a16="http://schemas.microsoft.com/office/drawing/2014/main" id="{61A4A2A4-5C1F-477B-A0EF-3A3E54392CAC}"/>
              </a:ext>
            </a:extLst>
          </p:cNvPr>
          <p:cNvPicPr>
            <a:picLocks noGrp="1" noChangeAspect="1"/>
          </p:cNvPicPr>
          <p:nvPr>
            <p:ph idx="1"/>
          </p:nvPr>
        </p:nvPicPr>
        <p:blipFill>
          <a:blip r:embed="rId3"/>
          <a:stretch>
            <a:fillRect/>
          </a:stretch>
        </p:blipFill>
        <p:spPr>
          <a:xfrm>
            <a:off x="3630560" y="2252064"/>
            <a:ext cx="5296639" cy="4286848"/>
          </a:xfrm>
          <a:prstGeom prst="rect">
            <a:avLst/>
          </a:prstGeom>
        </p:spPr>
      </p:pic>
    </p:spTree>
    <p:extLst>
      <p:ext uri="{BB962C8B-B14F-4D97-AF65-F5344CB8AC3E}">
        <p14:creationId xmlns:p14="http://schemas.microsoft.com/office/powerpoint/2010/main" val="2433052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4"/>
            <a:ext cx="10515600" cy="1220808"/>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YERLEŞENLERİN GELDİKLERİ COĞRAFİ BÖLGELER (2020)</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13</a:t>
            </a:fld>
            <a:endParaRPr lang="tr-TR"/>
          </a:p>
        </p:txBody>
      </p:sp>
      <p:pic>
        <p:nvPicPr>
          <p:cNvPr id="7" name="İçerik Yer Tutucusu 7">
            <a:extLst>
              <a:ext uri="{FF2B5EF4-FFF2-40B4-BE49-F238E27FC236}">
                <a16:creationId xmlns:a16="http://schemas.microsoft.com/office/drawing/2014/main" id="{9D568DE2-45D7-4396-9EC2-B8C7FCC789AD}"/>
              </a:ext>
            </a:extLst>
          </p:cNvPr>
          <p:cNvPicPr>
            <a:picLocks noGrp="1" noChangeAspect="1"/>
          </p:cNvPicPr>
          <p:nvPr>
            <p:ph idx="1"/>
          </p:nvPr>
        </p:nvPicPr>
        <p:blipFill>
          <a:blip r:embed="rId2"/>
          <a:stretch>
            <a:fillRect/>
          </a:stretch>
        </p:blipFill>
        <p:spPr>
          <a:xfrm>
            <a:off x="1191828" y="2187574"/>
            <a:ext cx="4904171" cy="4351338"/>
          </a:xfrm>
          <a:prstGeom prst="rect">
            <a:avLst/>
          </a:prstGeom>
        </p:spPr>
      </p:pic>
      <p:pic>
        <p:nvPicPr>
          <p:cNvPr id="8" name="Resim 7">
            <a:extLst>
              <a:ext uri="{FF2B5EF4-FFF2-40B4-BE49-F238E27FC236}">
                <a16:creationId xmlns:a16="http://schemas.microsoft.com/office/drawing/2014/main" id="{1E12965E-719E-47F5-B9FC-73202B1EB560}"/>
              </a:ext>
            </a:extLst>
          </p:cNvPr>
          <p:cNvPicPr>
            <a:picLocks noChangeAspect="1"/>
          </p:cNvPicPr>
          <p:nvPr/>
        </p:nvPicPr>
        <p:blipFill>
          <a:blip r:embed="rId3"/>
          <a:stretch>
            <a:fillRect/>
          </a:stretch>
        </p:blipFill>
        <p:spPr>
          <a:xfrm>
            <a:off x="6747780" y="2118732"/>
            <a:ext cx="5239481" cy="4537020"/>
          </a:xfrm>
          <a:prstGeom prst="rect">
            <a:avLst/>
          </a:prstGeom>
        </p:spPr>
      </p:pic>
    </p:spTree>
    <p:extLst>
      <p:ext uri="{BB962C8B-B14F-4D97-AF65-F5344CB8AC3E}">
        <p14:creationId xmlns:p14="http://schemas.microsoft.com/office/powerpoint/2010/main" val="311192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3"/>
            <a:ext cx="10515600" cy="1254261"/>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YERLEŞENLERİN GELDİKLERİ COĞRAFİ BÖLGELER (2020)</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14</a:t>
            </a:fld>
            <a:endParaRPr lang="tr-TR"/>
          </a:p>
        </p:txBody>
      </p:sp>
      <p:pic>
        <p:nvPicPr>
          <p:cNvPr id="9" name="İçerik Yer Tutucusu 12">
            <a:extLst>
              <a:ext uri="{FF2B5EF4-FFF2-40B4-BE49-F238E27FC236}">
                <a16:creationId xmlns:a16="http://schemas.microsoft.com/office/drawing/2014/main" id="{3F923C6F-E7C1-410B-ABDB-D7E84F55E2AD}"/>
              </a:ext>
            </a:extLst>
          </p:cNvPr>
          <p:cNvPicPr>
            <a:picLocks noGrp="1" noChangeAspect="1"/>
          </p:cNvPicPr>
          <p:nvPr/>
        </p:nvPicPr>
        <p:blipFill>
          <a:blip r:embed="rId2"/>
          <a:stretch>
            <a:fillRect/>
          </a:stretch>
        </p:blipFill>
        <p:spPr>
          <a:xfrm>
            <a:off x="1300479" y="2067824"/>
            <a:ext cx="4781753" cy="4653649"/>
          </a:xfrm>
          <a:prstGeom prst="rect">
            <a:avLst/>
          </a:prstGeom>
        </p:spPr>
      </p:pic>
      <p:pic>
        <p:nvPicPr>
          <p:cNvPr id="10" name="Resim 9">
            <a:extLst>
              <a:ext uri="{FF2B5EF4-FFF2-40B4-BE49-F238E27FC236}">
                <a16:creationId xmlns:a16="http://schemas.microsoft.com/office/drawing/2014/main" id="{AC661C13-4347-43AF-90F7-E39566572652}"/>
              </a:ext>
            </a:extLst>
          </p:cNvPr>
          <p:cNvPicPr>
            <a:picLocks noChangeAspect="1"/>
          </p:cNvPicPr>
          <p:nvPr/>
        </p:nvPicPr>
        <p:blipFill>
          <a:blip r:embed="rId3"/>
          <a:stretch>
            <a:fillRect/>
          </a:stretch>
        </p:blipFill>
        <p:spPr>
          <a:xfrm>
            <a:off x="6355223" y="2067825"/>
            <a:ext cx="4589585" cy="4653650"/>
          </a:xfrm>
          <a:prstGeom prst="rect">
            <a:avLst/>
          </a:prstGeom>
        </p:spPr>
      </p:pic>
    </p:spTree>
    <p:extLst>
      <p:ext uri="{BB962C8B-B14F-4D97-AF65-F5344CB8AC3E}">
        <p14:creationId xmlns:p14="http://schemas.microsoft.com/office/powerpoint/2010/main" val="125421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3"/>
            <a:ext cx="10515600" cy="1254261"/>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YERLEŞENLERİN ÖĞRENİM DURUMU (2020)</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15</a:t>
            </a:fld>
            <a:endParaRPr lang="tr-TR"/>
          </a:p>
        </p:txBody>
      </p:sp>
      <p:pic>
        <p:nvPicPr>
          <p:cNvPr id="5" name="İçerik Yer Tutucusu 4">
            <a:extLst>
              <a:ext uri="{FF2B5EF4-FFF2-40B4-BE49-F238E27FC236}">
                <a16:creationId xmlns:a16="http://schemas.microsoft.com/office/drawing/2014/main" id="{C0257F88-87A9-4EF9-B98D-C0F909145F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2019" y="2521323"/>
            <a:ext cx="5147435" cy="3571910"/>
          </a:xfrm>
        </p:spPr>
      </p:pic>
    </p:spTree>
    <p:extLst>
      <p:ext uri="{BB962C8B-B14F-4D97-AF65-F5344CB8AC3E}">
        <p14:creationId xmlns:p14="http://schemas.microsoft.com/office/powerpoint/2010/main" val="179136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4"/>
            <a:ext cx="10881732" cy="1220808"/>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YERLEŞENLERİN MEZUN OLDUKLARI LİSE ALANLARI (2020)</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16</a:t>
            </a:fld>
            <a:endParaRPr lang="tr-TR"/>
          </a:p>
        </p:txBody>
      </p:sp>
      <p:pic>
        <p:nvPicPr>
          <p:cNvPr id="8" name="İçerik Yer Tutucusu 3">
            <a:extLst>
              <a:ext uri="{FF2B5EF4-FFF2-40B4-BE49-F238E27FC236}">
                <a16:creationId xmlns:a16="http://schemas.microsoft.com/office/drawing/2014/main" id="{2C4700A2-6174-4A05-86DB-05B9F301B7A6}"/>
              </a:ext>
            </a:extLst>
          </p:cNvPr>
          <p:cNvPicPr>
            <a:picLocks noGrp="1" noChangeAspect="1"/>
          </p:cNvPicPr>
          <p:nvPr>
            <p:ph idx="1"/>
          </p:nvPr>
        </p:nvPicPr>
        <p:blipFill>
          <a:blip r:embed="rId2"/>
          <a:stretch>
            <a:fillRect/>
          </a:stretch>
        </p:blipFill>
        <p:spPr>
          <a:xfrm>
            <a:off x="1113693" y="2005012"/>
            <a:ext cx="4444191" cy="4351338"/>
          </a:xfrm>
          <a:prstGeom prst="rect">
            <a:avLst/>
          </a:prstGeom>
        </p:spPr>
      </p:pic>
      <p:pic>
        <p:nvPicPr>
          <p:cNvPr id="9" name="Resim 8">
            <a:extLst>
              <a:ext uri="{FF2B5EF4-FFF2-40B4-BE49-F238E27FC236}">
                <a16:creationId xmlns:a16="http://schemas.microsoft.com/office/drawing/2014/main" id="{13B5145B-B921-4D81-A999-9239872A41B3}"/>
              </a:ext>
            </a:extLst>
          </p:cNvPr>
          <p:cNvPicPr>
            <a:picLocks noChangeAspect="1"/>
          </p:cNvPicPr>
          <p:nvPr/>
        </p:nvPicPr>
        <p:blipFill>
          <a:blip r:embed="rId3"/>
          <a:stretch>
            <a:fillRect/>
          </a:stretch>
        </p:blipFill>
        <p:spPr>
          <a:xfrm>
            <a:off x="6717322" y="2046592"/>
            <a:ext cx="4277779" cy="4381898"/>
          </a:xfrm>
          <a:prstGeom prst="rect">
            <a:avLst/>
          </a:prstGeom>
        </p:spPr>
      </p:pic>
    </p:spTree>
    <p:extLst>
      <p:ext uri="{BB962C8B-B14F-4D97-AF65-F5344CB8AC3E}">
        <p14:creationId xmlns:p14="http://schemas.microsoft.com/office/powerpoint/2010/main" val="2047558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3"/>
            <a:ext cx="10515600" cy="1142749"/>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YERLEŞENLERİN MEZUN OLDUKLARI LİSE GRUBU / TİPLERİ (2020)</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17</a:t>
            </a:fld>
            <a:endParaRPr lang="tr-TR"/>
          </a:p>
        </p:txBody>
      </p:sp>
      <p:pic>
        <p:nvPicPr>
          <p:cNvPr id="32" name="İçerik Yer Tutucusu 31">
            <a:extLst>
              <a:ext uri="{FF2B5EF4-FFF2-40B4-BE49-F238E27FC236}">
                <a16:creationId xmlns:a16="http://schemas.microsoft.com/office/drawing/2014/main" id="{13B5145B-B921-4D81-A999-9239872A41B3}"/>
              </a:ext>
            </a:extLst>
          </p:cNvPr>
          <p:cNvPicPr>
            <a:picLocks noGrp="1" noChangeAspect="1"/>
          </p:cNvPicPr>
          <p:nvPr>
            <p:ph idx="1"/>
          </p:nvPr>
        </p:nvPicPr>
        <p:blipFill>
          <a:blip r:embed="rId3"/>
          <a:stretch>
            <a:fillRect/>
          </a:stretch>
        </p:blipFill>
        <p:spPr>
          <a:xfrm>
            <a:off x="4053069" y="2022842"/>
            <a:ext cx="3232422" cy="4351338"/>
          </a:xfrm>
          <a:prstGeom prst="rect">
            <a:avLst/>
          </a:prstGeom>
        </p:spPr>
      </p:pic>
    </p:spTree>
    <p:extLst>
      <p:ext uri="{BB962C8B-B14F-4D97-AF65-F5344CB8AC3E}">
        <p14:creationId xmlns:p14="http://schemas.microsoft.com/office/powerpoint/2010/main" val="3997348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3"/>
            <a:ext cx="10515600" cy="1120447"/>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GRAFİK TASARIM PROGRAMI DERS MÜFREDAT</a:t>
            </a:r>
            <a:endParaRPr lang="tr-TR" sz="1600"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18</a:t>
            </a:fld>
            <a:endParaRPr lang="tr-TR"/>
          </a:p>
        </p:txBody>
      </p:sp>
      <p:sp>
        <p:nvSpPr>
          <p:cNvPr id="7" name="Metin kutusu 6">
            <a:extLst>
              <a:ext uri="{FF2B5EF4-FFF2-40B4-BE49-F238E27FC236}">
                <a16:creationId xmlns:a16="http://schemas.microsoft.com/office/drawing/2014/main" id="{187954E7-8B85-4766-8222-3BC6F8BFF1DE}"/>
              </a:ext>
            </a:extLst>
          </p:cNvPr>
          <p:cNvSpPr txBox="1"/>
          <p:nvPr/>
        </p:nvSpPr>
        <p:spPr>
          <a:xfrm>
            <a:off x="2844800" y="6386044"/>
            <a:ext cx="6266817"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     Müfredat 2021 – 2022 Güz Döneminden İtibaren Geçerlidir.</a:t>
            </a:r>
          </a:p>
        </p:txBody>
      </p:sp>
      <p:pic>
        <p:nvPicPr>
          <p:cNvPr id="9" name="İçerik Yer Tutucusu 8">
            <a:extLst>
              <a:ext uri="{FF2B5EF4-FFF2-40B4-BE49-F238E27FC236}">
                <a16:creationId xmlns:a16="http://schemas.microsoft.com/office/drawing/2014/main" id="{87EBB5C6-3384-4AF8-A0FB-98AF52CFEC26}"/>
              </a:ext>
            </a:extLst>
          </p:cNvPr>
          <p:cNvPicPr>
            <a:picLocks noGrp="1" noChangeAspect="1"/>
          </p:cNvPicPr>
          <p:nvPr>
            <p:ph idx="1"/>
          </p:nvPr>
        </p:nvPicPr>
        <p:blipFill>
          <a:blip r:embed="rId3"/>
          <a:stretch>
            <a:fillRect/>
          </a:stretch>
        </p:blipFill>
        <p:spPr>
          <a:xfrm>
            <a:off x="3348436" y="2018370"/>
            <a:ext cx="5169307" cy="4297121"/>
          </a:xfrm>
        </p:spPr>
      </p:pic>
    </p:spTree>
    <p:extLst>
      <p:ext uri="{BB962C8B-B14F-4D97-AF65-F5344CB8AC3E}">
        <p14:creationId xmlns:p14="http://schemas.microsoft.com/office/powerpoint/2010/main" val="3881924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3"/>
            <a:ext cx="10515600" cy="1120447"/>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GRAFİK TASARIM PROGRAMI DERS MÜFREDATI</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19</a:t>
            </a:fld>
            <a:endParaRPr lang="tr-TR"/>
          </a:p>
        </p:txBody>
      </p:sp>
      <p:sp>
        <p:nvSpPr>
          <p:cNvPr id="7" name="Metin kutusu 6">
            <a:extLst>
              <a:ext uri="{FF2B5EF4-FFF2-40B4-BE49-F238E27FC236}">
                <a16:creationId xmlns:a16="http://schemas.microsoft.com/office/drawing/2014/main" id="{187954E7-8B85-4766-8222-3BC6F8BFF1DE}"/>
              </a:ext>
            </a:extLst>
          </p:cNvPr>
          <p:cNvSpPr txBox="1"/>
          <p:nvPr/>
        </p:nvSpPr>
        <p:spPr>
          <a:xfrm>
            <a:off x="3348436" y="6386044"/>
            <a:ext cx="5763181" cy="369332"/>
          </a:xfrm>
          <a:prstGeom prst="rect">
            <a:avLst/>
          </a:prstGeom>
          <a:noFill/>
        </p:spPr>
        <p:txBody>
          <a:bodyPr wrap="none" rtlCol="0">
            <a:spAutoFit/>
          </a:bodyPr>
          <a:lstStyle/>
          <a:p>
            <a:r>
              <a:rPr lang="tr-TR" dirty="0">
                <a:latin typeface="Times New Roman" panose="02020603050405020304" pitchFamily="18" charset="0"/>
                <a:cs typeface="Times New Roman" panose="02020603050405020304" pitchFamily="18" charset="0"/>
              </a:rPr>
              <a:t>Müfredat 2021 – 2022 Güz Döneminden İtibaren Geçerlidir.</a:t>
            </a:r>
          </a:p>
        </p:txBody>
      </p:sp>
      <p:pic>
        <p:nvPicPr>
          <p:cNvPr id="9" name="İçerik Yer Tutucusu 8">
            <a:extLst>
              <a:ext uri="{FF2B5EF4-FFF2-40B4-BE49-F238E27FC236}">
                <a16:creationId xmlns:a16="http://schemas.microsoft.com/office/drawing/2014/main" id="{C1FB518C-2F7A-4779-AA66-6E723199A6DC}"/>
              </a:ext>
            </a:extLst>
          </p:cNvPr>
          <p:cNvPicPr>
            <a:picLocks noGrp="1" noChangeAspect="1"/>
          </p:cNvPicPr>
          <p:nvPr>
            <p:ph idx="1"/>
          </p:nvPr>
        </p:nvPicPr>
        <p:blipFill>
          <a:blip r:embed="rId3"/>
          <a:stretch>
            <a:fillRect/>
          </a:stretch>
        </p:blipFill>
        <p:spPr>
          <a:xfrm>
            <a:off x="3718560" y="2018370"/>
            <a:ext cx="4400005" cy="3976573"/>
          </a:xfrm>
        </p:spPr>
      </p:pic>
    </p:spTree>
    <p:extLst>
      <p:ext uri="{BB962C8B-B14F-4D97-AF65-F5344CB8AC3E}">
        <p14:creationId xmlns:p14="http://schemas.microsoft.com/office/powerpoint/2010/main" val="307282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PROGRAMIN AMACI </a:t>
            </a:r>
            <a:endParaRPr lang="tr-TR" dirty="0">
              <a:solidFill>
                <a:srgbClr val="C00000"/>
              </a:solidFill>
            </a:endParaRPr>
          </a:p>
        </p:txBody>
      </p:sp>
      <p:sp>
        <p:nvSpPr>
          <p:cNvPr id="3" name="İçerik Yer Tutucusu 2"/>
          <p:cNvSpPr>
            <a:spLocks noGrp="1"/>
          </p:cNvSpPr>
          <p:nvPr>
            <p:ph idx="1"/>
          </p:nvPr>
        </p:nvSpPr>
        <p:spPr>
          <a:xfrm>
            <a:off x="838200" y="1463040"/>
            <a:ext cx="10515600" cy="4893310"/>
          </a:xfrm>
        </p:spPr>
        <p:txBody>
          <a:bodyPr>
            <a:normAutofit fontScale="92500" lnSpcReduction="20000"/>
          </a:bodyPr>
          <a:lstStyle/>
          <a:p>
            <a:pPr marL="0" indent="-342900" algn="just" defTabSz="457200">
              <a:lnSpc>
                <a:spcPct val="150000"/>
              </a:lnSpc>
              <a:spcBef>
                <a:spcPts val="0"/>
              </a:spcBef>
              <a:buClr>
                <a:srgbClr val="A53010"/>
              </a:buClr>
              <a:buFont typeface="Wingdings 3" charset="2"/>
              <a:buChar char=""/>
            </a:pPr>
            <a:r>
              <a:rPr lang="tr-TR" sz="2000" b="0" i="0" dirty="0">
                <a:effectLst/>
                <a:latin typeface="Times New Roman" panose="02020603050405020304" pitchFamily="18" charset="0"/>
                <a:cs typeface="Times New Roman" panose="02020603050405020304" pitchFamily="18" charset="0"/>
              </a:rPr>
              <a:t>Programın amacı; grafik tasarımla ilgili alanlarda teknik ve estetik yönden eğitilmiş, çevresini ve çağını çözümleyebilen,  tasarım problemlerini çözebilecek araştırmacı ve yaratıcı potansiyele sahip, iletişim çağının dinamik yapısına uyum sağlayabilecek yetilerle donanmış, özgüvenli tasarımcılar yetiştirmektir. Öğrencilerimiz, bu amaca yönelik hazırlanmış bir müfredatla hem mesleklerinin temel gerekliliklerini karşılayacak özelliklerle donanmakta hem de farklı uygulama alanlarını tanıyarak disiplinler arası çalışma yeteneklerini geliştireceklerdir.</a:t>
            </a:r>
            <a:endParaRPr lang="tr-TR" sz="2000" dirty="0">
              <a:solidFill>
                <a:prstClr val="black"/>
              </a:solidFill>
              <a:latin typeface="Times New Roman" panose="02020603050405020304" pitchFamily="18" charset="0"/>
              <a:cs typeface="Times New Roman" panose="02020603050405020304" pitchFamily="18" charset="0"/>
            </a:endParaRPr>
          </a:p>
          <a:p>
            <a:pPr marL="0" indent="-342900" algn="just" defTabSz="457200">
              <a:lnSpc>
                <a:spcPct val="150000"/>
              </a:lnSpc>
              <a:spcBef>
                <a:spcPts val="0"/>
              </a:spcBef>
              <a:buClr>
                <a:srgbClr val="A53010"/>
              </a:buClr>
              <a:buFont typeface="Wingdings 3" charset="2"/>
              <a:buChar char=""/>
            </a:pPr>
            <a:r>
              <a:rPr lang="tr-TR" sz="2000" b="0" i="0" dirty="0">
                <a:effectLst/>
                <a:latin typeface="Times New Roman" panose="02020603050405020304" pitchFamily="18" charset="0"/>
                <a:cs typeface="Times New Roman" panose="02020603050405020304" pitchFamily="18" charset="0"/>
              </a:rPr>
              <a:t>Grafik Tasarımı Programı, görsel iletişim tasarımına yönelik çeşitli uygulamalar üzerinde pratik kazandırmak amaçlanmaktadır.. </a:t>
            </a:r>
            <a:r>
              <a:rPr lang="tr-TR" sz="2000" b="0" i="0" dirty="0" err="1">
                <a:effectLst/>
                <a:latin typeface="Times New Roman" panose="02020603050405020304" pitchFamily="18" charset="0"/>
                <a:cs typeface="Times New Roman" panose="02020603050405020304" pitchFamily="18" charset="0"/>
              </a:rPr>
              <a:t>Photoshop</a:t>
            </a:r>
            <a:r>
              <a:rPr lang="tr-TR" sz="2000" b="0" i="0" dirty="0">
                <a:effectLst/>
                <a:latin typeface="Times New Roman" panose="02020603050405020304" pitchFamily="18" charset="0"/>
                <a:cs typeface="Times New Roman" panose="02020603050405020304" pitchFamily="18" charset="0"/>
              </a:rPr>
              <a:t>, </a:t>
            </a:r>
            <a:r>
              <a:rPr lang="tr-TR" sz="2000" b="0" i="0" dirty="0" err="1">
                <a:effectLst/>
                <a:latin typeface="Times New Roman" panose="02020603050405020304" pitchFamily="18" charset="0"/>
                <a:cs typeface="Times New Roman" panose="02020603050405020304" pitchFamily="18" charset="0"/>
              </a:rPr>
              <a:t>Freehand</a:t>
            </a:r>
            <a:r>
              <a:rPr lang="tr-TR" sz="2000" b="0" i="0" dirty="0">
                <a:effectLst/>
                <a:latin typeface="Times New Roman" panose="02020603050405020304" pitchFamily="18" charset="0"/>
                <a:cs typeface="Times New Roman" panose="02020603050405020304" pitchFamily="18" charset="0"/>
              </a:rPr>
              <a:t>, </a:t>
            </a:r>
            <a:r>
              <a:rPr lang="tr-TR" sz="2000" b="0" i="0" dirty="0" err="1">
                <a:effectLst/>
                <a:latin typeface="Times New Roman" panose="02020603050405020304" pitchFamily="18" charset="0"/>
                <a:cs typeface="Times New Roman" panose="02020603050405020304" pitchFamily="18" charset="0"/>
              </a:rPr>
              <a:t>Illustrator</a:t>
            </a:r>
            <a:r>
              <a:rPr lang="tr-TR" sz="2000" b="0" i="0" dirty="0">
                <a:effectLst/>
                <a:latin typeface="Times New Roman" panose="02020603050405020304" pitchFamily="18" charset="0"/>
                <a:cs typeface="Times New Roman" panose="02020603050405020304" pitchFamily="18" charset="0"/>
              </a:rPr>
              <a:t>, </a:t>
            </a:r>
            <a:r>
              <a:rPr lang="tr-TR" sz="2000" b="0" i="0" dirty="0" err="1">
                <a:effectLst/>
                <a:latin typeface="Times New Roman" panose="02020603050405020304" pitchFamily="18" charset="0"/>
                <a:cs typeface="Times New Roman" panose="02020603050405020304" pitchFamily="18" charset="0"/>
              </a:rPr>
              <a:t>Indesign</a:t>
            </a:r>
            <a:r>
              <a:rPr lang="tr-TR" sz="2000" b="0" i="0" dirty="0">
                <a:effectLst/>
                <a:latin typeface="Times New Roman" panose="02020603050405020304" pitchFamily="18" charset="0"/>
                <a:cs typeface="Times New Roman" panose="02020603050405020304" pitchFamily="18" charset="0"/>
              </a:rPr>
              <a:t>, </a:t>
            </a:r>
            <a:r>
              <a:rPr lang="tr-TR" sz="2000" b="0" i="0" dirty="0" err="1">
                <a:effectLst/>
                <a:latin typeface="Times New Roman" panose="02020603050405020304" pitchFamily="18" charset="0"/>
                <a:cs typeface="Times New Roman" panose="02020603050405020304" pitchFamily="18" charset="0"/>
              </a:rPr>
              <a:t>Dreamweaver</a:t>
            </a:r>
            <a:r>
              <a:rPr lang="tr-TR" sz="2000" b="0" i="0" dirty="0">
                <a:effectLst/>
                <a:latin typeface="Times New Roman" panose="02020603050405020304" pitchFamily="18" charset="0"/>
                <a:cs typeface="Times New Roman" panose="02020603050405020304" pitchFamily="18" charset="0"/>
              </a:rPr>
              <a:t> ve </a:t>
            </a:r>
            <a:r>
              <a:rPr lang="tr-TR" sz="2000" dirty="0">
                <a:latin typeface="Times New Roman" panose="02020603050405020304" pitchFamily="18" charset="0"/>
                <a:cs typeface="Times New Roman" panose="02020603050405020304" pitchFamily="18" charset="0"/>
              </a:rPr>
              <a:t>Grafik </a:t>
            </a:r>
            <a:r>
              <a:rPr lang="tr-TR" sz="2000" dirty="0" err="1">
                <a:latin typeface="Times New Roman" panose="02020603050405020304" pitchFamily="18" charset="0"/>
                <a:cs typeface="Times New Roman" panose="02020603050405020304" pitchFamily="18" charset="0"/>
              </a:rPr>
              <a:t>Animate</a:t>
            </a:r>
            <a:r>
              <a:rPr lang="tr-TR" sz="2000" dirty="0">
                <a:latin typeface="Times New Roman" panose="02020603050405020304" pitchFamily="18" charset="0"/>
                <a:cs typeface="Times New Roman" panose="02020603050405020304" pitchFamily="18" charset="0"/>
              </a:rPr>
              <a:t> </a:t>
            </a:r>
            <a:r>
              <a:rPr lang="tr-TR" sz="2000" b="0" i="0" dirty="0">
                <a:effectLst/>
                <a:latin typeface="Times New Roman" panose="02020603050405020304" pitchFamily="18" charset="0"/>
                <a:cs typeface="Times New Roman" panose="02020603050405020304" pitchFamily="18" charset="0"/>
              </a:rPr>
              <a:t>aracılığıyla tasarım uygulamaları yapılacaktır. Tasarımlar kültürel ve teorik bilgiler temelinde öğrencilerin kişisel yeteneklerini değerlendirmelerine olanak verecek şekilde oluşturulması planlanmaktadır. Öğrenciler derslerde geliştirdikleri pratikleri, zorunlu yaz stajı sırasında iş dünyasının kullanım alanlarına dönüştürme olanağı da bulacaklardır.</a:t>
            </a:r>
          </a:p>
        </p:txBody>
      </p:sp>
      <p:sp>
        <p:nvSpPr>
          <p:cNvPr id="6" name="Slayt Numarası Yer Tutucusu 5"/>
          <p:cNvSpPr>
            <a:spLocks noGrp="1"/>
          </p:cNvSpPr>
          <p:nvPr>
            <p:ph type="sldNum" sz="quarter" idx="12"/>
          </p:nvPr>
        </p:nvSpPr>
        <p:spPr/>
        <p:txBody>
          <a:bodyPr/>
          <a:lstStyle/>
          <a:p>
            <a:fld id="{50F4E6BD-4CAD-3E44-B214-2CFB9D00E5E7}" type="slidenum">
              <a:rPr lang="tr-TR" smtClean="0"/>
              <a:pPr/>
              <a:t>2</a:t>
            </a:fld>
            <a:endParaRPr lang="tr-TR"/>
          </a:p>
        </p:txBody>
      </p:sp>
    </p:spTree>
    <p:extLst>
      <p:ext uri="{BB962C8B-B14F-4D97-AF65-F5344CB8AC3E}">
        <p14:creationId xmlns:p14="http://schemas.microsoft.com/office/powerpoint/2010/main" val="1093597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3"/>
            <a:ext cx="10515600" cy="1120447"/>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GRAFİK TASARIM PROGRAMI DERS MÜFREDATI</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20</a:t>
            </a:fld>
            <a:endParaRPr lang="tr-TR"/>
          </a:p>
        </p:txBody>
      </p:sp>
      <p:sp>
        <p:nvSpPr>
          <p:cNvPr id="7" name="Metin kutusu 6">
            <a:extLst>
              <a:ext uri="{FF2B5EF4-FFF2-40B4-BE49-F238E27FC236}">
                <a16:creationId xmlns:a16="http://schemas.microsoft.com/office/drawing/2014/main" id="{187954E7-8B85-4766-8222-3BC6F8BFF1DE}"/>
              </a:ext>
            </a:extLst>
          </p:cNvPr>
          <p:cNvSpPr txBox="1"/>
          <p:nvPr/>
        </p:nvSpPr>
        <p:spPr>
          <a:xfrm>
            <a:off x="3348436" y="6386044"/>
            <a:ext cx="5763181" cy="369332"/>
          </a:xfrm>
          <a:prstGeom prst="rect">
            <a:avLst/>
          </a:prstGeom>
          <a:noFill/>
        </p:spPr>
        <p:txBody>
          <a:bodyPr wrap="none" rtlCol="0">
            <a:spAutoFit/>
          </a:bodyPr>
          <a:lstStyle/>
          <a:p>
            <a:r>
              <a:rPr lang="tr-TR" dirty="0">
                <a:latin typeface="Times New Roman" panose="02020603050405020304" pitchFamily="18" charset="0"/>
                <a:cs typeface="Times New Roman" panose="02020603050405020304" pitchFamily="18" charset="0"/>
              </a:rPr>
              <a:t>Müfredat 2021 – 2022 Güz Döneminden İtibaren Geçerlidir.</a:t>
            </a:r>
          </a:p>
        </p:txBody>
      </p:sp>
      <p:pic>
        <p:nvPicPr>
          <p:cNvPr id="8" name="İçerik Yer Tutucusu 7">
            <a:extLst>
              <a:ext uri="{FF2B5EF4-FFF2-40B4-BE49-F238E27FC236}">
                <a16:creationId xmlns:a16="http://schemas.microsoft.com/office/drawing/2014/main" id="{13459384-458D-4257-A2F4-AA5CF2052559}"/>
              </a:ext>
            </a:extLst>
          </p:cNvPr>
          <p:cNvPicPr>
            <a:picLocks noGrp="1" noChangeAspect="1"/>
          </p:cNvPicPr>
          <p:nvPr>
            <p:ph idx="1"/>
          </p:nvPr>
        </p:nvPicPr>
        <p:blipFill>
          <a:blip r:embed="rId3"/>
          <a:stretch>
            <a:fillRect/>
          </a:stretch>
        </p:blipFill>
        <p:spPr>
          <a:xfrm>
            <a:off x="3616960" y="2018370"/>
            <a:ext cx="4686119" cy="4158930"/>
          </a:xfrm>
        </p:spPr>
      </p:pic>
    </p:spTree>
    <p:extLst>
      <p:ext uri="{BB962C8B-B14F-4D97-AF65-F5344CB8AC3E}">
        <p14:creationId xmlns:p14="http://schemas.microsoft.com/office/powerpoint/2010/main" val="42013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3"/>
            <a:ext cx="10515600" cy="1120447"/>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GRAFİK TASARIM PROGRAMI DERS MÜFREDATI</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21</a:t>
            </a:fld>
            <a:endParaRPr lang="tr-TR"/>
          </a:p>
        </p:txBody>
      </p:sp>
      <p:sp>
        <p:nvSpPr>
          <p:cNvPr id="7" name="Metin kutusu 6">
            <a:extLst>
              <a:ext uri="{FF2B5EF4-FFF2-40B4-BE49-F238E27FC236}">
                <a16:creationId xmlns:a16="http://schemas.microsoft.com/office/drawing/2014/main" id="{187954E7-8B85-4766-8222-3BC6F8BFF1DE}"/>
              </a:ext>
            </a:extLst>
          </p:cNvPr>
          <p:cNvSpPr txBox="1"/>
          <p:nvPr/>
        </p:nvSpPr>
        <p:spPr>
          <a:xfrm>
            <a:off x="3348436" y="6386044"/>
            <a:ext cx="5763181" cy="369332"/>
          </a:xfrm>
          <a:prstGeom prst="rect">
            <a:avLst/>
          </a:prstGeom>
          <a:noFill/>
        </p:spPr>
        <p:txBody>
          <a:bodyPr wrap="none" rtlCol="0">
            <a:spAutoFit/>
          </a:bodyPr>
          <a:lstStyle/>
          <a:p>
            <a:r>
              <a:rPr lang="tr-TR" dirty="0">
                <a:latin typeface="Times New Roman" panose="02020603050405020304" pitchFamily="18" charset="0"/>
                <a:cs typeface="Times New Roman" panose="02020603050405020304" pitchFamily="18" charset="0"/>
              </a:rPr>
              <a:t>Müfredat 2021 – 2022 Güz Döneminden İtibaren Geçerlidir.</a:t>
            </a:r>
          </a:p>
        </p:txBody>
      </p:sp>
      <p:pic>
        <p:nvPicPr>
          <p:cNvPr id="9" name="Resim 8">
            <a:extLst>
              <a:ext uri="{FF2B5EF4-FFF2-40B4-BE49-F238E27FC236}">
                <a16:creationId xmlns:a16="http://schemas.microsoft.com/office/drawing/2014/main" id="{0F9288E7-5554-4FA1-A9B7-7E069AE0B937}"/>
              </a:ext>
            </a:extLst>
          </p:cNvPr>
          <p:cNvPicPr>
            <a:picLocks noChangeAspect="1"/>
          </p:cNvPicPr>
          <p:nvPr/>
        </p:nvPicPr>
        <p:blipFill>
          <a:blip r:embed="rId3"/>
          <a:stretch>
            <a:fillRect/>
          </a:stretch>
        </p:blipFill>
        <p:spPr>
          <a:xfrm>
            <a:off x="3953948" y="2018370"/>
            <a:ext cx="4552156" cy="4380736"/>
          </a:xfrm>
          <a:prstGeom prst="rect">
            <a:avLst/>
          </a:prstGeom>
        </p:spPr>
      </p:pic>
    </p:spTree>
    <p:extLst>
      <p:ext uri="{BB962C8B-B14F-4D97-AF65-F5344CB8AC3E}">
        <p14:creationId xmlns:p14="http://schemas.microsoft.com/office/powerpoint/2010/main" val="2299874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DERSLİK VE LABORATUVARLAR</a:t>
            </a:r>
            <a:endParaRPr lang="tr-TR" dirty="0">
              <a:solidFill>
                <a:srgbClr val="C00000"/>
              </a:solidFill>
            </a:endParaRPr>
          </a:p>
        </p:txBody>
      </p:sp>
      <p:sp>
        <p:nvSpPr>
          <p:cNvPr id="3" name="İçerik Yer Tutucusu 2"/>
          <p:cNvSpPr>
            <a:spLocks noGrp="1"/>
          </p:cNvSpPr>
          <p:nvPr>
            <p:ph idx="1"/>
          </p:nvPr>
        </p:nvSpPr>
        <p:spPr/>
        <p:txBody>
          <a:bodyPr/>
          <a:lstStyle/>
          <a:p>
            <a:pPr marL="342900" lvl="0" indent="-342900" algn="just" defTabSz="457200">
              <a:lnSpc>
                <a:spcPct val="150000"/>
              </a:lnSpc>
              <a:spcBef>
                <a:spcPct val="0"/>
              </a:spcBef>
              <a:buClr>
                <a:srgbClr val="A53010"/>
              </a:buClr>
              <a:buFont typeface="Wingdings 3" charset="2"/>
              <a:buChar char=""/>
            </a:pPr>
            <a:r>
              <a:rPr lang="tr-TR" altLang="tr-TR" sz="2000" dirty="0">
                <a:solidFill>
                  <a:prstClr val="black"/>
                </a:solidFill>
                <a:latin typeface="Times New Roman" panose="02020603050405020304" pitchFamily="18" charset="0"/>
                <a:cs typeface="Times New Roman" panose="02020603050405020304" pitchFamily="18" charset="0"/>
              </a:rPr>
              <a:t>Bölümümüzde 1 adet derslik, 1 adet bilgisayar laboratuvarı  1 adet</a:t>
            </a:r>
            <a:r>
              <a:rPr lang="tr-TR" sz="2000" dirty="0">
                <a:latin typeface="Times New Roman" panose="02020603050405020304" pitchFamily="18" charset="0"/>
                <a:cs typeface="Times New Roman" panose="02020603050405020304" pitchFamily="18" charset="0"/>
              </a:rPr>
              <a:t> Çizim Salonu</a:t>
            </a:r>
            <a:r>
              <a:rPr lang="tr-TR" altLang="tr-TR" sz="2000" dirty="0">
                <a:solidFill>
                  <a:prstClr val="black"/>
                </a:solidFill>
                <a:latin typeface="Times New Roman" panose="02020603050405020304" pitchFamily="18" charset="0"/>
                <a:cs typeface="Times New Roman" panose="02020603050405020304" pitchFamily="18" charset="0"/>
              </a:rPr>
              <a:t>  1 adet </a:t>
            </a:r>
            <a:r>
              <a:rPr lang="tr-TR" sz="2000" dirty="0">
                <a:latin typeface="Times New Roman" panose="02020603050405020304" pitchFamily="18" charset="0"/>
                <a:cs typeface="Times New Roman" panose="02020603050405020304" pitchFamily="18" charset="0"/>
              </a:rPr>
              <a:t>Fotoğraf Stüdyosu, 1 adet Vitray Atölyesi ve 1 adet Özgün Baskı Atölyesi </a:t>
            </a:r>
            <a:r>
              <a:rPr lang="tr-TR" altLang="tr-TR" sz="2000" dirty="0">
                <a:solidFill>
                  <a:prstClr val="black"/>
                </a:solidFill>
                <a:latin typeface="Times New Roman" panose="02020603050405020304" pitchFamily="18" charset="0"/>
                <a:cs typeface="Times New Roman" panose="02020603050405020304" pitchFamily="18" charset="0"/>
              </a:rPr>
              <a:t>yer almaktadır. </a:t>
            </a:r>
          </a:p>
          <a:p>
            <a:pPr marL="342900" lvl="0" indent="-342900" algn="just" defTabSz="457200">
              <a:lnSpc>
                <a:spcPct val="150000"/>
              </a:lnSpc>
              <a:spcBef>
                <a:spcPct val="0"/>
              </a:spcBef>
              <a:buClr>
                <a:srgbClr val="A53010"/>
              </a:buClr>
              <a:buFont typeface="Wingdings 3" charset="2"/>
              <a:buChar char=""/>
            </a:pPr>
            <a:r>
              <a:rPr lang="tr-TR" sz="2000" dirty="0">
                <a:solidFill>
                  <a:prstClr val="black"/>
                </a:solidFill>
                <a:latin typeface="Times New Roman" panose="02020603050405020304" pitchFamily="18" charset="0"/>
                <a:cs typeface="Times New Roman" panose="02020603050405020304" pitchFamily="18" charset="0"/>
              </a:rPr>
              <a:t>Çizim  derslerimiz çizim atölyesinde, b</a:t>
            </a:r>
            <a:r>
              <a:rPr lang="tr-TR" altLang="tr-TR" sz="2000" dirty="0">
                <a:solidFill>
                  <a:prstClr val="black"/>
                </a:solidFill>
                <a:latin typeface="Times New Roman" panose="02020603050405020304" pitchFamily="18" charset="0"/>
                <a:cs typeface="Times New Roman" panose="02020603050405020304" pitchFamily="18" charset="0"/>
              </a:rPr>
              <a:t>ilgisayar destekli tasarım derslerimiz </a:t>
            </a:r>
            <a:r>
              <a:rPr lang="tr-TR" sz="2000" dirty="0">
                <a:solidFill>
                  <a:prstClr val="black"/>
                </a:solidFill>
                <a:latin typeface="Times New Roman" panose="02020603050405020304" pitchFamily="18" charset="0"/>
                <a:cs typeface="Times New Roman" panose="02020603050405020304" pitchFamily="18" charset="0"/>
              </a:rPr>
              <a:t>bilgisayar laboratuvarında ,fotoğraf derslerimiz fotoğraf stüdyosunda, vitray dersimiz vitray atölyesinde, özgün baskı dersimiz özgün baskı atölyesinde işlenmektedir.</a:t>
            </a:r>
          </a:p>
          <a:p>
            <a:pPr marL="342900" lvl="0" indent="-342900" algn="just" defTabSz="457200">
              <a:lnSpc>
                <a:spcPct val="150000"/>
              </a:lnSpc>
              <a:spcBef>
                <a:spcPct val="0"/>
              </a:spcBef>
              <a:buClr>
                <a:srgbClr val="A53010"/>
              </a:buClr>
              <a:buFont typeface="Wingdings 3" charset="2"/>
              <a:buChar char=""/>
            </a:pPr>
            <a:r>
              <a:rPr lang="tr-TR" sz="2000" dirty="0">
                <a:solidFill>
                  <a:prstClr val="black"/>
                </a:solidFill>
                <a:latin typeface="Times New Roman" panose="02020603050405020304" pitchFamily="18" charset="0"/>
                <a:cs typeface="Times New Roman" panose="02020603050405020304" pitchFamily="18" charset="0"/>
              </a:rPr>
              <a:t> Dersliklerde Projeksiyon destekli Etkileşimli Tahta kullanılmaktadır. </a:t>
            </a:r>
          </a:p>
          <a:p>
            <a:pPr marL="342900" indent="-342900" algn="just" defTabSz="457200">
              <a:lnSpc>
                <a:spcPct val="150000"/>
              </a:lnSpc>
              <a:spcBef>
                <a:spcPct val="0"/>
              </a:spcBef>
              <a:buClr>
                <a:srgbClr val="A53010"/>
              </a:buClr>
              <a:buFont typeface="Wingdings 3" charset="2"/>
              <a:buChar char=""/>
            </a:pPr>
            <a:r>
              <a:rPr lang="tr-TR" altLang="tr-TR" sz="2000" dirty="0">
                <a:solidFill>
                  <a:prstClr val="black"/>
                </a:solidFill>
                <a:latin typeface="Times New Roman" panose="02020603050405020304" pitchFamily="18" charset="0"/>
                <a:cs typeface="Times New Roman" panose="02020603050405020304" pitchFamily="18" charset="0"/>
              </a:rPr>
              <a:t>Bilgisayar Destekli Tasarım derslerinde </a:t>
            </a:r>
            <a:r>
              <a:rPr lang="en-US" altLang="tr-TR" sz="2000" dirty="0">
                <a:solidFill>
                  <a:prstClr val="black"/>
                </a:solidFill>
                <a:latin typeface="Times New Roman" panose="02020603050405020304" pitchFamily="18" charset="0"/>
                <a:cs typeface="Times New Roman" panose="02020603050405020304" pitchFamily="18" charset="0"/>
              </a:rPr>
              <a:t>her öğrenciye 1 bilgisayar düşmektedir. Dönem sonuna kadar bir öğrenci aynı bilgisayarda bütün dersleriyle ilgili uygulama yapma imkânına sahiptir.</a:t>
            </a:r>
            <a:endParaRPr lang="tr-TR" altLang="tr-TR" sz="2000" dirty="0">
              <a:solidFill>
                <a:prstClr val="black"/>
              </a:solidFill>
              <a:latin typeface="Times New Roman" panose="02020603050405020304" pitchFamily="18" charset="0"/>
              <a:cs typeface="Times New Roman" panose="02020603050405020304" pitchFamily="18" charset="0"/>
            </a:endParaRPr>
          </a:p>
          <a:p>
            <a:pPr marL="342900" lvl="0" indent="-342900" algn="just" defTabSz="457200">
              <a:lnSpc>
                <a:spcPct val="150000"/>
              </a:lnSpc>
              <a:spcBef>
                <a:spcPct val="0"/>
              </a:spcBef>
              <a:buClr>
                <a:srgbClr val="A53010"/>
              </a:buClr>
              <a:buFont typeface="Wingdings 3" charset="2"/>
              <a:buChar char=""/>
            </a:pPr>
            <a:endParaRPr lang="tr-TR" sz="1800" dirty="0">
              <a:solidFill>
                <a:srgbClr val="A53010"/>
              </a:solidFill>
              <a:latin typeface="Times New Roman" panose="02020603050405020304" pitchFamily="18" charset="0"/>
              <a:cs typeface="Times New Roman" panose="02020603050405020304" pitchFamily="18" charset="0"/>
            </a:endParaRPr>
          </a:p>
          <a:p>
            <a:pPr marL="0" indent="0">
              <a:buNone/>
            </a:pPr>
            <a:endParaRPr lang="tr-TR"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22</a:t>
            </a:fld>
            <a:endParaRPr lang="tr-TR"/>
          </a:p>
        </p:txBody>
      </p:sp>
    </p:spTree>
    <p:extLst>
      <p:ext uri="{BB962C8B-B14F-4D97-AF65-F5344CB8AC3E}">
        <p14:creationId xmlns:p14="http://schemas.microsoft.com/office/powerpoint/2010/main" val="2857824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DERSLİK VE LABORATUVARLAR</a:t>
            </a:r>
            <a:endParaRPr lang="tr-TR"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23</a:t>
            </a:fld>
            <a:endParaRPr lang="tr-TR"/>
          </a:p>
        </p:txBody>
      </p:sp>
      <p:pic>
        <p:nvPicPr>
          <p:cNvPr id="4" name="Resim 3">
            <a:extLst>
              <a:ext uri="{FF2B5EF4-FFF2-40B4-BE49-F238E27FC236}">
                <a16:creationId xmlns:a16="http://schemas.microsoft.com/office/drawing/2014/main" id="{F4A7A148-AAA5-4955-96F3-6AF212F332F4}"/>
              </a:ext>
            </a:extLst>
          </p:cNvPr>
          <p:cNvPicPr>
            <a:picLocks noChangeAspect="1"/>
          </p:cNvPicPr>
          <p:nvPr/>
        </p:nvPicPr>
        <p:blipFill rotWithShape="1">
          <a:blip r:embed="rId3"/>
          <a:srcRect l="2204" r="2204" b="2430"/>
          <a:stretch/>
        </p:blipFill>
        <p:spPr>
          <a:xfrm>
            <a:off x="1123737" y="1690688"/>
            <a:ext cx="4687621" cy="4375698"/>
          </a:xfrm>
          <a:prstGeom prst="rect">
            <a:avLst/>
          </a:prstGeom>
        </p:spPr>
      </p:pic>
      <p:pic>
        <p:nvPicPr>
          <p:cNvPr id="7" name="Resim 6">
            <a:extLst>
              <a:ext uri="{FF2B5EF4-FFF2-40B4-BE49-F238E27FC236}">
                <a16:creationId xmlns:a16="http://schemas.microsoft.com/office/drawing/2014/main" id="{86733CA4-52A3-41DE-813E-9532A10864B5}"/>
              </a:ext>
            </a:extLst>
          </p:cNvPr>
          <p:cNvPicPr>
            <a:picLocks noChangeAspect="1"/>
          </p:cNvPicPr>
          <p:nvPr/>
        </p:nvPicPr>
        <p:blipFill>
          <a:blip r:embed="rId4"/>
          <a:stretch>
            <a:fillRect/>
          </a:stretch>
        </p:blipFill>
        <p:spPr>
          <a:xfrm>
            <a:off x="6494531" y="1855327"/>
            <a:ext cx="4679186" cy="4211059"/>
          </a:xfrm>
          <a:prstGeom prst="rect">
            <a:avLst/>
          </a:prstGeom>
        </p:spPr>
      </p:pic>
    </p:spTree>
    <p:extLst>
      <p:ext uri="{BB962C8B-B14F-4D97-AF65-F5344CB8AC3E}">
        <p14:creationId xmlns:p14="http://schemas.microsoft.com/office/powerpoint/2010/main" val="1889296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DERSLİK VE LABORATUVARLAR</a:t>
            </a:r>
            <a:endParaRPr lang="tr-TR"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24</a:t>
            </a:fld>
            <a:endParaRPr lang="tr-TR"/>
          </a:p>
        </p:txBody>
      </p:sp>
      <p:pic>
        <p:nvPicPr>
          <p:cNvPr id="4" name="Resim 3">
            <a:extLst>
              <a:ext uri="{FF2B5EF4-FFF2-40B4-BE49-F238E27FC236}">
                <a16:creationId xmlns:a16="http://schemas.microsoft.com/office/drawing/2014/main" id="{EE658EEF-440F-4F75-97C9-E32F21AA67A1}"/>
              </a:ext>
            </a:extLst>
          </p:cNvPr>
          <p:cNvPicPr>
            <a:picLocks noChangeAspect="1"/>
          </p:cNvPicPr>
          <p:nvPr/>
        </p:nvPicPr>
        <p:blipFill>
          <a:blip r:embed="rId3"/>
          <a:stretch>
            <a:fillRect/>
          </a:stretch>
        </p:blipFill>
        <p:spPr>
          <a:xfrm>
            <a:off x="1075282" y="1869440"/>
            <a:ext cx="4352504" cy="4228653"/>
          </a:xfrm>
          <a:prstGeom prst="rect">
            <a:avLst/>
          </a:prstGeom>
        </p:spPr>
      </p:pic>
      <p:pic>
        <p:nvPicPr>
          <p:cNvPr id="9" name="Resim 8">
            <a:extLst>
              <a:ext uri="{FF2B5EF4-FFF2-40B4-BE49-F238E27FC236}">
                <a16:creationId xmlns:a16="http://schemas.microsoft.com/office/drawing/2014/main" id="{C56D9FE1-9B37-41E0-972E-33BBB6A50C19}"/>
              </a:ext>
            </a:extLst>
          </p:cNvPr>
          <p:cNvPicPr>
            <a:picLocks noChangeAspect="1"/>
          </p:cNvPicPr>
          <p:nvPr/>
        </p:nvPicPr>
        <p:blipFill>
          <a:blip r:embed="rId4"/>
          <a:stretch>
            <a:fillRect/>
          </a:stretch>
        </p:blipFill>
        <p:spPr>
          <a:xfrm>
            <a:off x="6764215" y="1966603"/>
            <a:ext cx="4352503" cy="4176289"/>
          </a:xfrm>
          <a:prstGeom prst="rect">
            <a:avLst/>
          </a:prstGeom>
        </p:spPr>
      </p:pic>
    </p:spTree>
    <p:extLst>
      <p:ext uri="{BB962C8B-B14F-4D97-AF65-F5344CB8AC3E}">
        <p14:creationId xmlns:p14="http://schemas.microsoft.com/office/powerpoint/2010/main" val="3680673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DERSLİK VE LABORATUVARLAR</a:t>
            </a:r>
            <a:endParaRPr lang="tr-TR"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25</a:t>
            </a:fld>
            <a:endParaRPr lang="tr-TR"/>
          </a:p>
        </p:txBody>
      </p:sp>
      <p:pic>
        <p:nvPicPr>
          <p:cNvPr id="9" name="İçerik Yer Tutucusu 8">
            <a:extLst>
              <a:ext uri="{FF2B5EF4-FFF2-40B4-BE49-F238E27FC236}">
                <a16:creationId xmlns:a16="http://schemas.microsoft.com/office/drawing/2014/main" id="{E7287B42-7EB8-4375-925B-60E7A4871321}"/>
              </a:ext>
            </a:extLst>
          </p:cNvPr>
          <p:cNvPicPr>
            <a:picLocks noGrp="1" noChangeAspect="1"/>
          </p:cNvPicPr>
          <p:nvPr>
            <p:ph idx="1"/>
          </p:nvPr>
        </p:nvPicPr>
        <p:blipFill>
          <a:blip r:embed="rId3"/>
          <a:stretch>
            <a:fillRect/>
          </a:stretch>
        </p:blipFill>
        <p:spPr>
          <a:xfrm>
            <a:off x="1352408" y="2008935"/>
            <a:ext cx="4145714" cy="4029168"/>
          </a:xfrm>
        </p:spPr>
      </p:pic>
      <p:pic>
        <p:nvPicPr>
          <p:cNvPr id="11" name="Resim 10">
            <a:extLst>
              <a:ext uri="{FF2B5EF4-FFF2-40B4-BE49-F238E27FC236}">
                <a16:creationId xmlns:a16="http://schemas.microsoft.com/office/drawing/2014/main" id="{E0F1DEDD-3633-4004-B394-515CABDADBD0}"/>
              </a:ext>
            </a:extLst>
          </p:cNvPr>
          <p:cNvPicPr>
            <a:picLocks noChangeAspect="1"/>
          </p:cNvPicPr>
          <p:nvPr/>
        </p:nvPicPr>
        <p:blipFill>
          <a:blip r:embed="rId4"/>
          <a:stretch>
            <a:fillRect/>
          </a:stretch>
        </p:blipFill>
        <p:spPr>
          <a:xfrm>
            <a:off x="6680697" y="1901891"/>
            <a:ext cx="3979673" cy="4136212"/>
          </a:xfrm>
          <a:prstGeom prst="rect">
            <a:avLst/>
          </a:prstGeom>
        </p:spPr>
      </p:pic>
    </p:spTree>
    <p:extLst>
      <p:ext uri="{BB962C8B-B14F-4D97-AF65-F5344CB8AC3E}">
        <p14:creationId xmlns:p14="http://schemas.microsoft.com/office/powerpoint/2010/main" val="413075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DERSLİK VE LABORATUVARLAR</a:t>
            </a:r>
            <a:endParaRPr lang="tr-TR"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26</a:t>
            </a:fld>
            <a:endParaRPr lang="tr-TR"/>
          </a:p>
        </p:txBody>
      </p:sp>
      <p:pic>
        <p:nvPicPr>
          <p:cNvPr id="9" name="İçerik Yer Tutucusu 8">
            <a:extLst>
              <a:ext uri="{FF2B5EF4-FFF2-40B4-BE49-F238E27FC236}">
                <a16:creationId xmlns:a16="http://schemas.microsoft.com/office/drawing/2014/main" id="{3DCB97E8-ECE0-45BC-96ED-7F1D7515B39B}"/>
              </a:ext>
            </a:extLst>
          </p:cNvPr>
          <p:cNvPicPr>
            <a:picLocks noGrp="1" noChangeAspect="1"/>
          </p:cNvPicPr>
          <p:nvPr>
            <p:ph idx="1"/>
          </p:nvPr>
        </p:nvPicPr>
        <p:blipFill>
          <a:blip r:embed="rId3"/>
          <a:stretch>
            <a:fillRect/>
          </a:stretch>
        </p:blipFill>
        <p:spPr>
          <a:xfrm>
            <a:off x="1560310" y="2024353"/>
            <a:ext cx="4030458" cy="4046977"/>
          </a:xfrm>
        </p:spPr>
      </p:pic>
      <p:pic>
        <p:nvPicPr>
          <p:cNvPr id="11" name="Resim 10">
            <a:extLst>
              <a:ext uri="{FF2B5EF4-FFF2-40B4-BE49-F238E27FC236}">
                <a16:creationId xmlns:a16="http://schemas.microsoft.com/office/drawing/2014/main" id="{E32964D6-89DA-49A6-A4D1-EEC103EB812A}"/>
              </a:ext>
            </a:extLst>
          </p:cNvPr>
          <p:cNvPicPr>
            <a:picLocks noChangeAspect="1"/>
          </p:cNvPicPr>
          <p:nvPr/>
        </p:nvPicPr>
        <p:blipFill>
          <a:blip r:embed="rId4"/>
          <a:stretch>
            <a:fillRect/>
          </a:stretch>
        </p:blipFill>
        <p:spPr>
          <a:xfrm>
            <a:off x="6496083" y="2131846"/>
            <a:ext cx="3972041" cy="3939484"/>
          </a:xfrm>
          <a:prstGeom prst="rect">
            <a:avLst/>
          </a:prstGeom>
        </p:spPr>
      </p:pic>
    </p:spTree>
    <p:extLst>
      <p:ext uri="{BB962C8B-B14F-4D97-AF65-F5344CB8AC3E}">
        <p14:creationId xmlns:p14="http://schemas.microsoft.com/office/powerpoint/2010/main" val="736292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DERSLİK VE LABORATUVARLAR</a:t>
            </a:r>
            <a:endParaRPr lang="tr-TR"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27</a:t>
            </a:fld>
            <a:endParaRPr lang="tr-TR"/>
          </a:p>
        </p:txBody>
      </p:sp>
      <p:pic>
        <p:nvPicPr>
          <p:cNvPr id="9" name="İçerik Yer Tutucusu 8">
            <a:extLst>
              <a:ext uri="{FF2B5EF4-FFF2-40B4-BE49-F238E27FC236}">
                <a16:creationId xmlns:a16="http://schemas.microsoft.com/office/drawing/2014/main" id="{DC1FF085-EA93-409D-9CFA-FDF71F1520D5}"/>
              </a:ext>
            </a:extLst>
          </p:cNvPr>
          <p:cNvPicPr>
            <a:picLocks noGrp="1" noChangeAspect="1"/>
          </p:cNvPicPr>
          <p:nvPr>
            <p:ph idx="1"/>
          </p:nvPr>
        </p:nvPicPr>
        <p:blipFill>
          <a:blip r:embed="rId3"/>
          <a:stretch>
            <a:fillRect/>
          </a:stretch>
        </p:blipFill>
        <p:spPr>
          <a:xfrm>
            <a:off x="1937782" y="1841935"/>
            <a:ext cx="3984798" cy="4388543"/>
          </a:xfrm>
        </p:spPr>
      </p:pic>
      <p:pic>
        <p:nvPicPr>
          <p:cNvPr id="13" name="Resim 12">
            <a:extLst>
              <a:ext uri="{FF2B5EF4-FFF2-40B4-BE49-F238E27FC236}">
                <a16:creationId xmlns:a16="http://schemas.microsoft.com/office/drawing/2014/main" id="{D1CB94F6-FB2B-450E-B15A-4CCC6CC9A97C}"/>
              </a:ext>
            </a:extLst>
          </p:cNvPr>
          <p:cNvPicPr>
            <a:picLocks noChangeAspect="1"/>
          </p:cNvPicPr>
          <p:nvPr/>
        </p:nvPicPr>
        <p:blipFill>
          <a:blip r:embed="rId4"/>
          <a:stretch>
            <a:fillRect/>
          </a:stretch>
        </p:blipFill>
        <p:spPr>
          <a:xfrm>
            <a:off x="6514946" y="1816559"/>
            <a:ext cx="4047546" cy="4413919"/>
          </a:xfrm>
          <a:prstGeom prst="rect">
            <a:avLst/>
          </a:prstGeom>
        </p:spPr>
      </p:pic>
    </p:spTree>
    <p:extLst>
      <p:ext uri="{BB962C8B-B14F-4D97-AF65-F5344CB8AC3E}">
        <p14:creationId xmlns:p14="http://schemas.microsoft.com/office/powerpoint/2010/main" val="2048734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MEZUNİYET SERGİLERİ</a:t>
            </a:r>
            <a:br>
              <a:rPr lang="tr-TR" dirty="0">
                <a:solidFill>
                  <a:srgbClr val="C00000"/>
                </a:solidFill>
                <a:latin typeface="Times New Roman" panose="02020603050405020304" pitchFamily="18" charset="0"/>
                <a:cs typeface="Times New Roman" panose="02020603050405020304" pitchFamily="18" charset="0"/>
              </a:rPr>
            </a:br>
            <a:r>
              <a:rPr lang="tr-TR" sz="1800" dirty="0"/>
              <a:t>Bölümümüzde iki yıl boyunca derslerde yaptırılan çalışmalar ile yıl sonunda ‘Öğrenci Mezuniyet Sergisi’ düzenlenmektedir. </a:t>
            </a:r>
            <a:r>
              <a:rPr lang="tr-TR" sz="1800" dirty="0">
                <a:solidFill>
                  <a:srgbClr val="C00000"/>
                </a:solidFill>
                <a:latin typeface="Times New Roman" panose="02020603050405020304" pitchFamily="18" charset="0"/>
                <a:cs typeface="Times New Roman" panose="02020603050405020304" pitchFamily="18" charset="0"/>
              </a:rPr>
              <a:t/>
            </a:r>
            <a:br>
              <a:rPr lang="tr-TR" sz="1800" dirty="0">
                <a:solidFill>
                  <a:srgbClr val="C00000"/>
                </a:solidFill>
                <a:latin typeface="Times New Roman" panose="02020603050405020304" pitchFamily="18" charset="0"/>
                <a:cs typeface="Times New Roman" panose="02020603050405020304" pitchFamily="18" charset="0"/>
              </a:rPr>
            </a:br>
            <a:endParaRPr lang="tr-TR" sz="1800"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28</a:t>
            </a:fld>
            <a:endParaRPr lang="tr-TR"/>
          </a:p>
        </p:txBody>
      </p:sp>
      <p:pic>
        <p:nvPicPr>
          <p:cNvPr id="9" name="İçerik Yer Tutucusu 8">
            <a:extLst>
              <a:ext uri="{FF2B5EF4-FFF2-40B4-BE49-F238E27FC236}">
                <a16:creationId xmlns:a16="http://schemas.microsoft.com/office/drawing/2014/main" id="{9EDEFF01-2406-43B3-8533-983E8DEE2825}"/>
              </a:ext>
            </a:extLst>
          </p:cNvPr>
          <p:cNvPicPr>
            <a:picLocks noGrp="1" noChangeAspect="1"/>
          </p:cNvPicPr>
          <p:nvPr>
            <p:ph idx="1"/>
          </p:nvPr>
        </p:nvPicPr>
        <p:blipFill>
          <a:blip r:embed="rId3"/>
          <a:stretch>
            <a:fillRect/>
          </a:stretch>
        </p:blipFill>
        <p:spPr>
          <a:xfrm>
            <a:off x="1064448" y="2171996"/>
            <a:ext cx="10000954" cy="3537142"/>
          </a:xfrm>
        </p:spPr>
      </p:pic>
    </p:spTree>
    <p:extLst>
      <p:ext uri="{BB962C8B-B14F-4D97-AF65-F5344CB8AC3E}">
        <p14:creationId xmlns:p14="http://schemas.microsoft.com/office/powerpoint/2010/main" val="3277889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F303D-E05F-485B-9D7A-927437D4B678}"/>
              </a:ext>
            </a:extLst>
          </p:cNvPr>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MEZUNİYET SERGİLERİ</a:t>
            </a:r>
            <a:endParaRPr lang="tr-TR" dirty="0"/>
          </a:p>
        </p:txBody>
      </p:sp>
      <p:pic>
        <p:nvPicPr>
          <p:cNvPr id="8" name="İçerik Yer Tutucusu 7">
            <a:extLst>
              <a:ext uri="{FF2B5EF4-FFF2-40B4-BE49-F238E27FC236}">
                <a16:creationId xmlns:a16="http://schemas.microsoft.com/office/drawing/2014/main" id="{ABC40D21-A240-4125-BCBB-25B52D869496}"/>
              </a:ext>
            </a:extLst>
          </p:cNvPr>
          <p:cNvPicPr>
            <a:picLocks noGrp="1" noChangeAspect="1"/>
          </p:cNvPicPr>
          <p:nvPr>
            <p:ph idx="1"/>
          </p:nvPr>
        </p:nvPicPr>
        <p:blipFill>
          <a:blip r:embed="rId2"/>
          <a:stretch>
            <a:fillRect/>
          </a:stretch>
        </p:blipFill>
        <p:spPr>
          <a:xfrm>
            <a:off x="961851" y="2042304"/>
            <a:ext cx="10187453" cy="3706156"/>
          </a:xfrm>
        </p:spPr>
      </p:pic>
      <p:sp>
        <p:nvSpPr>
          <p:cNvPr id="6" name="Slayt Numarası Yer Tutucusu 5">
            <a:extLst>
              <a:ext uri="{FF2B5EF4-FFF2-40B4-BE49-F238E27FC236}">
                <a16:creationId xmlns:a16="http://schemas.microsoft.com/office/drawing/2014/main" id="{FBEC00FB-FB6D-495C-AAC3-7C25470B69C7}"/>
              </a:ext>
            </a:extLst>
          </p:cNvPr>
          <p:cNvSpPr>
            <a:spLocks noGrp="1"/>
          </p:cNvSpPr>
          <p:nvPr>
            <p:ph type="sldNum" sz="quarter" idx="12"/>
          </p:nvPr>
        </p:nvSpPr>
        <p:spPr/>
        <p:txBody>
          <a:bodyPr/>
          <a:lstStyle/>
          <a:p>
            <a:fld id="{50F4E6BD-4CAD-3E44-B214-2CFB9D00E5E7}" type="slidenum">
              <a:rPr lang="tr-TR" smtClean="0"/>
              <a:pPr/>
              <a:t>29</a:t>
            </a:fld>
            <a:endParaRPr lang="tr-TR"/>
          </a:p>
        </p:txBody>
      </p:sp>
    </p:spTree>
    <p:extLst>
      <p:ext uri="{BB962C8B-B14F-4D97-AF65-F5344CB8AC3E}">
        <p14:creationId xmlns:p14="http://schemas.microsoft.com/office/powerpoint/2010/main" val="43798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VİZYON</a:t>
            </a:r>
            <a:endParaRPr lang="tr-TR" dirty="0">
              <a:solidFill>
                <a:srgbClr val="C00000"/>
              </a:solidFill>
            </a:endParaRPr>
          </a:p>
        </p:txBody>
      </p:sp>
      <p:sp>
        <p:nvSpPr>
          <p:cNvPr id="3" name="İçerik Yer Tutucusu 2"/>
          <p:cNvSpPr>
            <a:spLocks noGrp="1"/>
          </p:cNvSpPr>
          <p:nvPr>
            <p:ph idx="1"/>
          </p:nvPr>
        </p:nvSpPr>
        <p:spPr/>
        <p:txBody>
          <a:bodyPr>
            <a:normAutofit/>
          </a:bodyPr>
          <a:lstStyle/>
          <a:p>
            <a:pPr marL="342900" lvl="0" indent="-342900" algn="just" defTabSz="457200">
              <a:lnSpc>
                <a:spcPct val="150000"/>
              </a:lnSpc>
              <a:spcBef>
                <a:spcPts val="0"/>
              </a:spcBef>
              <a:buClr>
                <a:srgbClr val="A53010"/>
              </a:buClr>
              <a:buFont typeface="Wingdings 3" charset="2"/>
              <a:buChar char=""/>
            </a:pPr>
            <a:r>
              <a:rPr lang="tr-TR" sz="2000" b="0" i="0" dirty="0">
                <a:effectLst/>
                <a:latin typeface="Times New Roman" panose="02020603050405020304" pitchFamily="18" charset="0"/>
                <a:cs typeface="Times New Roman" panose="02020603050405020304" pitchFamily="18" charset="0"/>
              </a:rPr>
              <a:t>Grafik Tasarım Bölümü’nün </a:t>
            </a:r>
            <a:r>
              <a:rPr lang="tr-TR" sz="2000" dirty="0">
                <a:latin typeface="Times New Roman" panose="02020603050405020304" pitchFamily="18" charset="0"/>
                <a:cs typeface="Times New Roman" panose="02020603050405020304" pitchFamily="18" charset="0"/>
              </a:rPr>
              <a:t>viz</a:t>
            </a:r>
            <a:r>
              <a:rPr lang="tr-TR" sz="2000" b="0" i="0" dirty="0">
                <a:effectLst/>
                <a:latin typeface="Times New Roman" panose="02020603050405020304" pitchFamily="18" charset="0"/>
                <a:cs typeface="Times New Roman" panose="02020603050405020304" pitchFamily="18" charset="0"/>
              </a:rPr>
              <a:t>yonu </a:t>
            </a:r>
            <a:r>
              <a:rPr lang="tr-TR" sz="2000" dirty="0">
                <a:latin typeface="Times New Roman" panose="02020603050405020304" pitchFamily="18" charset="0"/>
                <a:cs typeface="Times New Roman" panose="02020603050405020304" pitchFamily="18" charset="0"/>
              </a:rPr>
              <a:t>u</a:t>
            </a:r>
            <a:r>
              <a:rPr lang="tr-TR" sz="2000" b="0" i="0" dirty="0">
                <a:effectLst/>
                <a:latin typeface="Times New Roman" panose="02020603050405020304" pitchFamily="18" charset="0"/>
                <a:cs typeface="Times New Roman" panose="02020603050405020304" pitchFamily="18" charset="0"/>
              </a:rPr>
              <a:t>luslararası standartlara sahip, tercih edilen, grafik tasarım olgusunun toplumda anlamını bulmasına öncülük eden örnek bir bölüm olmaktır. Bu doğrultuda sorunlar karşısında yılmayan bireyler yetiştirmek üzere hayal gücüne sahip, yetenekli ve başarma kararlılığı olan öğrencilere, Grafik Tasarımı Bölümü bünyesinde kendini geliştirme imkanı sunulmaktadır. Ayrıca öğrencinin hem seçmiş olduğu uzmanlık alanına hem de kültürel ve eğitsel hayata özgün katkılarda bulunması hedeflenmektedir</a:t>
            </a:r>
            <a:r>
              <a:rPr lang="tr-TR" sz="2000" b="0" i="0" dirty="0">
                <a:solidFill>
                  <a:srgbClr val="868681"/>
                </a:solidFill>
                <a:effectLst/>
                <a:latin typeface="Ubuntu"/>
              </a:rPr>
              <a:t>. </a:t>
            </a:r>
            <a:endParaRPr lang="tr-TR" sz="2000"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3</a:t>
            </a:fld>
            <a:endParaRPr lang="tr-TR"/>
          </a:p>
        </p:txBody>
      </p:sp>
    </p:spTree>
    <p:extLst>
      <p:ext uri="{BB962C8B-B14F-4D97-AF65-F5344CB8AC3E}">
        <p14:creationId xmlns:p14="http://schemas.microsoft.com/office/powerpoint/2010/main" val="1261653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93B030-89F7-4E81-8F39-91423AFB09DC}"/>
              </a:ext>
            </a:extLst>
          </p:cNvPr>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MEZUNİYET SERGİLERİ</a:t>
            </a:r>
            <a:endParaRPr lang="tr-TR" dirty="0"/>
          </a:p>
        </p:txBody>
      </p:sp>
      <p:pic>
        <p:nvPicPr>
          <p:cNvPr id="8" name="İçerik Yer Tutucusu 7">
            <a:extLst>
              <a:ext uri="{FF2B5EF4-FFF2-40B4-BE49-F238E27FC236}">
                <a16:creationId xmlns:a16="http://schemas.microsoft.com/office/drawing/2014/main" id="{AB1B7FD5-DCB3-4FBF-B2FF-56564955677F}"/>
              </a:ext>
            </a:extLst>
          </p:cNvPr>
          <p:cNvPicPr>
            <a:picLocks noGrp="1" noChangeAspect="1"/>
          </p:cNvPicPr>
          <p:nvPr>
            <p:ph idx="1"/>
          </p:nvPr>
        </p:nvPicPr>
        <p:blipFill>
          <a:blip r:embed="rId2"/>
          <a:stretch>
            <a:fillRect/>
          </a:stretch>
        </p:blipFill>
        <p:spPr>
          <a:xfrm>
            <a:off x="1410703" y="1932741"/>
            <a:ext cx="9815539" cy="4027335"/>
          </a:xfrm>
        </p:spPr>
      </p:pic>
      <p:sp>
        <p:nvSpPr>
          <p:cNvPr id="6" name="Slayt Numarası Yer Tutucusu 5">
            <a:extLst>
              <a:ext uri="{FF2B5EF4-FFF2-40B4-BE49-F238E27FC236}">
                <a16:creationId xmlns:a16="http://schemas.microsoft.com/office/drawing/2014/main" id="{F8CE2E2C-92E8-4E79-BD20-5209EB0D74CE}"/>
              </a:ext>
            </a:extLst>
          </p:cNvPr>
          <p:cNvSpPr>
            <a:spLocks noGrp="1"/>
          </p:cNvSpPr>
          <p:nvPr>
            <p:ph type="sldNum" sz="quarter" idx="12"/>
          </p:nvPr>
        </p:nvSpPr>
        <p:spPr/>
        <p:txBody>
          <a:bodyPr/>
          <a:lstStyle/>
          <a:p>
            <a:fld id="{50F4E6BD-4CAD-3E44-B214-2CFB9D00E5E7}" type="slidenum">
              <a:rPr lang="tr-TR" smtClean="0"/>
              <a:pPr/>
              <a:t>30</a:t>
            </a:fld>
            <a:endParaRPr lang="tr-TR"/>
          </a:p>
        </p:txBody>
      </p:sp>
    </p:spTree>
    <p:extLst>
      <p:ext uri="{BB962C8B-B14F-4D97-AF65-F5344CB8AC3E}">
        <p14:creationId xmlns:p14="http://schemas.microsoft.com/office/powerpoint/2010/main" val="234340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58FCBB-94B7-4D71-8AB0-9447D507267F}"/>
              </a:ext>
            </a:extLst>
          </p:cNvPr>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MEZUNİYET SERGİLERİ</a:t>
            </a:r>
            <a:endParaRPr lang="tr-TR" dirty="0"/>
          </a:p>
        </p:txBody>
      </p:sp>
      <p:pic>
        <p:nvPicPr>
          <p:cNvPr id="8" name="İçerik Yer Tutucusu 7">
            <a:extLst>
              <a:ext uri="{FF2B5EF4-FFF2-40B4-BE49-F238E27FC236}">
                <a16:creationId xmlns:a16="http://schemas.microsoft.com/office/drawing/2014/main" id="{369E9C41-73C2-4213-9898-263EB7E89EB8}"/>
              </a:ext>
            </a:extLst>
          </p:cNvPr>
          <p:cNvPicPr>
            <a:picLocks noGrp="1" noChangeAspect="1"/>
          </p:cNvPicPr>
          <p:nvPr>
            <p:ph idx="1"/>
          </p:nvPr>
        </p:nvPicPr>
        <p:blipFill>
          <a:blip r:embed="rId2"/>
          <a:stretch>
            <a:fillRect/>
          </a:stretch>
        </p:blipFill>
        <p:spPr>
          <a:xfrm>
            <a:off x="2000665" y="2113584"/>
            <a:ext cx="8190669" cy="4242766"/>
          </a:xfrm>
        </p:spPr>
      </p:pic>
      <p:sp>
        <p:nvSpPr>
          <p:cNvPr id="6" name="Slayt Numarası Yer Tutucusu 5">
            <a:extLst>
              <a:ext uri="{FF2B5EF4-FFF2-40B4-BE49-F238E27FC236}">
                <a16:creationId xmlns:a16="http://schemas.microsoft.com/office/drawing/2014/main" id="{7CF0EE0A-8CFB-449B-AB5C-6794F7B8B8D6}"/>
              </a:ext>
            </a:extLst>
          </p:cNvPr>
          <p:cNvSpPr>
            <a:spLocks noGrp="1"/>
          </p:cNvSpPr>
          <p:nvPr>
            <p:ph type="sldNum" sz="quarter" idx="12"/>
          </p:nvPr>
        </p:nvSpPr>
        <p:spPr/>
        <p:txBody>
          <a:bodyPr/>
          <a:lstStyle/>
          <a:p>
            <a:fld id="{50F4E6BD-4CAD-3E44-B214-2CFB9D00E5E7}" type="slidenum">
              <a:rPr lang="tr-TR" smtClean="0"/>
              <a:pPr/>
              <a:t>31</a:t>
            </a:fld>
            <a:endParaRPr lang="tr-TR"/>
          </a:p>
        </p:txBody>
      </p:sp>
    </p:spTree>
    <p:extLst>
      <p:ext uri="{BB962C8B-B14F-4D97-AF65-F5344CB8AC3E}">
        <p14:creationId xmlns:p14="http://schemas.microsoft.com/office/powerpoint/2010/main" val="3757046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0D33C6-1C5A-4253-93B8-F737E31570D8}"/>
              </a:ext>
            </a:extLst>
          </p:cNvPr>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MEZUNİYET SERGİLERİ</a:t>
            </a:r>
            <a:endParaRPr lang="tr-TR" dirty="0"/>
          </a:p>
        </p:txBody>
      </p:sp>
      <p:pic>
        <p:nvPicPr>
          <p:cNvPr id="8" name="İçerik Yer Tutucusu 7">
            <a:extLst>
              <a:ext uri="{FF2B5EF4-FFF2-40B4-BE49-F238E27FC236}">
                <a16:creationId xmlns:a16="http://schemas.microsoft.com/office/drawing/2014/main" id="{201624A7-DE90-4C9E-A662-5723FFFBFF77}"/>
              </a:ext>
            </a:extLst>
          </p:cNvPr>
          <p:cNvPicPr>
            <a:picLocks noGrp="1" noChangeAspect="1"/>
          </p:cNvPicPr>
          <p:nvPr>
            <p:ph idx="1"/>
          </p:nvPr>
        </p:nvPicPr>
        <p:blipFill>
          <a:blip r:embed="rId2"/>
          <a:stretch>
            <a:fillRect/>
          </a:stretch>
        </p:blipFill>
        <p:spPr>
          <a:xfrm>
            <a:off x="1803567" y="1902694"/>
            <a:ext cx="8606525" cy="4269511"/>
          </a:xfrm>
        </p:spPr>
      </p:pic>
      <p:sp>
        <p:nvSpPr>
          <p:cNvPr id="6" name="Slayt Numarası Yer Tutucusu 5">
            <a:extLst>
              <a:ext uri="{FF2B5EF4-FFF2-40B4-BE49-F238E27FC236}">
                <a16:creationId xmlns:a16="http://schemas.microsoft.com/office/drawing/2014/main" id="{B6BF7478-7BB5-4A2F-BB50-DBD75D7B351B}"/>
              </a:ext>
            </a:extLst>
          </p:cNvPr>
          <p:cNvSpPr>
            <a:spLocks noGrp="1"/>
          </p:cNvSpPr>
          <p:nvPr>
            <p:ph type="sldNum" sz="quarter" idx="12"/>
          </p:nvPr>
        </p:nvSpPr>
        <p:spPr/>
        <p:txBody>
          <a:bodyPr/>
          <a:lstStyle/>
          <a:p>
            <a:fld id="{50F4E6BD-4CAD-3E44-B214-2CFB9D00E5E7}" type="slidenum">
              <a:rPr lang="tr-TR" smtClean="0"/>
              <a:pPr/>
              <a:t>32</a:t>
            </a:fld>
            <a:endParaRPr lang="tr-TR"/>
          </a:p>
        </p:txBody>
      </p:sp>
    </p:spTree>
    <p:extLst>
      <p:ext uri="{BB962C8B-B14F-4D97-AF65-F5344CB8AC3E}">
        <p14:creationId xmlns:p14="http://schemas.microsoft.com/office/powerpoint/2010/main" val="807637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1D76A7-2FAB-4B0D-B2E9-EDD6AC963650}"/>
              </a:ext>
            </a:extLst>
          </p:cNvPr>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MEZUNİYET SERGİLERİ</a:t>
            </a:r>
            <a:endParaRPr lang="tr-TR" dirty="0"/>
          </a:p>
        </p:txBody>
      </p:sp>
      <p:pic>
        <p:nvPicPr>
          <p:cNvPr id="8" name="İçerik Yer Tutucusu 7">
            <a:extLst>
              <a:ext uri="{FF2B5EF4-FFF2-40B4-BE49-F238E27FC236}">
                <a16:creationId xmlns:a16="http://schemas.microsoft.com/office/drawing/2014/main" id="{D9986DE3-5193-42F3-B15D-E4D1C50EB1D6}"/>
              </a:ext>
            </a:extLst>
          </p:cNvPr>
          <p:cNvPicPr>
            <a:picLocks noGrp="1" noChangeAspect="1"/>
          </p:cNvPicPr>
          <p:nvPr>
            <p:ph idx="1"/>
          </p:nvPr>
        </p:nvPicPr>
        <p:blipFill>
          <a:blip r:embed="rId2"/>
          <a:stretch>
            <a:fillRect/>
          </a:stretch>
        </p:blipFill>
        <p:spPr>
          <a:xfrm>
            <a:off x="1647171" y="1741732"/>
            <a:ext cx="8897657" cy="4907676"/>
          </a:xfrm>
        </p:spPr>
      </p:pic>
      <p:sp>
        <p:nvSpPr>
          <p:cNvPr id="6" name="Slayt Numarası Yer Tutucusu 5">
            <a:extLst>
              <a:ext uri="{FF2B5EF4-FFF2-40B4-BE49-F238E27FC236}">
                <a16:creationId xmlns:a16="http://schemas.microsoft.com/office/drawing/2014/main" id="{5C7F2229-512A-43CE-92D1-ED4EA7F7E3CB}"/>
              </a:ext>
            </a:extLst>
          </p:cNvPr>
          <p:cNvSpPr>
            <a:spLocks noGrp="1"/>
          </p:cNvSpPr>
          <p:nvPr>
            <p:ph type="sldNum" sz="quarter" idx="12"/>
          </p:nvPr>
        </p:nvSpPr>
        <p:spPr/>
        <p:txBody>
          <a:bodyPr/>
          <a:lstStyle/>
          <a:p>
            <a:fld id="{50F4E6BD-4CAD-3E44-B214-2CFB9D00E5E7}" type="slidenum">
              <a:rPr lang="tr-TR" smtClean="0"/>
              <a:pPr/>
              <a:t>33</a:t>
            </a:fld>
            <a:endParaRPr lang="tr-TR"/>
          </a:p>
        </p:txBody>
      </p:sp>
    </p:spTree>
    <p:extLst>
      <p:ext uri="{BB962C8B-B14F-4D97-AF65-F5344CB8AC3E}">
        <p14:creationId xmlns:p14="http://schemas.microsoft.com/office/powerpoint/2010/main" val="3397390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3A737B-35D8-422F-86BB-7FACD36893F5}"/>
              </a:ext>
            </a:extLst>
          </p:cNvPr>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MEZUNİYET SERGİLERİ</a:t>
            </a:r>
            <a:endParaRPr lang="tr-TR" dirty="0"/>
          </a:p>
        </p:txBody>
      </p:sp>
      <p:pic>
        <p:nvPicPr>
          <p:cNvPr id="8" name="İçerik Yer Tutucusu 7">
            <a:extLst>
              <a:ext uri="{FF2B5EF4-FFF2-40B4-BE49-F238E27FC236}">
                <a16:creationId xmlns:a16="http://schemas.microsoft.com/office/drawing/2014/main" id="{01B8A079-4618-40FC-91C6-54A81E3D465C}"/>
              </a:ext>
            </a:extLst>
          </p:cNvPr>
          <p:cNvPicPr>
            <a:picLocks noGrp="1" noChangeAspect="1"/>
          </p:cNvPicPr>
          <p:nvPr>
            <p:ph idx="1"/>
          </p:nvPr>
        </p:nvPicPr>
        <p:blipFill rotWithShape="1">
          <a:blip r:embed="rId2"/>
          <a:srcRect l="856" r="2322"/>
          <a:stretch/>
        </p:blipFill>
        <p:spPr>
          <a:xfrm>
            <a:off x="926123" y="1690688"/>
            <a:ext cx="9929446" cy="4614017"/>
          </a:xfrm>
        </p:spPr>
      </p:pic>
      <p:sp>
        <p:nvSpPr>
          <p:cNvPr id="6" name="Slayt Numarası Yer Tutucusu 5">
            <a:extLst>
              <a:ext uri="{FF2B5EF4-FFF2-40B4-BE49-F238E27FC236}">
                <a16:creationId xmlns:a16="http://schemas.microsoft.com/office/drawing/2014/main" id="{87CEC359-D2FA-40DD-A129-8E8ACA5E048C}"/>
              </a:ext>
            </a:extLst>
          </p:cNvPr>
          <p:cNvSpPr>
            <a:spLocks noGrp="1"/>
          </p:cNvSpPr>
          <p:nvPr>
            <p:ph type="sldNum" sz="quarter" idx="12"/>
          </p:nvPr>
        </p:nvSpPr>
        <p:spPr/>
        <p:txBody>
          <a:bodyPr/>
          <a:lstStyle/>
          <a:p>
            <a:fld id="{50F4E6BD-4CAD-3E44-B214-2CFB9D00E5E7}" type="slidenum">
              <a:rPr lang="tr-TR" smtClean="0"/>
              <a:pPr/>
              <a:t>34</a:t>
            </a:fld>
            <a:endParaRPr lang="tr-TR"/>
          </a:p>
        </p:txBody>
      </p:sp>
    </p:spTree>
    <p:extLst>
      <p:ext uri="{BB962C8B-B14F-4D97-AF65-F5344CB8AC3E}">
        <p14:creationId xmlns:p14="http://schemas.microsoft.com/office/powerpoint/2010/main" val="3782044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MEZUNLARIMIZIN ÇALIŞMA ALANLARI</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35</a:t>
            </a:fld>
            <a:endParaRPr lang="tr-TR"/>
          </a:p>
        </p:txBody>
      </p:sp>
      <p:pic>
        <p:nvPicPr>
          <p:cNvPr id="13" name="İçerik Yer Tutucusu 12">
            <a:extLst>
              <a:ext uri="{FF2B5EF4-FFF2-40B4-BE49-F238E27FC236}">
                <a16:creationId xmlns:a16="http://schemas.microsoft.com/office/drawing/2014/main" id="{0D81815C-9074-4D15-9E9D-D9E2BED88F22}"/>
              </a:ext>
            </a:extLst>
          </p:cNvPr>
          <p:cNvPicPr>
            <a:picLocks noGrp="1" noChangeAspect="1"/>
          </p:cNvPicPr>
          <p:nvPr>
            <p:ph idx="1"/>
          </p:nvPr>
        </p:nvPicPr>
        <p:blipFill>
          <a:blip r:embed="rId2"/>
          <a:stretch>
            <a:fillRect/>
          </a:stretch>
        </p:blipFill>
        <p:spPr>
          <a:xfrm>
            <a:off x="269631" y="1623234"/>
            <a:ext cx="11442742" cy="4800571"/>
          </a:xfrm>
        </p:spPr>
      </p:pic>
    </p:spTree>
    <p:extLst>
      <p:ext uri="{BB962C8B-B14F-4D97-AF65-F5344CB8AC3E}">
        <p14:creationId xmlns:p14="http://schemas.microsoft.com/office/powerpoint/2010/main" val="2124773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7EC1CF-7716-4FFC-A771-3543D9936B06}"/>
              </a:ext>
            </a:extLst>
          </p:cNvPr>
          <p:cNvSpPr>
            <a:spLocks noGrp="1"/>
          </p:cNvSpPr>
          <p:nvPr>
            <p:ph type="title"/>
          </p:nvPr>
        </p:nvSpPr>
        <p:spPr/>
        <p:txBody>
          <a:bodyPr>
            <a:normAutofit fontScale="90000"/>
          </a:bodyPr>
          <a:lstStyle/>
          <a:p>
            <a:r>
              <a:rPr lang="tr-TR" dirty="0">
                <a:solidFill>
                  <a:srgbClr val="C00000"/>
                </a:solidFill>
                <a:latin typeface="Times New Roman" panose="02020603050405020304" pitchFamily="18" charset="0"/>
                <a:cs typeface="Times New Roman" panose="02020603050405020304" pitchFamily="18" charset="0"/>
              </a:rPr>
              <a:t>   MEZUNLARIMIZIN ÇALIŞMA ALANLARI</a:t>
            </a:r>
            <a:endParaRPr lang="tr-TR" dirty="0"/>
          </a:p>
        </p:txBody>
      </p:sp>
      <p:sp>
        <p:nvSpPr>
          <p:cNvPr id="6" name="Slayt Numarası Yer Tutucusu 5">
            <a:extLst>
              <a:ext uri="{FF2B5EF4-FFF2-40B4-BE49-F238E27FC236}">
                <a16:creationId xmlns:a16="http://schemas.microsoft.com/office/drawing/2014/main" id="{7BD758B5-8D5F-4DAC-8085-C1FA4D2FAC4B}"/>
              </a:ext>
            </a:extLst>
          </p:cNvPr>
          <p:cNvSpPr>
            <a:spLocks noGrp="1"/>
          </p:cNvSpPr>
          <p:nvPr>
            <p:ph type="sldNum" sz="quarter" idx="12"/>
          </p:nvPr>
        </p:nvSpPr>
        <p:spPr/>
        <p:txBody>
          <a:bodyPr/>
          <a:lstStyle/>
          <a:p>
            <a:fld id="{50F4E6BD-4CAD-3E44-B214-2CFB9D00E5E7}" type="slidenum">
              <a:rPr lang="tr-TR" smtClean="0"/>
              <a:pPr/>
              <a:t>36</a:t>
            </a:fld>
            <a:endParaRPr lang="tr-TR"/>
          </a:p>
        </p:txBody>
      </p:sp>
      <p:pic>
        <p:nvPicPr>
          <p:cNvPr id="12" name="İçerik Yer Tutucusu 11">
            <a:extLst>
              <a:ext uri="{FF2B5EF4-FFF2-40B4-BE49-F238E27FC236}">
                <a16:creationId xmlns:a16="http://schemas.microsoft.com/office/drawing/2014/main" id="{CF23828B-3A46-4F60-8E3A-382294156C86}"/>
              </a:ext>
            </a:extLst>
          </p:cNvPr>
          <p:cNvPicPr>
            <a:picLocks noGrp="1" noChangeAspect="1"/>
          </p:cNvPicPr>
          <p:nvPr>
            <p:ph idx="1"/>
          </p:nvPr>
        </p:nvPicPr>
        <p:blipFill>
          <a:blip r:embed="rId2"/>
          <a:stretch>
            <a:fillRect/>
          </a:stretch>
        </p:blipFill>
        <p:spPr>
          <a:xfrm>
            <a:off x="838200" y="1716547"/>
            <a:ext cx="10017759" cy="4639803"/>
          </a:xfrm>
        </p:spPr>
      </p:pic>
    </p:spTree>
    <p:extLst>
      <p:ext uri="{BB962C8B-B14F-4D97-AF65-F5344CB8AC3E}">
        <p14:creationId xmlns:p14="http://schemas.microsoft.com/office/powerpoint/2010/main" val="505661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MEZUNLARIMIZIN ÇALIŞMA ALANLARI</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37</a:t>
            </a:fld>
            <a:endParaRPr lang="tr-TR"/>
          </a:p>
        </p:txBody>
      </p:sp>
      <p:pic>
        <p:nvPicPr>
          <p:cNvPr id="4" name="Resim 3">
            <a:extLst>
              <a:ext uri="{FF2B5EF4-FFF2-40B4-BE49-F238E27FC236}">
                <a16:creationId xmlns:a16="http://schemas.microsoft.com/office/drawing/2014/main" id="{C90E8946-1F88-479C-AE71-1BD5F525DD7B}"/>
              </a:ext>
            </a:extLst>
          </p:cNvPr>
          <p:cNvPicPr>
            <a:picLocks noChangeAspect="1"/>
          </p:cNvPicPr>
          <p:nvPr/>
        </p:nvPicPr>
        <p:blipFill>
          <a:blip r:embed="rId2"/>
          <a:stretch>
            <a:fillRect/>
          </a:stretch>
        </p:blipFill>
        <p:spPr>
          <a:xfrm>
            <a:off x="1137920" y="1929112"/>
            <a:ext cx="9806888" cy="4251658"/>
          </a:xfrm>
          <a:prstGeom prst="rect">
            <a:avLst/>
          </a:prstGeom>
        </p:spPr>
      </p:pic>
    </p:spTree>
    <p:extLst>
      <p:ext uri="{BB962C8B-B14F-4D97-AF65-F5344CB8AC3E}">
        <p14:creationId xmlns:p14="http://schemas.microsoft.com/office/powerpoint/2010/main" val="2332457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3"/>
            <a:ext cx="10515600" cy="1134711"/>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MEZUNLARIMIZIN ÇALIŞMA ALANLARI</a:t>
            </a:r>
            <a:endParaRPr lang="tr-TR" dirty="0">
              <a:solidFill>
                <a:srgbClr val="C00000"/>
              </a:solidFill>
            </a:endParaRPr>
          </a:p>
        </p:txBody>
      </p:sp>
      <p:sp>
        <p:nvSpPr>
          <p:cNvPr id="3" name="İçerik Yer Tutucusu 2"/>
          <p:cNvSpPr>
            <a:spLocks noGrp="1"/>
          </p:cNvSpPr>
          <p:nvPr>
            <p:ph idx="1"/>
          </p:nvPr>
        </p:nvSpPr>
        <p:spPr>
          <a:xfrm>
            <a:off x="838200" y="2397760"/>
            <a:ext cx="10515600" cy="3958590"/>
          </a:xfrm>
        </p:spPr>
        <p:txBody>
          <a:bodyPr>
            <a:normAutofit/>
          </a:bodyPr>
          <a:lstStyle/>
          <a:p>
            <a:pPr marL="0" indent="0" algn="just">
              <a:lnSpc>
                <a:spcPct val="100000"/>
              </a:lnSpc>
              <a:buNone/>
            </a:pPr>
            <a:r>
              <a:rPr lang="tr-TR" sz="2000" dirty="0">
                <a:effectLst/>
                <a:latin typeface="Times New Roman" panose="02020603050405020304" pitchFamily="18" charset="0"/>
                <a:ea typeface="Times New Roman" panose="02020603050405020304" pitchFamily="18" charset="0"/>
              </a:rPr>
              <a:t>	Eğitmen, grafik tasarımcısı, grafik teknisyeni, sanat yönetmeni, web tasarımcısı gibi unvanlara sahip olarak çalışma şansına sahip olabilirler. Eğitmenlik alanına yönelmek istemeleri takdirde, gerekli belgeleri alarak (4 yıllık grafik tasarımı bölümünü tamamlayarak)  akademisyenlik yapabilirler.</a:t>
            </a:r>
          </a:p>
          <a:p>
            <a:pPr marL="0" indent="0" algn="just">
              <a:lnSpc>
                <a:spcPct val="100000"/>
              </a:lnSpc>
              <a:buNone/>
            </a:pPr>
            <a:r>
              <a:rPr lang="tr-TR" sz="2000" dirty="0">
                <a:effectLst/>
                <a:latin typeface="Times New Roman" panose="02020603050405020304" pitchFamily="18" charset="0"/>
                <a:ea typeface="Times New Roman" panose="02020603050405020304" pitchFamily="18" charset="0"/>
              </a:rPr>
              <a:t>	Grafik Tasarımından mezun kişiler, tamamen bağımsız olarak kendi özel iş yerlerini açarak serbest çalışma olanaklarına da sahiptiler.</a:t>
            </a:r>
          </a:p>
          <a:p>
            <a:pPr marL="342900" indent="-342900" algn="just" defTabSz="457200">
              <a:lnSpc>
                <a:spcPct val="150000"/>
              </a:lnSpc>
              <a:spcBef>
                <a:spcPts val="0"/>
              </a:spcBef>
              <a:buClr>
                <a:srgbClr val="A53010"/>
              </a:buClr>
              <a:buFont typeface="Wingdings 3" charset="2"/>
              <a:buChar char=""/>
            </a:pPr>
            <a:endParaRPr lang="tr-TR" sz="2000" dirty="0">
              <a:solidFill>
                <a:prstClr val="black"/>
              </a:solidFill>
              <a:latin typeface="Times New Roman" panose="02020603050405020304" pitchFamily="18" charset="0"/>
              <a:cs typeface="Times New Roman" panose="02020603050405020304" pitchFamily="18" charset="0"/>
            </a:endParaRPr>
          </a:p>
          <a:p>
            <a:pPr marL="0" indent="0" algn="just" defTabSz="457200">
              <a:lnSpc>
                <a:spcPct val="150000"/>
              </a:lnSpc>
              <a:spcBef>
                <a:spcPts val="0"/>
              </a:spcBef>
              <a:buClr>
                <a:srgbClr val="A53010"/>
              </a:buClr>
              <a:buNone/>
            </a:pPr>
            <a:endParaRPr lang="tr-TR" sz="2000" dirty="0">
              <a:solidFill>
                <a:prstClr val="black"/>
              </a:solidFill>
              <a:latin typeface="Times New Roman" panose="02020603050405020304" pitchFamily="18" charset="0"/>
              <a:cs typeface="Times New Roman" panose="02020603050405020304" pitchFamily="18" charset="0"/>
            </a:endParaRPr>
          </a:p>
          <a:p>
            <a:pPr marL="342900" lvl="0" indent="-342900" algn="just" defTabSz="457200">
              <a:lnSpc>
                <a:spcPct val="150000"/>
              </a:lnSpc>
              <a:spcBef>
                <a:spcPts val="0"/>
              </a:spcBef>
              <a:buClr>
                <a:srgbClr val="A53010"/>
              </a:buClr>
              <a:buFont typeface="Wingdings 3" charset="2"/>
              <a:buChar char=""/>
            </a:pPr>
            <a:endParaRPr lang="tr-TR"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tr-TR"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38</a:t>
            </a:fld>
            <a:endParaRPr lang="tr-TR"/>
          </a:p>
        </p:txBody>
      </p:sp>
    </p:spTree>
    <p:extLst>
      <p:ext uri="{BB962C8B-B14F-4D97-AF65-F5344CB8AC3E}">
        <p14:creationId xmlns:p14="http://schemas.microsoft.com/office/powerpoint/2010/main" val="686431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4"/>
            <a:ext cx="10515600" cy="964330"/>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DİKEY GEÇİŞ İMKANI </a:t>
            </a:r>
            <a:r>
              <a:rPr lang="tr-TR" dirty="0">
                <a:solidFill>
                  <a:srgbClr val="A53010"/>
                </a:solidFill>
                <a:latin typeface="Times New Roman" panose="02020603050405020304" pitchFamily="18" charset="0"/>
                <a:cs typeface="Times New Roman" panose="02020603050405020304" pitchFamily="18" charset="0"/>
              </a:rPr>
              <a:t/>
            </a:r>
            <a:br>
              <a:rPr lang="tr-TR" dirty="0">
                <a:solidFill>
                  <a:srgbClr val="A53010"/>
                </a:solidFill>
                <a:latin typeface="Times New Roman" panose="02020603050405020304" pitchFamily="18" charset="0"/>
                <a:cs typeface="Times New Roman" panose="02020603050405020304" pitchFamily="18" charset="0"/>
              </a:rPr>
            </a:br>
            <a:r>
              <a:rPr lang="tr-TR" sz="2800" dirty="0">
                <a:solidFill>
                  <a:prstClr val="black"/>
                </a:solidFill>
                <a:latin typeface="Times New Roman" panose="02020603050405020304" pitchFamily="18" charset="0"/>
                <a:cs typeface="Times New Roman" panose="02020603050405020304" pitchFamily="18" charset="0"/>
              </a:rPr>
              <a:t>DGS İle Geçiş Yapılabilecek Lisans Programları</a:t>
            </a:r>
            <a:endParaRPr lang="tr-TR" dirty="0"/>
          </a:p>
        </p:txBody>
      </p:sp>
      <p:sp>
        <p:nvSpPr>
          <p:cNvPr id="3" name="İçerik Yer Tutucusu 2"/>
          <p:cNvSpPr>
            <a:spLocks noGrp="1"/>
          </p:cNvSpPr>
          <p:nvPr>
            <p:ph idx="1"/>
          </p:nvPr>
        </p:nvSpPr>
        <p:spPr>
          <a:xfrm>
            <a:off x="838200" y="2174487"/>
            <a:ext cx="10515600" cy="4181863"/>
          </a:xfrm>
        </p:spPr>
        <p:txBody>
          <a:bodyPr/>
          <a:lstStyle/>
          <a:p>
            <a:pPr marL="342900" lvl="0" indent="-342900" defTabSz="457200">
              <a:lnSpc>
                <a:spcPct val="100000"/>
              </a:lnSpc>
              <a:buClr>
                <a:srgbClr val="A53010"/>
              </a:buClr>
              <a:buFont typeface="Wingdings 3" charset="2"/>
              <a:buChar char=""/>
            </a:pPr>
            <a:r>
              <a:rPr lang="tr-TR" sz="2000" dirty="0">
                <a:solidFill>
                  <a:prstClr val="black"/>
                </a:solidFill>
                <a:latin typeface="Times New Roman" panose="02020603050405020304" pitchFamily="18" charset="0"/>
                <a:cs typeface="Times New Roman" panose="02020603050405020304" pitchFamily="18" charset="0"/>
              </a:rPr>
              <a:t>Grafik Tasarım</a:t>
            </a:r>
          </a:p>
          <a:p>
            <a:pPr marL="342900" lvl="0" indent="-342900" defTabSz="457200">
              <a:lnSpc>
                <a:spcPct val="100000"/>
              </a:lnSpc>
              <a:buClr>
                <a:srgbClr val="A53010"/>
              </a:buClr>
              <a:buFont typeface="Wingdings 3" charset="2"/>
              <a:buChar char=""/>
            </a:pPr>
            <a:r>
              <a:rPr lang="tr-TR" sz="2000" dirty="0">
                <a:solidFill>
                  <a:prstClr val="black"/>
                </a:solidFill>
                <a:latin typeface="Times New Roman" panose="02020603050405020304" pitchFamily="18" charset="0"/>
                <a:cs typeface="Times New Roman" panose="02020603050405020304" pitchFamily="18" charset="0"/>
              </a:rPr>
              <a:t>Görsel Sanatlar</a:t>
            </a:r>
          </a:p>
          <a:p>
            <a:pPr marL="342900" lvl="0" indent="-342900" defTabSz="457200">
              <a:lnSpc>
                <a:spcPct val="100000"/>
              </a:lnSpc>
              <a:buClr>
                <a:srgbClr val="A53010"/>
              </a:buClr>
              <a:buFont typeface="Wingdings 3" charset="2"/>
              <a:buChar char=""/>
            </a:pPr>
            <a:r>
              <a:rPr lang="tr-TR" sz="2000" dirty="0">
                <a:solidFill>
                  <a:prstClr val="black"/>
                </a:solidFill>
                <a:latin typeface="Times New Roman" panose="02020603050405020304" pitchFamily="18" charset="0"/>
                <a:cs typeface="Times New Roman" panose="02020603050405020304" pitchFamily="18" charset="0"/>
              </a:rPr>
              <a:t>Görsel İletişim Tasarımı</a:t>
            </a:r>
          </a:p>
          <a:p>
            <a:pPr marL="342900" lvl="0" indent="-342900" defTabSz="457200">
              <a:lnSpc>
                <a:spcPct val="100000"/>
              </a:lnSpc>
              <a:buClr>
                <a:srgbClr val="A53010"/>
              </a:buClr>
              <a:buFont typeface="Wingdings 3" charset="2"/>
              <a:buChar char=""/>
            </a:pPr>
            <a:r>
              <a:rPr lang="tr-TR" sz="2000" dirty="0">
                <a:solidFill>
                  <a:prstClr val="black"/>
                </a:solidFill>
                <a:latin typeface="Times New Roman" panose="02020603050405020304" pitchFamily="18" charset="0"/>
                <a:cs typeface="Times New Roman" panose="02020603050405020304" pitchFamily="18" charset="0"/>
              </a:rPr>
              <a:t>İletişim</a:t>
            </a:r>
          </a:p>
          <a:p>
            <a:pPr marL="342900" lvl="0" indent="-342900" defTabSz="457200">
              <a:lnSpc>
                <a:spcPct val="100000"/>
              </a:lnSpc>
              <a:buClr>
                <a:srgbClr val="A53010"/>
              </a:buClr>
              <a:buFont typeface="Wingdings 3" charset="2"/>
              <a:buChar char=""/>
            </a:pPr>
            <a:r>
              <a:rPr lang="tr-TR" sz="2000" dirty="0">
                <a:solidFill>
                  <a:prstClr val="black"/>
                </a:solidFill>
                <a:latin typeface="Times New Roman" panose="02020603050405020304" pitchFamily="18" charset="0"/>
                <a:cs typeface="Times New Roman" panose="02020603050405020304" pitchFamily="18" charset="0"/>
              </a:rPr>
              <a:t>İletişim ve Tasarım</a:t>
            </a:r>
          </a:p>
          <a:p>
            <a:pPr marL="342900" lvl="0" indent="-342900" defTabSz="457200">
              <a:lnSpc>
                <a:spcPct val="100000"/>
              </a:lnSpc>
              <a:buClr>
                <a:srgbClr val="A53010"/>
              </a:buClr>
              <a:buFont typeface="Wingdings 3" charset="2"/>
              <a:buChar char=""/>
            </a:pPr>
            <a:r>
              <a:rPr lang="tr-TR" sz="2000" dirty="0">
                <a:solidFill>
                  <a:prstClr val="black"/>
                </a:solidFill>
                <a:latin typeface="Times New Roman" panose="02020603050405020304" pitchFamily="18" charset="0"/>
                <a:cs typeface="Times New Roman" panose="02020603050405020304" pitchFamily="18" charset="0"/>
              </a:rPr>
              <a:t>İletişim Sanatları</a:t>
            </a:r>
          </a:p>
          <a:p>
            <a:pPr marL="342900" lvl="0" indent="-342900" defTabSz="457200">
              <a:lnSpc>
                <a:spcPct val="100000"/>
              </a:lnSpc>
              <a:buClr>
                <a:srgbClr val="A53010"/>
              </a:buClr>
              <a:buFont typeface="Wingdings 3" charset="2"/>
              <a:buChar char=""/>
            </a:pPr>
            <a:r>
              <a:rPr lang="tr-TR" sz="2000" dirty="0">
                <a:solidFill>
                  <a:prstClr val="black"/>
                </a:solidFill>
                <a:latin typeface="Times New Roman" panose="02020603050405020304" pitchFamily="18" charset="0"/>
                <a:cs typeface="Times New Roman" panose="02020603050405020304" pitchFamily="18" charset="0"/>
              </a:rPr>
              <a:t>Fotoğraf</a:t>
            </a:r>
          </a:p>
          <a:p>
            <a:pPr marL="342900" lvl="0" indent="-342900" defTabSz="457200">
              <a:lnSpc>
                <a:spcPct val="100000"/>
              </a:lnSpc>
              <a:buClr>
                <a:srgbClr val="A53010"/>
              </a:buClr>
              <a:buFont typeface="Wingdings 3" charset="2"/>
              <a:buChar char=""/>
            </a:pPr>
            <a:r>
              <a:rPr lang="tr-TR" sz="2000" dirty="0">
                <a:solidFill>
                  <a:prstClr val="black"/>
                </a:solidFill>
                <a:latin typeface="Times New Roman" panose="02020603050405020304" pitchFamily="18" charset="0"/>
                <a:cs typeface="Times New Roman" panose="02020603050405020304" pitchFamily="18" charset="0"/>
              </a:rPr>
              <a:t>Fotoğraf ve Video</a:t>
            </a:r>
          </a:p>
          <a:p>
            <a:pPr marL="342900" lvl="0" indent="-342900" defTabSz="457200">
              <a:lnSpc>
                <a:spcPct val="100000"/>
              </a:lnSpc>
              <a:buClr>
                <a:srgbClr val="A53010"/>
              </a:buClr>
              <a:buFont typeface="Wingdings 3" charset="2"/>
              <a:buChar char=""/>
            </a:pPr>
            <a:r>
              <a:rPr lang="tr-TR" sz="2000" dirty="0">
                <a:solidFill>
                  <a:prstClr val="black"/>
                </a:solidFill>
                <a:latin typeface="Times New Roman" panose="02020603050405020304" pitchFamily="18" charset="0"/>
                <a:cs typeface="Times New Roman" panose="02020603050405020304" pitchFamily="18" charset="0"/>
              </a:rPr>
              <a:t>Medya ve İletişim</a:t>
            </a:r>
          </a:p>
          <a:p>
            <a:pPr marL="0" indent="0">
              <a:buNone/>
            </a:pPr>
            <a:endParaRPr lang="tr-TR"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39</a:t>
            </a:fld>
            <a:endParaRPr lang="tr-TR"/>
          </a:p>
        </p:txBody>
      </p:sp>
    </p:spTree>
    <p:extLst>
      <p:ext uri="{BB962C8B-B14F-4D97-AF65-F5344CB8AC3E}">
        <p14:creationId xmlns:p14="http://schemas.microsoft.com/office/powerpoint/2010/main" val="168392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MİSYON</a:t>
            </a:r>
            <a:endParaRPr lang="tr-TR" dirty="0">
              <a:solidFill>
                <a:srgbClr val="C00000"/>
              </a:solidFill>
            </a:endParaRPr>
          </a:p>
        </p:txBody>
      </p:sp>
      <p:sp>
        <p:nvSpPr>
          <p:cNvPr id="3" name="İçerik Yer Tutucusu 2"/>
          <p:cNvSpPr>
            <a:spLocks noGrp="1"/>
          </p:cNvSpPr>
          <p:nvPr>
            <p:ph idx="1"/>
          </p:nvPr>
        </p:nvSpPr>
        <p:spPr/>
        <p:txBody>
          <a:bodyPr>
            <a:normAutofit/>
          </a:bodyPr>
          <a:lstStyle/>
          <a:p>
            <a:pPr marL="342900" lvl="0" indent="-342900" algn="just" defTabSz="457200">
              <a:lnSpc>
                <a:spcPct val="150000"/>
              </a:lnSpc>
              <a:spcBef>
                <a:spcPts val="0"/>
              </a:spcBef>
              <a:buClr>
                <a:srgbClr val="A53010"/>
              </a:buClr>
              <a:buFont typeface="Wingdings 3" charset="2"/>
              <a:buChar char=""/>
            </a:pPr>
            <a:r>
              <a:rPr lang="tr-TR" sz="2000" b="0" i="0" dirty="0">
                <a:effectLst/>
                <a:latin typeface="Times New Roman" panose="02020603050405020304" pitchFamily="18" charset="0"/>
                <a:cs typeface="Times New Roman" panose="02020603050405020304" pitchFamily="18" charset="0"/>
              </a:rPr>
              <a:t>Grafik Tasarım Bölümü’nün misyonu, grafik tasarım konusunda bilgi ve beceri ile donanmış, dünyanın güncel yapısıyla iletişim kurabilecek nitelikte grafik tasarımcı adayları yetiştirmektir. Ayrıca Grafik Tasarım Bölümü öğrencinin bağımsız, kendi yeteneğini öne çıkaran, becerikli, katılımcı ve atılım hamlesi yapabilen iyi bir sanatçı, tasarımcı, grafiker olarak yetişmesini sağlamaktadır.</a:t>
            </a:r>
            <a:endParaRPr lang="tr-TR" sz="2000"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4</a:t>
            </a:fld>
            <a:endParaRPr lang="tr-TR"/>
          </a:p>
        </p:txBody>
      </p:sp>
    </p:spTree>
    <p:extLst>
      <p:ext uri="{BB962C8B-B14F-4D97-AF65-F5344CB8AC3E}">
        <p14:creationId xmlns:p14="http://schemas.microsoft.com/office/powerpoint/2010/main" val="1464782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4"/>
            <a:ext cx="10515600" cy="964330"/>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DİKEY GEÇİŞ İMKANI </a:t>
            </a:r>
            <a:r>
              <a:rPr lang="tr-TR" dirty="0">
                <a:solidFill>
                  <a:srgbClr val="A53010"/>
                </a:solidFill>
                <a:latin typeface="Times New Roman" panose="02020603050405020304" pitchFamily="18" charset="0"/>
                <a:cs typeface="Times New Roman" panose="02020603050405020304" pitchFamily="18" charset="0"/>
              </a:rPr>
              <a:t/>
            </a:r>
            <a:br>
              <a:rPr lang="tr-TR" dirty="0">
                <a:solidFill>
                  <a:srgbClr val="A53010"/>
                </a:solidFill>
                <a:latin typeface="Times New Roman" panose="02020603050405020304" pitchFamily="18" charset="0"/>
                <a:cs typeface="Times New Roman" panose="02020603050405020304" pitchFamily="18" charset="0"/>
              </a:rPr>
            </a:br>
            <a:r>
              <a:rPr lang="tr-TR" sz="2800" dirty="0">
                <a:solidFill>
                  <a:prstClr val="black"/>
                </a:solidFill>
                <a:latin typeface="Times New Roman" panose="02020603050405020304" pitchFamily="18" charset="0"/>
                <a:cs typeface="Times New Roman" panose="02020603050405020304" pitchFamily="18" charset="0"/>
              </a:rPr>
              <a:t>DGS İle Geçiş Yapılabilecek Lisans Programları</a:t>
            </a:r>
            <a:endParaRPr lang="tr-TR" dirty="0"/>
          </a:p>
        </p:txBody>
      </p:sp>
      <p:pic>
        <p:nvPicPr>
          <p:cNvPr id="5" name="İçerik Yer Tutucusu 4">
            <a:extLst>
              <a:ext uri="{FF2B5EF4-FFF2-40B4-BE49-F238E27FC236}">
                <a16:creationId xmlns:a16="http://schemas.microsoft.com/office/drawing/2014/main" id="{5C921849-9B00-4ABA-A2A5-96039B2E9079}"/>
              </a:ext>
            </a:extLst>
          </p:cNvPr>
          <p:cNvPicPr>
            <a:picLocks noGrp="1" noChangeAspect="1"/>
          </p:cNvPicPr>
          <p:nvPr>
            <p:ph idx="1"/>
          </p:nvPr>
        </p:nvPicPr>
        <p:blipFill>
          <a:blip r:embed="rId3"/>
          <a:stretch>
            <a:fillRect/>
          </a:stretch>
        </p:blipFill>
        <p:spPr>
          <a:xfrm>
            <a:off x="393264" y="2089367"/>
            <a:ext cx="11109644" cy="4039870"/>
          </a:xfrm>
        </p:spPr>
      </p:pic>
      <p:sp>
        <p:nvSpPr>
          <p:cNvPr id="6" name="Slayt Numarası Yer Tutucusu 5"/>
          <p:cNvSpPr>
            <a:spLocks noGrp="1"/>
          </p:cNvSpPr>
          <p:nvPr>
            <p:ph type="sldNum" sz="quarter" idx="12"/>
          </p:nvPr>
        </p:nvSpPr>
        <p:spPr/>
        <p:txBody>
          <a:bodyPr/>
          <a:lstStyle/>
          <a:p>
            <a:fld id="{50F4E6BD-4CAD-3E44-B214-2CFB9D00E5E7}" type="slidenum">
              <a:rPr lang="tr-TR" smtClean="0"/>
              <a:pPr/>
              <a:t>40</a:t>
            </a:fld>
            <a:endParaRPr lang="tr-TR"/>
          </a:p>
        </p:txBody>
      </p:sp>
    </p:spTree>
    <p:extLst>
      <p:ext uri="{BB962C8B-B14F-4D97-AF65-F5344CB8AC3E}">
        <p14:creationId xmlns:p14="http://schemas.microsoft.com/office/powerpoint/2010/main" val="1789729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50F4E6BD-4CAD-3E44-B214-2CFB9D00E5E7}" type="slidenum">
              <a:rPr lang="tr-TR" smtClean="0"/>
              <a:pPr/>
              <a:t>41</a:t>
            </a:fld>
            <a:endParaRPr lang="tr-TR"/>
          </a:p>
        </p:txBody>
      </p:sp>
      <p:pic>
        <p:nvPicPr>
          <p:cNvPr id="8" name="İçerik Yer Tutucusu 7">
            <a:extLst>
              <a:ext uri="{FF2B5EF4-FFF2-40B4-BE49-F238E27FC236}">
                <a16:creationId xmlns:a16="http://schemas.microsoft.com/office/drawing/2014/main" id="{982BD213-CDF7-402D-9C49-7540EC240126}"/>
              </a:ext>
            </a:extLst>
          </p:cNvPr>
          <p:cNvPicPr>
            <a:picLocks noGrp="1" noChangeAspect="1"/>
          </p:cNvPicPr>
          <p:nvPr>
            <p:ph idx="1"/>
          </p:nvPr>
        </p:nvPicPr>
        <p:blipFill>
          <a:blip r:embed="rId2"/>
          <a:stretch>
            <a:fillRect/>
          </a:stretch>
        </p:blipFill>
        <p:spPr>
          <a:xfrm>
            <a:off x="589280" y="1457630"/>
            <a:ext cx="11053710" cy="4353890"/>
          </a:xfrm>
        </p:spPr>
      </p:pic>
    </p:spTree>
    <p:extLst>
      <p:ext uri="{BB962C8B-B14F-4D97-AF65-F5344CB8AC3E}">
        <p14:creationId xmlns:p14="http://schemas.microsoft.com/office/powerpoint/2010/main" val="2197865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a:extLst>
              <a:ext uri="{FF2B5EF4-FFF2-40B4-BE49-F238E27FC236}">
                <a16:creationId xmlns:a16="http://schemas.microsoft.com/office/drawing/2014/main" id="{32DD2F82-6035-4E89-ABB8-A7FBB699F940}"/>
              </a:ext>
            </a:extLst>
          </p:cNvPr>
          <p:cNvPicPr>
            <a:picLocks noGrp="1" noChangeAspect="1"/>
          </p:cNvPicPr>
          <p:nvPr>
            <p:ph idx="1"/>
          </p:nvPr>
        </p:nvPicPr>
        <p:blipFill>
          <a:blip r:embed="rId2"/>
          <a:stretch>
            <a:fillRect/>
          </a:stretch>
        </p:blipFill>
        <p:spPr>
          <a:xfrm>
            <a:off x="418818" y="1543685"/>
            <a:ext cx="11354363" cy="4348479"/>
          </a:xfrm>
        </p:spPr>
      </p:pic>
      <p:sp>
        <p:nvSpPr>
          <p:cNvPr id="6" name="Slayt Numarası Yer Tutucusu 5">
            <a:extLst>
              <a:ext uri="{FF2B5EF4-FFF2-40B4-BE49-F238E27FC236}">
                <a16:creationId xmlns:a16="http://schemas.microsoft.com/office/drawing/2014/main" id="{1B18952A-57EE-4D85-A590-4013F904E0D9}"/>
              </a:ext>
            </a:extLst>
          </p:cNvPr>
          <p:cNvSpPr>
            <a:spLocks noGrp="1"/>
          </p:cNvSpPr>
          <p:nvPr>
            <p:ph type="sldNum" sz="quarter" idx="12"/>
          </p:nvPr>
        </p:nvSpPr>
        <p:spPr/>
        <p:txBody>
          <a:bodyPr/>
          <a:lstStyle/>
          <a:p>
            <a:fld id="{50F4E6BD-4CAD-3E44-B214-2CFB9D00E5E7}" type="slidenum">
              <a:rPr lang="tr-TR" smtClean="0"/>
              <a:pPr/>
              <a:t>42</a:t>
            </a:fld>
            <a:endParaRPr lang="tr-TR"/>
          </a:p>
        </p:txBody>
      </p:sp>
    </p:spTree>
    <p:extLst>
      <p:ext uri="{BB962C8B-B14F-4D97-AF65-F5344CB8AC3E}">
        <p14:creationId xmlns:p14="http://schemas.microsoft.com/office/powerpoint/2010/main" val="2582776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pPr marL="171450" indent="-171450">
              <a:buFont typeface="Wingdings" panose="05000000000000000000" pitchFamily="2" charset="2"/>
              <a:buChar char="§"/>
            </a:pPr>
            <a:fld id="{50F4E6BD-4CAD-3E44-B214-2CFB9D00E5E7}" type="slidenum">
              <a:rPr lang="tr-TR" smtClean="0"/>
              <a:pPr marL="171450" indent="-171450">
                <a:buFont typeface="Wingdings" panose="05000000000000000000" pitchFamily="2" charset="2"/>
                <a:buChar char="§"/>
              </a:pPr>
              <a:t>43</a:t>
            </a:fld>
            <a:endParaRPr lang="tr-TR"/>
          </a:p>
        </p:txBody>
      </p:sp>
      <p:sp>
        <p:nvSpPr>
          <p:cNvPr id="4" name="Unvan 3">
            <a:extLst>
              <a:ext uri="{FF2B5EF4-FFF2-40B4-BE49-F238E27FC236}">
                <a16:creationId xmlns:a16="http://schemas.microsoft.com/office/drawing/2014/main" id="{4EF4E381-45B6-4F8C-85EC-24667A56F9C5}"/>
              </a:ext>
            </a:extLst>
          </p:cNvPr>
          <p:cNvSpPr>
            <a:spLocks noGrp="1"/>
          </p:cNvSpPr>
          <p:nvPr>
            <p:ph type="title"/>
          </p:nvPr>
        </p:nvSpPr>
        <p:spPr>
          <a:xfrm>
            <a:off x="1906859" y="708357"/>
            <a:ext cx="7917366" cy="792764"/>
          </a:xfrm>
        </p:spPr>
        <p:txBody>
          <a:bodyPr/>
          <a:lstStyle/>
          <a:p>
            <a:pPr marL="571500" indent="-571500" algn="ctr">
              <a:buFont typeface="Wingdings" panose="05000000000000000000" pitchFamily="2" charset="2"/>
              <a:buChar char="§"/>
            </a:pPr>
            <a:r>
              <a:rPr lang="tr-TR" dirty="0">
                <a:solidFill>
                  <a:srgbClr val="C00000"/>
                </a:solidFill>
                <a:latin typeface="Times New Roman" panose="02020603050405020304" pitchFamily="18" charset="0"/>
                <a:cs typeface="Times New Roman" panose="02020603050405020304" pitchFamily="18" charset="0"/>
              </a:rPr>
              <a:t>KAYNAKÇA</a:t>
            </a:r>
          </a:p>
        </p:txBody>
      </p:sp>
      <p:sp>
        <p:nvSpPr>
          <p:cNvPr id="8" name="İçerik Yer Tutucusu 7">
            <a:extLst>
              <a:ext uri="{FF2B5EF4-FFF2-40B4-BE49-F238E27FC236}">
                <a16:creationId xmlns:a16="http://schemas.microsoft.com/office/drawing/2014/main" id="{7786901B-79C3-4529-A9A0-A33D7ACD7FAD}"/>
              </a:ext>
            </a:extLst>
          </p:cNvPr>
          <p:cNvSpPr>
            <a:spLocks noGrp="1"/>
          </p:cNvSpPr>
          <p:nvPr>
            <p:ph idx="1"/>
          </p:nvPr>
        </p:nvSpPr>
        <p:spPr>
          <a:xfrm>
            <a:off x="838200" y="1676400"/>
            <a:ext cx="10515600" cy="4679949"/>
          </a:xfrm>
        </p:spPr>
        <p:txBody>
          <a:bodyPr>
            <a:normAutofit/>
          </a:bodyPr>
          <a:lstStyle/>
          <a:p>
            <a:pPr lvl="1">
              <a:lnSpc>
                <a:spcPct val="120000"/>
              </a:lnSpc>
              <a:buFont typeface="Wingdings" panose="05000000000000000000" pitchFamily="2" charset="2"/>
              <a:buChar char="§"/>
            </a:pPr>
            <a:r>
              <a:rPr lang="tr-TR" sz="1700" u="sng" dirty="0">
                <a:latin typeface="Times New Roman" panose="02020603050405020304" pitchFamily="18" charset="0"/>
                <a:cs typeface="Times New Roman" panose="02020603050405020304" pitchFamily="18" charset="0"/>
              </a:rPr>
              <a:t>Reklam  Şirketleri Görsel </a:t>
            </a:r>
            <a:r>
              <a:rPr lang="tr-TR" sz="1700" u="sng" dirty="0">
                <a:solidFill>
                  <a:schemeClr val="accent1"/>
                </a:solidFill>
                <a:latin typeface="Times New Roman" panose="02020603050405020304" pitchFamily="18" charset="0"/>
                <a:cs typeface="Times New Roman" panose="02020603050405020304" pitchFamily="18" charset="0"/>
              </a:rPr>
              <a:t>:http://www.turhalesnaflari.com/vgs-grafik-reklam/</a:t>
            </a:r>
            <a:r>
              <a:rPr lang="tr-TR" sz="1700"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700" u="sng" dirty="0">
              <a:solidFill>
                <a:schemeClr val="accent1"/>
              </a:solidFill>
              <a:latin typeface="Times New Roman" panose="02020603050405020304" pitchFamily="18" charset="0"/>
              <a:cs typeface="Times New Roman" panose="02020603050405020304" pitchFamily="18" charset="0"/>
            </a:endParaRPr>
          </a:p>
          <a:p>
            <a:pPr lvl="1">
              <a:lnSpc>
                <a:spcPct val="120000"/>
              </a:lnSpc>
              <a:spcAft>
                <a:spcPts val="800"/>
              </a:spcAft>
              <a:buSzPts val="1000"/>
              <a:buFont typeface="Wingdings" panose="05000000000000000000" pitchFamily="2" charset="2"/>
              <a:buChar char="§"/>
              <a:tabLst>
                <a:tab pos="457200" algn="l"/>
              </a:tabLst>
            </a:pPr>
            <a:r>
              <a:rPr lang="tr-TR" sz="1700" u="sng" dirty="0">
                <a:latin typeface="Times New Roman" panose="02020603050405020304" pitchFamily="18" charset="0"/>
                <a:cs typeface="Times New Roman" panose="02020603050405020304" pitchFamily="18" charset="0"/>
              </a:rPr>
              <a:t>Çizgi Film  Atölyeleri Görseli: </a:t>
            </a:r>
            <a:r>
              <a:rPr lang="tr-TR" sz="1700" dirty="0">
                <a:latin typeface="Times New Roman" panose="02020603050405020304" pitchFamily="18" charset="0"/>
                <a:cs typeface="Times New Roman" panose="02020603050405020304" pitchFamily="18" charset="0"/>
                <a:hlinkClick r:id="rId2"/>
              </a:rPr>
              <a:t>http://egeyeniyuzyilgazetesi.com/haber/focada-cocuklar-icin-cizgi-film-atolyesi/20456/</a:t>
            </a:r>
            <a:endParaRPr lang="tr-TR" sz="1700" dirty="0">
              <a:latin typeface="Times New Roman" pitchFamily="18" charset="0"/>
              <a:cs typeface="Times New Roman" pitchFamily="18" charset="0"/>
            </a:endParaRPr>
          </a:p>
          <a:p>
            <a:pPr lvl="1">
              <a:lnSpc>
                <a:spcPct val="120000"/>
              </a:lnSpc>
              <a:spcAft>
                <a:spcPts val="800"/>
              </a:spcAft>
              <a:buSzPts val="1000"/>
              <a:buFont typeface="Wingdings" panose="05000000000000000000" pitchFamily="2" charset="2"/>
              <a:buChar char="§"/>
              <a:tabLst>
                <a:tab pos="457200" algn="l"/>
              </a:tabLst>
            </a:pPr>
            <a:r>
              <a:rPr lang="tr-TR" sz="1700" u="sng" dirty="0">
                <a:effectLst/>
                <a:latin typeface="Times New Roman" panose="02020603050405020304" pitchFamily="18" charset="0"/>
                <a:ea typeface="Calibri" panose="020F0502020204030204" pitchFamily="34" charset="0"/>
                <a:cs typeface="Times New Roman" panose="02020603050405020304" pitchFamily="18" charset="0"/>
              </a:rPr>
              <a:t>Medya Kuruluşları Görseli: </a:t>
            </a:r>
            <a:r>
              <a:rPr lang="tr-TR" sz="17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http://www.gununraporu.com/turkiye-gundeminde-medya-kuruluslari-da-yer-aliyor/</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20000"/>
              </a:lnSpc>
              <a:spcAft>
                <a:spcPts val="800"/>
              </a:spcAft>
              <a:buSzPts val="1000"/>
              <a:buFont typeface="Wingdings" panose="05000000000000000000" pitchFamily="2" charset="2"/>
              <a:buChar char="§"/>
              <a:tabLst>
                <a:tab pos="457200" algn="l"/>
              </a:tabLst>
            </a:pPr>
            <a:r>
              <a:rPr lang="tr-TR" sz="1700" u="sng" dirty="0">
                <a:effectLst/>
                <a:latin typeface="Times New Roman" panose="02020603050405020304" pitchFamily="18" charset="0"/>
                <a:ea typeface="Calibri" panose="020F0502020204030204" pitchFamily="34" charset="0"/>
                <a:cs typeface="Times New Roman" panose="02020603050405020304" pitchFamily="18" charset="0"/>
              </a:rPr>
              <a:t>Yayın Evleri Görseli: </a:t>
            </a:r>
            <a:r>
              <a:rPr lang="tr-TR" sz="170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https://www.yaybir.org.tr/uyelerimiz/imaj-yayinevi</a:t>
            </a:r>
            <a:r>
              <a:rPr lang="tr-TR" sz="1700" u="sng" dirty="0">
                <a:effectLst/>
                <a:latin typeface="Times New Roman" panose="02020603050405020304" pitchFamily="18" charset="0"/>
                <a:ea typeface="Calibri" panose="020F0502020204030204" pitchFamily="34" charset="0"/>
                <a:cs typeface="Times New Roman" panose="02020603050405020304" pitchFamily="18" charset="0"/>
                <a:hlinkClick r:id="rId4"/>
              </a:rPr>
              <a:t>/</a:t>
            </a:r>
            <a:endParaRPr lang="tr-TR" sz="1700" u="sng"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20000"/>
              </a:lnSpc>
              <a:spcAft>
                <a:spcPts val="800"/>
              </a:spcAft>
              <a:buSzPts val="1000"/>
              <a:buFont typeface="Wingdings" panose="05000000000000000000" pitchFamily="2" charset="2"/>
              <a:buChar char="§"/>
              <a:tabLst>
                <a:tab pos="457200" algn="l"/>
              </a:tabLst>
            </a:pPr>
            <a:r>
              <a:rPr lang="tr-TR" sz="1700" u="sng" dirty="0">
                <a:effectLst/>
                <a:latin typeface="Times New Roman" panose="02020603050405020304" pitchFamily="18" charset="0"/>
                <a:ea typeface="Calibri" panose="020F0502020204030204" pitchFamily="34" charset="0"/>
                <a:cs typeface="Times New Roman" panose="02020603050405020304" pitchFamily="18" charset="0"/>
              </a:rPr>
              <a:t>Grafik Danışmanlığı Görseli: </a:t>
            </a:r>
            <a:r>
              <a:rPr lang="tr-TR" sz="1700" dirty="0">
                <a:effectLst/>
                <a:latin typeface="Times New Roman" panose="02020603050405020304" pitchFamily="18" charset="0"/>
                <a:ea typeface="Calibri" panose="020F0502020204030204" pitchFamily="34" charset="0"/>
                <a:cs typeface="Times New Roman" panose="02020603050405020304" pitchFamily="18" charset="0"/>
                <a:hlinkClick r:id="rId5"/>
              </a:rPr>
              <a:t>http://www.kmnbilisim.com/gorsel_tasarim.html</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20000"/>
              </a:lnSpc>
              <a:spcAft>
                <a:spcPts val="800"/>
              </a:spcAft>
              <a:buSzPts val="1000"/>
              <a:buFont typeface="Wingdings" panose="05000000000000000000" pitchFamily="2" charset="2"/>
              <a:buChar char="§"/>
              <a:tabLst>
                <a:tab pos="457200" algn="l"/>
              </a:tabLst>
            </a:pPr>
            <a:r>
              <a:rPr lang="tr-TR" sz="1700" u="sng" dirty="0">
                <a:effectLst/>
                <a:latin typeface="Times New Roman" panose="02020603050405020304" pitchFamily="18" charset="0"/>
                <a:ea typeface="Calibri" panose="020F0502020204030204" pitchFamily="34" charset="0"/>
                <a:cs typeface="Times New Roman" panose="02020603050405020304" pitchFamily="18" charset="0"/>
              </a:rPr>
              <a:t>Sanat Danışmanlığı Görseli</a:t>
            </a:r>
            <a:r>
              <a:rPr lang="tr-TR"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700" dirty="0">
                <a:effectLst/>
                <a:latin typeface="Times New Roman" panose="02020603050405020304" pitchFamily="18" charset="0"/>
                <a:ea typeface="Calibri" panose="020F0502020204030204" pitchFamily="34" charset="0"/>
                <a:cs typeface="Times New Roman" panose="02020603050405020304" pitchFamily="18" charset="0"/>
                <a:hlinkClick r:id="rId6"/>
              </a:rPr>
              <a:t>https://nemutlu.com/sanat-danismanligi-hizmeti/</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20000"/>
              </a:lnSpc>
              <a:spcAft>
                <a:spcPts val="800"/>
              </a:spcAft>
              <a:buSzPts val="1000"/>
              <a:buFont typeface="Wingdings" panose="05000000000000000000" pitchFamily="2" charset="2"/>
              <a:buChar char="§"/>
              <a:tabLst>
                <a:tab pos="457200" algn="l"/>
              </a:tabLst>
            </a:pPr>
            <a:r>
              <a:rPr lang="tr-TR" sz="1600" u="sng" dirty="0">
                <a:latin typeface="Times New Roman" panose="02020603050405020304" pitchFamily="18" charset="0"/>
                <a:cs typeface="Times New Roman" panose="02020603050405020304" pitchFamily="18" charset="0"/>
              </a:rPr>
              <a:t>Grafik Tasarım Görseli: </a:t>
            </a:r>
            <a:r>
              <a:rPr lang="tr-TR" sz="1600" i="0" u="sng" dirty="0">
                <a:solidFill>
                  <a:schemeClr val="accent1"/>
                </a:solidFill>
                <a:effectLst/>
                <a:latin typeface="Times New Roman" panose="02020603050405020304" pitchFamily="18" charset="0"/>
                <a:cs typeface="Times New Roman" panose="02020603050405020304" pitchFamily="18" charset="0"/>
              </a:rPr>
              <a:t>https://webodasi.com/grafik-tasarim-sureci/</a:t>
            </a:r>
            <a:endParaRPr lang="tr-TR" sz="1600" u="sng" dirty="0">
              <a:latin typeface="Times New Roman" panose="02020603050405020304" pitchFamily="18" charset="0"/>
              <a:cs typeface="Times New Roman" panose="02020603050405020304" pitchFamily="18" charset="0"/>
            </a:endParaRPr>
          </a:p>
          <a:p>
            <a:pPr lvl="1">
              <a:lnSpc>
                <a:spcPct val="120000"/>
              </a:lnSpc>
              <a:spcAft>
                <a:spcPts val="800"/>
              </a:spcAft>
              <a:buSzPts val="1000"/>
              <a:buFont typeface="Wingdings" panose="05000000000000000000" pitchFamily="2" charset="2"/>
              <a:buChar char="§"/>
              <a:tabLst>
                <a:tab pos="457200" algn="l"/>
              </a:tabLst>
            </a:pP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0000"/>
              </a:lnSpc>
              <a:spcAft>
                <a:spcPts val="800"/>
              </a:spcAft>
              <a:buSzPts val="1000"/>
              <a:buFont typeface="Wingdings" panose="05000000000000000000" pitchFamily="2" charset="2"/>
              <a:buChar char="§"/>
              <a:tabLst>
                <a:tab pos="457200" algn="l"/>
              </a:tabLst>
            </a:pPr>
            <a:endParaRPr lang="tr-TR" sz="1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tr-TR" sz="1600" dirty="0">
              <a:latin typeface="Times New Roman" pitchFamily="18" charset="0"/>
              <a:cs typeface="Times New Roman" pitchFamily="18" charset="0"/>
            </a:endParaRPr>
          </a:p>
        </p:txBody>
      </p:sp>
    </p:spTree>
    <p:extLst>
      <p:ext uri="{BB962C8B-B14F-4D97-AF65-F5344CB8AC3E}">
        <p14:creationId xmlns:p14="http://schemas.microsoft.com/office/powerpoint/2010/main" val="209638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50F4E6BD-4CAD-3E44-B214-2CFB9D00E5E7}" type="slidenum">
              <a:rPr lang="tr-TR" smtClean="0"/>
              <a:pPr/>
              <a:t>44</a:t>
            </a:fld>
            <a:endParaRPr lang="tr-TR"/>
          </a:p>
        </p:txBody>
      </p:sp>
      <p:sp>
        <p:nvSpPr>
          <p:cNvPr id="4" name="Unvan 3">
            <a:extLst>
              <a:ext uri="{FF2B5EF4-FFF2-40B4-BE49-F238E27FC236}">
                <a16:creationId xmlns:a16="http://schemas.microsoft.com/office/drawing/2014/main" id="{4EF4E381-45B6-4F8C-85EC-24667A56F9C5}"/>
              </a:ext>
            </a:extLst>
          </p:cNvPr>
          <p:cNvSpPr>
            <a:spLocks noGrp="1"/>
          </p:cNvSpPr>
          <p:nvPr>
            <p:ph type="title"/>
          </p:nvPr>
        </p:nvSpPr>
        <p:spPr>
          <a:xfrm>
            <a:off x="1906859" y="708357"/>
            <a:ext cx="7917366" cy="792764"/>
          </a:xfrm>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KAYNAKÇA</a:t>
            </a:r>
          </a:p>
        </p:txBody>
      </p:sp>
      <p:sp>
        <p:nvSpPr>
          <p:cNvPr id="8" name="İçerik Yer Tutucusu 7">
            <a:extLst>
              <a:ext uri="{FF2B5EF4-FFF2-40B4-BE49-F238E27FC236}">
                <a16:creationId xmlns:a16="http://schemas.microsoft.com/office/drawing/2014/main" id="{7786901B-79C3-4529-A9A0-A33D7ACD7FAD}"/>
              </a:ext>
            </a:extLst>
          </p:cNvPr>
          <p:cNvSpPr>
            <a:spLocks noGrp="1"/>
          </p:cNvSpPr>
          <p:nvPr>
            <p:ph idx="1"/>
          </p:nvPr>
        </p:nvSpPr>
        <p:spPr>
          <a:xfrm>
            <a:off x="838200" y="1473411"/>
            <a:ext cx="10515600" cy="4982806"/>
          </a:xfrm>
        </p:spPr>
        <p:txBody>
          <a:bodyPr>
            <a:noAutofit/>
          </a:bodyPr>
          <a:lstStyle/>
          <a:p>
            <a:r>
              <a:rPr lang="tr-TR" sz="1800" i="0" u="sng" dirty="0">
                <a:effectLst/>
                <a:latin typeface="Times New Roman" panose="02020603050405020304" pitchFamily="18" charset="0"/>
                <a:cs typeface="Times New Roman" panose="02020603050405020304" pitchFamily="18" charset="0"/>
              </a:rPr>
              <a:t>Görsel Sanatlar </a:t>
            </a:r>
            <a:r>
              <a:rPr lang="tr-TR" sz="1800" i="0" u="sng" dirty="0" err="1">
                <a:effectLst/>
                <a:latin typeface="Times New Roman" panose="02020603050405020304" pitchFamily="18" charset="0"/>
                <a:cs typeface="Times New Roman" panose="02020603050405020304" pitchFamily="18" charset="0"/>
              </a:rPr>
              <a:t>Görseli</a:t>
            </a:r>
            <a:r>
              <a:rPr lang="tr-TR" sz="1800" i="0" u="sng" dirty="0" err="1">
                <a:solidFill>
                  <a:schemeClr val="accent1"/>
                </a:solidFill>
                <a:effectLst/>
                <a:latin typeface="Times New Roman" panose="02020603050405020304" pitchFamily="18" charset="0"/>
                <a:cs typeface="Times New Roman" panose="02020603050405020304" pitchFamily="18" charset="0"/>
              </a:rPr>
              <a:t>:http</a:t>
            </a:r>
            <a:r>
              <a:rPr lang="tr-TR" sz="1800" i="0" u="sng" dirty="0">
                <a:solidFill>
                  <a:schemeClr val="accent1"/>
                </a:solidFill>
                <a:effectLst/>
                <a:latin typeface="Times New Roman" panose="02020603050405020304" pitchFamily="18" charset="0"/>
                <a:cs typeface="Times New Roman" panose="02020603050405020304" pitchFamily="18" charset="0"/>
              </a:rPr>
              <a:t>://www.egitimintadibaskadir.com/gorsel-sanatlar-ve-egitim/</a:t>
            </a:r>
          </a:p>
          <a:p>
            <a:r>
              <a:rPr lang="tr-TR" sz="1800" i="0" u="sng" dirty="0">
                <a:effectLst/>
                <a:latin typeface="Times New Roman" panose="02020603050405020304" pitchFamily="18" charset="0"/>
                <a:cs typeface="Times New Roman" panose="02020603050405020304" pitchFamily="18" charset="0"/>
              </a:rPr>
              <a:t>Görsel İletişim Tasarımı Görseli</a:t>
            </a:r>
            <a:r>
              <a:rPr lang="tr-TR" sz="1800" i="0" u="sng" dirty="0">
                <a:solidFill>
                  <a:schemeClr val="accent1"/>
                </a:solidFill>
                <a:effectLst/>
                <a:latin typeface="Times New Roman" panose="02020603050405020304" pitchFamily="18" charset="0"/>
                <a:cs typeface="Times New Roman" panose="02020603050405020304" pitchFamily="18" charset="0"/>
              </a:rPr>
              <a:t>:  </a:t>
            </a:r>
            <a:r>
              <a:rPr lang="tr-TR" sz="1800" i="0" u="sng" dirty="0">
                <a:solidFill>
                  <a:schemeClr val="accent1"/>
                </a:solidFill>
                <a:effectLst/>
                <a:latin typeface="Times New Roman" panose="02020603050405020304" pitchFamily="18" charset="0"/>
                <a:cs typeface="Times New Roman" panose="02020603050405020304" pitchFamily="18" charset="0"/>
                <a:hlinkClick r:id="rId2"/>
              </a:rPr>
              <a:t>https://gilt.anadolu.edu.tr/</a:t>
            </a:r>
            <a:endParaRPr lang="tr-TR" sz="1800" i="0" u="sng" dirty="0">
              <a:solidFill>
                <a:schemeClr val="accent1"/>
              </a:solidFill>
              <a:effectLst/>
              <a:latin typeface="Times New Roman" panose="02020603050405020304" pitchFamily="18" charset="0"/>
              <a:cs typeface="Times New Roman" panose="02020603050405020304" pitchFamily="18" charset="0"/>
            </a:endParaRPr>
          </a:p>
          <a:p>
            <a:r>
              <a:rPr lang="tr-TR" sz="1800" i="0" u="sng" dirty="0">
                <a:effectLst/>
                <a:latin typeface="Times New Roman" panose="02020603050405020304" pitchFamily="18" charset="0"/>
                <a:cs typeface="Times New Roman" panose="02020603050405020304" pitchFamily="18" charset="0"/>
              </a:rPr>
              <a:t>İletişim Görseli</a:t>
            </a:r>
            <a:r>
              <a:rPr lang="tr-TR" sz="1800" i="0" u="sng" dirty="0">
                <a:solidFill>
                  <a:schemeClr val="accent1"/>
                </a:solidFill>
                <a:effectLst/>
                <a:latin typeface="Times New Roman" panose="02020603050405020304" pitchFamily="18" charset="0"/>
                <a:cs typeface="Times New Roman" panose="02020603050405020304" pitchFamily="18" charset="0"/>
              </a:rPr>
              <a:t>: </a:t>
            </a:r>
            <a:r>
              <a:rPr lang="tr-TR" sz="1800" i="0" u="sng" dirty="0">
                <a:solidFill>
                  <a:schemeClr val="accent1"/>
                </a:solidFill>
                <a:effectLst/>
                <a:latin typeface="Times New Roman" panose="02020603050405020304" pitchFamily="18" charset="0"/>
                <a:cs typeface="Times New Roman" panose="02020603050405020304" pitchFamily="18" charset="0"/>
                <a:hlinkClick r:id="rId3"/>
              </a:rPr>
              <a:t>https://www.basarisiralamasi.net/yeni-medya-ve-iletisim-bolumu-meslek-tanitimi-gelecegi-ve-dersleri.html</a:t>
            </a:r>
            <a:endParaRPr lang="tr-TR" sz="1800" i="0" u="sng" dirty="0">
              <a:solidFill>
                <a:schemeClr val="accent1"/>
              </a:solidFill>
              <a:effectLst/>
              <a:latin typeface="Times New Roman" panose="02020603050405020304" pitchFamily="18" charset="0"/>
              <a:cs typeface="Times New Roman" panose="02020603050405020304" pitchFamily="18" charset="0"/>
            </a:endParaRPr>
          </a:p>
          <a:p>
            <a:r>
              <a:rPr lang="tr-TR" sz="1800" i="0" u="sng" dirty="0">
                <a:effectLst/>
                <a:latin typeface="Times New Roman" panose="02020603050405020304" pitchFamily="18" charset="0"/>
                <a:cs typeface="Times New Roman" panose="02020603050405020304" pitchFamily="18" charset="0"/>
              </a:rPr>
              <a:t>İletişim ve Tasarım Görseli: </a:t>
            </a:r>
            <a:r>
              <a:rPr lang="tr-TR" sz="1800" i="0" u="sng" dirty="0">
                <a:solidFill>
                  <a:schemeClr val="accent1"/>
                </a:solidFill>
                <a:effectLst/>
                <a:latin typeface="Times New Roman" panose="02020603050405020304" pitchFamily="18" charset="0"/>
                <a:cs typeface="Times New Roman" panose="02020603050405020304" pitchFamily="18" charset="0"/>
              </a:rPr>
              <a:t>https://egitimajansi.com/haber/iletisim-ve-tasarim-2019-taban-puanlari-ve-basari-siralamalari-haberi-71561h.html</a:t>
            </a:r>
          </a:p>
          <a:p>
            <a:r>
              <a:rPr lang="tr-TR" sz="1800" i="0" u="sng" dirty="0">
                <a:effectLst/>
                <a:latin typeface="Times New Roman" panose="02020603050405020304" pitchFamily="18" charset="0"/>
                <a:cs typeface="Times New Roman" panose="02020603050405020304" pitchFamily="18" charset="0"/>
              </a:rPr>
              <a:t>İletişim Sanatları Görseli: </a:t>
            </a:r>
            <a:r>
              <a:rPr lang="tr-TR" sz="1800" i="0" u="sng" dirty="0">
                <a:solidFill>
                  <a:schemeClr val="accent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http://www.basarisiralamasi.net/iletisim-sanatlari-bolumu-meslek-tanitimi-gelecegi-ve-dersleri.html</a:t>
            </a:r>
            <a:endParaRPr lang="tr-TR" sz="1800" i="0" u="sng" dirty="0">
              <a:solidFill>
                <a:schemeClr val="accent1"/>
              </a:solidFill>
              <a:effectLst/>
              <a:latin typeface="Times New Roman" panose="02020603050405020304" pitchFamily="18" charset="0"/>
              <a:cs typeface="Times New Roman" panose="02020603050405020304" pitchFamily="18" charset="0"/>
            </a:endParaRPr>
          </a:p>
          <a:p>
            <a:r>
              <a:rPr lang="tr-TR" sz="1800" i="0" u="sng" dirty="0">
                <a:effectLst/>
                <a:latin typeface="Times New Roman" panose="02020603050405020304" pitchFamily="18" charset="0"/>
                <a:cs typeface="Times New Roman" panose="02020603050405020304" pitchFamily="18" charset="0"/>
              </a:rPr>
              <a:t>Fotoğraf Görseli</a:t>
            </a:r>
            <a:r>
              <a:rPr lang="tr-TR" sz="1800" i="0" u="sng" dirty="0">
                <a:solidFill>
                  <a:schemeClr val="accent1"/>
                </a:solidFill>
                <a:effectLst/>
                <a:latin typeface="Times New Roman" panose="02020603050405020304" pitchFamily="18" charset="0"/>
                <a:cs typeface="Times New Roman" panose="02020603050405020304" pitchFamily="18" charset="0"/>
              </a:rPr>
              <a:t>: </a:t>
            </a:r>
            <a:r>
              <a:rPr lang="tr-TR" sz="1800" i="0" u="sng" dirty="0">
                <a:solidFill>
                  <a:schemeClr val="accent1"/>
                </a:solidFill>
                <a:effectLst/>
                <a:latin typeface="Times New Roman" panose="02020603050405020304" pitchFamily="18" charset="0"/>
                <a:cs typeface="Times New Roman" panose="02020603050405020304" pitchFamily="18" charset="0"/>
                <a:hlinkClick r:id="rId5"/>
              </a:rPr>
              <a:t>https://www.trthaber.com/haber/turkiye/fotograf-sanatcisi-ara-guler-hayatini-kaybetti-389792.html</a:t>
            </a:r>
            <a:endParaRPr lang="tr-TR" sz="1800" i="0" u="sng" dirty="0">
              <a:solidFill>
                <a:schemeClr val="accent1"/>
              </a:solidFill>
              <a:effectLst/>
              <a:latin typeface="Times New Roman" panose="02020603050405020304" pitchFamily="18" charset="0"/>
              <a:cs typeface="Times New Roman" panose="02020603050405020304" pitchFamily="18" charset="0"/>
            </a:endParaRPr>
          </a:p>
          <a:p>
            <a:r>
              <a:rPr lang="tr-TR" sz="1800" i="0" u="sng" dirty="0">
                <a:effectLst/>
                <a:latin typeface="Times New Roman" panose="02020603050405020304" pitchFamily="18" charset="0"/>
                <a:cs typeface="Times New Roman" panose="02020603050405020304" pitchFamily="18" charset="0"/>
              </a:rPr>
              <a:t>Fotoğraf ve Video Görseli: </a:t>
            </a:r>
            <a:r>
              <a:rPr lang="tr-TR" sz="1800" i="0" u="sng" dirty="0">
                <a:solidFill>
                  <a:schemeClr val="accent1"/>
                </a:solidFill>
                <a:effectLst/>
                <a:latin typeface="Times New Roman" panose="02020603050405020304" pitchFamily="18" charset="0"/>
                <a:cs typeface="Times New Roman" panose="02020603050405020304" pitchFamily="18" charset="0"/>
              </a:rPr>
              <a:t>https://www.iienstitu.com/blog/fotograf-ve-video-bolumu</a:t>
            </a:r>
            <a:endParaRPr lang="tr-TR" sz="1800" i="0" u="sng" dirty="0">
              <a:effectLst/>
              <a:latin typeface="Times New Roman" panose="02020603050405020304" pitchFamily="18" charset="0"/>
              <a:cs typeface="Times New Roman" panose="02020603050405020304" pitchFamily="18" charset="0"/>
            </a:endParaRPr>
          </a:p>
          <a:p>
            <a:r>
              <a:rPr lang="tr-TR" sz="1800" i="0" u="sng" dirty="0">
                <a:effectLst/>
                <a:latin typeface="Times New Roman" panose="02020603050405020304" pitchFamily="18" charset="0"/>
                <a:cs typeface="Times New Roman" panose="02020603050405020304" pitchFamily="18" charset="0"/>
              </a:rPr>
              <a:t>Medya ve İletişim Görseli: </a:t>
            </a:r>
            <a:r>
              <a:rPr lang="tr-TR" sz="1800" i="0" u="sng" dirty="0">
                <a:solidFill>
                  <a:schemeClr val="accent1"/>
                </a:solidFill>
                <a:effectLst/>
                <a:latin typeface="Times New Roman" panose="02020603050405020304" pitchFamily="18" charset="0"/>
                <a:cs typeface="Times New Roman" panose="02020603050405020304" pitchFamily="18" charset="0"/>
              </a:rPr>
              <a:t>http://sosyal.akdeniz.edu.tr/medya-ve-iletisim</a:t>
            </a:r>
            <a:r>
              <a:rPr lang="tr-TR" sz="1800" i="0" u="sng" dirty="0">
                <a:effectLst/>
                <a:latin typeface="Times New Roman" panose="02020603050405020304" pitchFamily="18" charset="0"/>
                <a:cs typeface="Times New Roman" panose="02020603050405020304" pitchFamily="18" charset="0"/>
              </a:rPr>
              <a:t>/</a:t>
            </a:r>
            <a:endParaRPr lang="tr-TR" sz="1800" u="sng" dirty="0">
              <a:latin typeface="Times New Roman" panose="02020603050405020304" pitchFamily="18" charset="0"/>
              <a:cs typeface="Times New Roman" panose="02020603050405020304" pitchFamily="18" charset="0"/>
            </a:endParaRPr>
          </a:p>
          <a:p>
            <a:endParaRPr lang="tr-TR" sz="1800" dirty="0">
              <a:latin typeface="Times New Roman" pitchFamily="18" charset="0"/>
              <a:cs typeface="Times New Roman" pitchFamily="18" charset="0"/>
            </a:endParaRPr>
          </a:p>
        </p:txBody>
      </p:sp>
    </p:spTree>
    <p:extLst>
      <p:ext uri="{BB962C8B-B14F-4D97-AF65-F5344CB8AC3E}">
        <p14:creationId xmlns:p14="http://schemas.microsoft.com/office/powerpoint/2010/main" val="4165501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987817"/>
            <a:ext cx="10515600" cy="792764"/>
          </a:xfrm>
        </p:spPr>
        <p:style>
          <a:lnRef idx="0">
            <a:schemeClr val="dk1"/>
          </a:lnRef>
          <a:fillRef idx="3">
            <a:schemeClr val="dk1"/>
          </a:fillRef>
          <a:effectRef idx="3">
            <a:schemeClr val="dk1"/>
          </a:effectRef>
          <a:fontRef idx="minor">
            <a:schemeClr val="lt1"/>
          </a:fontRef>
        </p:style>
        <p:txBody>
          <a:bodyPr/>
          <a:lstStyle/>
          <a:p>
            <a:pPr algn="ctr"/>
            <a:r>
              <a:rPr lang="tr-TR" b="1" dirty="0"/>
              <a:t>TEŞEKKÜRLER</a:t>
            </a:r>
          </a:p>
        </p:txBody>
      </p:sp>
      <p:pic>
        <p:nvPicPr>
          <p:cNvPr id="5" name="İçerik Yer Tutucusu 4">
            <a:extLst>
              <a:ext uri="{FF2B5EF4-FFF2-40B4-BE49-F238E27FC236}">
                <a16:creationId xmlns:a16="http://schemas.microsoft.com/office/drawing/2014/main" id="{65DA8C80-268A-45DC-8E54-39CEAA3E27D5}"/>
              </a:ext>
            </a:extLst>
          </p:cNvPr>
          <p:cNvPicPr>
            <a:picLocks noGrp="1" noChangeAspect="1"/>
          </p:cNvPicPr>
          <p:nvPr>
            <p:ph idx="1"/>
          </p:nvPr>
        </p:nvPicPr>
        <p:blipFill>
          <a:blip r:embed="rId2"/>
          <a:stretch>
            <a:fillRect/>
          </a:stretch>
        </p:blipFill>
        <p:spPr>
          <a:xfrm>
            <a:off x="4572068" y="1678050"/>
            <a:ext cx="3047863" cy="3146737"/>
          </a:xfrm>
        </p:spPr>
      </p:pic>
      <p:sp>
        <p:nvSpPr>
          <p:cNvPr id="6" name="Slayt Numarası Yer Tutucusu 5"/>
          <p:cNvSpPr>
            <a:spLocks noGrp="1"/>
          </p:cNvSpPr>
          <p:nvPr>
            <p:ph type="sldNum" sz="quarter" idx="12"/>
          </p:nvPr>
        </p:nvSpPr>
        <p:spPr/>
        <p:txBody>
          <a:bodyPr/>
          <a:lstStyle/>
          <a:p>
            <a:fld id="{50F4E6BD-4CAD-3E44-B214-2CFB9D00E5E7}" type="slidenum">
              <a:rPr lang="tr-TR" smtClean="0"/>
              <a:pPr/>
              <a:t>45</a:t>
            </a:fld>
            <a:endParaRPr lang="tr-TR"/>
          </a:p>
        </p:txBody>
      </p:sp>
    </p:spTree>
    <p:extLst>
      <p:ext uri="{BB962C8B-B14F-4D97-AF65-F5344CB8AC3E}">
        <p14:creationId xmlns:p14="http://schemas.microsoft.com/office/powerpoint/2010/main" val="202092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8186" y="691661"/>
            <a:ext cx="10515600" cy="506657"/>
          </a:xfrm>
        </p:spPr>
        <p:txBody>
          <a:bodyPr>
            <a:normAutofit fontScale="90000"/>
          </a:bodyPr>
          <a:lstStyle/>
          <a:p>
            <a:pPr algn="ctr"/>
            <a:r>
              <a:rPr lang="tr-TR" dirty="0">
                <a:solidFill>
                  <a:srgbClr val="C00000"/>
                </a:solidFill>
                <a:latin typeface="Times New Roman" panose="02020603050405020304" pitchFamily="18" charset="0"/>
                <a:cs typeface="Times New Roman" panose="02020603050405020304" pitchFamily="18" charset="0"/>
              </a:rPr>
              <a:t>İDARİ VE AKADEMİK KADRO</a:t>
            </a:r>
            <a:endParaRPr lang="tr-TR" dirty="0">
              <a:solidFill>
                <a:srgbClr val="C00000"/>
              </a:solidFill>
            </a:endParaRPr>
          </a:p>
        </p:txBody>
      </p:sp>
      <p:sp>
        <p:nvSpPr>
          <p:cNvPr id="6" name="Slayt Numarası Yer Tutucusu 5"/>
          <p:cNvSpPr>
            <a:spLocks noGrp="1"/>
          </p:cNvSpPr>
          <p:nvPr>
            <p:ph type="sldNum" sz="quarter" idx="12"/>
          </p:nvPr>
        </p:nvSpPr>
        <p:spPr/>
        <p:txBody>
          <a:bodyPr/>
          <a:lstStyle/>
          <a:p>
            <a:fld id="{50F4E6BD-4CAD-3E44-B214-2CFB9D00E5E7}" type="slidenum">
              <a:rPr lang="tr-TR" smtClean="0"/>
              <a:pPr/>
              <a:t>5</a:t>
            </a:fld>
            <a:endParaRPr lang="tr-TR"/>
          </a:p>
        </p:txBody>
      </p:sp>
      <p:graphicFrame>
        <p:nvGraphicFramePr>
          <p:cNvPr id="5" name="Tablo 4">
            <a:extLst>
              <a:ext uri="{FF2B5EF4-FFF2-40B4-BE49-F238E27FC236}">
                <a16:creationId xmlns:a16="http://schemas.microsoft.com/office/drawing/2014/main" id="{83EC2AC5-1C23-40DA-B0F6-989992AF90A4}"/>
              </a:ext>
            </a:extLst>
          </p:cNvPr>
          <p:cNvGraphicFramePr>
            <a:graphicFrameLocks noGrp="1"/>
          </p:cNvGraphicFramePr>
          <p:nvPr>
            <p:extLst>
              <p:ext uri="{D42A27DB-BD31-4B8C-83A1-F6EECF244321}">
                <p14:modId xmlns:p14="http://schemas.microsoft.com/office/powerpoint/2010/main" val="4234595210"/>
              </p:ext>
            </p:extLst>
          </p:nvPr>
        </p:nvGraphicFramePr>
        <p:xfrm>
          <a:off x="923193" y="1198320"/>
          <a:ext cx="10685586" cy="5943600"/>
        </p:xfrm>
        <a:graphic>
          <a:graphicData uri="http://schemas.openxmlformats.org/drawingml/2006/table">
            <a:tbl>
              <a:tblPr firstRow="1" bandRow="1">
                <a:tableStyleId>{5FD0F851-EC5A-4D38-B0AD-8093EC10F338}</a:tableStyleId>
              </a:tblPr>
              <a:tblGrid>
                <a:gridCol w="1525691">
                  <a:extLst>
                    <a:ext uri="{9D8B030D-6E8A-4147-A177-3AD203B41FA5}">
                      <a16:colId xmlns:a16="http://schemas.microsoft.com/office/drawing/2014/main" val="3923832187"/>
                    </a:ext>
                  </a:extLst>
                </a:gridCol>
                <a:gridCol w="1831979">
                  <a:extLst>
                    <a:ext uri="{9D8B030D-6E8A-4147-A177-3AD203B41FA5}">
                      <a16:colId xmlns:a16="http://schemas.microsoft.com/office/drawing/2014/main" val="1734904"/>
                    </a:ext>
                  </a:extLst>
                </a:gridCol>
                <a:gridCol w="1831979">
                  <a:extLst>
                    <a:ext uri="{9D8B030D-6E8A-4147-A177-3AD203B41FA5}">
                      <a16:colId xmlns:a16="http://schemas.microsoft.com/office/drawing/2014/main" val="3308316062"/>
                    </a:ext>
                  </a:extLst>
                </a:gridCol>
                <a:gridCol w="1831979">
                  <a:extLst>
                    <a:ext uri="{9D8B030D-6E8A-4147-A177-3AD203B41FA5}">
                      <a16:colId xmlns:a16="http://schemas.microsoft.com/office/drawing/2014/main" val="2653407472"/>
                    </a:ext>
                  </a:extLst>
                </a:gridCol>
                <a:gridCol w="1831979">
                  <a:extLst>
                    <a:ext uri="{9D8B030D-6E8A-4147-A177-3AD203B41FA5}">
                      <a16:colId xmlns:a16="http://schemas.microsoft.com/office/drawing/2014/main" val="3615186948"/>
                    </a:ext>
                  </a:extLst>
                </a:gridCol>
                <a:gridCol w="1831979">
                  <a:extLst>
                    <a:ext uri="{9D8B030D-6E8A-4147-A177-3AD203B41FA5}">
                      <a16:colId xmlns:a16="http://schemas.microsoft.com/office/drawing/2014/main" val="2741500079"/>
                    </a:ext>
                  </a:extLst>
                </a:gridCol>
              </a:tblGrid>
              <a:tr h="870720">
                <a:tc>
                  <a:txBody>
                    <a:bodyPr/>
                    <a:lstStyle/>
                    <a:p>
                      <a:pPr algn="ctr"/>
                      <a:endParaRPr lang="tr-TR" dirty="0"/>
                    </a:p>
                    <a:p>
                      <a:pPr algn="ctr"/>
                      <a:r>
                        <a:rPr lang="tr-TR" dirty="0"/>
                        <a:t>UNVAN</a:t>
                      </a:r>
                    </a:p>
                    <a:p>
                      <a:pPr algn="ctr"/>
                      <a:endParaRPr lang="tr-TR" dirty="0"/>
                    </a:p>
                  </a:txBody>
                  <a:tcPr/>
                </a:tc>
                <a:tc>
                  <a:txBody>
                    <a:bodyPr/>
                    <a:lstStyle/>
                    <a:p>
                      <a:pPr algn="ctr"/>
                      <a:endParaRPr lang="tr-TR" dirty="0"/>
                    </a:p>
                    <a:p>
                      <a:pPr algn="ctr"/>
                      <a:r>
                        <a:rPr lang="tr-TR" dirty="0"/>
                        <a:t>AD-SOYAD</a:t>
                      </a:r>
                    </a:p>
                  </a:txBody>
                  <a:tcPr/>
                </a:tc>
                <a:tc>
                  <a:txBody>
                    <a:bodyPr/>
                    <a:lstStyle/>
                    <a:p>
                      <a:pPr algn="ctr"/>
                      <a:endParaRPr lang="tr-TR" dirty="0"/>
                    </a:p>
                    <a:p>
                      <a:pPr algn="ctr"/>
                      <a:r>
                        <a:rPr lang="tr-TR" dirty="0"/>
                        <a:t>GÖREVİ</a:t>
                      </a:r>
                    </a:p>
                  </a:txBody>
                  <a:tcPr/>
                </a:tc>
                <a:tc>
                  <a:txBody>
                    <a:bodyPr/>
                    <a:lstStyle/>
                    <a:p>
                      <a:pPr algn="ctr"/>
                      <a:endParaRPr lang="tr-TR" dirty="0"/>
                    </a:p>
                    <a:p>
                      <a:pPr algn="ctr"/>
                      <a:r>
                        <a:rPr lang="tr-TR" dirty="0"/>
                        <a:t>LİSANS</a:t>
                      </a:r>
                    </a:p>
                  </a:txBody>
                  <a:tcPr/>
                </a:tc>
                <a:tc>
                  <a:txBody>
                    <a:bodyPr/>
                    <a:lstStyle/>
                    <a:p>
                      <a:pPr algn="ctr"/>
                      <a:endParaRPr lang="tr-TR" dirty="0"/>
                    </a:p>
                    <a:p>
                      <a:pPr algn="ctr"/>
                      <a:r>
                        <a:rPr lang="tr-TR" dirty="0"/>
                        <a:t>YÜKSEK LİSANAS</a:t>
                      </a:r>
                    </a:p>
                  </a:txBody>
                  <a:tcPr/>
                </a:tc>
                <a:tc>
                  <a:txBody>
                    <a:bodyPr/>
                    <a:lstStyle/>
                    <a:p>
                      <a:pPr algn="ctr"/>
                      <a:endParaRPr lang="tr-TR" dirty="0"/>
                    </a:p>
                    <a:p>
                      <a:pPr algn="ctr"/>
                      <a:r>
                        <a:rPr lang="tr-TR" dirty="0"/>
                        <a:t>DOKTORA</a:t>
                      </a:r>
                    </a:p>
                  </a:txBody>
                  <a:tcPr/>
                </a:tc>
                <a:extLst>
                  <a:ext uri="{0D108BD9-81ED-4DB2-BD59-A6C34878D82A}">
                    <a16:rowId xmlns:a16="http://schemas.microsoft.com/office/drawing/2014/main" val="3812133394"/>
                  </a:ext>
                </a:extLst>
              </a:tr>
              <a:tr h="1131936">
                <a:tc>
                  <a:txBody>
                    <a:bodyPr/>
                    <a:lstStyle/>
                    <a:p>
                      <a:pPr algn="ctr"/>
                      <a:endParaRPr lang="tr-TR" dirty="0"/>
                    </a:p>
                    <a:p>
                      <a:pPr algn="ctr"/>
                      <a:r>
                        <a:rPr lang="tr-TR" dirty="0"/>
                        <a:t>Dr. Öğr. Üyesi</a:t>
                      </a:r>
                    </a:p>
                  </a:txBody>
                  <a:tcPr/>
                </a:tc>
                <a:tc>
                  <a:txBody>
                    <a:bodyPr/>
                    <a:lstStyle/>
                    <a:p>
                      <a:pPr algn="ctr"/>
                      <a:endParaRPr lang="tr-TR" dirty="0"/>
                    </a:p>
                    <a:p>
                      <a:pPr algn="ctr"/>
                      <a:r>
                        <a:rPr lang="tr-TR" dirty="0"/>
                        <a:t>Hayrunnisa MAZLUMOĞLU</a:t>
                      </a:r>
                    </a:p>
                  </a:txBody>
                  <a:tcPr/>
                </a:tc>
                <a:tc>
                  <a:txBody>
                    <a:bodyPr/>
                    <a:lstStyle/>
                    <a:p>
                      <a:pPr algn="ctr"/>
                      <a:endParaRPr lang="tr-TR" dirty="0"/>
                    </a:p>
                    <a:p>
                      <a:pPr algn="ctr"/>
                      <a:r>
                        <a:rPr lang="tr-TR" dirty="0"/>
                        <a:t>Yüksekokul Müdürü</a:t>
                      </a:r>
                    </a:p>
                  </a:txBody>
                  <a:tcPr/>
                </a:tc>
                <a:tc>
                  <a:txBody>
                    <a:bodyPr/>
                    <a:lstStyle/>
                    <a:p>
                      <a:pPr algn="ctr"/>
                      <a:endParaRPr lang="tr-TR" dirty="0"/>
                    </a:p>
                    <a:p>
                      <a:pPr algn="ctr"/>
                      <a:r>
                        <a:rPr lang="tr-TR" dirty="0"/>
                        <a:t>Atatürk Üniversitesi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Atatürk Üniversitesi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Atatürk Üniversitesi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1184188075"/>
                  </a:ext>
                </a:extLst>
              </a:tr>
              <a:tr h="1131936">
                <a:tc>
                  <a:txBody>
                    <a:bodyPr/>
                    <a:lstStyle/>
                    <a:p>
                      <a:pPr algn="ctr"/>
                      <a:endParaRPr lang="tr-TR" dirty="0"/>
                    </a:p>
                    <a:p>
                      <a:pPr algn="ctr"/>
                      <a:r>
                        <a:rPr lang="tr-TR" dirty="0"/>
                        <a:t>Öğr. Gör. </a:t>
                      </a:r>
                    </a:p>
                  </a:txBody>
                  <a:tcPr/>
                </a:tc>
                <a:tc>
                  <a:txBody>
                    <a:bodyPr/>
                    <a:lstStyle/>
                    <a:p>
                      <a:pPr algn="ctr"/>
                      <a:endParaRPr lang="tr-TR" dirty="0"/>
                    </a:p>
                    <a:p>
                      <a:pPr algn="ctr"/>
                      <a:r>
                        <a:rPr lang="tr-TR" dirty="0"/>
                        <a:t>Işıl Nehir</a:t>
                      </a:r>
                    </a:p>
                    <a:p>
                      <a:pPr algn="ctr"/>
                      <a:r>
                        <a:rPr lang="tr-TR" dirty="0"/>
                        <a:t>YILMAZ</a:t>
                      </a:r>
                    </a:p>
                    <a:p>
                      <a:pPr algn="ctr"/>
                      <a:r>
                        <a:rPr lang="tr-TR" dirty="0"/>
                        <a:t> </a:t>
                      </a:r>
                    </a:p>
                  </a:txBody>
                  <a:tcPr/>
                </a:tc>
                <a:tc>
                  <a:txBody>
                    <a:bodyPr/>
                    <a:lstStyle/>
                    <a:p>
                      <a:pPr algn="ct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Yüksekokul Müdür Yrd.</a:t>
                      </a:r>
                    </a:p>
                  </a:txBody>
                  <a:tcPr/>
                </a:tc>
                <a:tc>
                  <a:txBody>
                    <a:bodyPr/>
                    <a:lstStyle/>
                    <a:p>
                      <a:pPr algn="ctr"/>
                      <a:endParaRPr lang="tr-TR" dirty="0"/>
                    </a:p>
                    <a:p>
                      <a:pPr algn="ctr"/>
                      <a:r>
                        <a:rPr lang="tr-TR" dirty="0"/>
                        <a:t>Atatürk Üniversitesi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Atatürk Üniversitesi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txBody>
                  <a:tcPr/>
                </a:tc>
                <a:tc>
                  <a:txBody>
                    <a:bodyPr/>
                    <a:lstStyle/>
                    <a:p>
                      <a:pPr algn="ctr"/>
                      <a:endParaRPr lang="tr-TR" dirty="0"/>
                    </a:p>
                    <a:p>
                      <a:pPr algn="ctr"/>
                      <a:r>
                        <a:rPr lang="tr-TR" dirty="0"/>
                        <a:t>Atatürk Üniversitesi </a:t>
                      </a:r>
                    </a:p>
                    <a:p>
                      <a:pPr algn="ctr"/>
                      <a:r>
                        <a:rPr lang="tr-TR" dirty="0"/>
                        <a:t>(Devam Ediyor)</a:t>
                      </a:r>
                    </a:p>
                  </a:txBody>
                  <a:tcPr/>
                </a:tc>
                <a:extLst>
                  <a:ext uri="{0D108BD9-81ED-4DB2-BD59-A6C34878D82A}">
                    <a16:rowId xmlns:a16="http://schemas.microsoft.com/office/drawing/2014/main" val="1461816959"/>
                  </a:ext>
                </a:extLst>
              </a:tr>
              <a:tr h="1131936">
                <a:tc>
                  <a:txBody>
                    <a:bodyPr/>
                    <a:lstStyle/>
                    <a:p>
                      <a:pPr algn="ct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err="1"/>
                        <a:t>Öğr</a:t>
                      </a:r>
                      <a:r>
                        <a:rPr lang="tr-TR" dirty="0"/>
                        <a:t>. Gör. </a:t>
                      </a:r>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algn="ctr"/>
                      <a:r>
                        <a:rPr lang="tr-TR" dirty="0"/>
                        <a:t>Nurhan</a:t>
                      </a:r>
                    </a:p>
                    <a:p>
                      <a:pPr algn="ctr"/>
                      <a:r>
                        <a:rPr lang="tr-TR" dirty="0"/>
                        <a:t>AKBULUT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Bölüm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Başkanı</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Atatürk Üniversitesi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Atatürk Üniversitesi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txBody>
                  <a:tcPr/>
                </a:tc>
                <a:tc>
                  <a:txBody>
                    <a:bodyPr/>
                    <a:lstStyle/>
                    <a:p>
                      <a:pPr algn="ctr"/>
                      <a:endParaRPr lang="tr-TR" dirty="0"/>
                    </a:p>
                  </a:txBody>
                  <a:tcPr/>
                </a:tc>
                <a:extLst>
                  <a:ext uri="{0D108BD9-81ED-4DB2-BD59-A6C34878D82A}">
                    <a16:rowId xmlns:a16="http://schemas.microsoft.com/office/drawing/2014/main" val="4139288669"/>
                  </a:ext>
                </a:extLst>
              </a:tr>
              <a:tr h="1393152">
                <a:tc>
                  <a:txBody>
                    <a:bodyPr/>
                    <a:lstStyle/>
                    <a:p>
                      <a:pPr algn="ct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err="1"/>
                        <a:t>Öğr</a:t>
                      </a:r>
                      <a:r>
                        <a:rPr lang="tr-TR" dirty="0"/>
                        <a:t>. Gör. </a:t>
                      </a:r>
                    </a:p>
                    <a:p>
                      <a:pPr algn="ctr"/>
                      <a:endParaRPr lang="tr-TR" dirty="0"/>
                    </a:p>
                    <a:p>
                      <a:pPr algn="ctr"/>
                      <a:endParaRPr lang="tr-TR" dirty="0"/>
                    </a:p>
                    <a:p>
                      <a:pPr algn="ctr"/>
                      <a:endParaRPr lang="tr-TR" dirty="0"/>
                    </a:p>
                  </a:txBody>
                  <a:tcPr/>
                </a:tc>
                <a:tc>
                  <a:txBody>
                    <a:bodyPr/>
                    <a:lstStyle/>
                    <a:p>
                      <a:pPr algn="ctr"/>
                      <a:endParaRPr lang="tr-TR" dirty="0"/>
                    </a:p>
                    <a:p>
                      <a:pPr algn="ctr"/>
                      <a:r>
                        <a:rPr lang="tr-TR" dirty="0"/>
                        <a:t>Mutlu</a:t>
                      </a:r>
                    </a:p>
                    <a:p>
                      <a:pPr algn="ctr"/>
                      <a:r>
                        <a:rPr lang="tr-TR" dirty="0"/>
                        <a:t>SEVEN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Atatürk Üniversitesi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Atatürk Üniversitesi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txBody>
                  <a:tcPr/>
                </a:tc>
                <a:tc>
                  <a:txBody>
                    <a:bodyPr/>
                    <a:lstStyle/>
                    <a:p>
                      <a:pPr algn="ctr"/>
                      <a:endParaRPr lang="tr-TR" dirty="0"/>
                    </a:p>
                    <a:p>
                      <a:pPr algn="ctr"/>
                      <a:r>
                        <a:rPr lang="tr-TR" dirty="0"/>
                        <a:t>Atatürk Üniversitesi </a:t>
                      </a:r>
                    </a:p>
                    <a:p>
                      <a:pPr algn="ctr"/>
                      <a:r>
                        <a:rPr lang="tr-TR" dirty="0"/>
                        <a:t>(Devam Ediyor</a:t>
                      </a:r>
                    </a:p>
                  </a:txBody>
                  <a:tcPr/>
                </a:tc>
                <a:extLst>
                  <a:ext uri="{0D108BD9-81ED-4DB2-BD59-A6C34878D82A}">
                    <a16:rowId xmlns:a16="http://schemas.microsoft.com/office/drawing/2014/main" val="3067452243"/>
                  </a:ext>
                </a:extLst>
              </a:tr>
            </a:tbl>
          </a:graphicData>
        </a:graphic>
      </p:graphicFrame>
    </p:spTree>
    <p:extLst>
      <p:ext uri="{BB962C8B-B14F-4D97-AF65-F5344CB8AC3E}">
        <p14:creationId xmlns:p14="http://schemas.microsoft.com/office/powerpoint/2010/main" val="3320890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86154"/>
            <a:ext cx="10515600" cy="750277"/>
          </a:xfrm>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PROGRAMIN ÖĞRETİM AMAÇLARI</a:t>
            </a:r>
            <a:endParaRPr lang="tr-TR" dirty="0">
              <a:solidFill>
                <a:srgbClr val="C00000"/>
              </a:solidFill>
            </a:endParaRPr>
          </a:p>
        </p:txBody>
      </p:sp>
      <p:sp>
        <p:nvSpPr>
          <p:cNvPr id="3" name="İçerik Yer Tutucusu 2"/>
          <p:cNvSpPr>
            <a:spLocks noGrp="1"/>
          </p:cNvSpPr>
          <p:nvPr>
            <p:ph idx="1"/>
          </p:nvPr>
        </p:nvSpPr>
        <p:spPr>
          <a:xfrm>
            <a:off x="838200" y="1336430"/>
            <a:ext cx="10515600" cy="5298831"/>
          </a:xfrm>
        </p:spPr>
        <p:txBody>
          <a:bodyPr>
            <a:normAutofit fontScale="85000" lnSpcReduction="10000"/>
          </a:bodyPr>
          <a:lstStyle/>
          <a:p>
            <a:pPr marL="342900" lvl="0" indent="-342900" algn="just" fontAlgn="base">
              <a:lnSpc>
                <a:spcPct val="107000"/>
              </a:lnSpc>
              <a:spcAft>
                <a:spcPts val="600"/>
              </a:spcAft>
              <a:buSzPts val="1000"/>
              <a:buFont typeface="Symbol" panose="05050102010706020507" pitchFamily="18" charset="2"/>
              <a:buChar char=""/>
              <a:tabLst>
                <a:tab pos="457200" algn="l"/>
              </a:tabLst>
            </a:pPr>
            <a:r>
              <a:rPr lang="tr-TR" sz="2000" b="1" dirty="0">
                <a:solidFill>
                  <a:prstClr val="black"/>
                </a:solidFill>
                <a:latin typeface="Times New Roman" panose="02020603050405020304" pitchFamily="18" charset="0"/>
                <a:cs typeface="Times New Roman" panose="02020603050405020304" pitchFamily="18" charset="0"/>
              </a:rPr>
              <a:t> </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Alanlarına yönelik ihtiyaçları karşılayabilecek teknik ve mesleki niteliklerle donatılmış öğrencilerin sektöre kazandırılması.</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600"/>
              </a:spcAft>
              <a:buSzPts val="1000"/>
              <a:buFont typeface="Symbol" panose="05050102010706020507" pitchFamily="18" charset="2"/>
              <a:buChar char=""/>
              <a:tabLst>
                <a:tab pos="457200" algn="l"/>
              </a:tabLs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Kültürel, teorik ve pratik bilgiler temelinde öğrencilerin kişisel yeteneklerini ortaya çıkarması ve mezun olduklarında bunları uygulayabilmesi.</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600"/>
              </a:spcAft>
              <a:buSzPts val="1000"/>
              <a:buFont typeface="Symbol" panose="05050102010706020507" pitchFamily="18" charset="2"/>
              <a:buChar char=""/>
              <a:tabLst>
                <a:tab pos="457200" algn="l"/>
              </a:tabLs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Yaratıcı, etkin iletişim becerilerine sahip, takım çalışmasına açık ve sosyal bireyler yetiştirilmesi.</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600"/>
              </a:spcAft>
              <a:buSzPts val="1000"/>
              <a:buFont typeface="Symbol" panose="05050102010706020507" pitchFamily="18" charset="2"/>
              <a:buChar char=""/>
              <a:tabLst>
                <a:tab pos="457200" algn="l"/>
              </a:tabLs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Mesleki ve etik sorumluluklarının farkında olan, bilgi ve küresel anlamda rekabet edebilme yeteneklerini güncelleyen mezunlar yetiştirilmesi.</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SzPts val="1000"/>
              <a:buFont typeface="Symbol" panose="05050102010706020507" pitchFamily="18" charset="2"/>
              <a:buChar char=""/>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Grafik tasarımcısı olarak mezun olacak öğrencilerini, masa üstü yayımcılıktan televizyon jeneriklerine, video kurguya, ambalaj grafiğinden, kurumsal kimlik tasarımına, animasyona, etkileşimli ortam / web / portal tasarımına, bütün iletişim ve tanıtım tasarımları alanında sanat yönetmeni, özgün tasarımcılar olarak çalışacak yetkin bireyler yetiştirmek ve öğrencinin piyasada etkinliğini arttırmak.</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Grafik tasarım, reklamcılık ve iletişim tasarımları alanları ile ilişkili olarak daha ileri eğitim için öğrencileri hazırlamak.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defTabSz="457200">
              <a:lnSpc>
                <a:spcPct val="150000"/>
              </a:lnSpc>
              <a:spcBef>
                <a:spcPts val="0"/>
              </a:spcBef>
              <a:buClr>
                <a:srgbClr val="A53010"/>
              </a:buClr>
              <a:buNone/>
            </a:pPr>
            <a:endParaRPr lang="tr-TR"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6</a:t>
            </a:fld>
            <a:endParaRPr lang="tr-TR"/>
          </a:p>
        </p:txBody>
      </p:sp>
    </p:spTree>
    <p:extLst>
      <p:ext uri="{BB962C8B-B14F-4D97-AF65-F5344CB8AC3E}">
        <p14:creationId xmlns:p14="http://schemas.microsoft.com/office/powerpoint/2010/main" val="228742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PROGRAMIN EĞİTİM SÜRESİ</a:t>
            </a:r>
            <a:endParaRPr lang="tr-TR"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marL="342900" lvl="0" indent="-342900" algn="just" defTabSz="457200">
              <a:lnSpc>
                <a:spcPct val="150000"/>
              </a:lnSpc>
              <a:spcBef>
                <a:spcPct val="0"/>
              </a:spcBef>
              <a:buClr>
                <a:srgbClr val="A53010"/>
              </a:buClr>
              <a:buFont typeface="Wingdings 3" charset="2"/>
              <a:buChar char=""/>
            </a:pPr>
            <a:r>
              <a:rPr lang="tr-TR" altLang="tr-TR" sz="2000" dirty="0">
                <a:solidFill>
                  <a:prstClr val="black"/>
                </a:solidFill>
                <a:latin typeface="Times New Roman" panose="02020603050405020304" pitchFamily="18" charset="0"/>
                <a:cs typeface="Times New Roman" panose="02020603050405020304" pitchFamily="18" charset="0"/>
              </a:rPr>
              <a:t>Eğitim Yüz yüze ve Uzaktan Eğitim olarak işlemektedir.  </a:t>
            </a:r>
          </a:p>
          <a:p>
            <a:pPr marL="342900" lvl="0" indent="-342900" algn="just" defTabSz="457200">
              <a:lnSpc>
                <a:spcPct val="150000"/>
              </a:lnSpc>
              <a:spcBef>
                <a:spcPct val="0"/>
              </a:spcBef>
              <a:buClr>
                <a:srgbClr val="A53010"/>
              </a:buClr>
              <a:buFont typeface="Wingdings 3" charset="2"/>
              <a:buChar char=""/>
            </a:pPr>
            <a:r>
              <a:rPr lang="tr-TR" altLang="tr-TR" sz="2000" dirty="0">
                <a:solidFill>
                  <a:prstClr val="black"/>
                </a:solidFill>
                <a:latin typeface="Times New Roman" panose="02020603050405020304" pitchFamily="18" charset="0"/>
                <a:cs typeface="Times New Roman" panose="02020603050405020304" pitchFamily="18" charset="0"/>
              </a:rPr>
              <a:t>Eğitim süresi 2 yıl (4 dönem)’</a:t>
            </a:r>
            <a:r>
              <a:rPr lang="tr-TR" altLang="tr-TR" sz="2000" dirty="0" err="1">
                <a:solidFill>
                  <a:prstClr val="black"/>
                </a:solidFill>
                <a:latin typeface="Times New Roman" panose="02020603050405020304" pitchFamily="18" charset="0"/>
                <a:cs typeface="Times New Roman" panose="02020603050405020304" pitchFamily="18" charset="0"/>
              </a:rPr>
              <a:t>dir</a:t>
            </a:r>
            <a:r>
              <a:rPr lang="tr-TR" altLang="tr-TR" sz="2000" dirty="0">
                <a:solidFill>
                  <a:prstClr val="black"/>
                </a:solidFill>
                <a:latin typeface="Times New Roman" panose="02020603050405020304" pitchFamily="18" charset="0"/>
                <a:cs typeface="Times New Roman" panose="02020603050405020304" pitchFamily="18" charset="0"/>
              </a:rPr>
              <a:t>.</a:t>
            </a:r>
          </a:p>
          <a:p>
            <a:pPr marL="342900" indent="-342900" algn="just" defTabSz="457200">
              <a:lnSpc>
                <a:spcPct val="150000"/>
              </a:lnSpc>
              <a:spcBef>
                <a:spcPts val="0"/>
              </a:spcBef>
              <a:buClr>
                <a:srgbClr val="A53010"/>
              </a:buClr>
              <a:buFont typeface="Wingdings 3" charset="2"/>
              <a:buChar char=""/>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Grafik Tasarımı programında </a:t>
            </a:r>
            <a:r>
              <a:rPr lang="tr-TR" sz="2000" dirty="0">
                <a:latin typeface="Times New Roman" panose="02020603050405020304" pitchFamily="18" charset="0"/>
                <a:cs typeface="Times New Roman" panose="02020603050405020304" pitchFamily="18" charset="0"/>
              </a:rPr>
              <a:t>Öğrenci; her yarıyılda 30 AKTS/ECTS kredilik ders almak koşulu ile 120 AKTS/ECTS kredisini tamamlayarak programdan mezun olur</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Program, Bologna Süreci’nin “Yükseköğretimde Avrupa Yeterlilikler Üst Çerçevesi (QF-EHEA)”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nde</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tanımlanan “Kısa Düzey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Short</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Cycle</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ile “Türkiye Yükseköğretim Yeterlilikler Çerçevesi (TYYÇ)”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nde</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tanımlanan 5. düzey yeterlilikleri için belirlenmiş olan AKTS koşullarını ve düzey yeterliliklerini ayni zamanda “Avrupa Yaşam Boyu Öğrenme  Yeterlilikler Çerçevesi (EQF-LLL)”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nde</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tanımlanan 5. düzey yeterliliklerini sağlamaktadır. Programı başarı ile tamamlayan öğrencilere Grafik Tasarımında Ön lisans Derecesi (Diploması) verilmektedir.</a:t>
            </a:r>
          </a:p>
          <a:p>
            <a:pPr marL="0" indent="0">
              <a:buNone/>
            </a:pPr>
            <a:endParaRPr lang="tr-TR"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7</a:t>
            </a:fld>
            <a:endParaRPr lang="tr-TR"/>
          </a:p>
        </p:txBody>
      </p:sp>
    </p:spTree>
    <p:extLst>
      <p:ext uri="{BB962C8B-B14F-4D97-AF65-F5344CB8AC3E}">
        <p14:creationId xmlns:p14="http://schemas.microsoft.com/office/powerpoint/2010/main" val="2008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62708"/>
            <a:ext cx="10515600" cy="738554"/>
          </a:xfrm>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PROGRAMIN YETERLİLİKLERİ</a:t>
            </a:r>
            <a:endParaRPr lang="tr-TR" dirty="0">
              <a:solidFill>
                <a:srgbClr val="C00000"/>
              </a:solidFill>
            </a:endParaRPr>
          </a:p>
        </p:txBody>
      </p:sp>
      <p:sp>
        <p:nvSpPr>
          <p:cNvPr id="3" name="İçerik Yer Tutucusu 2"/>
          <p:cNvSpPr>
            <a:spLocks noGrp="1"/>
          </p:cNvSpPr>
          <p:nvPr>
            <p:ph idx="1"/>
          </p:nvPr>
        </p:nvSpPr>
        <p:spPr>
          <a:xfrm>
            <a:off x="838200" y="1137138"/>
            <a:ext cx="10515600" cy="5584337"/>
          </a:xfrm>
        </p:spPr>
        <p:txBody>
          <a:bodyPr>
            <a:normAutofit fontScale="92500" lnSpcReduction="20000"/>
          </a:bodyPr>
          <a:lstStyle/>
          <a:p>
            <a:pPr marL="0" indent="0" algn="just">
              <a:lnSpc>
                <a:spcPct val="115000"/>
              </a:lnSpc>
              <a:spcAft>
                <a:spcPts val="750"/>
              </a:spcAft>
              <a:buNone/>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Türkiye Yükseköğretim Yeterlilikler Çerçevesi  (TYYÇ) 5. Düzey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Önlisans</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Eğitimi) Yeterlilikleri çerçevesinde alanında yer alan bilgi, beceri ve yetkinlikler dikkate alınarak hazırlanmıştır.  Bu sayede Programı tamamlayan öğrenciler;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375"/>
              </a:spcAft>
              <a:buFont typeface="+mj-lt"/>
              <a:buAutoNum type="arabicPeriod"/>
              <a:tabLst>
                <a:tab pos="457200" algn="l"/>
              </a:tabLst>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Ortaöğretim düzeyinde kazanılan yeterliliklere dayalı olarak alana özgü, kültür, estetik, yöntem, teknik ve malzemeler konusunda temel bilgilere sahiptir.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375"/>
              </a:spcAft>
              <a:buFont typeface="+mj-lt"/>
              <a:buAutoNum type="arabicPeriod"/>
              <a:tabLst>
                <a:tab pos="457200" algn="l"/>
              </a:tabLst>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Alanında edindiği temel sanat ve temel tasarım, kuramsal ve uygulamalı bilgilerini kullanır.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375"/>
              </a:spcAft>
              <a:buFont typeface="+mj-lt"/>
              <a:buAutoNum type="arabicPeriod"/>
              <a:tabLst>
                <a:tab pos="457200" algn="l"/>
              </a:tabLst>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Alanında edindiği temel düzeydeki bilgi ve becerileri kullanarak, verileri yorumlar, sorunları tanımlar, analiz eder, uygulamaya yönelik çözüm önerileri oluşturur.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375"/>
              </a:spcAft>
              <a:buFont typeface="+mj-lt"/>
              <a:buAutoNum type="arabicPeriod"/>
              <a:tabLst>
                <a:tab pos="457200" algn="l"/>
              </a:tabLst>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Tek başına, bağımsız olarak ve/veya grup içinde uyumlu olarak çalışır.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375"/>
              </a:spcAft>
              <a:buFont typeface="+mj-lt"/>
              <a:buAutoNum type="arabicPeriod"/>
              <a:tabLst>
                <a:tab pos="457200" algn="l"/>
              </a:tabLst>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Sanat ve tasarım alanı ile ilgili uygulamalarda karşılaşılan sorunları çözmek için ekip üyesi olarak sorumluluk alır.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375"/>
              </a:spcAft>
              <a:buFont typeface="+mj-lt"/>
              <a:buAutoNum type="arabicPeriod"/>
              <a:tabLst>
                <a:tab pos="457200" algn="l"/>
              </a:tabLst>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Proje süreçleri içinde yer alır.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375"/>
              </a:spcAft>
              <a:buFont typeface="+mj-lt"/>
              <a:buAutoNum type="arabicPeriod"/>
              <a:tabLst>
                <a:tab pos="457200" algn="l"/>
              </a:tabLst>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Sanat ve tasarım alanındaki kendi çalışmalarını değerlendirir, öğrenme gereksinimlerini belirler.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375"/>
              </a:spcAft>
              <a:buFont typeface="+mj-lt"/>
              <a:buAutoNum type="arabicPeriod"/>
              <a:tabLst>
                <a:tab pos="457200" algn="l"/>
              </a:tabLst>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Yaşam boyu öğrenme bilincini kazanır.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defTabSz="457200">
              <a:lnSpc>
                <a:spcPct val="150000"/>
              </a:lnSpc>
              <a:spcBef>
                <a:spcPts val="0"/>
              </a:spcBef>
              <a:buClr>
                <a:srgbClr val="A53010"/>
              </a:buClr>
              <a:buNone/>
            </a:pPr>
            <a:endParaRPr lang="tr-TR" dirty="0"/>
          </a:p>
        </p:txBody>
      </p:sp>
      <p:sp>
        <p:nvSpPr>
          <p:cNvPr id="6" name="Slayt Numarası Yer Tutucusu 5"/>
          <p:cNvSpPr>
            <a:spLocks noGrp="1"/>
          </p:cNvSpPr>
          <p:nvPr>
            <p:ph type="sldNum" sz="quarter" idx="12"/>
          </p:nvPr>
        </p:nvSpPr>
        <p:spPr/>
        <p:txBody>
          <a:bodyPr/>
          <a:lstStyle/>
          <a:p>
            <a:fld id="{50F4E6BD-4CAD-3E44-B214-2CFB9D00E5E7}" type="slidenum">
              <a:rPr lang="tr-TR" smtClean="0"/>
              <a:pPr/>
              <a:t>8</a:t>
            </a:fld>
            <a:endParaRPr lang="tr-TR"/>
          </a:p>
        </p:txBody>
      </p:sp>
    </p:spTree>
    <p:extLst>
      <p:ext uri="{BB962C8B-B14F-4D97-AF65-F5344CB8AC3E}">
        <p14:creationId xmlns:p14="http://schemas.microsoft.com/office/powerpoint/2010/main" val="240149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4F02CCE-2C82-4A2F-A58C-8C8F0315BDA6}"/>
              </a:ext>
            </a:extLst>
          </p:cNvPr>
          <p:cNvSpPr>
            <a:spLocks noGrp="1"/>
          </p:cNvSpPr>
          <p:nvPr>
            <p:ph idx="1"/>
          </p:nvPr>
        </p:nvSpPr>
        <p:spPr>
          <a:xfrm>
            <a:off x="838200" y="1097280"/>
            <a:ext cx="10515600" cy="5259070"/>
          </a:xfrm>
        </p:spPr>
        <p:txBody>
          <a:bodyPr>
            <a:normAutofit fontScale="85000" lnSpcReduction="20000"/>
          </a:bodyPr>
          <a:lstStyle/>
          <a:p>
            <a:pPr marL="0" indent="0" algn="just">
              <a:lnSpc>
                <a:spcPct val="115000"/>
              </a:lnSpc>
              <a:spcAft>
                <a:spcPts val="375"/>
              </a:spcAft>
              <a:buNone/>
              <a:tabLst>
                <a:tab pos="457200" algn="l"/>
              </a:tabLst>
            </a:pPr>
            <a:r>
              <a:rPr lang="tr-TR" sz="2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9. Öğrenimini aynı alanda bir ileri eğitim düzeyine veya aynı düzeydeki bir mesleğe yönlendirir.</a:t>
            </a:r>
          </a:p>
          <a:p>
            <a:pPr marL="0" lvl="0" indent="0" algn="just">
              <a:lnSpc>
                <a:spcPct val="115000"/>
              </a:lnSpc>
              <a:spcAft>
                <a:spcPts val="375"/>
              </a:spcAft>
              <a:buNone/>
              <a:tabLst>
                <a:tab pos="457200" algn="l"/>
              </a:tabLst>
            </a:pPr>
            <a:r>
              <a:rPr lang="tr-TR" sz="2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10. Hedef kitlesini tanımlar ve ilişki kurar.</a:t>
            </a:r>
            <a:endParaRPr lang="tr-TR" sz="2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Aft>
                <a:spcPts val="375"/>
              </a:spcAft>
              <a:buNone/>
              <a:tabLst>
                <a:tab pos="457200" algn="l"/>
              </a:tabLst>
            </a:pPr>
            <a:r>
              <a:rPr lang="tr-TR" sz="2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11. Alanı ile ilgili konuları uzman ya da uzman olmayan kişilere doğru olarak aktarır.</a:t>
            </a:r>
            <a:endParaRPr lang="tr-TR" sz="2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15000"/>
              </a:lnSpc>
              <a:spcAft>
                <a:spcPts val="375"/>
              </a:spcAft>
              <a:buNone/>
              <a:tabLst>
                <a:tab pos="457200" algn="l"/>
              </a:tabLst>
            </a:pPr>
            <a:r>
              <a:rPr lang="tr-TR" sz="2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12. Bir yabancı dili en az Avrupa Dil Portföyü A2 Genel Düzeyinde kullanarak alanındaki bilgileri izler ve meslektaşları ile iletişim kurar.</a:t>
            </a:r>
            <a:endParaRPr lang="tr-TR" sz="2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Aft>
                <a:spcPts val="375"/>
              </a:spcAft>
              <a:buNone/>
              <a:tabLst>
                <a:tab pos="457200" algn="l"/>
              </a:tabLst>
            </a:pPr>
            <a:r>
              <a:rPr lang="tr-TR" sz="2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13. Alanının gerektirdiği en az Avrupa Bilgisayar Kullanma Lisansı Temel Düzeyinde bilgisayar yazılımı ile birlikte bilişim ve iletişim teknolojilerini kullanır.</a:t>
            </a:r>
            <a:endParaRPr lang="tr-TR" sz="2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15000"/>
              </a:lnSpc>
              <a:spcAft>
                <a:spcPts val="375"/>
              </a:spcAft>
              <a:buNone/>
              <a:tabLst>
                <a:tab pos="457200" algn="l"/>
              </a:tabLst>
            </a:pPr>
            <a:r>
              <a:rPr lang="tr-TR" sz="2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14.  Alanında başarıyla uygulama yürütür.</a:t>
            </a:r>
            <a:endParaRPr lang="tr-TR" sz="2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Aft>
                <a:spcPts val="375"/>
              </a:spcAft>
              <a:buNone/>
              <a:tabLst>
                <a:tab pos="457200" algn="l"/>
              </a:tabLst>
            </a:pPr>
            <a:r>
              <a:rPr lang="tr-TR" sz="2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15. Sanatsal, kültürel ve etik değerlere sahiptir.</a:t>
            </a:r>
          </a:p>
          <a:p>
            <a:pPr marL="0" lvl="0" indent="0" algn="just">
              <a:lnSpc>
                <a:spcPct val="115000"/>
              </a:lnSpc>
              <a:spcAft>
                <a:spcPts val="375"/>
              </a:spcAft>
              <a:buNone/>
              <a:tabLst>
                <a:tab pos="457200" algn="l"/>
              </a:tabLst>
            </a:pPr>
            <a:r>
              <a:rPr lang="tr-TR" sz="2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16. </a:t>
            </a:r>
            <a:r>
              <a:rPr lang="tr-TR" sz="2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Çevre duyarlılığına ve iş sağlığı ve güvenliği konularında yeterli bilince sahiptir.</a:t>
            </a:r>
            <a:endParaRPr lang="tr-TR" sz="2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6" name="Slayt Numarası Yer Tutucusu 5">
            <a:extLst>
              <a:ext uri="{FF2B5EF4-FFF2-40B4-BE49-F238E27FC236}">
                <a16:creationId xmlns:a16="http://schemas.microsoft.com/office/drawing/2014/main" id="{F8591494-BFD6-470F-B792-6758CA67518F}"/>
              </a:ext>
            </a:extLst>
          </p:cNvPr>
          <p:cNvSpPr>
            <a:spLocks noGrp="1"/>
          </p:cNvSpPr>
          <p:nvPr>
            <p:ph type="sldNum" sz="quarter" idx="12"/>
          </p:nvPr>
        </p:nvSpPr>
        <p:spPr/>
        <p:txBody>
          <a:bodyPr/>
          <a:lstStyle/>
          <a:p>
            <a:fld id="{50F4E6BD-4CAD-3E44-B214-2CFB9D00E5E7}" type="slidenum">
              <a:rPr lang="tr-TR" smtClean="0"/>
              <a:pPr/>
              <a:t>9</a:t>
            </a:fld>
            <a:endParaRPr lang="tr-TR"/>
          </a:p>
        </p:txBody>
      </p:sp>
    </p:spTree>
    <p:extLst>
      <p:ext uri="{BB962C8B-B14F-4D97-AF65-F5344CB8AC3E}">
        <p14:creationId xmlns:p14="http://schemas.microsoft.com/office/powerpoint/2010/main" val="121832280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{2EA5E8D9-936A-F349-A6E8-51E687A37EEA}tf10001076</Template>
  <TotalTime>781</TotalTime>
  <Words>1093</Words>
  <Application>Microsoft Office PowerPoint</Application>
  <PresentationFormat>Geniş ekran</PresentationFormat>
  <Paragraphs>239</Paragraphs>
  <Slides>45</Slides>
  <Notes>19</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45</vt:i4>
      </vt:variant>
    </vt:vector>
  </HeadingPairs>
  <TitlesOfParts>
    <vt:vector size="54" baseType="lpstr">
      <vt:lpstr>Arial</vt:lpstr>
      <vt:lpstr>Calibri</vt:lpstr>
      <vt:lpstr>Calibri Light</vt:lpstr>
      <vt:lpstr>Symbol</vt:lpstr>
      <vt:lpstr>Times New Roman</vt:lpstr>
      <vt:lpstr>Ubuntu</vt:lpstr>
      <vt:lpstr>Wingdings</vt:lpstr>
      <vt:lpstr>Wingdings 3</vt:lpstr>
      <vt:lpstr>Office Teması</vt:lpstr>
      <vt:lpstr> TASARIM BÖLÜMÜ GRAFİK TASARIM PROGRAMI </vt:lpstr>
      <vt:lpstr>PROGRAMIN AMACI </vt:lpstr>
      <vt:lpstr>VİZYON</vt:lpstr>
      <vt:lpstr>MİSYON</vt:lpstr>
      <vt:lpstr>İDARİ VE AKADEMİK KADRO</vt:lpstr>
      <vt:lpstr>PROGRAMIN ÖĞRETİM AMAÇLARI</vt:lpstr>
      <vt:lpstr>PROGRAMIN EĞİTİM SÜRESİ</vt:lpstr>
      <vt:lpstr>PROGRAMIN YETERLİLİKLERİ</vt:lpstr>
      <vt:lpstr>PowerPoint Sunusu</vt:lpstr>
      <vt:lpstr>GENEL BİLGİLER (2020) Grafik Tasarım bölümü son yıllarda oldukça sık tercih edilen bölümler arasında yer almaktadır. Bölüm ile ilgili istatistikler aşağıdaki tablolarda belirtilmiştir.</vt:lpstr>
      <vt:lpstr>KONTENJAN, YERLEŞME VE KAYIT İSTATİSTİKLERİ (2020)</vt:lpstr>
      <vt:lpstr>YERLEŞENLERİN CİNSİYET DAĞILIMI (2020)</vt:lpstr>
      <vt:lpstr>YERLEŞENLERİN GELDİKLERİ COĞRAFİ BÖLGELER (2020)</vt:lpstr>
      <vt:lpstr>YERLEŞENLERİN GELDİKLERİ COĞRAFİ BÖLGELER (2020)</vt:lpstr>
      <vt:lpstr>YERLEŞENLERİN ÖĞRENİM DURUMU (2020)</vt:lpstr>
      <vt:lpstr>YERLEŞENLERİN MEZUN OLDUKLARI LİSE ALANLARI (2020)</vt:lpstr>
      <vt:lpstr>YERLEŞENLERİN MEZUN OLDUKLARI LİSE GRUBU / TİPLERİ (2020)</vt:lpstr>
      <vt:lpstr>GRAFİK TASARIM PROGRAMI DERS MÜFREDAT</vt:lpstr>
      <vt:lpstr>GRAFİK TASARIM PROGRAMI DERS MÜFREDATI</vt:lpstr>
      <vt:lpstr>GRAFİK TASARIM PROGRAMI DERS MÜFREDATI</vt:lpstr>
      <vt:lpstr>GRAFİK TASARIM PROGRAMI DERS MÜFREDATI</vt:lpstr>
      <vt:lpstr>DERSLİK VE LABORATUVARLAR</vt:lpstr>
      <vt:lpstr>DERSLİK VE LABORATUVARLAR</vt:lpstr>
      <vt:lpstr>DERSLİK VE LABORATUVARLAR</vt:lpstr>
      <vt:lpstr>DERSLİK VE LABORATUVARLAR</vt:lpstr>
      <vt:lpstr>DERSLİK VE LABORATUVARLAR</vt:lpstr>
      <vt:lpstr>DERSLİK VE LABORATUVARLAR</vt:lpstr>
      <vt:lpstr>MEZUNİYET SERGİLERİ Bölümümüzde iki yıl boyunca derslerde yaptırılan çalışmalar ile yıl sonunda ‘Öğrenci Mezuniyet Sergisi’ düzenlenmektedir.  </vt:lpstr>
      <vt:lpstr>MEZUNİYET SERGİLERİ</vt:lpstr>
      <vt:lpstr>MEZUNİYET SERGİLERİ</vt:lpstr>
      <vt:lpstr>MEZUNİYET SERGİLERİ</vt:lpstr>
      <vt:lpstr>MEZUNİYET SERGİLERİ</vt:lpstr>
      <vt:lpstr>MEZUNİYET SERGİLERİ</vt:lpstr>
      <vt:lpstr>MEZUNİYET SERGİLERİ</vt:lpstr>
      <vt:lpstr>MEZUNLARIMIZIN ÇALIŞMA ALANLARI</vt:lpstr>
      <vt:lpstr>   MEZUNLARIMIZIN ÇALIŞMA ALANLARI</vt:lpstr>
      <vt:lpstr>MEZUNLARIMIZIN ÇALIŞMA ALANLARI</vt:lpstr>
      <vt:lpstr>MEZUNLARIMIZIN ÇALIŞMA ALANLARI</vt:lpstr>
      <vt:lpstr>DİKEY GEÇİŞ İMKANI  DGS İle Geçiş Yapılabilecek Lisans Programları</vt:lpstr>
      <vt:lpstr>DİKEY GEÇİŞ İMKANI  DGS İle Geçiş Yapılabilecek Lisans Programları</vt:lpstr>
      <vt:lpstr>PowerPoint Sunusu</vt:lpstr>
      <vt:lpstr>PowerPoint Sunusu</vt:lpstr>
      <vt:lpstr>KAYNAKÇA</vt:lpstr>
      <vt:lpstr>KAYNAKÇA</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msi</cp:lastModifiedBy>
  <cp:revision>73</cp:revision>
  <dcterms:created xsi:type="dcterms:W3CDTF">2020-09-28T06:36:33Z</dcterms:created>
  <dcterms:modified xsi:type="dcterms:W3CDTF">2022-01-19T10:52:49Z</dcterms:modified>
</cp:coreProperties>
</file>